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bindal3\Downloads\Account%20Sales%20Data%20for%20Analysis%20for%20Task%2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for Task 4.xlsx]data!PivotTable1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data!$D$3</c:f>
              <c:strCache>
                <c:ptCount val="1"/>
                <c:pt idx="0">
                  <c:v>Sum of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data!$A$4:$C$14</c:f>
              <c:multiLvlStrCache>
                <c:ptCount val="5"/>
                <c:lvl>
                  <c:pt idx="0">
                    <c:v>Product 3</c:v>
                  </c:pt>
                  <c:pt idx="1">
                    <c:v>No</c:v>
                  </c:pt>
                  <c:pt idx="2">
                    <c:v>Yes</c:v>
                  </c:pt>
                  <c:pt idx="3">
                    <c:v>No</c:v>
                  </c:pt>
                  <c:pt idx="4">
                    <c:v>Yes</c:v>
                  </c:pt>
                </c:lvl>
                <c:lvl>
                  <c:pt idx="0">
                    <c:v>Product 2</c:v>
                  </c:pt>
                  <c:pt idx="1">
                    <c:v>No</c:v>
                  </c:pt>
                  <c:pt idx="3">
                    <c:v>Yes</c:v>
                  </c:pt>
                </c:lvl>
                <c:lvl>
                  <c:pt idx="0">
                    <c:v>Product 1</c:v>
                  </c:pt>
                  <c:pt idx="1">
                    <c:v>Yes</c:v>
                  </c:pt>
                </c:lvl>
              </c:multiLvlStrCache>
            </c:multiLvlStrRef>
          </c:cat>
          <c:val>
            <c:numRef>
              <c:f>data!$D$4:$D$14</c:f>
              <c:numCache>
                <c:formatCode>General</c:formatCode>
                <c:ptCount val="5"/>
                <c:pt idx="0">
                  <c:v>2017</c:v>
                </c:pt>
                <c:pt idx="1">
                  <c:v>83367</c:v>
                </c:pt>
                <c:pt idx="2">
                  <c:v>1605</c:v>
                </c:pt>
                <c:pt idx="3">
                  <c:v>62229</c:v>
                </c:pt>
                <c:pt idx="4">
                  <c:v>42775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03-4163-B2CB-FF7A8DC3F282}"/>
            </c:ext>
          </c:extLst>
        </c:ser>
        <c:ser>
          <c:idx val="1"/>
          <c:order val="1"/>
          <c:tx>
            <c:strRef>
              <c:f>data!$E$3</c:f>
              <c:strCache>
                <c:ptCount val="1"/>
                <c:pt idx="0">
                  <c:v>Sum of 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data!$A$4:$C$14</c:f>
              <c:multiLvlStrCache>
                <c:ptCount val="5"/>
                <c:lvl>
                  <c:pt idx="0">
                    <c:v>Product 3</c:v>
                  </c:pt>
                  <c:pt idx="1">
                    <c:v>No</c:v>
                  </c:pt>
                  <c:pt idx="2">
                    <c:v>Yes</c:v>
                  </c:pt>
                  <c:pt idx="3">
                    <c:v>No</c:v>
                  </c:pt>
                  <c:pt idx="4">
                    <c:v>Yes</c:v>
                  </c:pt>
                </c:lvl>
                <c:lvl>
                  <c:pt idx="0">
                    <c:v>Product 2</c:v>
                  </c:pt>
                  <c:pt idx="1">
                    <c:v>No</c:v>
                  </c:pt>
                  <c:pt idx="3">
                    <c:v>Yes</c:v>
                  </c:pt>
                </c:lvl>
                <c:lvl>
                  <c:pt idx="0">
                    <c:v>Product 1</c:v>
                  </c:pt>
                  <c:pt idx="1">
                    <c:v>Yes</c:v>
                  </c:pt>
                </c:lvl>
              </c:multiLvlStrCache>
            </c:multiLvlStrRef>
          </c:cat>
          <c:val>
            <c:numRef>
              <c:f>data!$E$4:$E$14</c:f>
              <c:numCache>
                <c:formatCode>General</c:formatCode>
                <c:ptCount val="5"/>
                <c:pt idx="0">
                  <c:v>2018</c:v>
                </c:pt>
                <c:pt idx="1">
                  <c:v>66808</c:v>
                </c:pt>
                <c:pt idx="2">
                  <c:v>6596</c:v>
                </c:pt>
                <c:pt idx="3">
                  <c:v>75169</c:v>
                </c:pt>
                <c:pt idx="4">
                  <c:v>94422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03-4163-B2CB-FF7A8DC3F282}"/>
            </c:ext>
          </c:extLst>
        </c:ser>
        <c:ser>
          <c:idx val="2"/>
          <c:order val="2"/>
          <c:tx>
            <c:strRef>
              <c:f>data!$F$3</c:f>
              <c:strCache>
                <c:ptCount val="1"/>
                <c:pt idx="0">
                  <c:v>Sum of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data!$A$4:$C$14</c:f>
              <c:multiLvlStrCache>
                <c:ptCount val="5"/>
                <c:lvl>
                  <c:pt idx="0">
                    <c:v>Product 3</c:v>
                  </c:pt>
                  <c:pt idx="1">
                    <c:v>No</c:v>
                  </c:pt>
                  <c:pt idx="2">
                    <c:v>Yes</c:v>
                  </c:pt>
                  <c:pt idx="3">
                    <c:v>No</c:v>
                  </c:pt>
                  <c:pt idx="4">
                    <c:v>Yes</c:v>
                  </c:pt>
                </c:lvl>
                <c:lvl>
                  <c:pt idx="0">
                    <c:v>Product 2</c:v>
                  </c:pt>
                  <c:pt idx="1">
                    <c:v>No</c:v>
                  </c:pt>
                  <c:pt idx="3">
                    <c:v>Yes</c:v>
                  </c:pt>
                </c:lvl>
                <c:lvl>
                  <c:pt idx="0">
                    <c:v>Product 1</c:v>
                  </c:pt>
                  <c:pt idx="1">
                    <c:v>Yes</c:v>
                  </c:pt>
                </c:lvl>
              </c:multiLvlStrCache>
            </c:multiLvlStrRef>
          </c:cat>
          <c:val>
            <c:numRef>
              <c:f>data!$F$4:$F$14</c:f>
              <c:numCache>
                <c:formatCode>General</c:formatCode>
                <c:ptCount val="5"/>
                <c:pt idx="0">
                  <c:v>2019</c:v>
                </c:pt>
                <c:pt idx="1">
                  <c:v>46214</c:v>
                </c:pt>
                <c:pt idx="2">
                  <c:v>10130</c:v>
                </c:pt>
                <c:pt idx="3">
                  <c:v>88961</c:v>
                </c:pt>
                <c:pt idx="4">
                  <c:v>143144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03-4163-B2CB-FF7A8DC3F282}"/>
            </c:ext>
          </c:extLst>
        </c:ser>
        <c:ser>
          <c:idx val="3"/>
          <c:order val="3"/>
          <c:tx>
            <c:strRef>
              <c:f>data!$G$3</c:f>
              <c:strCache>
                <c:ptCount val="1"/>
                <c:pt idx="0">
                  <c:v>Sum of 2020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data!$A$4:$C$14</c:f>
              <c:multiLvlStrCache>
                <c:ptCount val="5"/>
                <c:lvl>
                  <c:pt idx="0">
                    <c:v>Product 3</c:v>
                  </c:pt>
                  <c:pt idx="1">
                    <c:v>No</c:v>
                  </c:pt>
                  <c:pt idx="2">
                    <c:v>Yes</c:v>
                  </c:pt>
                  <c:pt idx="3">
                    <c:v>No</c:v>
                  </c:pt>
                  <c:pt idx="4">
                    <c:v>Yes</c:v>
                  </c:pt>
                </c:lvl>
                <c:lvl>
                  <c:pt idx="0">
                    <c:v>Product 2</c:v>
                  </c:pt>
                  <c:pt idx="1">
                    <c:v>No</c:v>
                  </c:pt>
                  <c:pt idx="3">
                    <c:v>Yes</c:v>
                  </c:pt>
                </c:lvl>
                <c:lvl>
                  <c:pt idx="0">
                    <c:v>Product 1</c:v>
                  </c:pt>
                  <c:pt idx="1">
                    <c:v>Yes</c:v>
                  </c:pt>
                </c:lvl>
              </c:multiLvlStrCache>
            </c:multiLvlStrRef>
          </c:cat>
          <c:val>
            <c:numRef>
              <c:f>data!$G$4:$G$14</c:f>
              <c:numCache>
                <c:formatCode>General</c:formatCode>
                <c:ptCount val="5"/>
                <c:pt idx="0">
                  <c:v>2020</c:v>
                </c:pt>
                <c:pt idx="1">
                  <c:v>34124</c:v>
                </c:pt>
                <c:pt idx="2">
                  <c:v>12692</c:v>
                </c:pt>
                <c:pt idx="3">
                  <c:v>109638</c:v>
                </c:pt>
                <c:pt idx="4">
                  <c:v>193780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03-4163-B2CB-FF7A8DC3F282}"/>
            </c:ext>
          </c:extLst>
        </c:ser>
        <c:ser>
          <c:idx val="4"/>
          <c:order val="4"/>
          <c:tx>
            <c:strRef>
              <c:f>data!$H$3</c:f>
              <c:strCache>
                <c:ptCount val="1"/>
                <c:pt idx="0">
                  <c:v>Sum of 2021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data!$A$4:$C$14</c:f>
              <c:multiLvlStrCache>
                <c:ptCount val="5"/>
                <c:lvl>
                  <c:pt idx="0">
                    <c:v>Product 3</c:v>
                  </c:pt>
                  <c:pt idx="1">
                    <c:v>No</c:v>
                  </c:pt>
                  <c:pt idx="2">
                    <c:v>Yes</c:v>
                  </c:pt>
                  <c:pt idx="3">
                    <c:v>No</c:v>
                  </c:pt>
                  <c:pt idx="4">
                    <c:v>Yes</c:v>
                  </c:pt>
                </c:lvl>
                <c:lvl>
                  <c:pt idx="0">
                    <c:v>Product 2</c:v>
                  </c:pt>
                  <c:pt idx="1">
                    <c:v>No</c:v>
                  </c:pt>
                  <c:pt idx="3">
                    <c:v>Yes</c:v>
                  </c:pt>
                </c:lvl>
                <c:lvl>
                  <c:pt idx="0">
                    <c:v>Product 1</c:v>
                  </c:pt>
                  <c:pt idx="1">
                    <c:v>Yes</c:v>
                  </c:pt>
                </c:lvl>
              </c:multiLvlStrCache>
            </c:multiLvlStrRef>
          </c:cat>
          <c:val>
            <c:numRef>
              <c:f>data!$H$4:$H$14</c:f>
              <c:numCache>
                <c:formatCode>General</c:formatCode>
                <c:ptCount val="5"/>
                <c:pt idx="0">
                  <c:v>2021</c:v>
                </c:pt>
                <c:pt idx="1">
                  <c:v>23671</c:v>
                </c:pt>
                <c:pt idx="2">
                  <c:v>18351</c:v>
                </c:pt>
                <c:pt idx="3">
                  <c:v>122052</c:v>
                </c:pt>
                <c:pt idx="4">
                  <c:v>245120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03-4163-B2CB-FF7A8DC3F282}"/>
            </c:ext>
          </c:extLst>
        </c:ser>
        <c:ser>
          <c:idx val="5"/>
          <c:order val="5"/>
          <c:tx>
            <c:strRef>
              <c:f>data!$I$3</c:f>
              <c:strCache>
                <c:ptCount val="1"/>
                <c:pt idx="0">
                  <c:v>Count of 5 YR CAGR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data!$A$4:$C$14</c:f>
              <c:multiLvlStrCache>
                <c:ptCount val="5"/>
                <c:lvl>
                  <c:pt idx="0">
                    <c:v>Product 3</c:v>
                  </c:pt>
                  <c:pt idx="1">
                    <c:v>No</c:v>
                  </c:pt>
                  <c:pt idx="2">
                    <c:v>Yes</c:v>
                  </c:pt>
                  <c:pt idx="3">
                    <c:v>No</c:v>
                  </c:pt>
                  <c:pt idx="4">
                    <c:v>Yes</c:v>
                  </c:pt>
                </c:lvl>
                <c:lvl>
                  <c:pt idx="0">
                    <c:v>Product 2</c:v>
                  </c:pt>
                  <c:pt idx="1">
                    <c:v>No</c:v>
                  </c:pt>
                  <c:pt idx="3">
                    <c:v>Yes</c:v>
                  </c:pt>
                </c:lvl>
                <c:lvl>
                  <c:pt idx="0">
                    <c:v>Product 1</c:v>
                  </c:pt>
                  <c:pt idx="1">
                    <c:v>Yes</c:v>
                  </c:pt>
                </c:lvl>
              </c:multiLvlStrCache>
            </c:multiLvlStrRef>
          </c:cat>
          <c:val>
            <c:numRef>
              <c:f>data!$I$4:$I$14</c:f>
              <c:numCache>
                <c:formatCode>General</c:formatCode>
                <c:ptCount val="5"/>
                <c:pt idx="0">
                  <c:v>1</c:v>
                </c:pt>
                <c:pt idx="1">
                  <c:v>12</c:v>
                </c:pt>
                <c:pt idx="2">
                  <c:v>2</c:v>
                </c:pt>
                <c:pt idx="3">
                  <c:v>18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503-4163-B2CB-FF7A8DC3F2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7302800"/>
        <c:axId val="2007091376"/>
      </c:barChart>
      <c:catAx>
        <c:axId val="20073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091376"/>
        <c:crosses val="autoZero"/>
        <c:auto val="1"/>
        <c:lblAlgn val="ctr"/>
        <c:lblOffset val="100"/>
        <c:noMultiLvlLbl val="0"/>
      </c:catAx>
      <c:valAx>
        <c:axId val="200709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30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583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1903342"/>
            <a:ext cx="8487937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b="0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Driven Storytelling Presentation: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endParaRPr lang="en-US" sz="3200" dirty="0">
              <a:solidFill>
                <a:srgbClr val="0070C0"/>
              </a:solidFill>
              <a:effectLst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4000" b="0" i="1" dirty="0">
                <a:solidFill>
                  <a:srgbClr val="0D0D0D"/>
                </a:solidFill>
                <a:effectLst/>
                <a:latin typeface="Söhne"/>
              </a:rPr>
              <a:t>Optimizing Account Sales: Unveiling Insights for Strategic Growth</a:t>
            </a:r>
            <a:endParaRPr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E1110C0-080D-0C1A-51C4-F54493137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133088"/>
              </p:ext>
            </p:extLst>
          </p:nvPr>
        </p:nvGraphicFramePr>
        <p:xfrm>
          <a:off x="1164771" y="1069164"/>
          <a:ext cx="60661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D71FB8-26B1-592B-EAF7-F321DAEB5D48}"/>
              </a:ext>
            </a:extLst>
          </p:cNvPr>
          <p:cNvSpPr txBox="1"/>
          <p:nvPr/>
        </p:nvSpPr>
        <p:spPr>
          <a:xfrm>
            <a:off x="122548" y="4176074"/>
            <a:ext cx="8880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Key Insight:</a:t>
            </a: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Year-over-year sales growth shows a promising trend, with a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32% increase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from       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  2020 to 2021.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Notable improvement in sales performance, highlighting positive momentum.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22E8D-9BCD-A700-A236-DAEF5EE0AD7D}"/>
              </a:ext>
            </a:extLst>
          </p:cNvPr>
          <p:cNvSpPr txBox="1"/>
          <p:nvPr/>
        </p:nvSpPr>
        <p:spPr>
          <a:xfrm flipH="1">
            <a:off x="620753" y="551565"/>
            <a:ext cx="1867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dirty="0">
                <a:solidFill>
                  <a:srgbClr val="00B0F0"/>
                </a:solidFill>
                <a:effectLst/>
                <a:latin typeface="Söhne"/>
              </a:rPr>
              <a:t>Key Insight</a:t>
            </a:r>
            <a:endParaRPr lang="en-IN" sz="1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IN" b="1" i="0" dirty="0">
                <a:solidFill>
                  <a:srgbClr val="00B0F0"/>
                </a:solidFill>
                <a:effectLst/>
                <a:latin typeface="Söhne"/>
              </a:rPr>
              <a:t>Performance Analysis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57200" y="1739153"/>
            <a:ext cx="86868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Sales Performance Overview: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Top Performing Accounts: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Identify and acknowledge accounts driving significant sales growth.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Underperforming Accounts: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Highlight areas of concern requiring strategic attention.</a:t>
            </a: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Account Type Analysis: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Comparison of unit sales across different account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Identify which account types are excelling and potential areas for improvement.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IN" b="1" i="0" dirty="0">
                <a:solidFill>
                  <a:srgbClr val="00B0F0"/>
                </a:solidFill>
                <a:effectLst/>
                <a:latin typeface="Söhne"/>
              </a:rPr>
              <a:t>Opportunities &amp; Recommendations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57200" y="1739153"/>
            <a:ext cx="86868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Opportunities for Improvement: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Enhanced Account Management: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Targeting underperforming accounts with tailored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Promotional Initiatives: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Leverage successful account types to inform marketing campaigns.</a:t>
            </a:r>
          </a:p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Recommendation:</a:t>
            </a:r>
            <a:endParaRPr lang="en-US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Focus on nurturing relationships with top-performing accounts.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Implement targeted strategies to revitalize underperforming accounts.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184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269776" y="1592636"/>
            <a:ext cx="860444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Key Takeaways:</a:t>
            </a: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Positive sales growth underscores potential for strategic expansion.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Leveraging insights to optimize account management and drive revenue growth.</a:t>
            </a:r>
          </a:p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Next Steps:</a:t>
            </a: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Initiate action plan based on identified opportunities.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Continuously monitor and refine strategies to maximize account sales potential.</a:t>
            </a: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On-screen Show (4:3)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Söhne</vt:lpstr>
      <vt:lpstr>Office Theme</vt:lpstr>
      <vt:lpstr>PowerPoint Presentation</vt:lpstr>
      <vt:lpstr>PowerPoint Presentation</vt:lpstr>
      <vt:lpstr>Performance Analysis</vt:lpstr>
      <vt:lpstr>Opportunities &amp; Recommendations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Bindal, Aakash</cp:lastModifiedBy>
  <cp:revision>2</cp:revision>
  <dcterms:created xsi:type="dcterms:W3CDTF">2020-03-26T22:50:15Z</dcterms:created>
  <dcterms:modified xsi:type="dcterms:W3CDTF">2024-04-24T10:42:47Z</dcterms:modified>
</cp:coreProperties>
</file>