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77" r:id="rId3"/>
    <p:sldId id="257" r:id="rId4"/>
    <p:sldId id="287" r:id="rId5"/>
    <p:sldId id="270" r:id="rId6"/>
    <p:sldId id="286" r:id="rId7"/>
    <p:sldId id="285" r:id="rId8"/>
    <p:sldId id="288" r:id="rId9"/>
    <p:sldId id="289" r:id="rId10"/>
    <p:sldId id="267" r:id="rId11"/>
    <p:sldId id="261" r:id="rId12"/>
    <p:sldId id="268" r:id="rId13"/>
    <p:sldId id="273" r:id="rId14"/>
    <p:sldId id="282" r:id="rId15"/>
    <p:sldId id="275" r:id="rId16"/>
    <p:sldId id="278"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BF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42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1A2A4-4DB5-42BE-B7C7-87041A449530}"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46ECE-4D8D-49F5-8718-CB1A8FB90241}" type="slidenum">
              <a:rPr lang="en-IN" smtClean="0"/>
              <a:t>‹#›</a:t>
            </a:fld>
            <a:endParaRPr lang="en-IN"/>
          </a:p>
        </p:txBody>
      </p:sp>
    </p:spTree>
    <p:extLst>
      <p:ext uri="{BB962C8B-B14F-4D97-AF65-F5344CB8AC3E}">
        <p14:creationId xmlns:p14="http://schemas.microsoft.com/office/powerpoint/2010/main" val="346692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5fdacae98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5fdacae98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fdacae98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fdacae98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5fdacae98b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5fdacae98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55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7879E6A-FD87-408B-A3C8-7E2BA02B8D6F}" type="datetimeFigureOut">
              <a:rPr lang="en-IN" smtClean="0"/>
              <a:t>04-05-2023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C07D9B7-5E30-4943-A773-01D8030BAE56}" type="slidenum">
              <a:rPr lang="en-IN" smtClean="0"/>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879E6A-FD87-408B-A3C8-7E2BA02B8D6F}"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7D9B7-5E30-4943-A773-01D8030BAE5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879E6A-FD87-408B-A3C8-7E2BA02B8D6F}"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7D9B7-5E30-4943-A773-01D8030BAE5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7879E6A-FD87-408B-A3C8-7E2BA02B8D6F}"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7D9B7-5E30-4943-A773-01D8030BAE56}" type="slidenum">
              <a:rPr lang="en-IN" smtClean="0"/>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7879E6A-FD87-408B-A3C8-7E2BA02B8D6F}" type="datetimeFigureOut">
              <a:rPr lang="en-IN" smtClean="0"/>
              <a:t>04-05-2023</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0C07D9B7-5E30-4943-A773-01D8030BAE5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7879E6A-FD87-408B-A3C8-7E2BA02B8D6F}"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7D9B7-5E30-4943-A773-01D8030BAE56}" type="slidenum">
              <a:rPr lang="en-IN" smtClean="0"/>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7879E6A-FD87-408B-A3C8-7E2BA02B8D6F}"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07D9B7-5E30-4943-A773-01D8030BAE56}" type="slidenum">
              <a:rPr lang="en-IN" smtClean="0"/>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7879E6A-FD87-408B-A3C8-7E2BA02B8D6F}"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07D9B7-5E30-4943-A773-01D8030BAE5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79E6A-FD87-408B-A3C8-7E2BA02B8D6F}"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07D9B7-5E30-4943-A773-01D8030BAE5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7879E6A-FD87-408B-A3C8-7E2BA02B8D6F}"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7D9B7-5E30-4943-A773-01D8030BAE56}" type="slidenum">
              <a:rPr lang="en-IN" smtClean="0"/>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7879E6A-FD87-408B-A3C8-7E2BA02B8D6F}" type="datetimeFigureOut">
              <a:rPr lang="en-IN" smtClean="0"/>
              <a:t>04-05-2023</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0C07D9B7-5E30-4943-A773-01D8030BAE56}" type="slidenum">
              <a:rPr lang="en-IN" smtClean="0"/>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E7879E6A-FD87-408B-A3C8-7E2BA02B8D6F}" type="datetimeFigureOut">
              <a:rPr lang="en-IN" smtClean="0"/>
              <a:t>04-05-2023</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07D9B7-5E30-4943-A773-01D8030BAE5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Arduino-ide#:~:text=The%20Arduino%20IDE%20is%20an,stands%20for%20Integrated%20Development%20Environment" TargetMode="External" /><Relationship Id="rId7" Type="http://schemas.openxmlformats.org/officeDocument/2006/relationships/hyperlink" Target="https://nevonprojects.com/iot-virtual-doctor-robot/" TargetMode="External" /><Relationship Id="rId2" Type="http://schemas.openxmlformats.org/officeDocument/2006/relationships/notesSlide" Target="../notesSlides/notesSlide3.xml" /><Relationship Id="rId1" Type="http://schemas.openxmlformats.org/officeDocument/2006/relationships/slideLayout" Target="../slideLayouts/slideLayout7.xml" /><Relationship Id="rId6" Type="http://schemas.openxmlformats.org/officeDocument/2006/relationships/hyperlink" Target="https://www.youtube.com/watch?v=huWn4Sx99hQ&amp;feature=youtu.be" TargetMode="External" /><Relationship Id="rId5" Type="http://schemas.openxmlformats.org/officeDocument/2006/relationships/hyperlink" Target="https://www.amazon.in/" TargetMode="External" /><Relationship Id="rId4" Type="http://schemas.openxmlformats.org/officeDocument/2006/relationships/hyperlink" Target="https://en.wikipedia.org/wiki/"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1F1315-FAE4-793A-59C3-03D068EDA278}"/>
              </a:ext>
            </a:extLst>
          </p:cNvPr>
          <p:cNvSpPr>
            <a:spLocks noGrp="1"/>
          </p:cNvSpPr>
          <p:nvPr>
            <p:ph type="subTitle" idx="1"/>
          </p:nvPr>
        </p:nvSpPr>
        <p:spPr>
          <a:xfrm>
            <a:off x="1066800" y="1623639"/>
            <a:ext cx="10058400" cy="977318"/>
          </a:xfrm>
        </p:spPr>
        <p:txBody>
          <a:bodyPr>
            <a:noAutofit/>
          </a:bodyPr>
          <a:lstStyle/>
          <a:p>
            <a:r>
              <a:rPr lang="en-US" sz="2800" b="1" dirty="0">
                <a:solidFill>
                  <a:schemeClr val="tx1"/>
                </a:solidFill>
              </a:rPr>
              <a:t>Department of Electronics and Communication Engineering</a:t>
            </a:r>
          </a:p>
          <a:p>
            <a:r>
              <a:rPr lang="en-US" sz="2800" b="1" dirty="0">
                <a:solidFill>
                  <a:schemeClr val="tx1"/>
                </a:solidFill>
              </a:rPr>
              <a:t>Jaypee Institute of Information Technology, Noida, U.P., India</a:t>
            </a:r>
            <a:endParaRPr lang="en-IN" sz="2800" b="1" dirty="0">
              <a:solidFill>
                <a:schemeClr val="tx1"/>
              </a:solidFill>
            </a:endParaRPr>
          </a:p>
        </p:txBody>
      </p:sp>
      <p:pic>
        <p:nvPicPr>
          <p:cNvPr id="1026" name="Picture 2" descr="Jaypee Projects | Photos, videos, logos, illustrations and ...">
            <a:extLst>
              <a:ext uri="{FF2B5EF4-FFF2-40B4-BE49-F238E27FC236}">
                <a16:creationId xmlns:a16="http://schemas.microsoft.com/office/drawing/2014/main" id="{3C0351C1-F294-A0B3-26B0-C32D870BA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54" y="3178673"/>
            <a:ext cx="4826431" cy="309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52C48C-C727-E428-CD9A-3F3EE6B375DC}"/>
              </a:ext>
            </a:extLst>
          </p:cNvPr>
          <p:cNvSpPr txBox="1"/>
          <p:nvPr/>
        </p:nvSpPr>
        <p:spPr>
          <a:xfrm>
            <a:off x="1324707" y="512613"/>
            <a:ext cx="9401907" cy="830997"/>
          </a:xfrm>
          <a:prstGeom prst="rect">
            <a:avLst/>
          </a:prstGeom>
          <a:noFill/>
        </p:spPr>
        <p:txBody>
          <a:bodyPr wrap="square" rtlCol="0">
            <a:spAutoFit/>
          </a:bodyPr>
          <a:lstStyle/>
          <a:p>
            <a:pPr algn="ctr"/>
            <a:r>
              <a:rPr lang="en-US" sz="4800" b="1" dirty="0">
                <a:latin typeface="Artifakt Element Black" panose="020B0A03050000020004" pitchFamily="34" charset="0"/>
                <a:ea typeface="Artifakt Element Black" panose="020B0A03050000020004" pitchFamily="34" charset="0"/>
              </a:rPr>
              <a:t>IOT VIRTUAL DOCTOR ROBOT</a:t>
            </a:r>
            <a:endParaRPr lang="en-IN" sz="4800" b="1" dirty="0">
              <a:latin typeface="Artifakt Element Black" panose="020B0A03050000020004" pitchFamily="34" charset="0"/>
              <a:ea typeface="Artifakt Element Black" panose="020B0A03050000020004" pitchFamily="34" charset="0"/>
            </a:endParaRPr>
          </a:p>
        </p:txBody>
      </p:sp>
      <p:sp>
        <p:nvSpPr>
          <p:cNvPr id="5" name="TextBox 4">
            <a:extLst>
              <a:ext uri="{FF2B5EF4-FFF2-40B4-BE49-F238E27FC236}">
                <a16:creationId xmlns:a16="http://schemas.microsoft.com/office/drawing/2014/main" id="{F148ADE3-F981-54E4-7453-59F4919C3785}"/>
              </a:ext>
            </a:extLst>
          </p:cNvPr>
          <p:cNvSpPr txBox="1"/>
          <p:nvPr/>
        </p:nvSpPr>
        <p:spPr>
          <a:xfrm>
            <a:off x="7616496" y="3249637"/>
            <a:ext cx="3678662" cy="1477328"/>
          </a:xfrm>
          <a:prstGeom prst="rect">
            <a:avLst/>
          </a:prstGeom>
          <a:noFill/>
        </p:spPr>
        <p:txBody>
          <a:bodyPr wrap="square" rtlCol="0">
            <a:spAutoFit/>
          </a:bodyPr>
          <a:lstStyle/>
          <a:p>
            <a:r>
              <a:rPr lang="en-IN" sz="2400" b="1" u="sng" dirty="0"/>
              <a:t>Presented by: </a:t>
            </a:r>
          </a:p>
          <a:p>
            <a:r>
              <a:rPr lang="en-IN" sz="2400" dirty="0"/>
              <a:t>Aakash Mehta (20102004)</a:t>
            </a:r>
          </a:p>
          <a:p>
            <a:r>
              <a:rPr lang="en-IN" sz="2400" dirty="0"/>
              <a:t>Rishika Bahl (20102169)</a:t>
            </a:r>
          </a:p>
          <a:p>
            <a:endParaRPr lang="en-IN" dirty="0"/>
          </a:p>
        </p:txBody>
      </p:sp>
      <p:sp>
        <p:nvSpPr>
          <p:cNvPr id="6" name="TextBox 5">
            <a:extLst>
              <a:ext uri="{FF2B5EF4-FFF2-40B4-BE49-F238E27FC236}">
                <a16:creationId xmlns:a16="http://schemas.microsoft.com/office/drawing/2014/main" id="{8FB4A019-98B8-AE22-CE45-9B7ECA528ABE}"/>
              </a:ext>
            </a:extLst>
          </p:cNvPr>
          <p:cNvSpPr txBox="1"/>
          <p:nvPr/>
        </p:nvSpPr>
        <p:spPr>
          <a:xfrm>
            <a:off x="7064391" y="4818862"/>
            <a:ext cx="4060809" cy="830997"/>
          </a:xfrm>
          <a:prstGeom prst="rect">
            <a:avLst/>
          </a:prstGeom>
          <a:noFill/>
        </p:spPr>
        <p:txBody>
          <a:bodyPr wrap="square" rtlCol="0">
            <a:spAutoFit/>
          </a:bodyPr>
          <a:lstStyle/>
          <a:p>
            <a:pPr algn="ctr"/>
            <a:r>
              <a:rPr lang="en-IN" sz="2400" dirty="0"/>
              <a:t>Under the supervision of</a:t>
            </a:r>
          </a:p>
          <a:p>
            <a:pPr algn="ctr"/>
            <a:r>
              <a:rPr lang="en-IN" sz="2400" b="1" u="sng" dirty="0"/>
              <a:t>Mr. Mandeep Narula</a:t>
            </a:r>
          </a:p>
        </p:txBody>
      </p:sp>
    </p:spTree>
    <p:extLst>
      <p:ext uri="{BB962C8B-B14F-4D97-AF65-F5344CB8AC3E}">
        <p14:creationId xmlns:p14="http://schemas.microsoft.com/office/powerpoint/2010/main" val="412071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78" y="269632"/>
            <a:ext cx="9906322" cy="1090245"/>
          </a:xfrm>
        </p:spPr>
        <p:txBody>
          <a:bodyPr>
            <a:normAutofit fontScale="90000"/>
          </a:bodyPr>
          <a:lstStyle/>
          <a:p>
            <a:pPr algn="ctr"/>
            <a:br>
              <a:rPr lang="en-US" sz="4400" u="sng" dirty="0">
                <a:solidFill>
                  <a:schemeClr val="tx1"/>
                </a:solidFill>
                <a:latin typeface="Times" pitchFamily="18" charset="0"/>
                <a:cs typeface="Times New Roman" pitchFamily="18" charset="0"/>
              </a:rPr>
            </a:br>
            <a:r>
              <a:rPr lang="en-US" sz="4400" b="1" u="sng" dirty="0">
                <a:solidFill>
                  <a:schemeClr val="tx1"/>
                </a:solidFill>
                <a:latin typeface="Times" pitchFamily="18" charset="0"/>
                <a:cs typeface="Times New Roman" pitchFamily="18" charset="0"/>
              </a:rPr>
              <a:t>APPLICATIONS</a:t>
            </a:r>
            <a:r>
              <a:rPr lang="en-US" sz="4400" u="sng" dirty="0">
                <a:solidFill>
                  <a:schemeClr val="tx1"/>
                </a:solidFill>
                <a:latin typeface="Times" pitchFamily="18" charset="0"/>
                <a:cs typeface="Times New Roman" pitchFamily="18" charset="0"/>
              </a:rPr>
              <a:t> </a:t>
            </a:r>
            <a:r>
              <a:rPr lang="en-US" dirty="0">
                <a:latin typeface="Times" pitchFamily="18" charset="0"/>
                <a:cs typeface="Times New Roman" pitchFamily="18" charset="0"/>
              </a:rPr>
              <a:t>	</a:t>
            </a:r>
          </a:p>
        </p:txBody>
      </p:sp>
      <p:sp>
        <p:nvSpPr>
          <p:cNvPr id="3" name="Content Placeholder 2"/>
          <p:cNvSpPr>
            <a:spLocks noGrp="1"/>
          </p:cNvSpPr>
          <p:nvPr>
            <p:ph sz="quarter" idx="1"/>
          </p:nvPr>
        </p:nvSpPr>
        <p:spPr>
          <a:xfrm>
            <a:off x="838200" y="1348154"/>
            <a:ext cx="10515600" cy="5240214"/>
          </a:xfrm>
        </p:spPr>
        <p:txBody>
          <a:bodyPr>
            <a:normAutofit/>
          </a:bodyPr>
          <a:lstStyle/>
          <a:p>
            <a:endParaRPr lang="en-US" sz="2400" b="0" i="0" dirty="0">
              <a:solidFill>
                <a:srgbClr val="000000"/>
              </a:solidFill>
              <a:effectLst/>
              <a:latin typeface="Segoe UI" panose="020B0502040204020203" pitchFamily="34" charset="0"/>
            </a:endParaRPr>
          </a:p>
          <a:p>
            <a:r>
              <a:rPr lang="en-US" sz="2800" dirty="0">
                <a:solidFill>
                  <a:srgbClr val="000000"/>
                </a:solidFill>
                <a:latin typeface="Segoe UI" panose="020B0502040204020203" pitchFamily="34" charset="0"/>
              </a:rPr>
              <a:t>Our model can be implemented in various</a:t>
            </a:r>
            <a:r>
              <a:rPr lang="en-US" sz="2800" b="0" i="0" dirty="0">
                <a:solidFill>
                  <a:srgbClr val="000000"/>
                </a:solidFill>
                <a:effectLst/>
                <a:latin typeface="Segoe UI" panose="020B0502040204020203" pitchFamily="34" charset="0"/>
              </a:rPr>
              <a:t> in </a:t>
            </a:r>
            <a:r>
              <a:rPr lang="en-US" sz="2800" dirty="0">
                <a:solidFill>
                  <a:srgbClr val="000000"/>
                </a:solidFill>
                <a:latin typeface="Segoe UI" panose="020B0502040204020203" pitchFamily="34" charset="0"/>
              </a:rPr>
              <a:t>hospital center's and clinics as they will make the process more simpler and efficient </a:t>
            </a:r>
            <a:r>
              <a:rPr lang="en-US" sz="2800" b="0" i="0" dirty="0">
                <a:solidFill>
                  <a:srgbClr val="000000"/>
                </a:solidFill>
                <a:effectLst/>
                <a:latin typeface="Segoe UI" panose="020B0502040204020203" pitchFamily="34" charset="0"/>
              </a:rPr>
              <a:t>whilst being cost effective. </a:t>
            </a:r>
          </a:p>
          <a:p>
            <a:r>
              <a:rPr lang="en-US" sz="2800" dirty="0">
                <a:solidFill>
                  <a:srgbClr val="000000"/>
                </a:solidFill>
                <a:latin typeface="Segoe UI" panose="020B0502040204020203" pitchFamily="34" charset="0"/>
              </a:rPr>
              <a:t>This model can also be used at emergency center's to help with crowd load in busy hospitals and because this process requires very little interaction with other sick patients and is hence more efficient in such places to prevent spread of other diseases.</a:t>
            </a:r>
          </a:p>
          <a:p>
            <a:pPr marL="0" indent="0">
              <a:buNone/>
            </a:pP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37054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87959" y="1359877"/>
            <a:ext cx="11105626" cy="4808232"/>
          </a:xfrm>
        </p:spPr>
        <p:txBody>
          <a:bodyPr>
            <a:normAutofit/>
          </a:bodyPr>
          <a:lstStyle/>
          <a:p>
            <a:pPr marL="0" indent="0">
              <a:buNone/>
            </a:pPr>
            <a:r>
              <a:rPr lang="en-US" sz="2800" b="1" dirty="0">
                <a:latin typeface="Artifakt Element Black" panose="020B0A03050000020004"/>
                <a:cs typeface="Times New Roman" panose="02020603050405020304" pitchFamily="18" charset="0"/>
              </a:rPr>
              <a:t>Many features of our project are-</a:t>
            </a:r>
            <a:endParaRPr lang="en-US" sz="2800" dirty="0">
              <a:latin typeface="Artifakt Element Black" panose="020B0A03050000020004"/>
              <a:cs typeface="Times New Roman" panose="02020603050405020304" pitchFamily="18" charset="0"/>
            </a:endParaRPr>
          </a:p>
          <a:p>
            <a:r>
              <a:rPr lang="en-US" sz="2800" dirty="0">
                <a:latin typeface="Artifakt Element Black" panose="020B0A03050000020004"/>
                <a:cs typeface="Times New Roman" panose="02020603050405020304" pitchFamily="18" charset="0"/>
              </a:rPr>
              <a:t>The key feature of this project is that it makes the checkup process contactless and is accurate. </a:t>
            </a:r>
          </a:p>
          <a:p>
            <a:r>
              <a:rPr lang="en-US" sz="2800" dirty="0">
                <a:latin typeface="Artifakt Element Black" panose="020B0A03050000020004"/>
                <a:cs typeface="Times New Roman" panose="02020603050405020304" pitchFamily="18" charset="0"/>
              </a:rPr>
              <a:t>Our project has very low running cost as it does not require additional workforce to be hired. Hence, it can also be used in a wide scale in any health care facility  </a:t>
            </a:r>
          </a:p>
          <a:p>
            <a:r>
              <a:rPr lang="en-US" sz="2800" dirty="0">
                <a:latin typeface="Artifakt Element Black" panose="020B0A03050000020004"/>
                <a:cs typeface="Times New Roman" panose="02020603050405020304" pitchFamily="18" charset="0"/>
              </a:rPr>
              <a:t>Remote Monitoring : The robot can take be monitored and controlled via remote control over Wi-fi. </a:t>
            </a:r>
          </a:p>
          <a:p>
            <a:pPr marL="0" indent="0">
              <a:buNone/>
            </a:pPr>
            <a:r>
              <a:rPr lang="en-US" sz="2800" b="1" dirty="0">
                <a:latin typeface="Artifakt Element Black" panose="020B0A03050000020004"/>
                <a:cs typeface="Times New Roman" panose="02020603050405020304" pitchFamily="18" charset="0"/>
              </a:rPr>
              <a:t>Language/Software we are going to use : </a:t>
            </a:r>
            <a:r>
              <a:rPr lang="en-US" sz="2800" b="1" u="sng" dirty="0">
                <a:latin typeface="Artifakt Element Black" panose="020B0A03050000020004"/>
                <a:cs typeface="Times New Roman" panose="02020603050405020304" pitchFamily="18" charset="0"/>
              </a:rPr>
              <a:t>Arduino Programming (C++)</a:t>
            </a:r>
          </a:p>
          <a:p>
            <a:pPr marL="0" indent="0">
              <a:buNone/>
            </a:pPr>
            <a:endParaRPr lang="en-US" sz="2000" dirty="0">
              <a:latin typeface="Bookman Old Style" pitchFamily="18" charset="0"/>
            </a:endParaRPr>
          </a:p>
        </p:txBody>
      </p:sp>
      <p:sp>
        <p:nvSpPr>
          <p:cNvPr id="2" name="TextBox 1"/>
          <p:cNvSpPr txBox="1"/>
          <p:nvPr/>
        </p:nvSpPr>
        <p:spPr>
          <a:xfrm>
            <a:off x="1277814" y="539262"/>
            <a:ext cx="9648094" cy="707886"/>
          </a:xfrm>
          <a:prstGeom prst="rect">
            <a:avLst/>
          </a:prstGeom>
          <a:noFill/>
        </p:spPr>
        <p:txBody>
          <a:bodyPr wrap="square" rtlCol="0">
            <a:spAutoFit/>
          </a:bodyPr>
          <a:lstStyle/>
          <a:p>
            <a:pPr algn="ctr"/>
            <a:r>
              <a:rPr lang="en-US" sz="4000" b="1" u="sng" dirty="0">
                <a:latin typeface="Times" pitchFamily="18" charset="0"/>
              </a:rPr>
              <a:t>FEATURES</a:t>
            </a:r>
            <a:endParaRPr lang="en-US" sz="3600" b="1" u="sng" dirty="0">
              <a:latin typeface="Times" pitchFamily="18" charset="0"/>
            </a:endParaRPr>
          </a:p>
        </p:txBody>
      </p:sp>
    </p:spTree>
    <p:extLst>
      <p:ext uri="{BB962C8B-B14F-4D97-AF65-F5344CB8AC3E}">
        <p14:creationId xmlns:p14="http://schemas.microsoft.com/office/powerpoint/2010/main" val="211954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9352"/>
            <a:ext cx="10363200" cy="1143000"/>
          </a:xfrm>
        </p:spPr>
        <p:txBody>
          <a:bodyPr/>
          <a:lstStyle/>
          <a:p>
            <a:pPr algn="ctr"/>
            <a:r>
              <a:rPr lang="en-US" b="1" u="sng" dirty="0">
                <a:solidFill>
                  <a:schemeClr val="tx1"/>
                </a:solidFill>
                <a:latin typeface="Times" pitchFamily="18" charset="0"/>
              </a:rPr>
              <a:t>COMPONENTS</a:t>
            </a:r>
          </a:p>
        </p:txBody>
      </p:sp>
      <p:sp>
        <p:nvSpPr>
          <p:cNvPr id="3" name="Content Placeholder 2"/>
          <p:cNvSpPr>
            <a:spLocks noGrp="1"/>
          </p:cNvSpPr>
          <p:nvPr>
            <p:ph sz="quarter" idx="1"/>
          </p:nvPr>
        </p:nvSpPr>
        <p:spPr>
          <a:xfrm>
            <a:off x="731241" y="1690688"/>
            <a:ext cx="11080458" cy="4780450"/>
          </a:xfrm>
        </p:spPr>
        <p:txBody>
          <a:bodyPr>
            <a:normAutofit lnSpcReduction="10000"/>
          </a:bodyPr>
          <a:lstStyle/>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r>
              <a:rPr lang="en-US" sz="2800" dirty="0">
                <a:latin typeface="Calibri" panose="020F0502020204030204" pitchFamily="34" charset="0"/>
                <a:cs typeface="Calibri" panose="020F0502020204030204" pitchFamily="34" charset="0"/>
              </a:rPr>
              <a:t>Nodemcu board </a:t>
            </a:r>
          </a:p>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r>
              <a:rPr lang="en-US" sz="2800" dirty="0">
                <a:latin typeface="Calibri" panose="020F0502020204030204" pitchFamily="34" charset="0"/>
                <a:cs typeface="Calibri" panose="020F0502020204030204" pitchFamily="34" charset="0"/>
              </a:rPr>
              <a:t>L298N motor driver </a:t>
            </a:r>
          </a:p>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r>
              <a:rPr lang="en-US" sz="2800" dirty="0">
                <a:latin typeface="Calibri" panose="020F0502020204030204" pitchFamily="34" charset="0"/>
                <a:cs typeface="Calibri" panose="020F0502020204030204" pitchFamily="34" charset="0"/>
              </a:rPr>
              <a:t>Gear motor </a:t>
            </a:r>
          </a:p>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r>
              <a:rPr lang="en-US" sz="2800" dirty="0">
                <a:latin typeface="Calibri" panose="020F0502020204030204" pitchFamily="34" charset="0"/>
                <a:cs typeface="Calibri" panose="020F0502020204030204" pitchFamily="34" charset="0"/>
              </a:rPr>
              <a:t>Robot wheels </a:t>
            </a:r>
          </a:p>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r>
              <a:rPr lang="en-US" sz="2800" dirty="0">
                <a:latin typeface="Calibri" panose="020F0502020204030204" pitchFamily="34" charset="0"/>
                <a:cs typeface="Calibri" panose="020F0502020204030204" pitchFamily="34" charset="0"/>
              </a:rPr>
              <a:t>Jumper wires</a:t>
            </a:r>
          </a:p>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r>
              <a:rPr lang="en-US" sz="2800" dirty="0">
                <a:latin typeface="Calibri" panose="020F0502020204030204" pitchFamily="34" charset="0"/>
                <a:cs typeface="Calibri" panose="020F0502020204030204" pitchFamily="34" charset="0"/>
              </a:rPr>
              <a:t>Foamboard / cardboard</a:t>
            </a:r>
          </a:p>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r>
              <a:rPr lang="en-US" sz="2800" dirty="0">
                <a:latin typeface="Calibri" panose="020F0502020204030204" pitchFamily="34" charset="0"/>
                <a:cs typeface="Calibri" panose="020F0502020204030204" pitchFamily="34" charset="0"/>
              </a:rPr>
              <a:t>Battery</a:t>
            </a:r>
          </a:p>
        </p:txBody>
      </p:sp>
    </p:spTree>
    <p:extLst>
      <p:ext uri="{BB962C8B-B14F-4D97-AF65-F5344CB8AC3E}">
        <p14:creationId xmlns:p14="http://schemas.microsoft.com/office/powerpoint/2010/main" val="300811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p:nvPr/>
        </p:nvSpPr>
        <p:spPr>
          <a:xfrm>
            <a:off x="95200" y="123567"/>
            <a:ext cx="12001600" cy="1169511"/>
          </a:xfrm>
          <a:prstGeom prst="rect">
            <a:avLst/>
          </a:prstGeom>
          <a:noFill/>
          <a:ln>
            <a:noFill/>
          </a:ln>
        </p:spPr>
        <p:txBody>
          <a:bodyPr spcFirstLastPara="1" wrap="square" lIns="121900" tIns="121900" rIns="121900" bIns="121900" anchor="t" anchorCtr="0">
            <a:spAutoFit/>
          </a:bodyPr>
          <a:lstStyle/>
          <a:p>
            <a:pPr algn="ctr">
              <a:lnSpc>
                <a:spcPct val="150000"/>
              </a:lnSpc>
            </a:pPr>
            <a:r>
              <a:rPr lang="en-US" sz="4000" b="1" u="sng" dirty="0">
                <a:latin typeface="Times" pitchFamily="18" charset="0"/>
              </a:rPr>
              <a:t>ADVANTAGES</a:t>
            </a:r>
            <a:endParaRPr lang="en-US" sz="2800" b="1" u="sng" dirty="0">
              <a:latin typeface="Times" pitchFamily="18" charset="0"/>
            </a:endParaRPr>
          </a:p>
        </p:txBody>
      </p:sp>
      <p:sp>
        <p:nvSpPr>
          <p:cNvPr id="2" name="TextBox 1">
            <a:extLst>
              <a:ext uri="{FF2B5EF4-FFF2-40B4-BE49-F238E27FC236}">
                <a16:creationId xmlns:a16="http://schemas.microsoft.com/office/drawing/2014/main" id="{AACC50F6-16E3-0077-0ECA-9658D99D6444}"/>
              </a:ext>
            </a:extLst>
          </p:cNvPr>
          <p:cNvSpPr txBox="1"/>
          <p:nvPr/>
        </p:nvSpPr>
        <p:spPr>
          <a:xfrm>
            <a:off x="1351721" y="1659285"/>
            <a:ext cx="9488557"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Doctors ability to be at anyplace anytime as it is online and wireless means through which they are diagnosing the patient.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Doctors can move around in operation theatres with ease without affecting the sterile field in the theatre.</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Doctors can see the medical reports and test results via video calls remotely from another city as well</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They can move around in between rooms.</a:t>
            </a:r>
            <a:endParaRPr lang="en-IN" sz="2800" dirty="0">
              <a:latin typeface="Calibri" panose="020F0502020204030204" pitchFamily="34" charset="0"/>
              <a:cs typeface="Calibri" panose="020F0502020204030204" pitchFamily="34" charset="0"/>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CE551-A78D-9245-57B0-FF3BFD213779}"/>
              </a:ext>
            </a:extLst>
          </p:cNvPr>
          <p:cNvSpPr txBox="1"/>
          <p:nvPr/>
        </p:nvSpPr>
        <p:spPr>
          <a:xfrm>
            <a:off x="1570382" y="1182231"/>
            <a:ext cx="9051235" cy="2246769"/>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Due to this device people living in remote areas and rural areas can be diagnosed with the best specialists of the country </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The patients living far away don’t need to travel while being sick in order to be diagnosed.</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732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44400" y="386980"/>
            <a:ext cx="12103200" cy="1190029"/>
          </a:xfrm>
          <a:prstGeom prst="rect">
            <a:avLst/>
          </a:prstGeom>
          <a:noFill/>
          <a:ln>
            <a:noFill/>
          </a:ln>
        </p:spPr>
        <p:txBody>
          <a:bodyPr spcFirstLastPara="1" wrap="square" lIns="121900" tIns="121900" rIns="121900" bIns="121900" anchor="t" anchorCtr="0">
            <a:spAutoFit/>
          </a:bodyPr>
          <a:lstStyle/>
          <a:p>
            <a:pPr algn="ctr">
              <a:lnSpc>
                <a:spcPct val="120000"/>
              </a:lnSpc>
              <a:spcBef>
                <a:spcPts val="1600"/>
              </a:spcBef>
            </a:pPr>
            <a:r>
              <a:rPr lang="en-GB" sz="4000" b="1" u="sng" dirty="0">
                <a:latin typeface="Times" pitchFamily="18" charset="0"/>
                <a:ea typeface="Lato"/>
                <a:cs typeface="Lato"/>
                <a:sym typeface="Lato"/>
              </a:rPr>
              <a:t>DISADVANTAGES:</a:t>
            </a:r>
          </a:p>
        </p:txBody>
      </p:sp>
      <p:sp>
        <p:nvSpPr>
          <p:cNvPr id="2" name="TextBox 1">
            <a:extLst>
              <a:ext uri="{FF2B5EF4-FFF2-40B4-BE49-F238E27FC236}">
                <a16:creationId xmlns:a16="http://schemas.microsoft.com/office/drawing/2014/main" id="{D24C9496-6F66-177F-FBAC-49373770EF1D}"/>
              </a:ext>
            </a:extLst>
          </p:cNvPr>
          <p:cNvSpPr txBox="1"/>
          <p:nvPr/>
        </p:nvSpPr>
        <p:spPr>
          <a:xfrm>
            <a:off x="563217" y="1898285"/>
            <a:ext cx="11065565" cy="2431435"/>
          </a:xfrm>
          <a:prstGeom prst="rect">
            <a:avLst/>
          </a:prstGeom>
          <a:noFill/>
        </p:spPr>
        <p:txBody>
          <a:bodyPr wrap="square" rtlCol="0">
            <a:spAutoFit/>
          </a:bodyPr>
          <a:lstStyle/>
          <a:p>
            <a:pPr marL="285750" indent="-285750">
              <a:buFont typeface="Arial" panose="020B0604020202020204" pitchFamily="34" charset="0"/>
              <a:buChar char="•"/>
            </a:pPr>
            <a:r>
              <a:rPr lang="en-US" sz="2800" b="0" i="0" u="none" strike="noStrike" baseline="0" dirty="0">
                <a:solidFill>
                  <a:srgbClr val="000000"/>
                </a:solidFill>
                <a:latin typeface="Calibri" panose="020F0502020204030204" pitchFamily="34" charset="0"/>
              </a:rPr>
              <a:t>Requires Battery Charging which may not be possible in remote areas due to electricity issues and is not useful if discharged completely.</a:t>
            </a:r>
          </a:p>
          <a:p>
            <a:pPr marL="285750" indent="-285750">
              <a:buFont typeface="Arial" panose="020B0604020202020204" pitchFamily="34" charset="0"/>
              <a:buChar char="•"/>
            </a:pPr>
            <a:r>
              <a:rPr lang="en-US" sz="2800" b="0" i="0" u="none" strike="noStrike" baseline="0" dirty="0">
                <a:solidFill>
                  <a:srgbClr val="000000"/>
                </a:solidFill>
                <a:latin typeface="Calibri" panose="020F0502020204030204" pitchFamily="34" charset="0"/>
              </a:rPr>
              <a:t>Need to attach a Tab or Mobile Phone in order to establish connections and help with diagnosis.</a:t>
            </a:r>
          </a:p>
          <a:p>
            <a:endParaRPr lang="en-IN"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50131"/>
            <a:ext cx="10363200" cy="850777"/>
          </a:xfrm>
        </p:spPr>
        <p:txBody>
          <a:bodyPr>
            <a:normAutofit/>
          </a:bodyPr>
          <a:lstStyle/>
          <a:p>
            <a:pPr algn="ctr"/>
            <a:r>
              <a:rPr lang="en-US" b="1" u="sng" dirty="0">
                <a:solidFill>
                  <a:schemeClr val="tx1"/>
                </a:solidFill>
                <a:latin typeface="Times" pitchFamily="18" charset="0"/>
              </a:rPr>
              <a:t>SCOPE OF OUR PROJECT</a:t>
            </a:r>
          </a:p>
        </p:txBody>
      </p:sp>
      <p:sp>
        <p:nvSpPr>
          <p:cNvPr id="3" name="Content Placeholder 2"/>
          <p:cNvSpPr>
            <a:spLocks noGrp="1"/>
          </p:cNvSpPr>
          <p:nvPr>
            <p:ph sz="quarter" idx="1"/>
          </p:nvPr>
        </p:nvSpPr>
        <p:spPr>
          <a:xfrm>
            <a:off x="1090246" y="1735869"/>
            <a:ext cx="10363200" cy="4572000"/>
          </a:xfrm>
        </p:spPr>
        <p:txBody>
          <a:bodyPr>
            <a:normAutofit/>
          </a:bodyPr>
          <a:lstStyle/>
          <a:p>
            <a:pPr>
              <a:lnSpc>
                <a:spcPct val="150000"/>
              </a:lnSpc>
            </a:pPr>
            <a:r>
              <a:rPr lang="en-US" sz="2800" dirty="0">
                <a:effectLst/>
                <a:latin typeface="Calibri" panose="020F0502020204030204" pitchFamily="34" charset="0"/>
                <a:ea typeface="Arial" panose="020B0604020202020204" pitchFamily="34" charset="0"/>
                <a:cs typeface="Calibri" panose="020F0502020204030204" pitchFamily="34" charset="0"/>
              </a:rPr>
              <a:t>This device can really be a technological boon and advancement in the market as it </a:t>
            </a:r>
            <a:r>
              <a:rPr lang="en-US" sz="2800" dirty="0">
                <a:latin typeface="Calibri" panose="020F0502020204030204" pitchFamily="34" charset="0"/>
                <a:ea typeface="Arial" panose="020B0604020202020204" pitchFamily="34" charset="0"/>
                <a:cs typeface="Calibri" panose="020F0502020204030204" pitchFamily="34" charset="0"/>
              </a:rPr>
              <a:t>is very precise while</a:t>
            </a:r>
            <a:r>
              <a:rPr lang="en-US" sz="2800" dirty="0">
                <a:effectLst/>
                <a:latin typeface="Calibri" panose="020F0502020204030204" pitchFamily="34" charset="0"/>
                <a:ea typeface="Arial" panose="020B0604020202020204" pitchFamily="34" charset="0"/>
                <a:cs typeface="Calibri" panose="020F0502020204030204" pitchFamily="34" charset="0"/>
              </a:rPr>
              <a:t> </a:t>
            </a:r>
            <a:r>
              <a:rPr lang="en-US" sz="2800" dirty="0">
                <a:latin typeface="Calibri" panose="020F0502020204030204" pitchFamily="34" charset="0"/>
                <a:ea typeface="Arial" panose="020B0604020202020204" pitchFamily="34" charset="0"/>
                <a:cs typeface="Calibri" panose="020F0502020204030204" pitchFamily="34" charset="0"/>
              </a:rPr>
              <a:t>diagnosing</a:t>
            </a:r>
            <a:r>
              <a:rPr lang="en-US" sz="2800" dirty="0">
                <a:effectLst/>
                <a:latin typeface="Calibri" panose="020F0502020204030204" pitchFamily="34" charset="0"/>
                <a:ea typeface="Arial" panose="020B0604020202020204" pitchFamily="34" charset="0"/>
                <a:cs typeface="Calibri" panose="020F0502020204030204" pitchFamily="34" charset="0"/>
              </a:rPr>
              <a:t>.</a:t>
            </a:r>
          </a:p>
          <a:p>
            <a:pPr>
              <a:lnSpc>
                <a:spcPct val="150000"/>
              </a:lnSpc>
            </a:pPr>
            <a:r>
              <a:rPr lang="en-US" sz="2800" dirty="0">
                <a:effectLst/>
                <a:latin typeface="Calibri" panose="020F0502020204030204" pitchFamily="34" charset="0"/>
                <a:ea typeface="Arial" panose="020B0604020202020204" pitchFamily="34" charset="0"/>
                <a:cs typeface="Calibri" panose="020F0502020204030204" pitchFamily="34" charset="0"/>
              </a:rPr>
              <a:t>These prototypes of </a:t>
            </a:r>
            <a:r>
              <a:rPr lang="en-US" sz="2800" dirty="0">
                <a:latin typeface="Calibri" panose="020F0502020204030204" pitchFamily="34" charset="0"/>
                <a:ea typeface="Arial" panose="020B0604020202020204" pitchFamily="34" charset="0"/>
                <a:cs typeface="Calibri" panose="020F0502020204030204" pitchFamily="34" charset="0"/>
              </a:rPr>
              <a:t>these</a:t>
            </a:r>
            <a:r>
              <a:rPr lang="en-US" sz="2800" dirty="0">
                <a:effectLst/>
                <a:latin typeface="Calibri" panose="020F0502020204030204" pitchFamily="34" charset="0"/>
                <a:ea typeface="Arial" panose="020B0604020202020204" pitchFamily="34" charset="0"/>
                <a:cs typeface="Calibri" panose="020F0502020204030204" pitchFamily="34" charset="0"/>
              </a:rPr>
              <a:t> Robots can be implemented in health centers wherever possible making the checkups of the individuals hassle free.</a:t>
            </a:r>
          </a:p>
          <a:p>
            <a:pPr>
              <a:lnSpc>
                <a:spcPct val="150000"/>
              </a:lnSpc>
            </a:pPr>
            <a:endParaRPr lang="en-IN" sz="2800" dirty="0">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61985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05132" y="1293134"/>
            <a:ext cx="11711021" cy="3570168"/>
          </a:xfrm>
          <a:prstGeom prst="rect">
            <a:avLst/>
          </a:prstGeom>
          <a:noFill/>
          <a:ln>
            <a:noFill/>
          </a:ln>
        </p:spPr>
        <p:txBody>
          <a:bodyPr spcFirstLastPara="1" wrap="square" lIns="121900" tIns="121900" rIns="121900" bIns="121900" anchor="t" anchorCtr="0">
            <a:spAutoFit/>
          </a:bodyPr>
          <a:lstStyle/>
          <a:p>
            <a:pPr marL="342900" indent="-342900">
              <a:buFont typeface="Arial" panose="020B0604020202020204" pitchFamily="34" charset="0"/>
              <a:buChar char="•"/>
            </a:pPr>
            <a:r>
              <a:rPr lang="en-GB" sz="2400" dirty="0">
                <a:hlinkClick r:id="rId3"/>
              </a:rPr>
              <a:t>https://www.javatpoint.com/Arduino-ide#:~:text=The%20Arduino%20IDE%20is%20an,stands%20for%20Integrated%20Development%20Environment</a:t>
            </a:r>
            <a:endParaRPr lang="en-GB" sz="2400" dirty="0"/>
          </a:p>
          <a:p>
            <a:pPr marL="342900" indent="-342900">
              <a:buFont typeface="Arial" panose="020B0604020202020204" pitchFamily="34" charset="0"/>
              <a:buChar char="•"/>
            </a:pPr>
            <a:r>
              <a:rPr lang="en-GB" sz="2400" dirty="0">
                <a:hlinkClick r:id="rId4"/>
              </a:rPr>
              <a:t>https://en.wikipedia.org/wiki/</a:t>
            </a:r>
            <a:endParaRPr lang="en-GB" sz="2400" dirty="0"/>
          </a:p>
          <a:p>
            <a:pPr marL="342900" indent="-342900">
              <a:buFont typeface="Arial" panose="020B0604020202020204" pitchFamily="34" charset="0"/>
              <a:buChar char="•"/>
            </a:pPr>
            <a:r>
              <a:rPr lang="en-GB" sz="2400" dirty="0">
                <a:hlinkClick r:id="rId5"/>
              </a:rPr>
              <a:t>https://www.amazon.in/</a:t>
            </a:r>
            <a:endParaRPr lang="en-GB" sz="2400" dirty="0"/>
          </a:p>
          <a:p>
            <a:pPr marL="342900" indent="-342900">
              <a:buFont typeface="Arial" panose="020B0604020202020204" pitchFamily="34" charset="0"/>
              <a:buChar char="•"/>
            </a:pPr>
            <a:r>
              <a:rPr lang="en-GB" sz="2400" dirty="0">
                <a:hlinkClick r:id="rId6"/>
              </a:rPr>
              <a:t>https://www.youtube.com/watch?v=huWn4Sx99hQ&amp;feature=youtu.be</a:t>
            </a:r>
            <a:endParaRPr lang="en-GB" sz="2400" dirty="0"/>
          </a:p>
          <a:p>
            <a:pPr marL="342900" indent="-342900">
              <a:buFont typeface="Arial" panose="020B0604020202020204" pitchFamily="34" charset="0"/>
              <a:buChar char="•"/>
            </a:pPr>
            <a:r>
              <a:rPr lang="en-GB" sz="2400" dirty="0">
                <a:hlinkClick r:id="rId7"/>
              </a:rPr>
              <a:t>https://nevonprojects.com/iot-virtual-doctor-robot/</a:t>
            </a:r>
            <a:endParaRPr lang="en-GB" sz="2400" dirty="0"/>
          </a:p>
          <a:p>
            <a:endParaRPr lang="en-GB" sz="2400" dirty="0"/>
          </a:p>
          <a:p>
            <a:pPr marL="342900" indent="-342900">
              <a:buFont typeface="Arial" panose="020B0604020202020204" pitchFamily="34" charset="0"/>
              <a:buChar char="•"/>
            </a:pPr>
            <a:endParaRPr lang="en-GB" sz="2400" dirty="0"/>
          </a:p>
        </p:txBody>
      </p:sp>
      <p:sp>
        <p:nvSpPr>
          <p:cNvPr id="71" name="Google Shape;71;p15"/>
          <p:cNvSpPr txBox="1"/>
          <p:nvPr/>
        </p:nvSpPr>
        <p:spPr>
          <a:xfrm>
            <a:off x="305132" y="418149"/>
            <a:ext cx="11711022" cy="861734"/>
          </a:xfrm>
          <a:prstGeom prst="rect">
            <a:avLst/>
          </a:prstGeom>
          <a:noFill/>
          <a:ln>
            <a:noFill/>
          </a:ln>
        </p:spPr>
        <p:txBody>
          <a:bodyPr spcFirstLastPara="1" wrap="square" lIns="121900" tIns="121900" rIns="121900" bIns="121900" anchor="t" anchorCtr="0">
            <a:spAutoFit/>
          </a:bodyPr>
          <a:lstStyle/>
          <a:p>
            <a:pPr algn="ctr"/>
            <a:r>
              <a:rPr lang="en-GB" sz="4000" b="1" u="sng" dirty="0">
                <a:latin typeface="Times" pitchFamily="18" charset="0"/>
                <a:ea typeface="Source Sans Pro"/>
                <a:cs typeface="Source Sans Pro"/>
                <a:sym typeface="Source Sans Pro"/>
              </a:rPr>
              <a:t>REFERENCES</a:t>
            </a:r>
            <a:endParaRPr sz="3200" b="1" u="sng" dirty="0">
              <a:latin typeface="Times" pitchFamily="18" charset="0"/>
              <a:ea typeface="Source Sans Pro"/>
              <a:cs typeface="Source Sans Pro"/>
              <a:sym typeface="Source Sans Pro"/>
            </a:endParaRPr>
          </a:p>
        </p:txBody>
      </p:sp>
    </p:spTree>
    <p:extLst>
      <p:ext uri="{BB962C8B-B14F-4D97-AF65-F5344CB8AC3E}">
        <p14:creationId xmlns:p14="http://schemas.microsoft.com/office/powerpoint/2010/main" val="422847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674931"/>
          </a:xfrm>
        </p:spPr>
        <p:txBody>
          <a:bodyPr>
            <a:normAutofit fontScale="90000"/>
          </a:bodyPr>
          <a:lstStyle/>
          <a:p>
            <a:pPr algn="ctr"/>
            <a:r>
              <a:rPr lang="en-US" sz="4400" b="1" u="sng" dirty="0">
                <a:solidFill>
                  <a:schemeClr val="tx1"/>
                </a:solidFill>
                <a:latin typeface="Times" pitchFamily="18" charset="0"/>
              </a:rPr>
              <a:t>CONTENTS</a:t>
            </a:r>
            <a:endParaRPr lang="en-US" b="1" u="sng" dirty="0">
              <a:solidFill>
                <a:schemeClr val="tx1"/>
              </a:solidFill>
              <a:latin typeface="Times" pitchFamily="18" charset="0"/>
            </a:endParaRPr>
          </a:p>
        </p:txBody>
      </p:sp>
      <p:sp>
        <p:nvSpPr>
          <p:cNvPr id="3" name="Content Placeholder 2"/>
          <p:cNvSpPr>
            <a:spLocks noGrp="1"/>
          </p:cNvSpPr>
          <p:nvPr>
            <p:ph sz="quarter" idx="1"/>
          </p:nvPr>
        </p:nvSpPr>
        <p:spPr>
          <a:xfrm>
            <a:off x="1101969" y="1060938"/>
            <a:ext cx="10597662" cy="4953000"/>
          </a:xfrm>
        </p:spPr>
        <p:txBody>
          <a:bodyPr>
            <a:normAutofit/>
          </a:bodyPr>
          <a:lstStyle/>
          <a:p>
            <a:r>
              <a:rPr lang="en-US" sz="2800" dirty="0"/>
              <a:t>INTRODUCTION</a:t>
            </a:r>
          </a:p>
          <a:p>
            <a:r>
              <a:rPr lang="en-US" sz="2800" dirty="0"/>
              <a:t>FLOWCHART</a:t>
            </a:r>
          </a:p>
          <a:p>
            <a:r>
              <a:rPr lang="en-US" sz="2800" dirty="0"/>
              <a:t>WORKING</a:t>
            </a:r>
          </a:p>
          <a:p>
            <a:r>
              <a:rPr lang="en-US" sz="2800" dirty="0"/>
              <a:t>APPLICATIONS</a:t>
            </a:r>
          </a:p>
          <a:p>
            <a:r>
              <a:rPr lang="en-US" sz="2800" dirty="0"/>
              <a:t>COMPONENTS AND FEATURES</a:t>
            </a:r>
          </a:p>
          <a:p>
            <a:r>
              <a:rPr lang="en-US" sz="2800" dirty="0"/>
              <a:t>ADVANTAGES</a:t>
            </a:r>
          </a:p>
          <a:p>
            <a:r>
              <a:rPr lang="en-US" sz="2800" dirty="0"/>
              <a:t>DISADVANTAGES</a:t>
            </a:r>
          </a:p>
          <a:p>
            <a:r>
              <a:rPr lang="en-US" sz="2800" dirty="0"/>
              <a:t>SCOPE OF OUR PROJECT</a:t>
            </a:r>
          </a:p>
          <a:p>
            <a:r>
              <a:rPr lang="en-US" sz="2800" dirty="0"/>
              <a:t>REFERENCES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9501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A000-71F2-CD75-A621-573699F171DA}"/>
              </a:ext>
            </a:extLst>
          </p:cNvPr>
          <p:cNvSpPr>
            <a:spLocks noGrp="1"/>
          </p:cNvSpPr>
          <p:nvPr>
            <p:ph type="title"/>
          </p:nvPr>
        </p:nvSpPr>
        <p:spPr>
          <a:xfrm>
            <a:off x="838200" y="365125"/>
            <a:ext cx="10515600" cy="1044225"/>
          </a:xfrm>
        </p:spPr>
        <p:txBody>
          <a:bodyPr/>
          <a:lstStyle/>
          <a:p>
            <a:pPr algn="ctr"/>
            <a:r>
              <a:rPr lang="en-IN" b="1" u="sng" dirty="0">
                <a:solidFill>
                  <a:schemeClr val="tx1"/>
                </a:solidFill>
                <a:latin typeface="Times" pitchFamily="18" charset="0"/>
              </a:rPr>
              <a:t>INTRODUCTION</a:t>
            </a:r>
            <a:r>
              <a:rPr lang="en-IN" u="sng" dirty="0">
                <a:solidFill>
                  <a:schemeClr val="tx1"/>
                </a:solidFill>
                <a:latin typeface="Times" pitchFamily="18" charset="0"/>
              </a:rPr>
              <a:t> </a:t>
            </a:r>
          </a:p>
        </p:txBody>
      </p:sp>
      <p:sp>
        <p:nvSpPr>
          <p:cNvPr id="3" name="Content Placeholder 2">
            <a:extLst>
              <a:ext uri="{FF2B5EF4-FFF2-40B4-BE49-F238E27FC236}">
                <a16:creationId xmlns:a16="http://schemas.microsoft.com/office/drawing/2014/main" id="{AC641A70-5E78-2011-6A5D-B32D726CC509}"/>
              </a:ext>
            </a:extLst>
          </p:cNvPr>
          <p:cNvSpPr>
            <a:spLocks noGrp="1"/>
          </p:cNvSpPr>
          <p:nvPr>
            <p:ph sz="quarter" idx="1"/>
          </p:nvPr>
        </p:nvSpPr>
        <p:spPr>
          <a:xfrm>
            <a:off x="838200" y="1409350"/>
            <a:ext cx="10515600" cy="4767613"/>
          </a:xfrm>
        </p:spPr>
        <p:txBody>
          <a:bodyPr>
            <a:normAutofit/>
          </a:bodyPr>
          <a:lstStyle/>
          <a:p>
            <a:pPr algn="l"/>
            <a:endParaRPr lang="en-IN"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Calibri" panose="020F0502020204030204" pitchFamily="34" charset="0"/>
              </a:rPr>
              <a:t> </a:t>
            </a:r>
            <a:r>
              <a:rPr lang="en-US" sz="3000" b="0" i="0" u="none" strike="noStrike" baseline="0" dirty="0">
                <a:solidFill>
                  <a:srgbClr val="000000"/>
                </a:solidFill>
                <a:latin typeface="Calibri" panose="020F0502020204030204" pitchFamily="34" charset="0"/>
              </a:rPr>
              <a:t>Doctors are usually needed to work at every hospital and emergency center every now and then because of which  is not feasible for every doctor to be available at every place at desired time.</a:t>
            </a:r>
          </a:p>
          <a:p>
            <a:r>
              <a:rPr lang="en-US" sz="3000" b="0" i="0" u="none" strike="noStrike" baseline="0" dirty="0">
                <a:solidFill>
                  <a:srgbClr val="000000"/>
                </a:solidFill>
                <a:latin typeface="Calibri" panose="020F0502020204030204" pitchFamily="34" charset="0"/>
              </a:rPr>
              <a:t>The problem with video calling is that video calls need to be done from a PC or laptop on a desk. This limits the doctors capacity to view patient or around operation theatre at will or even move through hospital rooms as needed. </a:t>
            </a:r>
            <a:endParaRPr lang="en-IN" sz="3000" b="0" i="0" u="none" strike="noStrike" baseline="0" dirty="0">
              <a:solidFill>
                <a:srgbClr val="000000"/>
              </a:solidFill>
              <a:latin typeface="Calibri" panose="020F0502020204030204" pitchFamily="34" charset="0"/>
            </a:endParaRPr>
          </a:p>
          <a:p>
            <a:endParaRPr lang="en-IN" sz="6700" dirty="0">
              <a:latin typeface="Artifakt Element Black"/>
            </a:endParaRPr>
          </a:p>
        </p:txBody>
      </p:sp>
    </p:spTree>
    <p:extLst>
      <p:ext uri="{BB962C8B-B14F-4D97-AF65-F5344CB8AC3E}">
        <p14:creationId xmlns:p14="http://schemas.microsoft.com/office/powerpoint/2010/main" val="33315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41A70-5E78-2011-6A5D-B32D726CC509}"/>
              </a:ext>
            </a:extLst>
          </p:cNvPr>
          <p:cNvSpPr>
            <a:spLocks noGrp="1"/>
          </p:cNvSpPr>
          <p:nvPr>
            <p:ph sz="quarter" idx="1"/>
          </p:nvPr>
        </p:nvSpPr>
        <p:spPr>
          <a:xfrm>
            <a:off x="838200" y="1045193"/>
            <a:ext cx="10515600" cy="4767613"/>
          </a:xfrm>
        </p:spPr>
        <p:txBody>
          <a:bodyPr>
            <a:normAutofit/>
          </a:bodyPr>
          <a:lstStyle/>
          <a:p>
            <a:pPr algn="l"/>
            <a:endParaRPr lang="en-IN"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Calibri" panose="020F0502020204030204" pitchFamily="34" charset="0"/>
              </a:rPr>
              <a:t>This system makes use of a robotic vehicle with 4 wheel drive for easy navigation. </a:t>
            </a:r>
          </a:p>
          <a:p>
            <a:r>
              <a:rPr lang="en-US" sz="2800" b="0" i="0" u="none" strike="noStrike" baseline="0" dirty="0">
                <a:solidFill>
                  <a:srgbClr val="000000"/>
                </a:solidFill>
                <a:latin typeface="Calibri" panose="020F0502020204030204" pitchFamily="34" charset="0"/>
              </a:rPr>
              <a:t>The robot also includes a controller box for circuitry and a mounting to hold a mobile phone or tablet. The mobile or tablet is used to hold live video calls. </a:t>
            </a:r>
          </a:p>
          <a:p>
            <a:r>
              <a:rPr lang="en-US" sz="2800" b="0" i="0" u="none" strike="noStrike" baseline="0" dirty="0">
                <a:solidFill>
                  <a:srgbClr val="000000"/>
                </a:solidFill>
                <a:latin typeface="Calibri" panose="020F0502020204030204" pitchFamily="34" charset="0"/>
              </a:rPr>
              <a:t>The doctor can use an IOT based panel to control the robot. The control commands sent </a:t>
            </a:r>
            <a:r>
              <a:rPr lang="en-US" sz="2800" b="0" i="0" u="none" strike="noStrike" baseline="0" dirty="0" err="1">
                <a:solidFill>
                  <a:srgbClr val="000000"/>
                </a:solidFill>
                <a:latin typeface="Calibri" panose="020F0502020204030204" pitchFamily="34" charset="0"/>
              </a:rPr>
              <a:t>sent</a:t>
            </a:r>
            <a:r>
              <a:rPr lang="en-US" sz="2800" b="0" i="0" u="none" strike="noStrike" baseline="0" dirty="0">
                <a:solidFill>
                  <a:srgbClr val="000000"/>
                </a:solidFill>
                <a:latin typeface="Calibri" panose="020F0502020204030204" pitchFamily="34" charset="0"/>
              </a:rPr>
              <a:t> online are received by the robot controller. </a:t>
            </a:r>
            <a:endParaRPr lang="en-IN" sz="2800" dirty="0">
              <a:latin typeface="Artifakt Element Black"/>
            </a:endParaRPr>
          </a:p>
        </p:txBody>
      </p:sp>
    </p:spTree>
    <p:extLst>
      <p:ext uri="{BB962C8B-B14F-4D97-AF65-F5344CB8AC3E}">
        <p14:creationId xmlns:p14="http://schemas.microsoft.com/office/powerpoint/2010/main" val="9713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06358ADB-E614-A461-FD8F-D72E0DAF201E}"/>
              </a:ext>
            </a:extLst>
          </p:cNvPr>
          <p:cNvSpPr>
            <a:spLocks noChangeAspect="1" noChangeArrowheads="1"/>
          </p:cNvSpPr>
          <p:nvPr/>
        </p:nvSpPr>
        <p:spPr bwMode="auto">
          <a:xfrm>
            <a:off x="3615655" y="948655"/>
            <a:ext cx="2632745" cy="26327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6898FA6-F496-48C6-DBC2-9AE03E4127E1}"/>
              </a:ext>
            </a:extLst>
          </p:cNvPr>
          <p:cNvSpPr>
            <a:spLocks noChangeAspect="1" noChangeArrowheads="1"/>
          </p:cNvSpPr>
          <p:nvPr/>
        </p:nvSpPr>
        <p:spPr bwMode="auto">
          <a:xfrm>
            <a:off x="5947094" y="3280094"/>
            <a:ext cx="301305" cy="3013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extBox 1"/>
          <p:cNvSpPr txBox="1"/>
          <p:nvPr/>
        </p:nvSpPr>
        <p:spPr>
          <a:xfrm>
            <a:off x="1428280" y="124216"/>
            <a:ext cx="8736138"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DIAGRAM</a:t>
            </a:r>
            <a:endParaRPr lang="en-US" sz="32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46A3D3-A989-F934-7C3A-758A55B76A63}"/>
              </a:ext>
            </a:extLst>
          </p:cNvPr>
          <p:cNvPicPr>
            <a:picLocks noChangeAspect="1"/>
          </p:cNvPicPr>
          <p:nvPr/>
        </p:nvPicPr>
        <p:blipFill rotWithShape="1">
          <a:blip r:embed="rId2"/>
          <a:srcRect b="3826"/>
          <a:stretch/>
        </p:blipFill>
        <p:spPr>
          <a:xfrm>
            <a:off x="1152441" y="1480653"/>
            <a:ext cx="10191916" cy="4996540"/>
          </a:xfrm>
          <a:prstGeom prst="rect">
            <a:avLst/>
          </a:prstGeom>
        </p:spPr>
      </p:pic>
      <p:sp>
        <p:nvSpPr>
          <p:cNvPr id="8" name="TextBox 7">
            <a:extLst>
              <a:ext uri="{FF2B5EF4-FFF2-40B4-BE49-F238E27FC236}">
                <a16:creationId xmlns:a16="http://schemas.microsoft.com/office/drawing/2014/main" id="{9B3EBFFB-C3E9-DB99-456F-8F84017574F2}"/>
              </a:ext>
            </a:extLst>
          </p:cNvPr>
          <p:cNvSpPr txBox="1"/>
          <p:nvPr/>
        </p:nvSpPr>
        <p:spPr>
          <a:xfrm>
            <a:off x="4991000" y="1006442"/>
            <a:ext cx="1610697" cy="400110"/>
          </a:xfrm>
          <a:prstGeom prst="rect">
            <a:avLst/>
          </a:prstGeom>
          <a:noFill/>
        </p:spPr>
        <p:txBody>
          <a:bodyPr wrap="none" rtlCol="0">
            <a:spAutoFit/>
          </a:bodyPr>
          <a:lstStyle/>
          <a:p>
            <a:r>
              <a:rPr lang="en-US" sz="2000" b="1" dirty="0"/>
              <a:t>FRONT VIEW</a:t>
            </a:r>
            <a:endParaRPr lang="en-IN" sz="2000" b="1" dirty="0"/>
          </a:p>
        </p:txBody>
      </p:sp>
    </p:spTree>
    <p:extLst>
      <p:ext uri="{BB962C8B-B14F-4D97-AF65-F5344CB8AC3E}">
        <p14:creationId xmlns:p14="http://schemas.microsoft.com/office/powerpoint/2010/main" val="46522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47A63-7183-D6CC-6270-11D807624883}"/>
              </a:ext>
            </a:extLst>
          </p:cNvPr>
          <p:cNvPicPr>
            <a:picLocks noChangeAspect="1"/>
          </p:cNvPicPr>
          <p:nvPr/>
        </p:nvPicPr>
        <p:blipFill rotWithShape="1">
          <a:blip r:embed="rId2"/>
          <a:srcRect t="21809"/>
          <a:stretch/>
        </p:blipFill>
        <p:spPr>
          <a:xfrm>
            <a:off x="887896" y="1313128"/>
            <a:ext cx="10566086" cy="5032899"/>
          </a:xfrm>
          <a:prstGeom prst="rect">
            <a:avLst/>
          </a:prstGeom>
        </p:spPr>
      </p:pic>
      <p:sp>
        <p:nvSpPr>
          <p:cNvPr id="4" name="TextBox 3">
            <a:extLst>
              <a:ext uri="{FF2B5EF4-FFF2-40B4-BE49-F238E27FC236}">
                <a16:creationId xmlns:a16="http://schemas.microsoft.com/office/drawing/2014/main" id="{908DBE84-9DA9-01D8-1064-2336DB77B93E}"/>
              </a:ext>
            </a:extLst>
          </p:cNvPr>
          <p:cNvSpPr txBox="1"/>
          <p:nvPr/>
        </p:nvSpPr>
        <p:spPr>
          <a:xfrm>
            <a:off x="5314122" y="746751"/>
            <a:ext cx="1563756" cy="400110"/>
          </a:xfrm>
          <a:prstGeom prst="rect">
            <a:avLst/>
          </a:prstGeom>
          <a:noFill/>
        </p:spPr>
        <p:txBody>
          <a:bodyPr wrap="square" rtlCol="0">
            <a:spAutoFit/>
          </a:bodyPr>
          <a:lstStyle/>
          <a:p>
            <a:r>
              <a:rPr lang="en-US" sz="2000" b="1" dirty="0"/>
              <a:t>SIDE   VIEW</a:t>
            </a:r>
            <a:endParaRPr lang="en-IN" sz="2000" b="1" dirty="0"/>
          </a:p>
        </p:txBody>
      </p:sp>
    </p:spTree>
    <p:extLst>
      <p:ext uri="{BB962C8B-B14F-4D97-AF65-F5344CB8AC3E}">
        <p14:creationId xmlns:p14="http://schemas.microsoft.com/office/powerpoint/2010/main" val="375354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E322-B2D5-98C9-1183-97A341E62310}"/>
              </a:ext>
            </a:extLst>
          </p:cNvPr>
          <p:cNvSpPr>
            <a:spLocks noGrp="1"/>
          </p:cNvSpPr>
          <p:nvPr>
            <p:ph type="title"/>
          </p:nvPr>
        </p:nvSpPr>
        <p:spPr>
          <a:xfrm>
            <a:off x="914400" y="118419"/>
            <a:ext cx="10363200" cy="1143000"/>
          </a:xfrm>
        </p:spPr>
        <p:txBody>
          <a:bodyPr>
            <a:normAutofit/>
          </a:bodyPr>
          <a:lstStyle/>
          <a:p>
            <a:pPr algn="ctr"/>
            <a:r>
              <a:rPr lang="en-US" b="1" u="sng" dirty="0">
                <a:solidFill>
                  <a:schemeClr val="tx1"/>
                </a:solidFill>
                <a:latin typeface="Times" panose="02020603050405020304" pitchFamily="18" charset="0"/>
                <a:cs typeface="Times" panose="02020603050405020304" pitchFamily="18" charset="0"/>
              </a:rPr>
              <a:t>WORKING OF OUR PROJECT</a:t>
            </a:r>
            <a:endParaRPr lang="en-IN" b="1" u="sng" dirty="0">
              <a:solidFill>
                <a:schemeClr val="tx1"/>
              </a:solidFill>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D4B6E02F-E71E-88E6-1F6C-D522870885F9}"/>
              </a:ext>
            </a:extLst>
          </p:cNvPr>
          <p:cNvSpPr>
            <a:spLocks noGrp="1"/>
          </p:cNvSpPr>
          <p:nvPr>
            <p:ph sz="quarter" idx="1"/>
          </p:nvPr>
        </p:nvSpPr>
        <p:spPr>
          <a:xfrm>
            <a:off x="914400" y="1596081"/>
            <a:ext cx="10363200" cy="4572000"/>
          </a:xfrm>
        </p:spPr>
        <p:txBody>
          <a:bodyPr>
            <a:noAutofit/>
          </a:bodyPr>
          <a:lstStyle/>
          <a:p>
            <a:r>
              <a:rPr lang="en-US" sz="2400" b="0" i="0" u="none" strike="noStrike" baseline="0" dirty="0">
                <a:solidFill>
                  <a:srgbClr val="000000"/>
                </a:solidFill>
                <a:latin typeface="Calibri" panose="020F0502020204030204" pitchFamily="34" charset="0"/>
              </a:rPr>
              <a:t> The system makes use of a robotic vehicle with 4 wheel drive for easy navigation. </a:t>
            </a:r>
          </a:p>
          <a:p>
            <a:r>
              <a:rPr lang="en-US" sz="2400" b="0" i="0" u="none" strike="noStrike" baseline="0" dirty="0">
                <a:solidFill>
                  <a:srgbClr val="000000"/>
                </a:solidFill>
                <a:latin typeface="Calibri" panose="020F0502020204030204" pitchFamily="34" charset="0"/>
              </a:rPr>
              <a:t>The robot also includes a controller box for circuitry and a mounting to hold a mobile phone or tablet. The mobile or tablet is used to hold live video calls. </a:t>
            </a:r>
          </a:p>
          <a:p>
            <a:r>
              <a:rPr lang="en-US" sz="2400" b="0" i="0" u="none" strike="noStrike" baseline="0" dirty="0">
                <a:solidFill>
                  <a:srgbClr val="000000"/>
                </a:solidFill>
                <a:latin typeface="Calibri" panose="020F0502020204030204" pitchFamily="34" charset="0"/>
              </a:rPr>
              <a:t>The doctor can use an IOT based panel to control the robot. </a:t>
            </a:r>
          </a:p>
          <a:p>
            <a:r>
              <a:rPr lang="en-US" sz="2400" b="0" i="0" u="none" strike="noStrike" baseline="0" dirty="0">
                <a:solidFill>
                  <a:srgbClr val="000000"/>
                </a:solidFill>
                <a:latin typeface="Calibri" panose="020F0502020204030204" pitchFamily="34" charset="0"/>
              </a:rPr>
              <a:t>The control commands sent online are received by the robot controller. </a:t>
            </a:r>
          </a:p>
          <a:p>
            <a:r>
              <a:rPr lang="en-US" sz="2400" b="0" i="0" u="none" strike="noStrike" baseline="0" dirty="0">
                <a:solidFill>
                  <a:srgbClr val="000000"/>
                </a:solidFill>
                <a:latin typeface="Calibri" panose="020F0502020204030204" pitchFamily="34" charset="0"/>
              </a:rPr>
              <a:t>The robot controller operates over wi-fi internet. </a:t>
            </a:r>
          </a:p>
          <a:p>
            <a:r>
              <a:rPr lang="en-US" sz="2400" b="0" i="0" u="none" strike="noStrike" baseline="0" dirty="0">
                <a:solidFill>
                  <a:srgbClr val="000000"/>
                </a:solidFill>
                <a:latin typeface="Calibri" panose="020F0502020204030204" pitchFamily="34" charset="0"/>
              </a:rPr>
              <a:t>The received commands are received in real time and the robot motors are operated to achieve the desired movement commands. Also the root has other functions including battery status alert to remind of battery charging on time </a:t>
            </a:r>
            <a:endParaRPr lang="en-IN" sz="28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7556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49A4-97CD-484A-B9C2-4156837B8C96}"/>
              </a:ext>
            </a:extLst>
          </p:cNvPr>
          <p:cNvSpPr>
            <a:spLocks noGrp="1"/>
          </p:cNvSpPr>
          <p:nvPr>
            <p:ph type="title"/>
          </p:nvPr>
        </p:nvSpPr>
        <p:spPr/>
        <p:txBody>
          <a:bodyPr/>
          <a:lstStyle/>
          <a:p>
            <a:pPr algn="ctr"/>
            <a:r>
              <a:rPr lang="en-US"/>
              <a:t>FLOWCHART </a:t>
            </a:r>
          </a:p>
        </p:txBody>
      </p:sp>
      <p:pic>
        <p:nvPicPr>
          <p:cNvPr id="4" name="Picture 4">
            <a:extLst>
              <a:ext uri="{FF2B5EF4-FFF2-40B4-BE49-F238E27FC236}">
                <a16:creationId xmlns:a16="http://schemas.microsoft.com/office/drawing/2014/main" id="{C4CA0A21-FF92-FA45-B80C-D46A9EB793F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46189" y="1417638"/>
            <a:ext cx="7099621" cy="4982882"/>
          </a:xfrm>
        </p:spPr>
      </p:pic>
    </p:spTree>
    <p:extLst>
      <p:ext uri="{BB962C8B-B14F-4D97-AF65-F5344CB8AC3E}">
        <p14:creationId xmlns:p14="http://schemas.microsoft.com/office/powerpoint/2010/main" val="403616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6DE9158-7F99-B84C-8F56-A03DBEB05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1" y="728697"/>
            <a:ext cx="9620566" cy="5558550"/>
          </a:xfrm>
          <a:prstGeom prst="rect">
            <a:avLst/>
          </a:prstGeom>
        </p:spPr>
      </p:pic>
    </p:spTree>
    <p:extLst>
      <p:ext uri="{BB962C8B-B14F-4D97-AF65-F5344CB8AC3E}">
        <p14:creationId xmlns:p14="http://schemas.microsoft.com/office/powerpoint/2010/main" val="346190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1569</TotalTime>
  <Words>798</Words>
  <Application>Microsoft Office PowerPoint</Application>
  <PresentationFormat>Widescreen</PresentationFormat>
  <Paragraphs>75</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PowerPoint Presentation</vt:lpstr>
      <vt:lpstr>CONTENTS</vt:lpstr>
      <vt:lpstr>INTRODUCTION </vt:lpstr>
      <vt:lpstr>PowerPoint Presentation</vt:lpstr>
      <vt:lpstr>PowerPoint Presentation</vt:lpstr>
      <vt:lpstr>PowerPoint Presentation</vt:lpstr>
      <vt:lpstr>WORKING OF OUR PROJECT</vt:lpstr>
      <vt:lpstr>FLOWCHART </vt:lpstr>
      <vt:lpstr>PowerPoint Presentation</vt:lpstr>
      <vt:lpstr> APPLICATIONS  </vt:lpstr>
      <vt:lpstr>PowerPoint Presentation</vt:lpstr>
      <vt:lpstr>COMPONENTS</vt:lpstr>
      <vt:lpstr>PowerPoint Presentation</vt:lpstr>
      <vt:lpstr>PowerPoint Presentation</vt:lpstr>
      <vt:lpstr>PowerPoint Presentation</vt:lpstr>
      <vt:lpstr>SCOPE OF OUR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Singh</dc:creator>
  <cp:lastModifiedBy>Rishika Bahl</cp:lastModifiedBy>
  <cp:revision>29</cp:revision>
  <dcterms:created xsi:type="dcterms:W3CDTF">2022-10-02T16:04:44Z</dcterms:created>
  <dcterms:modified xsi:type="dcterms:W3CDTF">2023-05-04T03:14:21Z</dcterms:modified>
</cp:coreProperties>
</file>