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77" r:id="rId3"/>
    <p:sldId id="257" r:id="rId4"/>
    <p:sldId id="258" r:id="rId5"/>
    <p:sldId id="284" r:id="rId6"/>
    <p:sldId id="270" r:id="rId7"/>
    <p:sldId id="285" r:id="rId8"/>
    <p:sldId id="267" r:id="rId9"/>
    <p:sldId id="261" r:id="rId10"/>
    <p:sldId id="268" r:id="rId11"/>
    <p:sldId id="280" r:id="rId12"/>
    <p:sldId id="273" r:id="rId13"/>
    <p:sldId id="282" r:id="rId14"/>
    <p:sldId id="275" r:id="rId15"/>
    <p:sldId id="278"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42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1A2A4-4DB5-42BE-B7C7-87041A449530}"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46ECE-4D8D-49F5-8718-CB1A8FB90241}" type="slidenum">
              <a:rPr lang="en-IN" smtClean="0"/>
              <a:t>‹#›</a:t>
            </a:fld>
            <a:endParaRPr lang="en-IN"/>
          </a:p>
        </p:txBody>
      </p:sp>
    </p:spTree>
    <p:extLst>
      <p:ext uri="{BB962C8B-B14F-4D97-AF65-F5344CB8AC3E}">
        <p14:creationId xmlns:p14="http://schemas.microsoft.com/office/powerpoint/2010/main" val="346692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5fdacae98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5fdacae98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fdacae98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fdacae98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fdacae98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fdacae9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55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7879E6A-FD87-408B-A3C8-7E2BA02B8D6F}" type="datetimeFigureOut">
              <a:rPr lang="en-IN" smtClean="0"/>
              <a:t>28-11-2022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C07D9B7-5E30-4943-A773-01D8030BAE56}" type="slidenum">
              <a:rPr lang="en-IN" smtClean="0"/>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879E6A-FD87-408B-A3C8-7E2BA02B8D6F}"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879E6A-FD87-408B-A3C8-7E2BA02B8D6F}"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7879E6A-FD87-408B-A3C8-7E2BA02B8D6F}" type="datetimeFigureOut">
              <a:rPr lang="en-IN" smtClean="0"/>
              <a:t>28-11-2022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07D9B7-5E30-4943-A773-01D8030BAE56}" type="slidenum">
              <a:rPr lang="en-IN" smtClean="0"/>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7879E6A-FD87-408B-A3C8-7E2BA02B8D6F}" type="datetimeFigureOut">
              <a:rPr lang="en-IN" smtClean="0"/>
              <a:t>28-11-2022</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0C07D9B7-5E30-4943-A773-01D8030BAE5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7879E6A-FD87-408B-A3C8-7E2BA02B8D6F}"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7D9B7-5E30-4943-A773-01D8030BAE56}" type="slidenum">
              <a:rPr lang="en-IN" smtClean="0"/>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7879E6A-FD87-408B-A3C8-7E2BA02B8D6F}" type="datetimeFigureOut">
              <a:rPr lang="en-IN" smtClean="0"/>
              <a:t>28-11-2022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07D9B7-5E30-4943-A773-01D8030BAE56}" type="slidenum">
              <a:rPr lang="en-IN" smtClean="0"/>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7879E6A-FD87-408B-A3C8-7E2BA02B8D6F}" type="datetimeFigureOut">
              <a:rPr lang="en-IN" smtClean="0"/>
              <a:t>28-11-2022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79E6A-FD87-408B-A3C8-7E2BA02B8D6F}" type="datetimeFigureOut">
              <a:rPr lang="en-IN" smtClean="0"/>
              <a:t>28-11-2022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07D9B7-5E30-4943-A773-01D8030BAE5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879E6A-FD87-408B-A3C8-7E2BA02B8D6F}" type="datetimeFigureOut">
              <a:rPr lang="en-IN" smtClean="0"/>
              <a:t>28-11-2022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07D9B7-5E30-4943-A773-01D8030BAE56}" type="slidenum">
              <a:rPr lang="en-IN" smtClean="0"/>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879E6A-FD87-408B-A3C8-7E2BA02B8D6F}" type="datetimeFigureOut">
              <a:rPr lang="en-IN" smtClean="0"/>
              <a:t>28-11-2022</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0C07D9B7-5E30-4943-A773-01D8030BAE56}" type="slidenum">
              <a:rPr lang="en-IN" smtClean="0"/>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E7879E6A-FD87-408B-A3C8-7E2BA02B8D6F}" type="datetimeFigureOut">
              <a:rPr lang="en-IN" smtClean="0"/>
              <a:t>28-11-2022</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07D9B7-5E30-4943-A773-01D8030BAE5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in/Generic-PZIN51001292-Mlx90614-Contactless-Temperature/dp/B01HNP9D2K/ref=sr_1_1?crid=21ZE0W66WOYJ7&amp;keywords=mlx90614+ir&amp;qid=1665025017&amp;qu=eyJxc2MiOiIxLjc2IiwicXNhIjoiMC4wMCIsInFzcCI6IjAuMDAifQ%3D%3D&amp;s=industrial&amp;sprefix=mlx90614+i%2Cindustrial%2C235&amp;sr=1-1" TargetMode="External"/><Relationship Id="rId2" Type="http://schemas.openxmlformats.org/officeDocument/2006/relationships/hyperlink" Target="https://www.amazon.in/ESP8266-NodeMcu-WiFi-Development-Board/dp/B00UY8C3N0" TargetMode="External"/><Relationship Id="rId1" Type="http://schemas.openxmlformats.org/officeDocument/2006/relationships/slideLayout" Target="../slideLayouts/slideLayout2.xml"/><Relationship Id="rId4" Type="http://schemas.openxmlformats.org/officeDocument/2006/relationships/hyperlink" Target="https://www.amazon.in/Buzzer-Small-Enclosed-Piezo-Electronic/dp/B07P87BWVY/ref=sr_1_1?crid=1P2WWQA2MP8EP&amp;keywords=piezo+buzzer&amp;qid=1665025057&amp;qu=eyJxc2MiOiI0LjU2IiwicXNhIjoiNC4wNiIsInFzcCI6IjMuMDgifQ%3D%3D&amp;s=industrial&amp;sprefix=piezo+%2Cindustrial%2C248&amp;sr=1-1"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Arduino-ide#:~:text=The%20Arduino%20IDE%20is%20an,stands%20for%20Integrated%20Development%20Environmen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amazon.in/" TargetMode="External"/><Relationship Id="rId4" Type="http://schemas.openxmlformats.org/officeDocument/2006/relationships/hyperlink" Target="https://en.wikipedia.org/wi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1F1315-FAE4-793A-59C3-03D068EDA278}"/>
              </a:ext>
            </a:extLst>
          </p:cNvPr>
          <p:cNvSpPr>
            <a:spLocks noGrp="1"/>
          </p:cNvSpPr>
          <p:nvPr>
            <p:ph type="subTitle" idx="1"/>
          </p:nvPr>
        </p:nvSpPr>
        <p:spPr>
          <a:xfrm>
            <a:off x="1066800" y="1623639"/>
            <a:ext cx="10058400" cy="977318"/>
          </a:xfrm>
        </p:spPr>
        <p:txBody>
          <a:bodyPr>
            <a:noAutofit/>
          </a:bodyPr>
          <a:lstStyle/>
          <a:p>
            <a:r>
              <a:rPr lang="en-US" sz="2800" b="1" dirty="0">
                <a:solidFill>
                  <a:schemeClr val="tx1"/>
                </a:solidFill>
              </a:rPr>
              <a:t>Department of Electronics and Communication Engineering</a:t>
            </a:r>
          </a:p>
          <a:p>
            <a:r>
              <a:rPr lang="en-US" sz="2800" b="1" dirty="0">
                <a:solidFill>
                  <a:schemeClr val="tx1"/>
                </a:solidFill>
              </a:rPr>
              <a:t>Jaypee Institute of Information Technology, Noida, U.P., India</a:t>
            </a:r>
            <a:endParaRPr lang="en-IN" sz="2800" b="1" dirty="0">
              <a:solidFill>
                <a:schemeClr val="tx1"/>
              </a:solidFill>
            </a:endParaRPr>
          </a:p>
        </p:txBody>
      </p:sp>
      <p:pic>
        <p:nvPicPr>
          <p:cNvPr id="1026" name="Picture 2" descr="Jaypee Projects | Photos, videos, logos, illustrations and ...">
            <a:extLst>
              <a:ext uri="{FF2B5EF4-FFF2-40B4-BE49-F238E27FC236}">
                <a16:creationId xmlns:a16="http://schemas.microsoft.com/office/drawing/2014/main" id="{3C0351C1-F294-A0B3-26B0-C32D870BA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54" y="3178673"/>
            <a:ext cx="4826431" cy="3096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52C48C-C727-E428-CD9A-3F3EE6B375DC}"/>
              </a:ext>
            </a:extLst>
          </p:cNvPr>
          <p:cNvSpPr txBox="1"/>
          <p:nvPr/>
        </p:nvSpPr>
        <p:spPr>
          <a:xfrm>
            <a:off x="1324707" y="512613"/>
            <a:ext cx="9401907" cy="584775"/>
          </a:xfrm>
          <a:prstGeom prst="rect">
            <a:avLst/>
          </a:prstGeom>
          <a:noFill/>
        </p:spPr>
        <p:txBody>
          <a:bodyPr wrap="square" rtlCol="0">
            <a:spAutoFit/>
          </a:bodyPr>
          <a:lstStyle/>
          <a:p>
            <a:pPr algn="ctr"/>
            <a:r>
              <a:rPr lang="en-IN" sz="3200" b="1" dirty="0">
                <a:effectLst/>
                <a:latin typeface="Times New Roman" panose="02020603050405020304" pitchFamily="18" charset="0"/>
                <a:ea typeface="Times New Roman" panose="02020603050405020304" pitchFamily="18" charset="0"/>
              </a:rPr>
              <a:t>SECURITY SYSTEM</a:t>
            </a:r>
            <a:endParaRPr lang="en-IN" sz="4800" b="1" dirty="0">
              <a:latin typeface="Artifakt Element Black" panose="020B0A03050000020004" pitchFamily="34" charset="0"/>
              <a:ea typeface="Artifakt Element Black" panose="020B0A03050000020004" pitchFamily="34" charset="0"/>
            </a:endParaRPr>
          </a:p>
        </p:txBody>
      </p:sp>
      <p:sp>
        <p:nvSpPr>
          <p:cNvPr id="5" name="TextBox 4">
            <a:extLst>
              <a:ext uri="{FF2B5EF4-FFF2-40B4-BE49-F238E27FC236}">
                <a16:creationId xmlns:a16="http://schemas.microsoft.com/office/drawing/2014/main" id="{F148ADE3-F981-54E4-7453-59F4919C3785}"/>
              </a:ext>
            </a:extLst>
          </p:cNvPr>
          <p:cNvSpPr txBox="1"/>
          <p:nvPr/>
        </p:nvSpPr>
        <p:spPr>
          <a:xfrm>
            <a:off x="7616496" y="3249637"/>
            <a:ext cx="3678662" cy="1477328"/>
          </a:xfrm>
          <a:prstGeom prst="rect">
            <a:avLst/>
          </a:prstGeom>
          <a:noFill/>
        </p:spPr>
        <p:txBody>
          <a:bodyPr wrap="square" rtlCol="0">
            <a:spAutoFit/>
          </a:bodyPr>
          <a:lstStyle/>
          <a:p>
            <a:r>
              <a:rPr lang="en-IN" sz="2400" b="1" u="sng" dirty="0"/>
              <a:t>Presented by: </a:t>
            </a:r>
          </a:p>
          <a:p>
            <a:r>
              <a:rPr lang="en-IN" sz="2400" dirty="0"/>
              <a:t>Aakash Mehta (20102004)</a:t>
            </a:r>
          </a:p>
          <a:p>
            <a:r>
              <a:rPr lang="en-IN" sz="2400" dirty="0"/>
              <a:t>Rishika Bahl (20102169)</a:t>
            </a:r>
          </a:p>
          <a:p>
            <a:endParaRPr lang="en-IN" dirty="0"/>
          </a:p>
        </p:txBody>
      </p:sp>
      <p:sp>
        <p:nvSpPr>
          <p:cNvPr id="6" name="TextBox 5">
            <a:extLst>
              <a:ext uri="{FF2B5EF4-FFF2-40B4-BE49-F238E27FC236}">
                <a16:creationId xmlns:a16="http://schemas.microsoft.com/office/drawing/2014/main" id="{8FB4A019-98B8-AE22-CE45-9B7ECA528ABE}"/>
              </a:ext>
            </a:extLst>
          </p:cNvPr>
          <p:cNvSpPr txBox="1"/>
          <p:nvPr/>
        </p:nvSpPr>
        <p:spPr>
          <a:xfrm>
            <a:off x="7064391" y="4818862"/>
            <a:ext cx="4060809" cy="830997"/>
          </a:xfrm>
          <a:prstGeom prst="rect">
            <a:avLst/>
          </a:prstGeom>
          <a:noFill/>
        </p:spPr>
        <p:txBody>
          <a:bodyPr wrap="square" rtlCol="0">
            <a:spAutoFit/>
          </a:bodyPr>
          <a:lstStyle/>
          <a:p>
            <a:pPr algn="ctr"/>
            <a:r>
              <a:rPr lang="en-IN" sz="2400" dirty="0"/>
              <a:t>Under the supervision of</a:t>
            </a:r>
          </a:p>
          <a:p>
            <a:pPr algn="ctr"/>
            <a:r>
              <a:rPr lang="en-IN" sz="2400" b="1" u="sng" dirty="0"/>
              <a:t>Mr. Mandeep Narula</a:t>
            </a:r>
          </a:p>
        </p:txBody>
      </p:sp>
    </p:spTree>
    <p:extLst>
      <p:ext uri="{BB962C8B-B14F-4D97-AF65-F5344CB8AC3E}">
        <p14:creationId xmlns:p14="http://schemas.microsoft.com/office/powerpoint/2010/main" val="412071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tx1"/>
                </a:solidFill>
                <a:latin typeface="Times" pitchFamily="18" charset="0"/>
              </a:rPr>
              <a:t>COMPONENTS</a:t>
            </a:r>
          </a:p>
        </p:txBody>
      </p:sp>
      <p:sp>
        <p:nvSpPr>
          <p:cNvPr id="3" name="Content Placeholder 2"/>
          <p:cNvSpPr>
            <a:spLocks noGrp="1"/>
          </p:cNvSpPr>
          <p:nvPr>
            <p:ph sz="quarter" idx="1"/>
          </p:nvPr>
        </p:nvSpPr>
        <p:spPr>
          <a:xfrm>
            <a:off x="731241" y="1690688"/>
            <a:ext cx="11080458" cy="4780450"/>
          </a:xfrm>
        </p:spPr>
        <p:txBody>
          <a:bodyPr>
            <a:normAutofit fontScale="92500"/>
          </a:bodyPr>
          <a:lstStyle/>
          <a:p>
            <a:pPr>
              <a:lnSpc>
                <a:spcPct val="150000"/>
              </a:lnSpc>
            </a:pPr>
            <a:r>
              <a:rPr lang="en-IN" sz="2400" b="1" dirty="0">
                <a:effectLst/>
                <a:highlight>
                  <a:srgbClr val="FFFFFF"/>
                </a:highlight>
                <a:latin typeface="Artifakt Element Black"/>
                <a:ea typeface="Times New Roman" panose="02020603050405020304" pitchFamily="18" charset="0"/>
              </a:rPr>
              <a:t>NodeMCU ESP8266 BOARD </a:t>
            </a:r>
            <a:r>
              <a:rPr lang="en-US" sz="2400" dirty="0">
                <a:latin typeface="Artifakt Element Black"/>
                <a:cs typeface="Times New Roman" panose="02020603050405020304" pitchFamily="18" charset="0"/>
              </a:rPr>
              <a:t>- </a:t>
            </a:r>
            <a:r>
              <a:rPr lang="en-US" sz="1800" b="0" i="0" dirty="0">
                <a:solidFill>
                  <a:srgbClr val="7030A0"/>
                </a:solidFill>
                <a:effectLst/>
                <a:latin typeface="Artifakt Element Black"/>
                <a:cs typeface="Times New Roman" panose="02020603050405020304" pitchFamily="18" charset="0"/>
                <a:hlinkClick r:id="rId2">
                  <a:extLst>
                    <a:ext uri="{A12FA001-AC4F-418D-AE19-62706E023703}">
                      <ahyp:hlinkClr xmlns:ahyp="http://schemas.microsoft.com/office/drawing/2018/hyperlinkcolor" val="tx"/>
                    </a:ext>
                  </a:extLst>
                </a:hlinkClick>
              </a:rPr>
              <a:t>NodeMCU</a:t>
            </a:r>
            <a:r>
              <a:rPr lang="en-US" sz="1800" b="0" i="0" dirty="0">
                <a:effectLst/>
                <a:latin typeface="Artifakt Element Black"/>
                <a:cs typeface="Times New Roman" panose="02020603050405020304" pitchFamily="18" charset="0"/>
              </a:rPr>
              <a:t> is an open source firmware for which open source </a:t>
            </a:r>
            <a:r>
              <a:rPr lang="en-US" sz="1800" b="0" i="0" u="none" strike="noStrike" dirty="0">
                <a:effectLst/>
                <a:latin typeface="Artifakt Element Black"/>
                <a:cs typeface="Times New Roman" panose="02020603050405020304" pitchFamily="18" charset="0"/>
              </a:rPr>
              <a:t>prototyping</a:t>
            </a:r>
            <a:r>
              <a:rPr lang="en-US" sz="1800" b="0" i="0" dirty="0">
                <a:effectLst/>
                <a:latin typeface="Artifakt Element Black"/>
                <a:cs typeface="Times New Roman" panose="02020603050405020304" pitchFamily="18" charset="0"/>
              </a:rPr>
              <a:t> board designs are available. The name "NodeMCU" combines "</a:t>
            </a:r>
            <a:r>
              <a:rPr lang="en-US" sz="1800" b="0" i="0" u="none" strike="noStrike" dirty="0">
                <a:effectLst/>
                <a:latin typeface="Artifakt Element Black"/>
                <a:cs typeface="Times New Roman" panose="02020603050405020304" pitchFamily="18" charset="0"/>
              </a:rPr>
              <a:t>node</a:t>
            </a:r>
            <a:r>
              <a:rPr lang="en-US" sz="1800" b="0" i="0" dirty="0">
                <a:effectLst/>
                <a:latin typeface="Artifakt Element Black"/>
                <a:cs typeface="Times New Roman" panose="02020603050405020304" pitchFamily="18" charset="0"/>
              </a:rPr>
              <a:t>" and "MCU" (</a:t>
            </a:r>
            <a:r>
              <a:rPr lang="en-US" sz="1800" b="0" i="0" u="none" strike="noStrike" dirty="0">
                <a:effectLst/>
                <a:latin typeface="Artifakt Element Black"/>
                <a:cs typeface="Times New Roman" panose="02020603050405020304" pitchFamily="18" charset="0"/>
              </a:rPr>
              <a:t>micro-controller</a:t>
            </a:r>
            <a:r>
              <a:rPr lang="en-US" sz="1800" b="0" i="0" dirty="0">
                <a:effectLst/>
                <a:latin typeface="Artifakt Element Black"/>
                <a:cs typeface="Times New Roman" panose="02020603050405020304" pitchFamily="18" charset="0"/>
              </a:rPr>
              <a:t> unit). Strictly speaking, the term "NodeMCU" refers to the firmware rather than the associated </a:t>
            </a:r>
            <a:r>
              <a:rPr lang="en-US" sz="1800" b="0" i="0" u="none" strike="noStrike" dirty="0">
                <a:effectLst/>
                <a:latin typeface="Artifakt Element Black"/>
                <a:cs typeface="Times New Roman" panose="02020603050405020304" pitchFamily="18" charset="0"/>
              </a:rPr>
              <a:t>development kits</a:t>
            </a:r>
            <a:r>
              <a:rPr lang="en-US" sz="1800" b="0" i="0" dirty="0">
                <a:effectLst/>
                <a:latin typeface="Artifakt Element Black"/>
                <a:cs typeface="Times New Roman" panose="02020603050405020304" pitchFamily="18" charset="0"/>
              </a:rPr>
              <a:t>. </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IN" sz="2400" b="1" dirty="0">
                <a:effectLst/>
                <a:highlight>
                  <a:srgbClr val="FFFFFF"/>
                </a:highlight>
                <a:latin typeface="Artifakt Element Black"/>
                <a:ea typeface="Times New Roman" panose="02020603050405020304" pitchFamily="18" charset="0"/>
              </a:rPr>
              <a:t>MLX90614 INFRARED TEMPERATURE SENSOR </a:t>
            </a:r>
            <a:r>
              <a:rPr lang="en-US" sz="2800" dirty="0">
                <a:latin typeface="Artifakt Element Black"/>
                <a:cs typeface="Times New Roman" panose="02020603050405020304" pitchFamily="18" charset="0"/>
              </a:rPr>
              <a:t> </a:t>
            </a:r>
            <a:r>
              <a:rPr lang="en-US" sz="2400" dirty="0">
                <a:latin typeface="Artifakt Element Black"/>
                <a:cs typeface="Times New Roman" panose="02020603050405020304" pitchFamily="18" charset="0"/>
              </a:rPr>
              <a:t>- </a:t>
            </a:r>
            <a:r>
              <a:rPr lang="en-US" sz="1800" dirty="0">
                <a:latin typeface="Artifakt Element Black"/>
                <a:cs typeface="Times New Roman" panose="02020603050405020304" pitchFamily="18" charset="0"/>
              </a:rPr>
              <a:t>The </a:t>
            </a:r>
            <a:r>
              <a:rPr lang="en-US" sz="1800" dirty="0">
                <a:solidFill>
                  <a:srgbClr val="7030A0"/>
                </a:solidFill>
                <a:latin typeface="Artifakt Element Black"/>
                <a:cs typeface="Times New Roman" panose="02020603050405020304" pitchFamily="18" charset="0"/>
                <a:hlinkClick r:id="rId3">
                  <a:extLst>
                    <a:ext uri="{A12FA001-AC4F-418D-AE19-62706E023703}">
                      <ahyp:hlinkClr xmlns:ahyp="http://schemas.microsoft.com/office/drawing/2018/hyperlinkcolor" val="tx"/>
                    </a:ext>
                  </a:extLst>
                </a:hlinkClick>
              </a:rPr>
              <a:t>MLX90614</a:t>
            </a:r>
            <a:r>
              <a:rPr lang="en-US" sz="1800" dirty="0">
                <a:latin typeface="Artifakt Element Black"/>
                <a:cs typeface="Times New Roman" panose="02020603050405020304" pitchFamily="18" charset="0"/>
              </a:rPr>
              <a:t> is a Contactless Infrared (IR) Digital Temperature Sensor that can be used to measure the temperature of a particular object ranging from -70° C to 382.2°C. The sensor uses IR rays to measure the temperature of the object without any physical contact and communicates to the microcontroller using the I2C protocol.</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r>
              <a:rPr lang="en-IN" sz="2000" b="1" dirty="0">
                <a:effectLst/>
                <a:highlight>
                  <a:srgbClr val="FFFFFF"/>
                </a:highlight>
                <a:latin typeface="Artifakt Element Black"/>
                <a:ea typeface="Times New Roman" panose="02020603050405020304" pitchFamily="18" charset="0"/>
              </a:rPr>
              <a:t>PIEZO SOUND BUZZER</a:t>
            </a:r>
            <a:r>
              <a:rPr lang="en-US" sz="2400" dirty="0">
                <a:latin typeface="Artifakt Element Black"/>
                <a:cs typeface="Times New Roman" panose="02020603050405020304" pitchFamily="18" charset="0"/>
              </a:rPr>
              <a:t> - </a:t>
            </a:r>
            <a:r>
              <a:rPr lang="en-US" sz="1800" dirty="0">
                <a:solidFill>
                  <a:srgbClr val="7030A0"/>
                </a:solidFill>
                <a:latin typeface="Artifakt Element Black"/>
                <a:cs typeface="Times New Roman" panose="02020603050405020304" pitchFamily="18" charset="0"/>
                <a:hlinkClick r:id="rId4">
                  <a:extLst>
                    <a:ext uri="{A12FA001-AC4F-418D-AE19-62706E023703}">
                      <ahyp:hlinkClr xmlns:ahyp="http://schemas.microsoft.com/office/drawing/2018/hyperlinkcolor" val="tx"/>
                    </a:ext>
                  </a:extLst>
                </a:hlinkClick>
              </a:rPr>
              <a:t>Piezo buzzers </a:t>
            </a:r>
            <a:r>
              <a:rPr lang="en-US" sz="1800" dirty="0">
                <a:latin typeface="Artifakt Element Black"/>
                <a:cs typeface="Times New Roman" panose="02020603050405020304" pitchFamily="18" charset="0"/>
              </a:rPr>
              <a:t>are simple devices that can generate basic beeps and tones. They work by using a piezo crystal, a special material that changes shape when voltage is applied to it. If the crystal pushes against a diaphragm, like a tiny speaker cone, it can generate a pressure wave which the human ear picks up as sound.</a:t>
            </a:r>
          </a:p>
          <a:p>
            <a:pPr marL="274320" marR="0" lvl="0" indent="-274320" algn="l" defTabSz="914400" rtl="0" eaLnBrk="1" fontAlgn="auto" latinLnBrk="0" hangingPunct="1">
              <a:lnSpc>
                <a:spcPct val="150000"/>
              </a:lnSpc>
              <a:spcBef>
                <a:spcPts val="580"/>
              </a:spcBef>
              <a:spcAft>
                <a:spcPts val="0"/>
              </a:spcAft>
              <a:buClr>
                <a:srgbClr val="D34817"/>
              </a:buClr>
              <a:buSzPct val="85000"/>
              <a:buFont typeface="Wingdings 2"/>
              <a:buChar char=""/>
              <a:tabLst/>
              <a:defRPr/>
            </a:pPr>
            <a:endParaRPr lang="en-US" sz="1800" dirty="0">
              <a:latin typeface="Artifakt Element Black"/>
              <a:cs typeface="Times New Roman" panose="02020603050405020304" pitchFamily="18" charset="0"/>
            </a:endParaRPr>
          </a:p>
        </p:txBody>
      </p:sp>
    </p:spTree>
    <p:extLst>
      <p:ext uri="{BB962C8B-B14F-4D97-AF65-F5344CB8AC3E}">
        <p14:creationId xmlns:p14="http://schemas.microsoft.com/office/powerpoint/2010/main" val="300811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2156447"/>
            <a:ext cx="10363200" cy="1143000"/>
          </a:xfrm>
        </p:spPr>
        <p:txBody>
          <a:bodyPr/>
          <a:lstStyle/>
          <a:p>
            <a:pPr algn="ctr"/>
            <a:r>
              <a:rPr lang="en-US" u="sng" dirty="0">
                <a:solidFill>
                  <a:schemeClr val="tx1"/>
                </a:solidFill>
                <a:latin typeface="Times" pitchFamily="18" charset="0"/>
              </a:rPr>
              <a:t>SOFTWARE</a:t>
            </a:r>
          </a:p>
        </p:txBody>
      </p:sp>
      <p:sp>
        <p:nvSpPr>
          <p:cNvPr id="3" name="Content Placeholder 2"/>
          <p:cNvSpPr>
            <a:spLocks noGrp="1"/>
          </p:cNvSpPr>
          <p:nvPr>
            <p:ph sz="quarter" idx="1"/>
          </p:nvPr>
        </p:nvSpPr>
        <p:spPr>
          <a:xfrm>
            <a:off x="795129" y="3429000"/>
            <a:ext cx="11016569" cy="3042138"/>
          </a:xfrm>
        </p:spPr>
        <p:txBody>
          <a:bodyPr>
            <a:normAutofit/>
          </a:bodyPr>
          <a:lstStyle/>
          <a:p>
            <a:pPr>
              <a:lnSpc>
                <a:spcPct val="150000"/>
              </a:lnSpc>
            </a:pPr>
            <a:r>
              <a:rPr lang="en-IN" sz="3200" b="1" dirty="0">
                <a:effectLst/>
                <a:highlight>
                  <a:srgbClr val="FFFFFF"/>
                </a:highlight>
                <a:latin typeface="Artifakt Element Black" panose="020B0A03050000020004"/>
                <a:ea typeface="Times New Roman" panose="02020603050405020304" pitchFamily="18" charset="0"/>
              </a:rPr>
              <a:t>ARDUINO IDE</a:t>
            </a:r>
            <a:r>
              <a:rPr lang="en-US" sz="3200" dirty="0">
                <a:latin typeface="Artifakt Element Black" panose="020B0A03050000020004"/>
                <a:cs typeface="Times New Roman" panose="02020603050405020304" pitchFamily="18" charset="0"/>
              </a:rPr>
              <a:t>- </a:t>
            </a:r>
            <a:r>
              <a:rPr lang="en-US" sz="2400" i="0" dirty="0">
                <a:solidFill>
                  <a:srgbClr val="7030A0"/>
                </a:solidFill>
                <a:effectLst/>
                <a:latin typeface="Artifakt Element Black" panose="020B0A03050000020004"/>
                <a:cs typeface="Times" panose="02020603050405020304" pitchFamily="18" charset="0"/>
                <a:hlinkClick r:id="rId2">
                  <a:extLst>
                    <a:ext uri="{A12FA001-AC4F-418D-AE19-62706E023703}">
                      <ahyp:hlinkClr xmlns:ahyp="http://schemas.microsoft.com/office/drawing/2018/hyperlinkcolor" val="tx"/>
                    </a:ext>
                  </a:extLst>
                </a:hlinkClick>
              </a:rPr>
              <a:t>The Arduino IDE </a:t>
            </a:r>
            <a:r>
              <a:rPr lang="en-US" sz="2400" i="0" dirty="0">
                <a:solidFill>
                  <a:srgbClr val="333333"/>
                </a:solidFill>
                <a:effectLst/>
                <a:latin typeface="Artifakt Element Black" panose="020B0A03050000020004"/>
                <a:cs typeface="Times" panose="02020603050405020304" pitchFamily="18" charset="0"/>
              </a:rPr>
              <a:t>is an open-source software, which is used to write and upload code to the Arduino boards. The IDE application is suitable for different operating systems such as Windows, Mac OS X, and Linux. It supports the programming languages C and C++. Here, IDE stands for Integrated Development Environment.</a:t>
            </a:r>
          </a:p>
        </p:txBody>
      </p:sp>
      <p:sp>
        <p:nvSpPr>
          <p:cNvPr id="5" name="TextBox 4">
            <a:extLst>
              <a:ext uri="{FF2B5EF4-FFF2-40B4-BE49-F238E27FC236}">
                <a16:creationId xmlns:a16="http://schemas.microsoft.com/office/drawing/2014/main" id="{B1203F7C-8892-6C95-0324-77EEC5E382AE}"/>
              </a:ext>
            </a:extLst>
          </p:cNvPr>
          <p:cNvSpPr txBox="1"/>
          <p:nvPr/>
        </p:nvSpPr>
        <p:spPr>
          <a:xfrm>
            <a:off x="795129" y="386863"/>
            <a:ext cx="10469219" cy="2708562"/>
          </a:xfrm>
          <a:prstGeom prst="rect">
            <a:avLst/>
          </a:prstGeom>
          <a:noFill/>
        </p:spPr>
        <p:txBody>
          <a:bodyPr wrap="square" rtlCol="0">
            <a:spAutoFit/>
          </a:bodyPr>
          <a:lstStyle/>
          <a:p>
            <a:pPr marL="365760" indent="-6350">
              <a:lnSpc>
                <a:spcPct val="107000"/>
              </a:lnSpc>
              <a:spcAft>
                <a:spcPts val="790"/>
              </a:spcAft>
            </a:pPr>
            <a:r>
              <a:rPr lang="en-IN" sz="2800" b="1" dirty="0">
                <a:effectLst/>
                <a:highlight>
                  <a:srgbClr val="FFFFFF"/>
                </a:highlight>
                <a:latin typeface="Artifakt Element Black" panose="020B0A03050000020004"/>
                <a:ea typeface="Times New Roman" panose="02020603050405020304" pitchFamily="18" charset="0"/>
              </a:rPr>
              <a:t>ARDUINO NANO-</a:t>
            </a:r>
            <a:endParaRPr lang="en-IN" sz="2800" dirty="0">
              <a:effectLst/>
              <a:latin typeface="Calibri" panose="020F0502020204030204" pitchFamily="34" charset="0"/>
              <a:ea typeface="Calibri" panose="020F0502020204030204" pitchFamily="34" charset="0"/>
            </a:endParaRPr>
          </a:p>
          <a:p>
            <a:pPr marL="365760" indent="-6350">
              <a:lnSpc>
                <a:spcPct val="107000"/>
              </a:lnSpc>
              <a:spcAft>
                <a:spcPts val="790"/>
              </a:spcAft>
            </a:pPr>
            <a:r>
              <a:rPr lang="en-IN" sz="2400" dirty="0">
                <a:solidFill>
                  <a:srgbClr val="000000"/>
                </a:solidFill>
                <a:effectLst/>
                <a:latin typeface="Calibri" panose="020F0502020204030204" pitchFamily="34" charset="0"/>
                <a:ea typeface="Calibri" panose="020F0502020204030204" pitchFamily="34" charset="0"/>
              </a:rPr>
              <a:t>The Arduino nano is a small version of ATmega328P released in 2008.The features of this board are similar to Arduino uno board .It has an operating voltage of 5 volts .It has a flash memory of 32KB.It supports 12C and SPI communication.</a:t>
            </a:r>
          </a:p>
          <a:p>
            <a:endParaRPr lang="en-IN" sz="2400" dirty="0"/>
          </a:p>
        </p:txBody>
      </p:sp>
    </p:spTree>
    <p:extLst>
      <p:ext uri="{BB962C8B-B14F-4D97-AF65-F5344CB8AC3E}">
        <p14:creationId xmlns:p14="http://schemas.microsoft.com/office/powerpoint/2010/main" val="13227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p:nvPr/>
        </p:nvSpPr>
        <p:spPr>
          <a:xfrm>
            <a:off x="95200" y="123567"/>
            <a:ext cx="12001600" cy="1169511"/>
          </a:xfrm>
          <a:prstGeom prst="rect">
            <a:avLst/>
          </a:prstGeom>
          <a:noFill/>
          <a:ln>
            <a:noFill/>
          </a:ln>
        </p:spPr>
        <p:txBody>
          <a:bodyPr spcFirstLastPara="1" wrap="square" lIns="121900" tIns="121900" rIns="121900" bIns="121900" anchor="t" anchorCtr="0">
            <a:spAutoFit/>
          </a:bodyPr>
          <a:lstStyle/>
          <a:p>
            <a:pPr algn="ctr">
              <a:lnSpc>
                <a:spcPct val="150000"/>
              </a:lnSpc>
            </a:pPr>
            <a:r>
              <a:rPr lang="en-US" sz="4000" u="sng" dirty="0">
                <a:highlight>
                  <a:schemeClr val="lt1"/>
                </a:highlight>
                <a:latin typeface="Times" pitchFamily="18" charset="0"/>
              </a:rPr>
              <a:t>ADVANTAGES</a:t>
            </a:r>
            <a:endParaRPr lang="en-US" sz="2800" u="sng" dirty="0">
              <a:highlight>
                <a:schemeClr val="lt1"/>
              </a:highlight>
              <a:latin typeface="Times" pitchFamily="18" charset="0"/>
            </a:endParaRPr>
          </a:p>
        </p:txBody>
      </p:sp>
      <p:sp>
        <p:nvSpPr>
          <p:cNvPr id="2" name="TextBox 1">
            <a:extLst>
              <a:ext uri="{FF2B5EF4-FFF2-40B4-BE49-F238E27FC236}">
                <a16:creationId xmlns:a16="http://schemas.microsoft.com/office/drawing/2014/main" id="{AACC50F6-16E3-0077-0ECA-9658D99D6444}"/>
              </a:ext>
            </a:extLst>
          </p:cNvPr>
          <p:cNvSpPr txBox="1"/>
          <p:nvPr/>
        </p:nvSpPr>
        <p:spPr>
          <a:xfrm>
            <a:off x="1470991" y="1325216"/>
            <a:ext cx="9488557" cy="4308872"/>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tifakt Element Black" panose="020B0A03050000020004"/>
              </a:rPr>
              <a:t>Contactless detection</a:t>
            </a:r>
          </a:p>
          <a:p>
            <a:r>
              <a:rPr lang="en-US" sz="3200" dirty="0">
                <a:latin typeface="Artifakt Element Black" panose="020B0A03050000020004"/>
              </a:rPr>
              <a:t>Does not endanger the lives of people hired to regulate social distancing norms.</a:t>
            </a:r>
          </a:p>
          <a:p>
            <a:pPr marL="457200" indent="-457200">
              <a:buFont typeface="Arial" panose="020B0604020202020204" pitchFamily="34" charset="0"/>
              <a:buChar char="•"/>
            </a:pPr>
            <a:r>
              <a:rPr lang="en-US" sz="3200" dirty="0">
                <a:latin typeface="Artifakt Element Black" panose="020B0A03050000020004"/>
              </a:rPr>
              <a:t>Cost effective </a:t>
            </a:r>
          </a:p>
          <a:p>
            <a:r>
              <a:rPr lang="en-US" sz="3200" dirty="0">
                <a:latin typeface="Artifakt Element Black" panose="020B0A03050000020004"/>
              </a:rPr>
              <a:t>No additional expenses required for extra equipment or workforce.</a:t>
            </a:r>
          </a:p>
          <a:p>
            <a:pPr marL="457200" indent="-457200">
              <a:buFont typeface="Arial" panose="020B0604020202020204" pitchFamily="34" charset="0"/>
              <a:buChar char="•"/>
            </a:pPr>
            <a:r>
              <a:rPr lang="en-US" sz="3200" dirty="0">
                <a:latin typeface="Artifakt Element Black" panose="020B0A03050000020004"/>
              </a:rPr>
              <a:t>Time efficient </a:t>
            </a:r>
          </a:p>
          <a:p>
            <a:r>
              <a:rPr lang="en-US" sz="3200" dirty="0">
                <a:latin typeface="Artifakt Element Black" panose="020B0A03050000020004"/>
              </a:rPr>
              <a:t>It can scan and present result in a few seconds.</a:t>
            </a:r>
          </a:p>
          <a:p>
            <a:endParaRPr lang="en-IN" dirty="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AD4CAB-E156-55DE-B64F-37697629AB7C}"/>
              </a:ext>
            </a:extLst>
          </p:cNvPr>
          <p:cNvSpPr txBox="1"/>
          <p:nvPr/>
        </p:nvSpPr>
        <p:spPr>
          <a:xfrm>
            <a:off x="622852" y="450575"/>
            <a:ext cx="11039061"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tifakt Element Black" panose="020B0A03050000020004"/>
              </a:rPr>
              <a:t>High accuracy </a:t>
            </a:r>
          </a:p>
          <a:p>
            <a:r>
              <a:rPr lang="en-US" sz="3200" dirty="0">
                <a:latin typeface="Artifakt Element Black" panose="020B0A03050000020004"/>
              </a:rPr>
              <a:t>It is very precise while detecting of temperatures</a:t>
            </a:r>
          </a:p>
          <a:p>
            <a:pPr marL="457200" indent="-457200">
              <a:buFont typeface="Arial" panose="020B0604020202020204" pitchFamily="34" charset="0"/>
              <a:buChar char="•"/>
            </a:pPr>
            <a:r>
              <a:rPr lang="en-US" sz="3200" dirty="0">
                <a:latin typeface="Artifakt Element Black" panose="020B0A03050000020004"/>
              </a:rPr>
              <a:t>Can be implemented on a large scale basis </a:t>
            </a:r>
          </a:p>
          <a:p>
            <a:r>
              <a:rPr lang="en-US" sz="3200" dirty="0">
                <a:latin typeface="Artifakt Element Black" panose="020B0A03050000020004"/>
              </a:rPr>
              <a:t>Due to the project being time efficient, cost efficient and precise it can be used to screen the individuals. </a:t>
            </a:r>
          </a:p>
          <a:p>
            <a:pPr marL="457200" indent="-457200">
              <a:buFont typeface="Arial" panose="020B0604020202020204" pitchFamily="34" charset="0"/>
              <a:buChar char="•"/>
            </a:pPr>
            <a:r>
              <a:rPr lang="en-US" sz="3200" dirty="0">
                <a:latin typeface="Artifakt Element Black" panose="020B0A03050000020004"/>
              </a:rPr>
              <a:t>Makes the screening process hassle free</a:t>
            </a:r>
          </a:p>
          <a:p>
            <a:pPr marL="457200" indent="-457200">
              <a:buFont typeface="Arial" panose="020B0604020202020204" pitchFamily="34" charset="0"/>
              <a:buChar char="•"/>
            </a:pPr>
            <a:r>
              <a:rPr lang="en-US" sz="3200" dirty="0">
                <a:latin typeface="Artifakt Element Black" panose="020B0A03050000020004"/>
              </a:rPr>
              <a:t>Has low operational voltage</a:t>
            </a:r>
          </a:p>
          <a:p>
            <a:r>
              <a:rPr lang="en-US" sz="3200" dirty="0">
                <a:latin typeface="Artifakt Element Black" panose="020B0A03050000020004"/>
              </a:rPr>
              <a:t>The operational voltage of the </a:t>
            </a:r>
            <a:r>
              <a:rPr lang="en-US" sz="3200" dirty="0" err="1">
                <a:latin typeface="Artifakt Element Black" panose="020B0A03050000020004"/>
              </a:rPr>
              <a:t>NodeMCU</a:t>
            </a:r>
            <a:r>
              <a:rPr lang="en-US" sz="3200" dirty="0">
                <a:latin typeface="Artifakt Element Black" panose="020B0A03050000020004"/>
              </a:rPr>
              <a:t> board is very low (around 3.3 V)</a:t>
            </a:r>
          </a:p>
          <a:p>
            <a:endParaRPr lang="en-IN" sz="3200" dirty="0"/>
          </a:p>
        </p:txBody>
      </p:sp>
    </p:spTree>
    <p:extLst>
      <p:ext uri="{BB962C8B-B14F-4D97-AF65-F5344CB8AC3E}">
        <p14:creationId xmlns:p14="http://schemas.microsoft.com/office/powerpoint/2010/main" val="143732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0" y="0"/>
            <a:ext cx="12103200" cy="1752234"/>
          </a:xfrm>
          <a:prstGeom prst="rect">
            <a:avLst/>
          </a:prstGeom>
          <a:noFill/>
          <a:ln>
            <a:noFill/>
          </a:ln>
        </p:spPr>
        <p:txBody>
          <a:bodyPr spcFirstLastPara="1" wrap="square" lIns="121900" tIns="121900" rIns="121900" bIns="121900" anchor="t" anchorCtr="0">
            <a:spAutoFit/>
          </a:bodyPr>
          <a:lstStyle/>
          <a:p>
            <a:pPr algn="ctr">
              <a:lnSpc>
                <a:spcPct val="120000"/>
              </a:lnSpc>
              <a:spcBef>
                <a:spcPts val="1600"/>
              </a:spcBef>
            </a:pPr>
            <a:r>
              <a:rPr lang="en-GB" sz="4000" u="sng" dirty="0">
                <a:highlight>
                  <a:srgbClr val="FFFFFF"/>
                </a:highlight>
                <a:latin typeface="Times" pitchFamily="18" charset="0"/>
                <a:ea typeface="Lato"/>
                <a:cs typeface="Lato"/>
                <a:sym typeface="Lato"/>
              </a:rPr>
              <a:t>DISADVANTAGES</a:t>
            </a:r>
            <a:r>
              <a:rPr lang="en-GB" sz="3600" u="sng" dirty="0">
                <a:highlight>
                  <a:srgbClr val="FFFFFF"/>
                </a:highlight>
                <a:latin typeface="Times" pitchFamily="18" charset="0"/>
                <a:ea typeface="Lato"/>
                <a:cs typeface="Lato"/>
                <a:sym typeface="Lato"/>
              </a:rPr>
              <a:t>:</a:t>
            </a:r>
          </a:p>
          <a:p>
            <a:pPr marL="609585" indent="-304792">
              <a:lnSpc>
                <a:spcPct val="115000"/>
              </a:lnSpc>
              <a:spcBef>
                <a:spcPts val="1867"/>
              </a:spcBef>
              <a:buSzPts val="1350"/>
            </a:pPr>
            <a:endParaRPr dirty="0">
              <a:highlight>
                <a:srgbClr val="FFFFFF"/>
              </a:highlight>
            </a:endParaRPr>
          </a:p>
        </p:txBody>
      </p:sp>
      <p:sp>
        <p:nvSpPr>
          <p:cNvPr id="2" name="TextBox 1">
            <a:extLst>
              <a:ext uri="{FF2B5EF4-FFF2-40B4-BE49-F238E27FC236}">
                <a16:creationId xmlns:a16="http://schemas.microsoft.com/office/drawing/2014/main" id="{D24C9496-6F66-177F-FBAC-49373770EF1D}"/>
              </a:ext>
            </a:extLst>
          </p:cNvPr>
          <p:cNvSpPr txBox="1"/>
          <p:nvPr/>
        </p:nvSpPr>
        <p:spPr>
          <a:xfrm>
            <a:off x="834887" y="1577009"/>
            <a:ext cx="11065565" cy="2616101"/>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tifakt Element Black"/>
              </a:rPr>
              <a:t>The project may take a longer time than expected to implement on a real time basis</a:t>
            </a:r>
          </a:p>
          <a:p>
            <a:pPr marL="285750" indent="-285750">
              <a:buFont typeface="Arial" panose="020B0604020202020204" pitchFamily="34" charset="0"/>
              <a:buChar char="•"/>
            </a:pPr>
            <a:r>
              <a:rPr lang="en-US" sz="2800" dirty="0">
                <a:latin typeface="Artifakt Element Black"/>
              </a:rPr>
              <a:t>It covers only one aspect of covid symptoms hence those who present with other minor symptoms may not be detected.</a:t>
            </a:r>
          </a:p>
          <a:p>
            <a:pPr marL="285750" indent="-285750">
              <a:buFont typeface="Arial" panose="020B0604020202020204" pitchFamily="34" charset="0"/>
              <a:buChar char="•"/>
            </a:pPr>
            <a:endParaRPr lang="en-US" sz="2800" dirty="0">
              <a:latin typeface="Artifakt Element Black"/>
            </a:endParaRPr>
          </a:p>
          <a:p>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50131"/>
            <a:ext cx="10363200" cy="850777"/>
          </a:xfrm>
        </p:spPr>
        <p:txBody>
          <a:bodyPr/>
          <a:lstStyle/>
          <a:p>
            <a:pPr algn="ctr"/>
            <a:r>
              <a:rPr lang="en-US" u="sng" dirty="0">
                <a:solidFill>
                  <a:schemeClr val="tx1"/>
                </a:solidFill>
                <a:latin typeface="Times" pitchFamily="18" charset="0"/>
              </a:rPr>
              <a:t>SCOPE OF OUR PROJECT</a:t>
            </a:r>
          </a:p>
        </p:txBody>
      </p:sp>
      <p:sp>
        <p:nvSpPr>
          <p:cNvPr id="3" name="Content Placeholder 2"/>
          <p:cNvSpPr>
            <a:spLocks noGrp="1"/>
          </p:cNvSpPr>
          <p:nvPr>
            <p:ph sz="quarter" idx="1"/>
          </p:nvPr>
        </p:nvSpPr>
        <p:spPr>
          <a:xfrm>
            <a:off x="1090246" y="1400908"/>
            <a:ext cx="10363200" cy="4572000"/>
          </a:xfrm>
        </p:spPr>
        <p:txBody>
          <a:bodyPr>
            <a:normAutofit fontScale="92500" lnSpcReduction="10000"/>
          </a:bodyPr>
          <a:lstStyle/>
          <a:p>
            <a:pPr>
              <a:lnSpc>
                <a:spcPct val="150000"/>
              </a:lnSpc>
            </a:pPr>
            <a:r>
              <a:rPr lang="en-US" sz="2400" dirty="0">
                <a:effectLst/>
                <a:latin typeface="Artifakt Element Black"/>
                <a:ea typeface="Arial" panose="020B0604020202020204" pitchFamily="34" charset="0"/>
              </a:rPr>
              <a:t>This security system can really be a technological boon and advancement in the market as it </a:t>
            </a:r>
            <a:r>
              <a:rPr lang="en-US" sz="2400" dirty="0">
                <a:latin typeface="Artifakt Element Black"/>
                <a:ea typeface="Arial" panose="020B0604020202020204" pitchFamily="34" charset="0"/>
              </a:rPr>
              <a:t>is very precise while</a:t>
            </a:r>
            <a:r>
              <a:rPr lang="en-US" sz="2400" dirty="0">
                <a:effectLst/>
                <a:latin typeface="Artifakt Element Black"/>
                <a:ea typeface="Arial" panose="020B0604020202020204" pitchFamily="34" charset="0"/>
              </a:rPr>
              <a:t> screening.</a:t>
            </a:r>
          </a:p>
          <a:p>
            <a:pPr>
              <a:lnSpc>
                <a:spcPct val="150000"/>
              </a:lnSpc>
            </a:pPr>
            <a:r>
              <a:rPr lang="en-US" sz="2400" dirty="0">
                <a:effectLst/>
                <a:latin typeface="Artifakt Element Black"/>
                <a:ea typeface="Arial" panose="020B0604020202020204" pitchFamily="34" charset="0"/>
              </a:rPr>
              <a:t>These prototypes of </a:t>
            </a:r>
            <a:r>
              <a:rPr lang="en-US" sz="2400" dirty="0">
                <a:latin typeface="Artifakt Element Black"/>
                <a:ea typeface="Arial" panose="020B0604020202020204" pitchFamily="34" charset="0"/>
              </a:rPr>
              <a:t>these</a:t>
            </a:r>
            <a:r>
              <a:rPr lang="en-US" sz="2400" dirty="0">
                <a:effectLst/>
                <a:latin typeface="Artifakt Element Black"/>
                <a:ea typeface="Arial" panose="020B0604020202020204" pitchFamily="34" charset="0"/>
              </a:rPr>
              <a:t> gates can be implemented wherever possible making the screenings of the individuals hassle free </a:t>
            </a:r>
            <a:r>
              <a:rPr lang="en-US" sz="2400" dirty="0">
                <a:latin typeface="Artifakt Element Black"/>
                <a:ea typeface="Arial" panose="020B0604020202020204" pitchFamily="34" charset="0"/>
              </a:rPr>
              <a:t>while </a:t>
            </a:r>
            <a:r>
              <a:rPr lang="en-US" sz="2400" dirty="0">
                <a:effectLst/>
                <a:latin typeface="Artifakt Element Black"/>
                <a:ea typeface="Arial" panose="020B0604020202020204" pitchFamily="34" charset="0"/>
              </a:rPr>
              <a:t>also protecting the lives of the employees hired by various institutions to regulate social distancing norms.</a:t>
            </a:r>
          </a:p>
          <a:p>
            <a:pPr>
              <a:lnSpc>
                <a:spcPct val="150000"/>
              </a:lnSpc>
            </a:pPr>
            <a:r>
              <a:rPr lang="en-US" sz="2400" dirty="0">
                <a:effectLst/>
                <a:latin typeface="Artifakt Element Black"/>
                <a:ea typeface="Arial" panose="020B0604020202020204" pitchFamily="34" charset="0"/>
              </a:rPr>
              <a:t> Our Concept of Proximity sensing can be made more efficient by using a big database and making it into a real time firmware application connected to the national database. So, if by chance, we find a person suspicious, we can search the database making it possible to reach out and alert </a:t>
            </a:r>
            <a:r>
              <a:rPr lang="en-US" sz="2400" dirty="0">
                <a:latin typeface="Artifakt Element Black"/>
                <a:ea typeface="Arial" panose="020B0604020202020204" pitchFamily="34" charset="0"/>
              </a:rPr>
              <a:t>people nearby</a:t>
            </a:r>
            <a:r>
              <a:rPr lang="en-US" sz="2400" dirty="0">
                <a:effectLst/>
                <a:latin typeface="Artifakt Element Black"/>
                <a:ea typeface="Arial" panose="020B0604020202020204" pitchFamily="34" charset="0"/>
              </a:rPr>
              <a:t>.</a:t>
            </a:r>
          </a:p>
          <a:p>
            <a:pPr>
              <a:lnSpc>
                <a:spcPct val="150000"/>
              </a:lnSpc>
            </a:pPr>
            <a:endParaRPr lang="en-IN" sz="2400" dirty="0">
              <a:effectLst/>
              <a:latin typeface="Artifakt Element Black"/>
              <a:ea typeface="Arial" panose="020B0604020202020204" pitchFamily="34" charset="0"/>
            </a:endParaRPr>
          </a:p>
        </p:txBody>
      </p:sp>
    </p:spTree>
    <p:extLst>
      <p:ext uri="{BB962C8B-B14F-4D97-AF65-F5344CB8AC3E}">
        <p14:creationId xmlns:p14="http://schemas.microsoft.com/office/powerpoint/2010/main" val="61985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05132" y="1293134"/>
            <a:ext cx="11711021" cy="1631175"/>
          </a:xfrm>
          <a:prstGeom prst="rect">
            <a:avLst/>
          </a:prstGeom>
          <a:noFill/>
          <a:ln>
            <a:noFill/>
          </a:ln>
        </p:spPr>
        <p:txBody>
          <a:bodyPr spcFirstLastPara="1" wrap="square" lIns="121900" tIns="121900" rIns="121900" bIns="121900" anchor="t" anchorCtr="0">
            <a:spAutoFit/>
          </a:bodyPr>
          <a:lstStyle/>
          <a:p>
            <a:pPr marL="342900" indent="-342900">
              <a:buFont typeface="Arial" panose="020B0604020202020204" pitchFamily="34" charset="0"/>
              <a:buChar char="•"/>
            </a:pPr>
            <a:r>
              <a:rPr lang="en-GB" dirty="0">
                <a:hlinkClick r:id="rId3"/>
              </a:rPr>
              <a:t>https://www.javatpoint.com/Arduino-ide#:~:text=The%20Arduino%20IDE%20is%20an,stands%20for%20Integrated%20Development%20Environment</a:t>
            </a:r>
            <a:endParaRPr lang="en-GB" dirty="0"/>
          </a:p>
          <a:p>
            <a:pPr marL="342900" indent="-342900">
              <a:buFont typeface="Arial" panose="020B0604020202020204" pitchFamily="34" charset="0"/>
              <a:buChar char="•"/>
            </a:pPr>
            <a:r>
              <a:rPr lang="en-GB" dirty="0">
                <a:hlinkClick r:id="rId4"/>
              </a:rPr>
              <a:t>https://en.wikipedia.org/wiki/</a:t>
            </a:r>
            <a:endParaRPr lang="en-GB" dirty="0"/>
          </a:p>
          <a:p>
            <a:pPr marL="342900" indent="-342900">
              <a:buFont typeface="Arial" panose="020B0604020202020204" pitchFamily="34" charset="0"/>
              <a:buChar char="•"/>
            </a:pPr>
            <a:r>
              <a:rPr lang="en-GB" dirty="0">
                <a:hlinkClick r:id="rId5"/>
              </a:rPr>
              <a:t>https://www.amazon.in/</a:t>
            </a:r>
            <a:endParaRPr lang="en-GB" dirty="0"/>
          </a:p>
          <a:p>
            <a:pPr marL="342900" indent="-342900">
              <a:buFont typeface="Arial" panose="020B0604020202020204" pitchFamily="34" charset="0"/>
              <a:buChar char="•"/>
            </a:pPr>
            <a:endParaRPr lang="en-GB" dirty="0"/>
          </a:p>
        </p:txBody>
      </p:sp>
      <p:sp>
        <p:nvSpPr>
          <p:cNvPr id="71" name="Google Shape;71;p15"/>
          <p:cNvSpPr txBox="1"/>
          <p:nvPr/>
        </p:nvSpPr>
        <p:spPr>
          <a:xfrm>
            <a:off x="305132" y="418149"/>
            <a:ext cx="11711022" cy="738623"/>
          </a:xfrm>
          <a:prstGeom prst="rect">
            <a:avLst/>
          </a:prstGeom>
          <a:noFill/>
          <a:ln>
            <a:noFill/>
          </a:ln>
        </p:spPr>
        <p:txBody>
          <a:bodyPr spcFirstLastPara="1" wrap="square" lIns="121900" tIns="121900" rIns="121900" bIns="121900" anchor="t" anchorCtr="0">
            <a:spAutoFit/>
          </a:bodyPr>
          <a:lstStyle/>
          <a:p>
            <a:pPr algn="ctr"/>
            <a:r>
              <a:rPr lang="en-GB" sz="3200" u="sng" dirty="0">
                <a:latin typeface="Times" pitchFamily="18" charset="0"/>
                <a:ea typeface="Source Sans Pro"/>
                <a:cs typeface="Source Sans Pro"/>
                <a:sym typeface="Source Sans Pro"/>
              </a:rPr>
              <a:t>REFERENCES :</a:t>
            </a:r>
            <a:endParaRPr sz="3200" u="sng" dirty="0">
              <a:latin typeface="Times" pitchFamily="18" charset="0"/>
              <a:ea typeface="Source Sans Pro"/>
              <a:cs typeface="Source Sans Pro"/>
              <a:sym typeface="Source Sans Pro"/>
            </a:endParaRPr>
          </a:p>
        </p:txBody>
      </p:sp>
    </p:spTree>
    <p:extLst>
      <p:ext uri="{BB962C8B-B14F-4D97-AF65-F5344CB8AC3E}">
        <p14:creationId xmlns:p14="http://schemas.microsoft.com/office/powerpoint/2010/main" val="422847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74931"/>
          </a:xfrm>
        </p:spPr>
        <p:txBody>
          <a:bodyPr>
            <a:normAutofit fontScale="90000"/>
          </a:bodyPr>
          <a:lstStyle/>
          <a:p>
            <a:pPr algn="ctr"/>
            <a:r>
              <a:rPr lang="en-US" dirty="0">
                <a:solidFill>
                  <a:schemeClr val="tx1"/>
                </a:solidFill>
                <a:latin typeface="Times" pitchFamily="18" charset="0"/>
              </a:rPr>
              <a:t>CONTENTS</a:t>
            </a:r>
          </a:p>
        </p:txBody>
      </p:sp>
      <p:sp>
        <p:nvSpPr>
          <p:cNvPr id="3" name="Content Placeholder 2"/>
          <p:cNvSpPr>
            <a:spLocks noGrp="1"/>
          </p:cNvSpPr>
          <p:nvPr>
            <p:ph sz="quarter" idx="1"/>
          </p:nvPr>
        </p:nvSpPr>
        <p:spPr>
          <a:xfrm>
            <a:off x="1101969" y="1060938"/>
            <a:ext cx="10597662" cy="4953000"/>
          </a:xfrm>
        </p:spPr>
        <p:txBody>
          <a:bodyPr>
            <a:normAutofit/>
          </a:bodyPr>
          <a:lstStyle/>
          <a:p>
            <a:r>
              <a:rPr lang="en-US" dirty="0"/>
              <a:t>INTRODUCTION</a:t>
            </a:r>
          </a:p>
          <a:p>
            <a:r>
              <a:rPr lang="en-US" dirty="0"/>
              <a:t>PRINCIPLE</a:t>
            </a:r>
          </a:p>
          <a:p>
            <a:r>
              <a:rPr lang="en-US" dirty="0"/>
              <a:t>FLOWCHART</a:t>
            </a:r>
          </a:p>
          <a:p>
            <a:r>
              <a:rPr lang="en-US" dirty="0"/>
              <a:t>WORKING</a:t>
            </a:r>
          </a:p>
          <a:p>
            <a:r>
              <a:rPr lang="en-US" dirty="0"/>
              <a:t>APPLICATIONS</a:t>
            </a:r>
          </a:p>
          <a:p>
            <a:r>
              <a:rPr lang="en-US" dirty="0"/>
              <a:t>COMPONENTS AND FEATURES</a:t>
            </a:r>
          </a:p>
          <a:p>
            <a:r>
              <a:rPr lang="en-US" dirty="0"/>
              <a:t>ADVANTAGES</a:t>
            </a:r>
          </a:p>
          <a:p>
            <a:r>
              <a:rPr lang="en-US" dirty="0"/>
              <a:t>DISADVANTAGES</a:t>
            </a:r>
          </a:p>
          <a:p>
            <a:r>
              <a:rPr lang="en-US" dirty="0"/>
              <a:t>SCOPE OF OUR PROJECT</a:t>
            </a:r>
          </a:p>
          <a:p>
            <a:r>
              <a:rPr lang="en-US" dirty="0"/>
              <a:t>REFERENCES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9501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A000-71F2-CD75-A621-573699F171DA}"/>
              </a:ext>
            </a:extLst>
          </p:cNvPr>
          <p:cNvSpPr>
            <a:spLocks noGrp="1"/>
          </p:cNvSpPr>
          <p:nvPr>
            <p:ph type="title"/>
          </p:nvPr>
        </p:nvSpPr>
        <p:spPr>
          <a:xfrm>
            <a:off x="838200" y="365125"/>
            <a:ext cx="10515600" cy="1044225"/>
          </a:xfrm>
        </p:spPr>
        <p:txBody>
          <a:bodyPr/>
          <a:lstStyle/>
          <a:p>
            <a:pPr algn="ctr"/>
            <a:r>
              <a:rPr lang="en-IN" u="sng" dirty="0">
                <a:solidFill>
                  <a:schemeClr val="tx1"/>
                </a:solidFill>
                <a:latin typeface="Times" pitchFamily="18" charset="0"/>
              </a:rPr>
              <a:t>INTRODUCTION </a:t>
            </a:r>
          </a:p>
        </p:txBody>
      </p:sp>
      <p:sp>
        <p:nvSpPr>
          <p:cNvPr id="3" name="Content Placeholder 2">
            <a:extLst>
              <a:ext uri="{FF2B5EF4-FFF2-40B4-BE49-F238E27FC236}">
                <a16:creationId xmlns:a16="http://schemas.microsoft.com/office/drawing/2014/main" id="{AC641A70-5E78-2011-6A5D-B32D726CC509}"/>
              </a:ext>
            </a:extLst>
          </p:cNvPr>
          <p:cNvSpPr>
            <a:spLocks noGrp="1"/>
          </p:cNvSpPr>
          <p:nvPr>
            <p:ph sz="quarter" idx="1"/>
          </p:nvPr>
        </p:nvSpPr>
        <p:spPr>
          <a:xfrm>
            <a:off x="838200" y="1409350"/>
            <a:ext cx="10515600" cy="4767613"/>
          </a:xfrm>
        </p:spPr>
        <p:txBody>
          <a:bodyPr>
            <a:normAutofit/>
          </a:bodyPr>
          <a:lstStyle/>
          <a:p>
            <a:pPr algn="just">
              <a:lnSpc>
                <a:spcPct val="150000"/>
              </a:lnSpc>
              <a:spcAft>
                <a:spcPts val="1000"/>
              </a:spcAft>
            </a:pPr>
            <a:r>
              <a:rPr lang="en-IN" sz="2400" dirty="0">
                <a:effectLst/>
                <a:latin typeface="Artifakt Element Black"/>
                <a:ea typeface="Times New Roman" panose="02020603050405020304" pitchFamily="18" charset="0"/>
              </a:rPr>
              <a:t>Our project consists of a gate, which can be integrated in the prior metal detecting gates present in areas like malls, shopping complexes, airports, bus and railway stations etc. The temperature sensor present in the gate would measure the temperature without a person to operate it while simultaneously detecting metal components when the person is passing through the gate. If the person’s temperature is higher than the permissible range, they would be asked to give their contact details such as email id and address. </a:t>
            </a:r>
            <a:endParaRPr lang="en-IN" sz="2400" dirty="0">
              <a:effectLst/>
              <a:latin typeface="Artifakt Element Black"/>
              <a:ea typeface="Arial" panose="020B0604020202020204" pitchFamily="34" charset="0"/>
            </a:endParaRPr>
          </a:p>
          <a:p>
            <a:pPr marL="0" indent="0">
              <a:buNone/>
            </a:pPr>
            <a:endParaRPr lang="en-IN" sz="3200" dirty="0">
              <a:latin typeface="Artifakt Element Black"/>
            </a:endParaRPr>
          </a:p>
        </p:txBody>
      </p:sp>
    </p:spTree>
    <p:extLst>
      <p:ext uri="{BB962C8B-B14F-4D97-AF65-F5344CB8AC3E}">
        <p14:creationId xmlns:p14="http://schemas.microsoft.com/office/powerpoint/2010/main" val="33315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DEC5-099E-F1AB-5157-F171046FC842}"/>
              </a:ext>
            </a:extLst>
          </p:cNvPr>
          <p:cNvSpPr>
            <a:spLocks noGrp="1"/>
          </p:cNvSpPr>
          <p:nvPr>
            <p:ph type="title"/>
          </p:nvPr>
        </p:nvSpPr>
        <p:spPr>
          <a:xfrm>
            <a:off x="838200" y="365125"/>
            <a:ext cx="10515600" cy="1044225"/>
          </a:xfrm>
        </p:spPr>
        <p:txBody>
          <a:bodyPr/>
          <a:lstStyle/>
          <a:p>
            <a:pPr algn="ctr"/>
            <a:r>
              <a:rPr lang="en-IN" u="sng" dirty="0">
                <a:solidFill>
                  <a:schemeClr val="tx1"/>
                </a:solidFill>
                <a:latin typeface="Times" pitchFamily="18" charset="0"/>
              </a:rPr>
              <a:t>PRINCIPLE</a:t>
            </a:r>
          </a:p>
        </p:txBody>
      </p:sp>
      <p:sp>
        <p:nvSpPr>
          <p:cNvPr id="3" name="Content Placeholder 2">
            <a:extLst>
              <a:ext uri="{FF2B5EF4-FFF2-40B4-BE49-F238E27FC236}">
                <a16:creationId xmlns:a16="http://schemas.microsoft.com/office/drawing/2014/main" id="{DA477ED7-62C7-0876-904F-A5CC972F647B}"/>
              </a:ext>
            </a:extLst>
          </p:cNvPr>
          <p:cNvSpPr>
            <a:spLocks noGrp="1"/>
          </p:cNvSpPr>
          <p:nvPr>
            <p:ph sz="quarter" idx="1"/>
          </p:nvPr>
        </p:nvSpPr>
        <p:spPr>
          <a:xfrm>
            <a:off x="791308" y="1491411"/>
            <a:ext cx="10515600" cy="4767613"/>
          </a:xfrm>
        </p:spPr>
        <p:txBody>
          <a:bodyPr>
            <a:normAutofit/>
          </a:bodyPr>
          <a:lstStyle/>
          <a:p>
            <a:pPr>
              <a:buFont typeface="Arial" panose="020B0604020202020204" pitchFamily="34" charset="0"/>
              <a:buChar char="•"/>
            </a:pPr>
            <a:r>
              <a:rPr lang="en-US" sz="2400" dirty="0">
                <a:latin typeface="Artifakt Element Black"/>
              </a:rPr>
              <a:t>We are using a Contactless Infrared (IR) Digital Temperature Sensor(MLX90614) that can be used to measure the temperature of a particular object ranging from -70° C to 382.2°C. </a:t>
            </a:r>
          </a:p>
          <a:p>
            <a:pPr>
              <a:buFont typeface="Arial" panose="020B0604020202020204" pitchFamily="34" charset="0"/>
              <a:buChar char="•"/>
            </a:pPr>
            <a:r>
              <a:rPr lang="en-US" sz="2400" dirty="0">
                <a:latin typeface="Artifakt Element Black"/>
              </a:rPr>
              <a:t>The sensor uses IR rays to measure the temperature of the object without any physical contact and communicates to the microcontroller using the I2C protocol. </a:t>
            </a:r>
          </a:p>
          <a:p>
            <a:pPr>
              <a:buFont typeface="Arial" panose="020B0604020202020204" pitchFamily="34" charset="0"/>
              <a:buChar char="•"/>
            </a:pPr>
            <a:r>
              <a:rPr lang="en-US" sz="2400" dirty="0">
                <a:latin typeface="Artifakt Element Black"/>
              </a:rPr>
              <a:t>This is made possible with a law called Stefan-Boltzmann Law, which states that all objects and living beings emit IR Energy and the intensity of this emitted IR energy will be directly proportional to the temperature of that object or living being. So the sensor calculates the temperature of an object by measuring the amount of IR energy emitted from it.</a:t>
            </a:r>
          </a:p>
          <a:p>
            <a:pPr marL="0" indent="0">
              <a:buNone/>
            </a:pPr>
            <a:endParaRPr lang="en-US" sz="2400" dirty="0">
              <a:latin typeface="Artifakt Element Black"/>
            </a:endParaRPr>
          </a:p>
          <a:p>
            <a:pPr marL="0" indent="0">
              <a:buNone/>
            </a:pPr>
            <a:endParaRPr lang="en-IN" sz="2400" dirty="0">
              <a:latin typeface="Artifakt Element Black"/>
            </a:endParaRPr>
          </a:p>
        </p:txBody>
      </p:sp>
    </p:spTree>
    <p:extLst>
      <p:ext uri="{BB962C8B-B14F-4D97-AF65-F5344CB8AC3E}">
        <p14:creationId xmlns:p14="http://schemas.microsoft.com/office/powerpoint/2010/main" val="161666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89C38-B082-6518-79EF-FFFB645BA1D1}"/>
              </a:ext>
            </a:extLst>
          </p:cNvPr>
          <p:cNvSpPr>
            <a:spLocks noGrp="1"/>
          </p:cNvSpPr>
          <p:nvPr>
            <p:ph sz="quarter" idx="1"/>
          </p:nvPr>
        </p:nvSpPr>
        <p:spPr>
          <a:xfrm>
            <a:off x="734096" y="360608"/>
            <a:ext cx="10848304" cy="5659192"/>
          </a:xfrm>
        </p:spPr>
        <p:txBody>
          <a:bodyPr/>
          <a:lstStyle/>
          <a:p>
            <a:r>
              <a:rPr lang="en-US" sz="2800" dirty="0">
                <a:latin typeface="Artifakt Element Black"/>
              </a:rPr>
              <a:t>For the metal sensor, we have used an Arduino Nano to build this metal detector project. Wherever this detector detects any metal near it, the buzzer starts beeping very rapidly.</a:t>
            </a:r>
          </a:p>
          <a:p>
            <a:r>
              <a:rPr lang="en-US" b="0" i="0" dirty="0">
                <a:solidFill>
                  <a:srgbClr val="121212"/>
                </a:solidFill>
                <a:effectLst/>
                <a:latin typeface="Lato" panose="020F0502020204030203" pitchFamily="34" charset="0"/>
              </a:rPr>
              <a:t>Whenever some current passes through the coil, it generates a magnetic field around it, this change in the magnetic field generates an electric field. According to Faraday's law, due to Electric field, a voltage develops across the coil which opposes the change in magnetic field known as </a:t>
            </a:r>
            <a:r>
              <a:rPr lang="en-US" i="0" dirty="0">
                <a:solidFill>
                  <a:srgbClr val="121212"/>
                </a:solidFill>
                <a:effectLst/>
                <a:latin typeface="Lato" panose="020F0502020204030203" pitchFamily="34" charset="0"/>
              </a:rPr>
              <a:t>Inductance.</a:t>
            </a:r>
            <a:r>
              <a:rPr lang="en-US" b="0" i="0" dirty="0">
                <a:solidFill>
                  <a:srgbClr val="121212"/>
                </a:solidFill>
                <a:effectLst/>
                <a:latin typeface="Lato" panose="020F0502020204030203" pitchFamily="34" charset="0"/>
              </a:rPr>
              <a:t> </a:t>
            </a:r>
          </a:p>
          <a:p>
            <a:r>
              <a:rPr lang="en-US" b="0" i="0" dirty="0">
                <a:solidFill>
                  <a:srgbClr val="121212"/>
                </a:solidFill>
                <a:effectLst/>
                <a:latin typeface="Lato" panose="020F0502020204030203" pitchFamily="34" charset="0"/>
              </a:rPr>
              <a:t>When any metal comes near to the coil then coil changes its inductance. This change in inductance depends upon the metal type. It's decreases for non-magnetic metal and increases for ferromagnetic materials like iron.</a:t>
            </a:r>
            <a:endParaRPr lang="en-IN" dirty="0"/>
          </a:p>
        </p:txBody>
      </p:sp>
    </p:spTree>
    <p:extLst>
      <p:ext uri="{BB962C8B-B14F-4D97-AF65-F5344CB8AC3E}">
        <p14:creationId xmlns:p14="http://schemas.microsoft.com/office/powerpoint/2010/main" val="147738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06358ADB-E614-A461-FD8F-D72E0DAF201E}"/>
              </a:ext>
            </a:extLst>
          </p:cNvPr>
          <p:cNvSpPr>
            <a:spLocks noChangeAspect="1" noChangeArrowheads="1"/>
          </p:cNvSpPr>
          <p:nvPr/>
        </p:nvSpPr>
        <p:spPr bwMode="auto">
          <a:xfrm>
            <a:off x="3615655" y="948655"/>
            <a:ext cx="2632745" cy="26327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6898FA6-F496-48C6-DBC2-9AE03E4127E1}"/>
              </a:ext>
            </a:extLst>
          </p:cNvPr>
          <p:cNvSpPr>
            <a:spLocks noChangeAspect="1" noChangeArrowheads="1"/>
          </p:cNvSpPr>
          <p:nvPr/>
        </p:nvSpPr>
        <p:spPr bwMode="auto">
          <a:xfrm>
            <a:off x="5947094" y="3280094"/>
            <a:ext cx="301305" cy="3013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extBox 1"/>
          <p:cNvSpPr txBox="1"/>
          <p:nvPr/>
        </p:nvSpPr>
        <p:spPr>
          <a:xfrm>
            <a:off x="1507793" y="152400"/>
            <a:ext cx="873613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FLOWCHART </a:t>
            </a:r>
          </a:p>
        </p:txBody>
      </p:sp>
      <p:pic>
        <p:nvPicPr>
          <p:cNvPr id="7" name="Picture 6">
            <a:extLst>
              <a:ext uri="{FF2B5EF4-FFF2-40B4-BE49-F238E27FC236}">
                <a16:creationId xmlns:a16="http://schemas.microsoft.com/office/drawing/2014/main" id="{B9FA8E41-E23A-D17B-B466-B06F1CDF7DC5}"/>
              </a:ext>
            </a:extLst>
          </p:cNvPr>
          <p:cNvPicPr>
            <a:picLocks noChangeAspect="1"/>
          </p:cNvPicPr>
          <p:nvPr/>
        </p:nvPicPr>
        <p:blipFill rotWithShape="1">
          <a:blip r:embed="rId2">
            <a:extLst>
              <a:ext uri="{28A0092B-C50C-407E-A947-70E740481C1C}">
                <a14:useLocalDpi xmlns:a14="http://schemas.microsoft.com/office/drawing/2010/main" val="0"/>
              </a:ext>
            </a:extLst>
          </a:blip>
          <a:srcRect t="36715" b="34879"/>
          <a:stretch/>
        </p:blipFill>
        <p:spPr>
          <a:xfrm>
            <a:off x="583097" y="737176"/>
            <a:ext cx="10967982" cy="5538746"/>
          </a:xfrm>
          <a:prstGeom prst="rect">
            <a:avLst/>
          </a:prstGeom>
        </p:spPr>
      </p:pic>
    </p:spTree>
    <p:extLst>
      <p:ext uri="{BB962C8B-B14F-4D97-AF65-F5344CB8AC3E}">
        <p14:creationId xmlns:p14="http://schemas.microsoft.com/office/powerpoint/2010/main" val="46522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E322-B2D5-98C9-1183-97A341E62310}"/>
              </a:ext>
            </a:extLst>
          </p:cNvPr>
          <p:cNvSpPr>
            <a:spLocks noGrp="1"/>
          </p:cNvSpPr>
          <p:nvPr>
            <p:ph type="title"/>
          </p:nvPr>
        </p:nvSpPr>
        <p:spPr/>
        <p:txBody>
          <a:bodyPr/>
          <a:lstStyle/>
          <a:p>
            <a:pPr algn="ctr"/>
            <a:r>
              <a:rPr lang="en-US" b="1" dirty="0">
                <a:solidFill>
                  <a:schemeClr val="tx1"/>
                </a:solidFill>
              </a:rPr>
              <a:t>WORKING OF OUR PROJECT</a:t>
            </a:r>
            <a:endParaRPr lang="en-IN" b="1" dirty="0">
              <a:solidFill>
                <a:schemeClr val="tx1"/>
              </a:solidFill>
            </a:endParaRPr>
          </a:p>
        </p:txBody>
      </p:sp>
      <p:sp>
        <p:nvSpPr>
          <p:cNvPr id="3" name="Content Placeholder 2">
            <a:extLst>
              <a:ext uri="{FF2B5EF4-FFF2-40B4-BE49-F238E27FC236}">
                <a16:creationId xmlns:a16="http://schemas.microsoft.com/office/drawing/2014/main" id="{D4B6E02F-E71E-88E6-1F6C-D522870885F9}"/>
              </a:ext>
            </a:extLst>
          </p:cNvPr>
          <p:cNvSpPr>
            <a:spLocks noGrp="1"/>
          </p:cNvSpPr>
          <p:nvPr>
            <p:ph sz="quarter" idx="1"/>
          </p:nvPr>
        </p:nvSpPr>
        <p:spPr/>
        <p:txBody>
          <a:bodyPr>
            <a:noAutofit/>
          </a:bodyPr>
          <a:lstStyle/>
          <a:p>
            <a:pPr>
              <a:buFont typeface="Arial" panose="020B0604020202020204" pitchFamily="34" charset="0"/>
              <a:buChar char="•"/>
            </a:pPr>
            <a:r>
              <a:rPr lang="en-US" sz="2000" dirty="0">
                <a:latin typeface="Lato" panose="020F0502020204030203" pitchFamily="34" charset="0"/>
                <a:ea typeface="Lato" panose="020F0502020204030203" pitchFamily="34" charset="0"/>
                <a:cs typeface="Lato" panose="020F0502020204030203" pitchFamily="34" charset="0"/>
              </a:rPr>
              <a:t>The temperature sensor uses IR rays to measure the temperature of the object without any physical contact and communicates to the microcontroller using the I2C protocol. Then the sensor calculates the temperature of an object by measuring the amount of IR energy emitted from it according to Stefan-Boltzmann Law.</a:t>
            </a:r>
            <a:endParaRPr lang="en-US" sz="2000" i="0" dirty="0">
              <a:effectLst/>
              <a:latin typeface="Lato" panose="020F0502020204030203" pitchFamily="34" charset="0"/>
              <a:ea typeface="Lato" panose="020F0502020204030203" pitchFamily="34" charset="0"/>
              <a:cs typeface="Lato" panose="020F0502020204030203" pitchFamily="34" charset="0"/>
            </a:endParaRPr>
          </a:p>
          <a:p>
            <a:r>
              <a:rPr lang="en-US" sz="2000" dirty="0">
                <a:latin typeface="Lato" panose="020F0502020204030203" pitchFamily="34" charset="0"/>
                <a:ea typeface="Lato" panose="020F0502020204030203" pitchFamily="34" charset="0"/>
                <a:cs typeface="Lato" panose="020F0502020204030203" pitchFamily="34" charset="0"/>
              </a:rPr>
              <a:t>In case of the metal detector, we</a:t>
            </a:r>
            <a:r>
              <a:rPr lang="en-US" sz="2000" i="0" dirty="0">
                <a:effectLst/>
                <a:latin typeface="Lato" panose="020F0502020204030203" pitchFamily="34" charset="0"/>
                <a:ea typeface="Lato" panose="020F0502020204030203" pitchFamily="34" charset="0"/>
                <a:cs typeface="Lato" panose="020F0502020204030203" pitchFamily="34" charset="0"/>
              </a:rPr>
              <a:t> provide the block wave or pulse, generated by Arduino, to the LR high pass filter. Due to this, short spikes will be generated by the coil in every transition. The pulse length of the generated spikes is proportional to the inductance of the coil those spikes are of very short duration (approx. 0.5 microseconds) and that is very difficult to be measured by Arduino. </a:t>
            </a:r>
          </a:p>
          <a:p>
            <a:r>
              <a:rPr lang="en-US" sz="2000" i="0" dirty="0">
                <a:effectLst/>
                <a:latin typeface="Lato" panose="020F0502020204030203" pitchFamily="34" charset="0"/>
                <a:ea typeface="Lato" panose="020F0502020204030203" pitchFamily="34" charset="0"/>
                <a:cs typeface="Lato" panose="020F0502020204030203" pitchFamily="34" charset="0"/>
              </a:rPr>
              <a:t>So instead , we use a capacitor that is charged by the rising pulse or spike. </a:t>
            </a:r>
            <a:r>
              <a:rPr lang="en-US" sz="2000" dirty="0">
                <a:latin typeface="Lato" panose="020F0502020204030203" pitchFamily="34" charset="0"/>
                <a:ea typeface="Lato" panose="020F0502020204030203" pitchFamily="34" charset="0"/>
                <a:cs typeface="Lato" panose="020F0502020204030203" pitchFamily="34" charset="0"/>
              </a:rPr>
              <a:t>After a </a:t>
            </a:r>
            <a:r>
              <a:rPr lang="en-US" sz="2000" i="0" dirty="0">
                <a:effectLst/>
                <a:latin typeface="Lato" panose="020F0502020204030203" pitchFamily="34" charset="0"/>
                <a:ea typeface="Lato" panose="020F0502020204030203" pitchFamily="34" charset="0"/>
                <a:cs typeface="Lato" panose="020F0502020204030203" pitchFamily="34" charset="0"/>
              </a:rPr>
              <a:t>few pulses to charge the capacitor to the point where its voltage can be read by the analog pin A5. The Arduino reads the voltage of this capacitor by using ADC. After which, the capacitor quickly discharges as </a:t>
            </a:r>
            <a:r>
              <a:rPr lang="en-US" sz="2000" i="1" dirty="0" err="1">
                <a:effectLst/>
                <a:latin typeface="Lato" panose="020F0502020204030203" pitchFamily="34" charset="0"/>
                <a:ea typeface="Lato" panose="020F0502020204030203" pitchFamily="34" charset="0"/>
                <a:cs typeface="Lato" panose="020F0502020204030203" pitchFamily="34" charset="0"/>
              </a:rPr>
              <a:t>capPin</a:t>
            </a:r>
            <a:r>
              <a:rPr lang="en-US" sz="2000" i="0" dirty="0">
                <a:effectLst/>
                <a:latin typeface="Lato" panose="020F0502020204030203" pitchFamily="34" charset="0"/>
                <a:ea typeface="Lato" panose="020F0502020204030203" pitchFamily="34" charset="0"/>
                <a:cs typeface="Lato" panose="020F0502020204030203" pitchFamily="34" charset="0"/>
              </a:rPr>
              <a:t> pin is set as output and set to low. This whole process takes around 200 microseconds to complete. After getting the result we transfer the results to the LED and buzzer to detect the presence of metal.</a:t>
            </a:r>
            <a:endParaRPr lang="en-IN"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7556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78" y="269632"/>
            <a:ext cx="9906322" cy="1090245"/>
          </a:xfrm>
        </p:spPr>
        <p:txBody>
          <a:bodyPr>
            <a:normAutofit fontScale="90000"/>
          </a:bodyPr>
          <a:lstStyle/>
          <a:p>
            <a:pPr algn="ctr"/>
            <a:br>
              <a:rPr lang="en-US" sz="4400" u="sng" dirty="0">
                <a:solidFill>
                  <a:schemeClr val="tx1"/>
                </a:solidFill>
                <a:latin typeface="Times" pitchFamily="18" charset="0"/>
                <a:cs typeface="Times New Roman" pitchFamily="18" charset="0"/>
              </a:rPr>
            </a:br>
            <a:r>
              <a:rPr lang="en-US" sz="4400" u="sng" dirty="0">
                <a:solidFill>
                  <a:schemeClr val="tx1"/>
                </a:solidFill>
                <a:latin typeface="Times" pitchFamily="18" charset="0"/>
                <a:cs typeface="Times New Roman" pitchFamily="18" charset="0"/>
              </a:rPr>
              <a:t>APPLICATIONS </a:t>
            </a:r>
            <a:r>
              <a:rPr lang="en-US" dirty="0">
                <a:latin typeface="Times" pitchFamily="18" charset="0"/>
                <a:cs typeface="Times New Roman" pitchFamily="18" charset="0"/>
              </a:rPr>
              <a:t>	</a:t>
            </a:r>
          </a:p>
        </p:txBody>
      </p:sp>
      <p:sp>
        <p:nvSpPr>
          <p:cNvPr id="3" name="Content Placeholder 2"/>
          <p:cNvSpPr>
            <a:spLocks noGrp="1"/>
          </p:cNvSpPr>
          <p:nvPr>
            <p:ph sz="quarter" idx="1"/>
          </p:nvPr>
        </p:nvSpPr>
        <p:spPr>
          <a:xfrm>
            <a:off x="838200" y="1348154"/>
            <a:ext cx="10515600" cy="5240214"/>
          </a:xfrm>
        </p:spPr>
        <p:txBody>
          <a:bodyPr>
            <a:normAutofit/>
          </a:bodyPr>
          <a:lstStyle/>
          <a:p>
            <a:endParaRPr lang="en-US" sz="2400" b="0" i="0" dirty="0">
              <a:solidFill>
                <a:srgbClr val="000000"/>
              </a:solidFill>
              <a:effectLst/>
              <a:latin typeface="Segoe UI" panose="020B0502040204020203" pitchFamily="34" charset="0"/>
            </a:endParaRPr>
          </a:p>
          <a:p>
            <a:r>
              <a:rPr lang="en-US" sz="2400" dirty="0">
                <a:solidFill>
                  <a:srgbClr val="000000"/>
                </a:solidFill>
                <a:latin typeface="Segoe UI" panose="020B0502040204020203" pitchFamily="34" charset="0"/>
              </a:rPr>
              <a:t>Our model can be implemented in various</a:t>
            </a:r>
            <a:r>
              <a:rPr lang="en-US" sz="2400" b="0" i="0" dirty="0">
                <a:solidFill>
                  <a:srgbClr val="000000"/>
                </a:solidFill>
                <a:effectLst/>
                <a:latin typeface="Segoe UI" panose="020B0502040204020203" pitchFamily="34" charset="0"/>
              </a:rPr>
              <a:t> in important sites like airport, railways, hotels, military facility, and various other government buildings for providing security whilst being cost effective. As they can filter out the category of people sick from a large crowd and sense those carrying metal simultaneously.</a:t>
            </a:r>
          </a:p>
          <a:p>
            <a:r>
              <a:rPr lang="en-US" sz="2400" dirty="0">
                <a:solidFill>
                  <a:srgbClr val="000000"/>
                </a:solidFill>
                <a:latin typeface="Segoe UI" panose="020B0502040204020203" pitchFamily="34" charset="0"/>
              </a:rPr>
              <a:t>This model can also be used at archeological sites to recover various artifacts which may be metallic in nature and  the  temperature sensor used can sense minimum radiation level of extinct species in fossils.</a:t>
            </a:r>
            <a:endParaRPr lang="en-US" sz="2400" b="0" i="0" dirty="0">
              <a:solidFill>
                <a:srgbClr val="000000"/>
              </a:solidFill>
              <a:effectLst/>
              <a:latin typeface="Segoe UI" panose="020B0502040204020203" pitchFamily="34" charset="0"/>
            </a:endParaRPr>
          </a:p>
          <a:p>
            <a:endParaRPr lang="en-US"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3705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87959" y="1359877"/>
            <a:ext cx="11105626" cy="4808232"/>
          </a:xfrm>
        </p:spPr>
        <p:txBody>
          <a:bodyPr>
            <a:normAutofit fontScale="92500" lnSpcReduction="10000"/>
          </a:bodyPr>
          <a:lstStyle/>
          <a:p>
            <a:pPr marL="0" indent="0">
              <a:buNone/>
            </a:pPr>
            <a:r>
              <a:rPr lang="en-US" sz="2800" b="1" dirty="0">
                <a:latin typeface="Artifakt Element Black" panose="020B0A03050000020004"/>
                <a:cs typeface="Times New Roman" panose="02020603050405020304" pitchFamily="18" charset="0"/>
              </a:rPr>
              <a:t>Many features of our project are-</a:t>
            </a:r>
          </a:p>
          <a:p>
            <a:pPr marL="0" indent="0">
              <a:buNone/>
            </a:pPr>
            <a:endParaRPr lang="en-US" sz="2800" dirty="0">
              <a:latin typeface="Artifakt Element Black" panose="020B0A03050000020004"/>
              <a:cs typeface="Times New Roman" panose="02020603050405020304" pitchFamily="18" charset="0"/>
            </a:endParaRPr>
          </a:p>
          <a:p>
            <a:r>
              <a:rPr lang="en-US" sz="2800" dirty="0">
                <a:latin typeface="Artifakt Element Black" panose="020B0A03050000020004"/>
                <a:cs typeface="Times New Roman" panose="02020603050405020304" pitchFamily="18" charset="0"/>
              </a:rPr>
              <a:t>The key feature of this project is that it makes the detection contactless and has high accuracy. </a:t>
            </a:r>
          </a:p>
          <a:p>
            <a:r>
              <a:rPr lang="en-US" sz="2800" dirty="0">
                <a:latin typeface="Artifakt Element Black" panose="020B0A03050000020004"/>
                <a:cs typeface="Times New Roman" panose="02020603050405020304" pitchFamily="18" charset="0"/>
              </a:rPr>
              <a:t>Our project has very low running cost as it does not require additional workforce to be hired. Due to its high accuracy and precision, it can also be used in a wide range of commercial, health care, and household applications like room temperature monitoring, body temperature measurement, etc. </a:t>
            </a:r>
          </a:p>
          <a:p>
            <a:r>
              <a:rPr lang="en-US" sz="2800" dirty="0">
                <a:latin typeface="Artifakt Element Black" panose="020B0A03050000020004"/>
                <a:cs typeface="Times New Roman" panose="02020603050405020304" pitchFamily="18" charset="0"/>
              </a:rPr>
              <a:t>Remote Monitoring : The detector can take be monitored using voice controls or via remote control. </a:t>
            </a:r>
          </a:p>
          <a:p>
            <a:pPr marL="0" indent="0">
              <a:buNone/>
            </a:pPr>
            <a:r>
              <a:rPr lang="en-US" sz="2800" b="1" dirty="0">
                <a:latin typeface="Artifakt Element Black" panose="020B0A03050000020004"/>
                <a:cs typeface="Times New Roman" panose="02020603050405020304" pitchFamily="18" charset="0"/>
              </a:rPr>
              <a:t>Language/Software we are going to use : </a:t>
            </a:r>
            <a:r>
              <a:rPr lang="en-US" sz="2800" b="1" u="sng" dirty="0">
                <a:latin typeface="Artifakt Element Black" panose="020B0A03050000020004"/>
                <a:cs typeface="Times New Roman" panose="02020603050405020304" pitchFamily="18" charset="0"/>
              </a:rPr>
              <a:t>Arduino Programming (C++)</a:t>
            </a:r>
          </a:p>
          <a:p>
            <a:pPr marL="0" indent="0">
              <a:buNone/>
            </a:pPr>
            <a:endParaRPr lang="en-US" sz="2000" dirty="0">
              <a:latin typeface="Bookman Old Style" pitchFamily="18" charset="0"/>
            </a:endParaRPr>
          </a:p>
        </p:txBody>
      </p:sp>
      <p:sp>
        <p:nvSpPr>
          <p:cNvPr id="2" name="TextBox 1"/>
          <p:cNvSpPr txBox="1"/>
          <p:nvPr/>
        </p:nvSpPr>
        <p:spPr>
          <a:xfrm>
            <a:off x="1277814" y="539262"/>
            <a:ext cx="9648094" cy="646331"/>
          </a:xfrm>
          <a:prstGeom prst="rect">
            <a:avLst/>
          </a:prstGeom>
          <a:noFill/>
        </p:spPr>
        <p:txBody>
          <a:bodyPr wrap="square" rtlCol="0">
            <a:spAutoFit/>
          </a:bodyPr>
          <a:lstStyle/>
          <a:p>
            <a:pPr algn="ctr"/>
            <a:r>
              <a:rPr lang="en-US" sz="3600" u="sng" dirty="0">
                <a:latin typeface="Times" pitchFamily="18" charset="0"/>
              </a:rPr>
              <a:t>FEATURES</a:t>
            </a:r>
          </a:p>
        </p:txBody>
      </p:sp>
    </p:spTree>
    <p:extLst>
      <p:ext uri="{BB962C8B-B14F-4D97-AF65-F5344CB8AC3E}">
        <p14:creationId xmlns:p14="http://schemas.microsoft.com/office/powerpoint/2010/main" val="2119549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1510</TotalTime>
  <Words>1467</Words>
  <Application>Microsoft Office PowerPoint</Application>
  <PresentationFormat>Widescreen</PresentationFormat>
  <Paragraphs>80</Paragraphs>
  <Slides>16</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Artifakt Element Black</vt:lpstr>
      <vt:lpstr>Bookman Old Style</vt:lpstr>
      <vt:lpstr>Calibri</vt:lpstr>
      <vt:lpstr>Franklin Gothic Book</vt:lpstr>
      <vt:lpstr>Lato</vt:lpstr>
      <vt:lpstr>Perpetua</vt:lpstr>
      <vt:lpstr>Segoe UI</vt:lpstr>
      <vt:lpstr>Times</vt:lpstr>
      <vt:lpstr>Times New Roman</vt:lpstr>
      <vt:lpstr>Wingdings 2</vt:lpstr>
      <vt:lpstr>Equity</vt:lpstr>
      <vt:lpstr>PowerPoint Presentation</vt:lpstr>
      <vt:lpstr>CONTENTS</vt:lpstr>
      <vt:lpstr>INTRODUCTION </vt:lpstr>
      <vt:lpstr>PRINCIPLE</vt:lpstr>
      <vt:lpstr>PowerPoint Presentation</vt:lpstr>
      <vt:lpstr>PowerPoint Presentation</vt:lpstr>
      <vt:lpstr>WORKING OF OUR PROJECT</vt:lpstr>
      <vt:lpstr> APPLICATIONS  </vt:lpstr>
      <vt:lpstr>PowerPoint Presentation</vt:lpstr>
      <vt:lpstr>COMPONENTS</vt:lpstr>
      <vt:lpstr>SOFTWARE</vt:lpstr>
      <vt:lpstr>PowerPoint Presentation</vt:lpstr>
      <vt:lpstr>PowerPoint Presentation</vt:lpstr>
      <vt:lpstr>PowerPoint Presentation</vt:lpstr>
      <vt:lpstr>SCOPE OF OUR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Singh</dc:creator>
  <cp:lastModifiedBy>Lenovo</cp:lastModifiedBy>
  <cp:revision>24</cp:revision>
  <dcterms:created xsi:type="dcterms:W3CDTF">2022-10-02T16:04:44Z</dcterms:created>
  <dcterms:modified xsi:type="dcterms:W3CDTF">2022-11-28T17:49:42Z</dcterms:modified>
</cp:coreProperties>
</file>