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  <p:sldMasterId id="214748368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Geo"/>
      <p:regular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Geo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Geo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731a69555_2_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26731a69555_2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731a69555_2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26731a69555_2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731a69555_2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26731a69555_2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6731a69555_2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26731a69555_2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6731a69555_2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26731a69555_2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6731a69555_2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26731a69555_2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6731a69555_2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26731a69555_2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731a69555_2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26731a69555_2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6731a69555_2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26731a69555_2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6731a69555_2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26731a69555_2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731a69555_2_3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26731a69555_2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731a69555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6731a69555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731a69555_2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26731a69555_2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731a69555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26731a6955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6731a69555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26731a695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6731a69555_2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26731a69555_2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6731a69555_2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26731a69555_2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6731a69555_2_3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5" name="Google Shape;485;g26731a69555_2_3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6731a69555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6731a69555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6731a69555_2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6731a69555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6731a69555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26731a69555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731a69555_2_2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6731a69555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26731a69555_2_23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731a69555_2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26731a69555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6731a69555_2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26731a69555_2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731a69555_2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26731a69555_2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ctrTitle"/>
          </p:nvPr>
        </p:nvSpPr>
        <p:spPr>
          <a:xfrm>
            <a:off x="4364181" y="1704109"/>
            <a:ext cx="3636819" cy="92836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"/>
              <a:buNone/>
              <a:defRPr sz="3000">
                <a:latin typeface="Geo"/>
                <a:ea typeface="Geo"/>
                <a:cs typeface="Geo"/>
                <a:sym typeface="Ge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364181" y="2959623"/>
            <a:ext cx="3636818" cy="9283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b="0" sz="1100">
                <a:latin typeface="Geo"/>
                <a:ea typeface="Geo"/>
                <a:cs typeface="Geo"/>
                <a:sym typeface="Geo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4364180" y="2757949"/>
            <a:ext cx="3636819" cy="91906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00000"/>
              </a:gs>
              <a:gs pos="72000">
                <a:srgbClr val="1F3864"/>
              </a:gs>
              <a:gs pos="100000">
                <a:srgbClr val="1F386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2595" y="877664"/>
            <a:ext cx="2326820" cy="773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401" y="723025"/>
            <a:ext cx="3852728" cy="381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122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/>
          <p:nvPr>
            <p:ph type="title"/>
          </p:nvPr>
        </p:nvSpPr>
        <p:spPr>
          <a:xfrm>
            <a:off x="680270" y="542694"/>
            <a:ext cx="7886700" cy="647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80270" y="1307739"/>
            <a:ext cx="7886700" cy="30780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>
            <p:ph type="title"/>
          </p:nvPr>
        </p:nvSpPr>
        <p:spPr>
          <a:xfrm>
            <a:off x="623888" y="872478"/>
            <a:ext cx="4626986" cy="94581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23888" y="2264416"/>
            <a:ext cx="4626986" cy="10607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7"/>
          <p:cNvSpPr/>
          <p:nvPr/>
        </p:nvSpPr>
        <p:spPr>
          <a:xfrm>
            <a:off x="623888" y="2018922"/>
            <a:ext cx="632337" cy="65714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00000"/>
              </a:gs>
              <a:gs pos="100000">
                <a:srgbClr val="2F549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>
            <p:ph type="title"/>
          </p:nvPr>
        </p:nvSpPr>
        <p:spPr>
          <a:xfrm>
            <a:off x="629841" y="740569"/>
            <a:ext cx="2949178" cy="8024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400"/>
              <a:buChar char="•"/>
              <a:defRPr sz="1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29841" y="1759527"/>
            <a:ext cx="2949178" cy="26422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18"/>
          <p:cNvSpPr/>
          <p:nvPr/>
        </p:nvSpPr>
        <p:spPr>
          <a:xfrm>
            <a:off x="627459" y="1642676"/>
            <a:ext cx="632337" cy="65714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00000"/>
              </a:gs>
              <a:gs pos="100000">
                <a:srgbClr val="2F549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al Points">
  <p:cSld name="Special Poin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 txBox="1"/>
          <p:nvPr>
            <p:ph type="title"/>
          </p:nvPr>
        </p:nvSpPr>
        <p:spPr>
          <a:xfrm>
            <a:off x="623888" y="872478"/>
            <a:ext cx="4626986" cy="94581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23888" y="2264416"/>
            <a:ext cx="4626986" cy="10607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5174673" y="1559020"/>
            <a:ext cx="3019858" cy="7310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b="0"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5174673" y="2535542"/>
            <a:ext cx="3019858" cy="7310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4" type="body"/>
          </p:nvPr>
        </p:nvSpPr>
        <p:spPr>
          <a:xfrm>
            <a:off x="5174673" y="3512065"/>
            <a:ext cx="3019858" cy="7310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19"/>
          <p:cNvSpPr/>
          <p:nvPr/>
        </p:nvSpPr>
        <p:spPr>
          <a:xfrm>
            <a:off x="627459" y="1975638"/>
            <a:ext cx="632337" cy="65714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00000"/>
              </a:gs>
              <a:gs pos="100000">
                <a:srgbClr val="2F549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Round Image">
  <p:cSld name="Title and Content with Round Imag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>
            <p:ph type="title"/>
          </p:nvPr>
        </p:nvSpPr>
        <p:spPr>
          <a:xfrm>
            <a:off x="988866" y="1056391"/>
            <a:ext cx="3943349" cy="877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988866" y="2256776"/>
            <a:ext cx="3943350" cy="17803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0"/>
          <p:cNvSpPr/>
          <p:nvPr>
            <p:ph idx="2" type="pic"/>
          </p:nvPr>
        </p:nvSpPr>
        <p:spPr>
          <a:xfrm>
            <a:off x="5224898" y="1081403"/>
            <a:ext cx="2963140" cy="2980694"/>
          </a:xfrm>
          <a:prstGeom prst="flowChartConnector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97" name="Google Shape;97;p20"/>
          <p:cNvSpPr/>
          <p:nvPr/>
        </p:nvSpPr>
        <p:spPr>
          <a:xfrm>
            <a:off x="5142527" y="1006942"/>
            <a:ext cx="3143467" cy="3143467"/>
          </a:xfrm>
          <a:prstGeom prst="ellipse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628650" y="1369219"/>
            <a:ext cx="3886200" cy="3134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629150" y="1369219"/>
            <a:ext cx="3886200" cy="3134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400"/>
              <a:buChar char="•"/>
              <a:defRPr sz="1400">
                <a:solidFill>
                  <a:srgbClr val="3A3838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>
                <a:solidFill>
                  <a:srgbClr val="3A3838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</a:defRPr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</a:defRPr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628650" y="557854"/>
            <a:ext cx="7886700" cy="647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29841" y="1405968"/>
            <a:ext cx="3868340" cy="2726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500"/>
              <a:buNone/>
              <a:defRPr b="0"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629841" y="1878806"/>
            <a:ext cx="3868340" cy="2623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3" type="body"/>
          </p:nvPr>
        </p:nvSpPr>
        <p:spPr>
          <a:xfrm>
            <a:off x="4629150" y="1384481"/>
            <a:ext cx="3887391" cy="301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500"/>
              <a:buNone/>
              <a:defRPr b="0"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9" name="Google Shape;109;p22"/>
          <p:cNvSpPr txBox="1"/>
          <p:nvPr>
            <p:ph idx="4" type="body"/>
          </p:nvPr>
        </p:nvSpPr>
        <p:spPr>
          <a:xfrm>
            <a:off x="4629150" y="1878806"/>
            <a:ext cx="3887391" cy="2623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>
                <a:solidFill>
                  <a:srgbClr val="3A3838"/>
                </a:solidFill>
              </a:defRPr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</a:defRPr>
            </a:lvl3pPr>
            <a:lvl4pPr indent="-2794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</a:defRPr>
            </a:lvl4pPr>
            <a:lvl5pPr indent="-2794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628650" y="557854"/>
            <a:ext cx="7886700" cy="647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557854"/>
            <a:ext cx="7886700" cy="647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 txBox="1"/>
          <p:nvPr>
            <p:ph type="title"/>
          </p:nvPr>
        </p:nvSpPr>
        <p:spPr>
          <a:xfrm>
            <a:off x="629841" y="640677"/>
            <a:ext cx="2949178" cy="9023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/>
          <p:nvPr>
            <p:ph idx="2" type="pic"/>
          </p:nvPr>
        </p:nvSpPr>
        <p:spPr>
          <a:xfrm>
            <a:off x="3887391" y="640678"/>
            <a:ext cx="4629150" cy="3755111"/>
          </a:xfrm>
          <a:prstGeom prst="rect">
            <a:avLst/>
          </a:prstGeom>
          <a:noFill/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29841" y="1774105"/>
            <a:ext cx="2949178" cy="262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627459" y="1642676"/>
            <a:ext cx="632337" cy="65714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00000"/>
              </a:gs>
              <a:gs pos="100000">
                <a:srgbClr val="2F549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48" name="Google Shape;148;p2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2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2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1" name="Google Shape;151;p2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2" name="Google Shape;152;p2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54" name="Google Shape;154;p2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55" name="Google Shape;155;p2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6" name="Google Shape;156;p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7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79" name="Google Shape;179;p30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3" type="body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81" name="Google Shape;181;p30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198" name="Google Shape;198;p3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4"/>
          <p:cNvSpPr/>
          <p:nvPr>
            <p:ph idx="2" type="pic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205" name="Google Shape;205;p3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1" name="Google Shape;211;p3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7" name="Google Shape;217;p36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8" name="Google Shape;218;p3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22" name="Google Shape;222;p36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05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6" name="Google Shape;226;p3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2" name="Google Shape;232;p38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3" name="Google Shape;233;p3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39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2" name="Google Shape;242;p3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8" name="Google Shape;248;p4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 rot="5400000">
            <a:off x="4495739" y="1937216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4" name="Google Shape;254;p4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25" name="Google Shape;125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2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28" name="Google Shape;128;p2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29" name="Google Shape;129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1" name="Google Shape;131;p2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32" name="Google Shape;132;p2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33" name="Google Shape;133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5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aakash2khot/React-Dashboar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SU4dZ-qgR1Y&amp;t=428s&amp;ab_channel=CodeSpace" TargetMode="External"/><Relationship Id="rId4" Type="http://schemas.openxmlformats.org/officeDocument/2006/relationships/hyperlink" Target="https://dev.to/aws-builders/dynamodb-using-aws-sdk-for-javascriptnodejs-43j1" TargetMode="External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youtube.com/watch?v=xKGESzemfdw&amp;ab_channel=Codevolution" TargetMode="External"/><Relationship Id="rId4" Type="http://schemas.openxmlformats.org/officeDocument/2006/relationships/hyperlink" Target="https://stackoverflow.com/questions/33704130/react-native-android-fetch-failing-on-connection-to-local-api" TargetMode="External"/><Relationship Id="rId5" Type="http://schemas.openxmlformats.org/officeDocument/2006/relationships/hyperlink" Target="https://github.com/aakash2khot/IoT-Compost-Monitoring-App.gi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edium.com/dev-jam/getting-started-with-aws-iot-core-and-mqtt-protocol-with-a-node-js-example-ed16bd542704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9.png"/><Relationship Id="rId13" Type="http://schemas.openxmlformats.org/officeDocument/2006/relationships/image" Target="../media/image22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hyperlink" Target="https://www.facebook.com/IIITBofficial/" TargetMode="External"/><Relationship Id="rId9" Type="http://schemas.openxmlformats.org/officeDocument/2006/relationships/hyperlink" Target="https://www.instagram.com/iiitb_official/" TargetMode="External"/><Relationship Id="rId15" Type="http://schemas.openxmlformats.org/officeDocument/2006/relationships/image" Target="../media/image25.jpg"/><Relationship Id="rId14" Type="http://schemas.openxmlformats.org/officeDocument/2006/relationships/image" Target="../media/image23.jpg"/><Relationship Id="rId16" Type="http://schemas.openxmlformats.org/officeDocument/2006/relationships/hyperlink" Target="http://www.iiitb.ac.in/" TargetMode="External"/><Relationship Id="rId5" Type="http://schemas.openxmlformats.org/officeDocument/2006/relationships/hyperlink" Target="https://twitter.com/IIITB_official" TargetMode="External"/><Relationship Id="rId6" Type="http://schemas.openxmlformats.org/officeDocument/2006/relationships/hyperlink" Target="https://www.linkedin.com/school/iiit-bangalore/" TargetMode="External"/><Relationship Id="rId7" Type="http://schemas.openxmlformats.org/officeDocument/2006/relationships/hyperlink" Target="https://www.youtube.com/user/iiitbmedia" TargetMode="External"/><Relationship Id="rId8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ctrTitle"/>
          </p:nvPr>
        </p:nvSpPr>
        <p:spPr>
          <a:xfrm>
            <a:off x="4332975" y="1753600"/>
            <a:ext cx="4811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2300">
                <a:latin typeface="Arial"/>
                <a:ea typeface="Arial"/>
                <a:cs typeface="Arial"/>
                <a:sym typeface="Arial"/>
              </a:rPr>
              <a:t>To Build AWS Based IoT System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2"/>
          <p:cNvSpPr txBox="1"/>
          <p:nvPr>
            <p:ph idx="1" type="subTitle"/>
          </p:nvPr>
        </p:nvSpPr>
        <p:spPr>
          <a:xfrm>
            <a:off x="4332975" y="3000702"/>
            <a:ext cx="38988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73684"/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900">
                <a:latin typeface="Arial"/>
                <a:ea typeface="Arial"/>
                <a:cs typeface="Arial"/>
                <a:sym typeface="Arial"/>
              </a:rPr>
              <a:t>Dr. Sasirekha GVK</a:t>
            </a:r>
            <a:br>
              <a:rPr lang="en-GB" sz="1900">
                <a:latin typeface="Arial"/>
                <a:ea typeface="Arial"/>
                <a:cs typeface="Arial"/>
                <a:sym typeface="Arial"/>
              </a:rPr>
            </a:br>
            <a:r>
              <a:rPr lang="en-GB" sz="1900">
                <a:latin typeface="Arial"/>
                <a:ea typeface="Arial"/>
                <a:cs typeface="Arial"/>
                <a:sym typeface="Arial"/>
              </a:rPr>
              <a:t>      Annapoorna G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73684"/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      Aakash Khot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73684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73684"/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Under Prof. Jyotsna Bapat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2"/>
          <p:cNvSpPr txBox="1"/>
          <p:nvPr>
            <p:ph idx="4294967295" type="sldNum"/>
          </p:nvPr>
        </p:nvSpPr>
        <p:spPr>
          <a:xfrm>
            <a:off x="3543300" y="463780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/>
        </p:nvSpPr>
        <p:spPr>
          <a:xfrm>
            <a:off x="424450" y="531350"/>
            <a:ext cx="6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to send Alert messages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1"/>
          <p:cNvSpPr txBox="1"/>
          <p:nvPr/>
        </p:nvSpPr>
        <p:spPr>
          <a:xfrm>
            <a:off x="424450" y="1309650"/>
            <a:ext cx="78408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 Rules section in AWS IoT.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rule with respective SQL query.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action as SNS push Notification.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go to SNS, create a topic.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your  phone no./email and create a new subscription with same topic.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when this alert rule is active, we will get the message according to query.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/>
        </p:nvSpPr>
        <p:spPr>
          <a:xfrm>
            <a:off x="424450" y="531350"/>
            <a:ext cx="6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Mail &amp; SMS Alert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2"/>
          <p:cNvSpPr txBox="1"/>
          <p:nvPr/>
        </p:nvSpPr>
        <p:spPr>
          <a:xfrm>
            <a:off x="424450" y="1309650"/>
            <a:ext cx="7840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50" y="1145475"/>
            <a:ext cx="6425701" cy="219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4700" y="3631675"/>
            <a:ext cx="41148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/>
        </p:nvSpPr>
        <p:spPr>
          <a:xfrm>
            <a:off x="424450" y="531350"/>
            <a:ext cx="6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Visualizing On Amazon Grafana Dashboard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3"/>
          <p:cNvSpPr txBox="1"/>
          <p:nvPr/>
        </p:nvSpPr>
        <p:spPr>
          <a:xfrm>
            <a:off x="424450" y="1309650"/>
            <a:ext cx="80586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Select Amazon Managed Grafana and create a workspace with AWS SSO (Single-Sign ON) enabled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Create a user and group and make user as admin.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Login to AWS from the Grafana workspace URL.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Choose device endpoint and select the database and also select the measure which is needed to be visualized.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Add a new panel and according to SQL query.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/>
        </p:nvSpPr>
        <p:spPr>
          <a:xfrm>
            <a:off x="424450" y="531350"/>
            <a:ext cx="6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Grafana - Flame w.r.t Time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4"/>
          <p:cNvSpPr txBox="1"/>
          <p:nvPr/>
        </p:nvSpPr>
        <p:spPr>
          <a:xfrm>
            <a:off x="424450" y="1309650"/>
            <a:ext cx="8058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513" y="1045725"/>
            <a:ext cx="7888984" cy="305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/>
          <p:nvPr/>
        </p:nvSpPr>
        <p:spPr>
          <a:xfrm>
            <a:off x="424450" y="531350"/>
            <a:ext cx="6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Grafana - Latest Flame Reading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5"/>
          <p:cNvSpPr txBox="1"/>
          <p:nvPr/>
        </p:nvSpPr>
        <p:spPr>
          <a:xfrm>
            <a:off x="424450" y="1309650"/>
            <a:ext cx="8058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500" y="1175625"/>
            <a:ext cx="7118484" cy="30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"/>
          <p:cNvSpPr txBox="1"/>
          <p:nvPr/>
        </p:nvSpPr>
        <p:spPr>
          <a:xfrm>
            <a:off x="424450" y="531350"/>
            <a:ext cx="6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Amplify with Flutter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6"/>
          <p:cNvSpPr txBox="1"/>
          <p:nvPr/>
        </p:nvSpPr>
        <p:spPr>
          <a:xfrm>
            <a:off x="424450" y="1192375"/>
            <a:ext cx="80586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Requirements - Latest versions of Node.js, npm, git, and flutter.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Install Amplify CLI - The Amplify Command Line Interface (CLI) is a unified toolchain to create AWS cloud services for your app.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Configure amplify - with new user giving access to amplify.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Create a flutter project and add Amplify to the new project created - changing dependencies. (Note - use sudo for every command)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Setup a platform of your choice - Android, web etc which requires some extra setup and changes to the env.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Amplify init - To initialize the project and deploy the backend on aws.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 txBox="1"/>
          <p:nvPr/>
        </p:nvSpPr>
        <p:spPr>
          <a:xfrm>
            <a:off x="424450" y="531350"/>
            <a:ext cx="6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Data using Lambda Function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7"/>
          <p:cNvSpPr txBox="1"/>
          <p:nvPr/>
        </p:nvSpPr>
        <p:spPr>
          <a:xfrm>
            <a:off x="424450" y="1054550"/>
            <a:ext cx="8058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lambda Function :- Process and transform the data from your IoT device before sending it to your Flutter app. (mqtt)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rule to trigger the function when message arrives.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send this data to flutter app, have another Lambda function make an HTTP POST request to an API endpoint. (AWS service like API Gateway).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Basically, set up an API Gateway in AWS to act as an HTTP endpoint. You can configure API Gateway to trigger a Lambda function when an HTTP request is received.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 txBox="1"/>
          <p:nvPr/>
        </p:nvSpPr>
        <p:spPr>
          <a:xfrm>
            <a:off x="424450" y="531350"/>
            <a:ext cx="6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Flutter App Integration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8"/>
          <p:cNvSpPr txBox="1"/>
          <p:nvPr/>
        </p:nvSpPr>
        <p:spPr>
          <a:xfrm>
            <a:off x="424450" y="1165675"/>
            <a:ext cx="8058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❖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or WebSocket Connection - Use either the http package for HTTP communication or a WebSocket library.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❖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http package in Flutter to make an HTTP GET or POST request to the AWS Lambda function's endpoint or API Gateway URL.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❖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your Flutter app sends an HTTP request, AWS Lambda can respond with the processed data.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 txBox="1"/>
          <p:nvPr/>
        </p:nvSpPr>
        <p:spPr>
          <a:xfrm>
            <a:off x="424450" y="531350"/>
            <a:ext cx="6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Gateway Setup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9"/>
          <p:cNvSpPr txBox="1"/>
          <p:nvPr/>
        </p:nvSpPr>
        <p:spPr>
          <a:xfrm>
            <a:off x="424450" y="1197425"/>
            <a:ext cx="80586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❖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the AWS API Gateway console and create a new API.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❖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resource and define an HTTP POST method for that resource.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❖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the method integration to invoke the Lambda function.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❖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 the API to make it accessible over the internet. AWS will provide you with an endpoint URL.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/>
        </p:nvSpPr>
        <p:spPr>
          <a:xfrm>
            <a:off x="424450" y="531350"/>
            <a:ext cx="6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0"/>
          <p:cNvSpPr txBox="1"/>
          <p:nvPr/>
        </p:nvSpPr>
        <p:spPr>
          <a:xfrm>
            <a:off x="424450" y="1197425"/>
            <a:ext cx="8058600" cy="35701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❖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Able to make a react app and hosted it on AWS Amplify.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❖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Utilized AWS Amplify and AppSync to seamlessly integrate GraphQL into our app, enabling efficient and flexible data querying.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❖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security by integrating AWS Amplify's authentication features, including services like Amazon Cognito, for easy implementation of secure user sign-in and access control.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❖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made a React-Dashboard for visualizing the data - </a:t>
            </a:r>
            <a:r>
              <a:rPr b="0" i="0" lang="en-GB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https://github.com/aakash2khot/React-Dashboard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/>
        </p:nvSpPr>
        <p:spPr>
          <a:xfrm>
            <a:off x="424450" y="615150"/>
            <a:ext cx="6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3"/>
          <p:cNvSpPr txBox="1"/>
          <p:nvPr/>
        </p:nvSpPr>
        <p:spPr>
          <a:xfrm>
            <a:off x="424450" y="1309650"/>
            <a:ext cx="78408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Amazon Web Services(AWS) is a free and on-demand cloud computing platforms that helps us to build, deploy and manage websites, Apps on AWS Secure Network services supported by  data centers globally.</a:t>
            </a:r>
            <a:endParaRPr b="0" i="0" sz="2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AWS IoT Core is a managed cloud service that connects devices easily and securely interact with the cloud applications or other devices.</a:t>
            </a:r>
            <a:endParaRPr b="0" i="0" sz="2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1"/>
          <p:cNvSpPr txBox="1"/>
          <p:nvPr/>
        </p:nvSpPr>
        <p:spPr>
          <a:xfrm>
            <a:off x="424450" y="531350"/>
            <a:ext cx="712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GB" sz="2100">
                <a:solidFill>
                  <a:schemeClr val="dk1"/>
                </a:solidFill>
              </a:rPr>
              <a:t>References for Connection b/w DynamoDB &amp; Node.js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1"/>
          <p:cNvSpPr txBox="1"/>
          <p:nvPr/>
        </p:nvSpPr>
        <p:spPr>
          <a:xfrm>
            <a:off x="424450" y="1329160"/>
            <a:ext cx="8058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en-GB" sz="1900" u="sng">
                <a:solidFill>
                  <a:schemeClr val="hlink"/>
                </a:solidFill>
                <a:hlinkClick r:id="rId3"/>
              </a:rPr>
              <a:t>https://www.youtube.com/watch?v=SU4dZ-qgR1Y&amp;t=428s&amp;ab_channel=CodeSpace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GB" sz="1900" u="sng">
                <a:solidFill>
                  <a:schemeClr val="hlink"/>
                </a:solidFill>
                <a:hlinkClick r:id="rId4"/>
              </a:rPr>
              <a:t>https://dev.to/aws-builders/dynamodb-using-aws-sdk-for-javascriptnodejs-43j1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GB" sz="1900">
                <a:solidFill>
                  <a:schemeClr val="dk1"/>
                </a:solidFill>
              </a:rPr>
              <a:t>Sample Table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457" name="Google Shape;45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8400" y="2434275"/>
            <a:ext cx="5064725" cy="21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"/>
          <p:cNvSpPr txBox="1"/>
          <p:nvPr/>
        </p:nvSpPr>
        <p:spPr>
          <a:xfrm>
            <a:off x="424450" y="531350"/>
            <a:ext cx="712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GB" sz="2100">
                <a:solidFill>
                  <a:schemeClr val="dk1"/>
                </a:solidFill>
              </a:rPr>
              <a:t>Demo App – React Native </a:t>
            </a:r>
            <a:endParaRPr b="1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GB" sz="2100">
                <a:solidFill>
                  <a:schemeClr val="dk1"/>
                </a:solidFill>
              </a:rPr>
              <a:t>and Node.js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62"/>
          <p:cNvSpPr txBox="1"/>
          <p:nvPr/>
        </p:nvSpPr>
        <p:spPr>
          <a:xfrm>
            <a:off x="424450" y="1362660"/>
            <a:ext cx="8058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GB" sz="1900">
                <a:solidFill>
                  <a:schemeClr val="dk1"/>
                </a:solidFill>
              </a:rPr>
              <a:t>Taking data from Dynamo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DB using Node.js (backend)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900">
                <a:solidFill>
                  <a:schemeClr val="dk1"/>
                </a:solidFill>
              </a:rPr>
            </a:br>
            <a:r>
              <a:rPr lang="en-GB" sz="1900">
                <a:solidFill>
                  <a:schemeClr val="dk1"/>
                </a:solidFill>
              </a:rPr>
              <a:t>- React Native used for Front-</a:t>
            </a:r>
            <a:br>
              <a:rPr lang="en-GB" sz="1900">
                <a:solidFill>
                  <a:schemeClr val="dk1"/>
                </a:solidFill>
              </a:rPr>
            </a:br>
            <a:r>
              <a:rPr lang="en-GB" sz="1900">
                <a:solidFill>
                  <a:schemeClr val="dk1"/>
                </a:solidFill>
              </a:rPr>
              <a:t>end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464" name="Google Shape;46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825" y="278386"/>
            <a:ext cx="2164875" cy="45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325" y="419213"/>
            <a:ext cx="2571450" cy="430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/>
          <p:nvPr/>
        </p:nvSpPr>
        <p:spPr>
          <a:xfrm>
            <a:off x="424450" y="531350"/>
            <a:ext cx="712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GB" sz="2100">
                <a:solidFill>
                  <a:schemeClr val="dk1"/>
                </a:solidFill>
              </a:rPr>
              <a:t>References</a:t>
            </a:r>
            <a:r>
              <a:rPr b="1" lang="en-GB" sz="2100">
                <a:solidFill>
                  <a:schemeClr val="dk1"/>
                </a:solidFill>
              </a:rPr>
              <a:t> for React Native Android apps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63"/>
          <p:cNvSpPr txBox="1"/>
          <p:nvPr/>
        </p:nvSpPr>
        <p:spPr>
          <a:xfrm>
            <a:off x="424450" y="1362660"/>
            <a:ext cx="8058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GB" sz="1900" u="sng">
                <a:solidFill>
                  <a:schemeClr val="hlink"/>
                </a:solidFill>
                <a:hlinkClick r:id="rId3"/>
              </a:rPr>
              <a:t>https://www.youtube.com/watch?v=xKGESzemfdw&amp;ab_channel=Codevolution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GB" sz="1900" u="sng">
                <a:solidFill>
                  <a:schemeClr val="hlink"/>
                </a:solidFill>
                <a:hlinkClick r:id="rId4"/>
              </a:rPr>
              <a:t>https://stackoverflow.com/questions/33704130/react-native-android-fetch-failing-on-connection-to-local-api</a:t>
            </a:r>
            <a:endParaRPr sz="19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GB" sz="1900">
                <a:solidFill>
                  <a:schemeClr val="dk1"/>
                </a:solidFill>
              </a:rPr>
              <a:t>Github Link for the Project Code:- </a:t>
            </a:r>
            <a:br>
              <a:rPr lang="en-GB" sz="1900">
                <a:solidFill>
                  <a:schemeClr val="dk1"/>
                </a:solidFill>
              </a:rPr>
            </a:br>
            <a:br>
              <a:rPr lang="en-GB" sz="1900">
                <a:solidFill>
                  <a:schemeClr val="dk1"/>
                </a:solidFill>
              </a:rPr>
            </a:br>
            <a:r>
              <a:rPr lang="en-GB" sz="1900" u="sng">
                <a:solidFill>
                  <a:schemeClr val="hlink"/>
                </a:solidFill>
                <a:hlinkClick r:id="rId5"/>
              </a:rPr>
              <a:t>https://github.com/aakash2khot/IoT-Compost-Monitoring-App.git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/>
          <p:nvPr/>
        </p:nvSpPr>
        <p:spPr>
          <a:xfrm>
            <a:off x="407700" y="514600"/>
            <a:ext cx="6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4"/>
          <p:cNvSpPr txBox="1"/>
          <p:nvPr/>
        </p:nvSpPr>
        <p:spPr>
          <a:xfrm>
            <a:off x="407700" y="1175625"/>
            <a:ext cx="7840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-GB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https://medium.com/dev-jam/getting-started-with-aws-iot-core-and-mqtt-protocol-with-a-node-js-example-ed16bd542704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0" i="0" lang="en-GB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https://docs.amplify.aws/start/getting-started/integrate/q/integration/flutter/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5"/>
          <p:cNvSpPr/>
          <p:nvPr/>
        </p:nvSpPr>
        <p:spPr>
          <a:xfrm>
            <a:off x="1785724" y="1794950"/>
            <a:ext cx="5715829" cy="1387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3"/>
                </a:solidFill>
                <a:latin typeface="Arial"/>
              </a:rPr>
              <a:t>Thanks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8" name="Google Shape;488;p66"/>
          <p:cNvSpPr/>
          <p:nvPr/>
        </p:nvSpPr>
        <p:spPr>
          <a:xfrm>
            <a:off x="0" y="3452707"/>
            <a:ext cx="9144000" cy="169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9" name="Google Shape;489;p66"/>
          <p:cNvGrpSpPr/>
          <p:nvPr/>
        </p:nvGrpSpPr>
        <p:grpSpPr>
          <a:xfrm>
            <a:off x="743945" y="3841901"/>
            <a:ext cx="6342398" cy="915321"/>
            <a:chOff x="1189206" y="4703095"/>
            <a:chExt cx="8456530" cy="1220428"/>
          </a:xfrm>
        </p:grpSpPr>
        <p:pic>
          <p:nvPicPr>
            <p:cNvPr id="490" name="Google Shape;490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88286" y="4770195"/>
              <a:ext cx="254872" cy="2548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" name="Google Shape;491;p66"/>
            <p:cNvSpPr/>
            <p:nvPr/>
          </p:nvSpPr>
          <p:spPr>
            <a:xfrm>
              <a:off x="1548231" y="4730873"/>
              <a:ext cx="3241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GB" sz="9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https://www.facebook.com/IIITBofficial/</a:t>
              </a:r>
              <a:r>
                <a:rPr b="0" i="0" lang="en-GB" sz="900" u="none" cap="none" strike="noStrike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6"/>
            <p:cNvSpPr/>
            <p:nvPr/>
          </p:nvSpPr>
          <p:spPr>
            <a:xfrm>
              <a:off x="6296751" y="4703095"/>
              <a:ext cx="25853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GB" sz="9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https://twitter.com/IIITB_official</a:t>
              </a:r>
              <a:endParaRPr b="0" i="0" sz="9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6"/>
            <p:cNvSpPr/>
            <p:nvPr/>
          </p:nvSpPr>
          <p:spPr>
            <a:xfrm>
              <a:off x="1499604" y="5158634"/>
              <a:ext cx="38688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GB" sz="900" u="none" cap="none" strike="noStrike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b="0" i="0" lang="en-GB" sz="9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https://www.linkedin.com/school/iiit-bangalore/</a:t>
              </a:r>
              <a:endParaRPr b="0" i="0" sz="9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6"/>
            <p:cNvSpPr/>
            <p:nvPr/>
          </p:nvSpPr>
          <p:spPr>
            <a:xfrm>
              <a:off x="6293280" y="5164723"/>
              <a:ext cx="33524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GB" sz="9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7"/>
                </a:rPr>
                <a:t>https://www.youtube.com/user/iiitbmedia</a:t>
              </a:r>
              <a:endParaRPr b="0" i="0" sz="9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:\Users\MEDIA CENTER\Desktop\instagram-logos-png-images-free-download-2.png" id="495" name="Google Shape;495;p6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0400" y="5652589"/>
              <a:ext cx="270934" cy="270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6" name="Google Shape;496;p66"/>
            <p:cNvSpPr/>
            <p:nvPr/>
          </p:nvSpPr>
          <p:spPr>
            <a:xfrm>
              <a:off x="1583028" y="5580812"/>
              <a:ext cx="33006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GB" sz="9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9"/>
                </a:rPr>
                <a:t>https://www.instagram.com/iiitb_official/</a:t>
              </a:r>
              <a:endParaRPr b="0" i="0" sz="9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:\Users\MEDIA CENTER\Desktop\hd-youtube-logo-png-transparent-background-20.png" id="497" name="Google Shape;497;p6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85420" y="5192565"/>
              <a:ext cx="349251" cy="349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MEDIA CENTER\Desktop\twitter_PNG3.png" id="498" name="Google Shape;498;p6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84714" y="4748949"/>
              <a:ext cx="375885" cy="3758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MEDIA CENTER\Desktop\Popular_Social_Media-22-512 (1).png" id="499" name="Google Shape;499;p6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89206" y="5141061"/>
              <a:ext cx="469195" cy="4691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0" name="Google Shape;500;p6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590975" y="3841901"/>
            <a:ext cx="897571" cy="897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748095" y="614266"/>
            <a:ext cx="3740452" cy="2591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IITB logo" id="502" name="Google Shape;502;p6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290675" y="664008"/>
            <a:ext cx="875088" cy="725683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6"/>
          <p:cNvSpPr txBox="1"/>
          <p:nvPr/>
        </p:nvSpPr>
        <p:spPr>
          <a:xfrm>
            <a:off x="664172" y="1556609"/>
            <a:ext cx="3958317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Institute of Information Technology Bangalore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26/C, Electronics City, Hosur Road,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Bengaluru – 560 100, Karnataka, India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www.iiitb.ac.in</a:t>
            </a: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/>
        </p:nvSpPr>
        <p:spPr>
          <a:xfrm>
            <a:off x="424450" y="464350"/>
            <a:ext cx="6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Factor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424450" y="1138350"/>
            <a:ext cx="7840800" cy="3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AWS Free Tier is available to AWS IoT Core Customers from the day AWS account created.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Free usage Tier includes :-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-"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2,250,000 minutes of connection.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-"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500,000 messages.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-"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225,000 registry or device shadow operations.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-"/>
            </a:pPr>
            <a:r>
              <a:rPr b="0" i="0" lang="en-GB" sz="19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After free tier usage: Connectivity costs $0.042 per device and varies  according to region.</a:t>
            </a:r>
            <a:endParaRPr b="0" i="0" sz="19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/>
        </p:nvSpPr>
        <p:spPr>
          <a:xfrm>
            <a:off x="738150" y="547300"/>
            <a:ext cx="766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Design - Brief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87" y="1260225"/>
            <a:ext cx="8128625" cy="26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/>
        </p:nvSpPr>
        <p:spPr>
          <a:xfrm>
            <a:off x="286889" y="228483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Design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938" y="666427"/>
            <a:ext cx="7589423" cy="3718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/>
          <p:nvPr/>
        </p:nvSpPr>
        <p:spPr>
          <a:xfrm>
            <a:off x="1826215" y="249254"/>
            <a:ext cx="5078255" cy="4750751"/>
          </a:xfrm>
          <a:prstGeom prst="roundRect">
            <a:avLst>
              <a:gd fmla="val 16667" name="adj"/>
            </a:avLst>
          </a:prstGeom>
          <a:solidFill>
            <a:srgbClr val="E9F6CE"/>
          </a:solidFill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7819" y="51739"/>
            <a:ext cx="6898946" cy="6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details</a:t>
            </a:r>
            <a:endParaRPr b="1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355897" y="1738648"/>
            <a:ext cx="662696" cy="553826"/>
          </a:xfrm>
          <a:prstGeom prst="roundRect">
            <a:avLst>
              <a:gd fmla="val 16667" name="adj"/>
            </a:avLst>
          </a:prstGeom>
          <a:solidFill>
            <a:srgbClr val="FADFCF"/>
          </a:solidFill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IoT sensors</a:t>
            </a:r>
            <a:endParaRPr/>
          </a:p>
        </p:txBody>
      </p:sp>
      <p:sp>
        <p:nvSpPr>
          <p:cNvPr id="296" name="Google Shape;296;p47"/>
          <p:cNvSpPr/>
          <p:nvPr/>
        </p:nvSpPr>
        <p:spPr>
          <a:xfrm>
            <a:off x="3687352" y="1972382"/>
            <a:ext cx="384717" cy="471836"/>
          </a:xfrm>
          <a:prstGeom prst="can">
            <a:avLst>
              <a:gd fmla="val 25000" name="adj"/>
            </a:avLst>
          </a:prstGeom>
          <a:noFill/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47"/>
          <p:cNvSpPr/>
          <p:nvPr/>
        </p:nvSpPr>
        <p:spPr>
          <a:xfrm>
            <a:off x="5043656" y="2236006"/>
            <a:ext cx="359603" cy="168722"/>
          </a:xfrm>
          <a:prstGeom prst="can">
            <a:avLst>
              <a:gd fmla="val 15697" name="adj"/>
            </a:avLst>
          </a:prstGeom>
          <a:noFill/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47"/>
          <p:cNvSpPr/>
          <p:nvPr/>
        </p:nvSpPr>
        <p:spPr>
          <a:xfrm>
            <a:off x="4444925" y="1977922"/>
            <a:ext cx="359603" cy="471836"/>
          </a:xfrm>
          <a:prstGeom prst="can">
            <a:avLst>
              <a:gd fmla="val 25000" name="adj"/>
            </a:avLst>
          </a:prstGeom>
          <a:noFill/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47"/>
          <p:cNvSpPr/>
          <p:nvPr/>
        </p:nvSpPr>
        <p:spPr>
          <a:xfrm>
            <a:off x="3708865" y="2923729"/>
            <a:ext cx="384717" cy="367991"/>
          </a:xfrm>
          <a:prstGeom prst="ellipse">
            <a:avLst/>
          </a:prstGeom>
          <a:noFill/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/>
          </a:p>
        </p:txBody>
      </p:sp>
      <p:sp>
        <p:nvSpPr>
          <p:cNvPr id="300" name="Google Shape;300;p47"/>
          <p:cNvSpPr/>
          <p:nvPr/>
        </p:nvSpPr>
        <p:spPr>
          <a:xfrm>
            <a:off x="4993736" y="2952982"/>
            <a:ext cx="434897" cy="367991"/>
          </a:xfrm>
          <a:prstGeom prst="ellipse">
            <a:avLst/>
          </a:prstGeom>
          <a:noFill/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λ</a:t>
            </a:r>
            <a:endParaRPr/>
          </a:p>
        </p:txBody>
      </p:sp>
      <p:sp>
        <p:nvSpPr>
          <p:cNvPr id="301" name="Google Shape;301;p47"/>
          <p:cNvSpPr/>
          <p:nvPr/>
        </p:nvSpPr>
        <p:spPr>
          <a:xfrm>
            <a:off x="198491" y="2575252"/>
            <a:ext cx="982068" cy="553826"/>
          </a:xfrm>
          <a:prstGeom prst="roundRect">
            <a:avLst>
              <a:gd fmla="val 16667" name="adj"/>
            </a:avLst>
          </a:prstGeom>
          <a:solidFill>
            <a:srgbClr val="CCDCE0"/>
          </a:solidFill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Edge device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Rpi + Router</a:t>
            </a:r>
            <a:endParaRPr/>
          </a:p>
        </p:txBody>
      </p:sp>
      <p:sp>
        <p:nvSpPr>
          <p:cNvPr id="302" name="Google Shape;302;p47"/>
          <p:cNvSpPr/>
          <p:nvPr/>
        </p:nvSpPr>
        <p:spPr>
          <a:xfrm>
            <a:off x="2371023" y="2575252"/>
            <a:ext cx="764954" cy="553826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AWS IoT Core</a:t>
            </a:r>
            <a:endParaRPr/>
          </a:p>
        </p:txBody>
      </p:sp>
      <p:sp>
        <p:nvSpPr>
          <p:cNvPr id="303" name="Google Shape;303;p47"/>
          <p:cNvSpPr txBox="1"/>
          <p:nvPr/>
        </p:nvSpPr>
        <p:spPr>
          <a:xfrm>
            <a:off x="3239198" y="1712303"/>
            <a:ext cx="9236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Filter by topic</a:t>
            </a:r>
            <a:endParaRPr/>
          </a:p>
        </p:txBody>
      </p:sp>
      <p:sp>
        <p:nvSpPr>
          <p:cNvPr id="304" name="Google Shape;304;p47"/>
          <p:cNvSpPr txBox="1"/>
          <p:nvPr/>
        </p:nvSpPr>
        <p:spPr>
          <a:xfrm>
            <a:off x="4531200" y="2433361"/>
            <a:ext cx="58541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IoT rule</a:t>
            </a:r>
            <a:endParaRPr/>
          </a:p>
        </p:txBody>
      </p:sp>
      <p:sp>
        <p:nvSpPr>
          <p:cNvPr id="305" name="Google Shape;305;p47"/>
          <p:cNvSpPr/>
          <p:nvPr/>
        </p:nvSpPr>
        <p:spPr>
          <a:xfrm>
            <a:off x="5043043" y="1916133"/>
            <a:ext cx="359603" cy="168722"/>
          </a:xfrm>
          <a:prstGeom prst="can">
            <a:avLst>
              <a:gd fmla="val 15697" name="adj"/>
            </a:avLst>
          </a:prstGeom>
          <a:noFill/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47"/>
          <p:cNvSpPr/>
          <p:nvPr/>
        </p:nvSpPr>
        <p:spPr>
          <a:xfrm>
            <a:off x="5043656" y="2067285"/>
            <a:ext cx="359603" cy="168722"/>
          </a:xfrm>
          <a:prstGeom prst="can">
            <a:avLst>
              <a:gd fmla="val 15697" name="adj"/>
            </a:avLst>
          </a:prstGeom>
          <a:noFill/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47"/>
          <p:cNvSpPr txBox="1"/>
          <p:nvPr/>
        </p:nvSpPr>
        <p:spPr>
          <a:xfrm>
            <a:off x="5402647" y="1967711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Dynamo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DB</a:t>
            </a:r>
            <a:endParaRPr/>
          </a:p>
        </p:txBody>
      </p:sp>
      <p:sp>
        <p:nvSpPr>
          <p:cNvPr id="308" name="Google Shape;308;p47"/>
          <p:cNvSpPr/>
          <p:nvPr/>
        </p:nvSpPr>
        <p:spPr>
          <a:xfrm>
            <a:off x="5571135" y="938730"/>
            <a:ext cx="1019207" cy="247131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Grafana</a:t>
            </a:r>
            <a:endParaRPr/>
          </a:p>
        </p:txBody>
      </p:sp>
      <p:sp>
        <p:nvSpPr>
          <p:cNvPr id="309" name="Google Shape;309;p47"/>
          <p:cNvSpPr/>
          <p:nvPr/>
        </p:nvSpPr>
        <p:spPr>
          <a:xfrm>
            <a:off x="2328417" y="3672566"/>
            <a:ext cx="764954" cy="392400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SNS</a:t>
            </a:r>
            <a:endParaRPr b="0" i="0" sz="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4675981" y="3763534"/>
            <a:ext cx="764954" cy="392400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AWS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Amplify</a:t>
            </a:r>
            <a:endParaRPr/>
          </a:p>
        </p:txBody>
      </p:sp>
      <p:sp>
        <p:nvSpPr>
          <p:cNvPr id="311" name="Google Shape;311;p47"/>
          <p:cNvSpPr txBox="1"/>
          <p:nvPr/>
        </p:nvSpPr>
        <p:spPr>
          <a:xfrm>
            <a:off x="1782174" y="3158033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New Thing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Public and Private key files</a:t>
            </a:r>
            <a:endParaRPr/>
          </a:p>
        </p:txBody>
      </p:sp>
      <p:sp>
        <p:nvSpPr>
          <p:cNvPr id="312" name="Google Shape;312;p47"/>
          <p:cNvSpPr txBox="1"/>
          <p:nvPr/>
        </p:nvSpPr>
        <p:spPr>
          <a:xfrm>
            <a:off x="1236202" y="2577518"/>
            <a:ext cx="851515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MQTT</a:t>
            </a:r>
            <a:endParaRPr b="0" i="0" sz="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Publish topic</a:t>
            </a:r>
            <a:endParaRPr/>
          </a:p>
        </p:txBody>
      </p:sp>
      <p:sp>
        <p:nvSpPr>
          <p:cNvPr id="313" name="Google Shape;313;p47"/>
          <p:cNvSpPr txBox="1"/>
          <p:nvPr/>
        </p:nvSpPr>
        <p:spPr>
          <a:xfrm>
            <a:off x="5370637" y="2987048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Lambda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endParaRPr/>
          </a:p>
        </p:txBody>
      </p:sp>
      <p:sp>
        <p:nvSpPr>
          <p:cNvPr id="314" name="Google Shape;314;p47"/>
          <p:cNvSpPr txBox="1"/>
          <p:nvPr/>
        </p:nvSpPr>
        <p:spPr>
          <a:xfrm>
            <a:off x="4310881" y="3103324"/>
            <a:ext cx="56289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Trigger</a:t>
            </a:r>
            <a:endParaRPr/>
          </a:p>
        </p:txBody>
      </p:sp>
      <p:sp>
        <p:nvSpPr>
          <p:cNvPr id="315" name="Google Shape;315;p47"/>
          <p:cNvSpPr txBox="1"/>
          <p:nvPr/>
        </p:nvSpPr>
        <p:spPr>
          <a:xfrm>
            <a:off x="3120416" y="3029107"/>
            <a:ext cx="70564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IoT action</a:t>
            </a:r>
            <a:endParaRPr/>
          </a:p>
        </p:txBody>
      </p:sp>
      <p:sp>
        <p:nvSpPr>
          <p:cNvPr id="316" name="Google Shape;316;p47"/>
          <p:cNvSpPr txBox="1"/>
          <p:nvPr/>
        </p:nvSpPr>
        <p:spPr>
          <a:xfrm>
            <a:off x="5211184" y="2577518"/>
            <a:ext cx="45717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Store</a:t>
            </a:r>
            <a:endParaRPr/>
          </a:p>
        </p:txBody>
      </p:sp>
      <p:sp>
        <p:nvSpPr>
          <p:cNvPr id="317" name="Google Shape;317;p47"/>
          <p:cNvSpPr txBox="1"/>
          <p:nvPr/>
        </p:nvSpPr>
        <p:spPr>
          <a:xfrm>
            <a:off x="3566568" y="4171849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Authentication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 + S3 bucket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Analytics</a:t>
            </a:r>
            <a:endParaRPr/>
          </a:p>
        </p:txBody>
      </p:sp>
      <p:sp>
        <p:nvSpPr>
          <p:cNvPr id="318" name="Google Shape;318;p47"/>
          <p:cNvSpPr/>
          <p:nvPr/>
        </p:nvSpPr>
        <p:spPr>
          <a:xfrm>
            <a:off x="3617053" y="3782216"/>
            <a:ext cx="851875" cy="392400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AWS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Categories</a:t>
            </a:r>
            <a:endParaRPr/>
          </a:p>
        </p:txBody>
      </p:sp>
      <p:sp>
        <p:nvSpPr>
          <p:cNvPr id="319" name="Google Shape;319;p47"/>
          <p:cNvSpPr txBox="1"/>
          <p:nvPr/>
        </p:nvSpPr>
        <p:spPr>
          <a:xfrm>
            <a:off x="5635215" y="3754777"/>
            <a:ext cx="63189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Flutter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Library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REST</a:t>
            </a:r>
            <a:endParaRPr/>
          </a:p>
        </p:txBody>
      </p:sp>
      <p:sp>
        <p:nvSpPr>
          <p:cNvPr id="320" name="Google Shape;320;p47"/>
          <p:cNvSpPr txBox="1"/>
          <p:nvPr/>
        </p:nvSpPr>
        <p:spPr>
          <a:xfrm>
            <a:off x="3889360" y="246014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IoT topic</a:t>
            </a:r>
            <a:endParaRPr/>
          </a:p>
        </p:txBody>
      </p:sp>
      <p:sp>
        <p:nvSpPr>
          <p:cNvPr id="321" name="Google Shape;321;p47"/>
          <p:cNvSpPr txBox="1"/>
          <p:nvPr/>
        </p:nvSpPr>
        <p:spPr>
          <a:xfrm>
            <a:off x="4365343" y="1732082"/>
            <a:ext cx="80531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SQL action</a:t>
            </a:r>
            <a:endParaRPr/>
          </a:p>
        </p:txBody>
      </p:sp>
      <p:sp>
        <p:nvSpPr>
          <p:cNvPr id="322" name="Google Shape;322;p47"/>
          <p:cNvSpPr/>
          <p:nvPr/>
        </p:nvSpPr>
        <p:spPr>
          <a:xfrm>
            <a:off x="4317097" y="1104859"/>
            <a:ext cx="662696" cy="553826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 series</a:t>
            </a:r>
            <a:endParaRPr/>
          </a:p>
        </p:txBody>
      </p:sp>
      <p:sp>
        <p:nvSpPr>
          <p:cNvPr id="323" name="Google Shape;323;p47"/>
          <p:cNvSpPr txBox="1"/>
          <p:nvPr/>
        </p:nvSpPr>
        <p:spPr>
          <a:xfrm>
            <a:off x="4555216" y="797348"/>
            <a:ext cx="83388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table</a:t>
            </a:r>
            <a:endParaRPr/>
          </a:p>
        </p:txBody>
      </p:sp>
      <p:sp>
        <p:nvSpPr>
          <p:cNvPr id="324" name="Google Shape;324;p47"/>
          <p:cNvSpPr txBox="1"/>
          <p:nvPr/>
        </p:nvSpPr>
        <p:spPr>
          <a:xfrm>
            <a:off x="4959436" y="1205746"/>
            <a:ext cx="1935413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 workspace with AWS SSO</a:t>
            </a:r>
            <a:endParaRPr b="0" i="0" sz="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 time stream data 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new dashboard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 a panel according to the query</a:t>
            </a:r>
            <a:endParaRPr/>
          </a:p>
        </p:txBody>
      </p:sp>
      <p:sp>
        <p:nvSpPr>
          <p:cNvPr id="325" name="Google Shape;325;p47"/>
          <p:cNvSpPr txBox="1"/>
          <p:nvPr/>
        </p:nvSpPr>
        <p:spPr>
          <a:xfrm>
            <a:off x="3687352" y="3315329"/>
            <a:ext cx="11047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SNS Notifications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Timestream table</a:t>
            </a:r>
            <a:endParaRPr/>
          </a:p>
        </p:txBody>
      </p:sp>
      <p:sp>
        <p:nvSpPr>
          <p:cNvPr id="326" name="Google Shape;326;p47"/>
          <p:cNvSpPr txBox="1"/>
          <p:nvPr/>
        </p:nvSpPr>
        <p:spPr>
          <a:xfrm>
            <a:off x="3437390" y="704552"/>
            <a:ext cx="112334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Adds Data to Table according to query</a:t>
            </a:r>
            <a:endParaRPr/>
          </a:p>
        </p:txBody>
      </p:sp>
      <p:sp>
        <p:nvSpPr>
          <p:cNvPr id="327" name="Google Shape;327;p47"/>
          <p:cNvSpPr txBox="1"/>
          <p:nvPr/>
        </p:nvSpPr>
        <p:spPr>
          <a:xfrm>
            <a:off x="2210411" y="4122815"/>
            <a:ext cx="112334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Alert rule + Trigger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Will put message according to query</a:t>
            </a:r>
            <a:endParaRPr/>
          </a:p>
        </p:txBody>
      </p:sp>
      <p:sp>
        <p:nvSpPr>
          <p:cNvPr id="328" name="Google Shape;328;p47"/>
          <p:cNvSpPr txBox="1"/>
          <p:nvPr/>
        </p:nvSpPr>
        <p:spPr>
          <a:xfrm>
            <a:off x="4249216" y="2656340"/>
            <a:ext cx="9364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Type of action</a:t>
            </a:r>
            <a:endParaRPr/>
          </a:p>
        </p:txBody>
      </p:sp>
      <p:cxnSp>
        <p:nvCxnSpPr>
          <p:cNvPr id="329" name="Google Shape;329;p47"/>
          <p:cNvCxnSpPr/>
          <p:nvPr/>
        </p:nvCxnSpPr>
        <p:spPr>
          <a:xfrm flipH="1">
            <a:off x="4058704" y="2442366"/>
            <a:ext cx="484745" cy="521108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" name="Google Shape;330;p47"/>
          <p:cNvCxnSpPr/>
          <p:nvPr/>
        </p:nvCxnSpPr>
        <p:spPr>
          <a:xfrm>
            <a:off x="687245" y="2267439"/>
            <a:ext cx="0" cy="296575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1" name="Google Shape;331;p47"/>
          <p:cNvCxnSpPr>
            <a:stCxn id="301" idx="3"/>
            <a:endCxn id="302" idx="1"/>
          </p:cNvCxnSpPr>
          <p:nvPr/>
        </p:nvCxnSpPr>
        <p:spPr>
          <a:xfrm>
            <a:off x="1180559" y="2852165"/>
            <a:ext cx="1190400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2" name="Google Shape;332;p47"/>
          <p:cNvCxnSpPr/>
          <p:nvPr/>
        </p:nvCxnSpPr>
        <p:spPr>
          <a:xfrm>
            <a:off x="3543015" y="1120320"/>
            <a:ext cx="0" cy="1908787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47"/>
          <p:cNvCxnSpPr/>
          <p:nvPr/>
        </p:nvCxnSpPr>
        <p:spPr>
          <a:xfrm>
            <a:off x="3321328" y="2109908"/>
            <a:ext cx="0" cy="760221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47"/>
          <p:cNvCxnSpPr/>
          <p:nvPr/>
        </p:nvCxnSpPr>
        <p:spPr>
          <a:xfrm>
            <a:off x="3146354" y="2852164"/>
            <a:ext cx="174974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5" name="Google Shape;335;p47"/>
          <p:cNvCxnSpPr/>
          <p:nvPr/>
        </p:nvCxnSpPr>
        <p:spPr>
          <a:xfrm>
            <a:off x="3321328" y="2109908"/>
            <a:ext cx="376949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p47"/>
          <p:cNvCxnSpPr/>
          <p:nvPr/>
        </p:nvCxnSpPr>
        <p:spPr>
          <a:xfrm>
            <a:off x="3528491" y="1112942"/>
            <a:ext cx="1096236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7" name="Google Shape;337;p47"/>
          <p:cNvCxnSpPr>
            <a:stCxn id="299" idx="6"/>
            <a:endCxn id="300" idx="2"/>
          </p:cNvCxnSpPr>
          <p:nvPr/>
        </p:nvCxnSpPr>
        <p:spPr>
          <a:xfrm>
            <a:off x="4093582" y="3107725"/>
            <a:ext cx="900300" cy="294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8" name="Google Shape;338;p47"/>
          <p:cNvCxnSpPr>
            <a:stCxn id="296" idx="4"/>
            <a:endCxn id="298" idx="2"/>
          </p:cNvCxnSpPr>
          <p:nvPr/>
        </p:nvCxnSpPr>
        <p:spPr>
          <a:xfrm>
            <a:off x="4072069" y="2208300"/>
            <a:ext cx="372900" cy="54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9" name="Google Shape;339;p47"/>
          <p:cNvCxnSpPr>
            <a:stCxn id="300" idx="0"/>
            <a:endCxn id="297" idx="3"/>
          </p:cNvCxnSpPr>
          <p:nvPr/>
        </p:nvCxnSpPr>
        <p:spPr>
          <a:xfrm flipH="1" rot="10800000">
            <a:off x="5211185" y="2404582"/>
            <a:ext cx="12300" cy="5484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0" name="Google Shape;340;p47"/>
          <p:cNvCxnSpPr>
            <a:stCxn id="315" idx="0"/>
          </p:cNvCxnSpPr>
          <p:nvPr/>
        </p:nvCxnSpPr>
        <p:spPr>
          <a:xfrm flipH="1">
            <a:off x="3457337" y="3029107"/>
            <a:ext cx="15900" cy="9987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47"/>
          <p:cNvCxnSpPr/>
          <p:nvPr/>
        </p:nvCxnSpPr>
        <p:spPr>
          <a:xfrm rot="10800000">
            <a:off x="3093370" y="4016396"/>
            <a:ext cx="349370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2" name="Google Shape;342;p47"/>
          <p:cNvCxnSpPr/>
          <p:nvPr/>
        </p:nvCxnSpPr>
        <p:spPr>
          <a:xfrm>
            <a:off x="3868445" y="2433361"/>
            <a:ext cx="9994" cy="466156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p47"/>
          <p:cNvCxnSpPr>
            <a:stCxn id="318" idx="3"/>
            <a:endCxn id="310" idx="1"/>
          </p:cNvCxnSpPr>
          <p:nvPr/>
        </p:nvCxnSpPr>
        <p:spPr>
          <a:xfrm flipH="1" rot="10800000">
            <a:off x="4468928" y="3959816"/>
            <a:ext cx="207000" cy="186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4" name="Google Shape;344;p47"/>
          <p:cNvCxnSpPr>
            <a:stCxn id="310" idx="3"/>
            <a:endCxn id="345" idx="1"/>
          </p:cNvCxnSpPr>
          <p:nvPr/>
        </p:nvCxnSpPr>
        <p:spPr>
          <a:xfrm flipH="1" rot="10800000">
            <a:off x="5440935" y="3908434"/>
            <a:ext cx="2226600" cy="513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6" name="Google Shape;346;p47"/>
          <p:cNvCxnSpPr>
            <a:stCxn id="315" idx="0"/>
          </p:cNvCxnSpPr>
          <p:nvPr/>
        </p:nvCxnSpPr>
        <p:spPr>
          <a:xfrm>
            <a:off x="3473237" y="3029107"/>
            <a:ext cx="291900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47"/>
          <p:cNvCxnSpPr>
            <a:endCxn id="308" idx="1"/>
          </p:cNvCxnSpPr>
          <p:nvPr/>
        </p:nvCxnSpPr>
        <p:spPr>
          <a:xfrm flipH="1" rot="10800000">
            <a:off x="4988535" y="1062296"/>
            <a:ext cx="582600" cy="699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45" name="Google Shape;34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468" y="3467247"/>
            <a:ext cx="440887" cy="88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7"/>
          <p:cNvSpPr txBox="1"/>
          <p:nvPr/>
        </p:nvSpPr>
        <p:spPr>
          <a:xfrm>
            <a:off x="7474778" y="4349875"/>
            <a:ext cx="61407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mobile device</a:t>
            </a:r>
            <a:endParaRPr/>
          </a:p>
        </p:txBody>
      </p:sp>
      <p:pic>
        <p:nvPicPr>
          <p:cNvPr descr="Image result for data visualization clipart" id="349" name="Google Shape;34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1134" y="519160"/>
            <a:ext cx="1019207" cy="41406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7"/>
          <p:cNvSpPr txBox="1"/>
          <p:nvPr/>
        </p:nvSpPr>
        <p:spPr>
          <a:xfrm>
            <a:off x="2319511" y="249254"/>
            <a:ext cx="1394289" cy="27697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Amazon Web Services</a:t>
            </a:r>
            <a:endParaRPr b="1" i="0" sz="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51" name="Google Shape;351;p47"/>
          <p:cNvCxnSpPr/>
          <p:nvPr/>
        </p:nvCxnSpPr>
        <p:spPr>
          <a:xfrm flipH="1" rot="10800000">
            <a:off x="3093371" y="3661578"/>
            <a:ext cx="4574097" cy="72704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2" name="Google Shape;352;p47"/>
          <p:cNvCxnSpPr/>
          <p:nvPr/>
        </p:nvCxnSpPr>
        <p:spPr>
          <a:xfrm flipH="1" rot="10800000">
            <a:off x="4468927" y="2449759"/>
            <a:ext cx="602333" cy="1332458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3" name="Google Shape;353;p47"/>
          <p:cNvSpPr txBox="1"/>
          <p:nvPr/>
        </p:nvSpPr>
        <p:spPr>
          <a:xfrm>
            <a:off x="6247929" y="3654374"/>
            <a:ext cx="112264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SMS or email alert</a:t>
            </a:r>
            <a:endParaRPr/>
          </a:p>
        </p:txBody>
      </p:sp>
      <p:sp>
        <p:nvSpPr>
          <p:cNvPr id="354" name="Google Shape;354;p47"/>
          <p:cNvSpPr txBox="1"/>
          <p:nvPr/>
        </p:nvSpPr>
        <p:spPr>
          <a:xfrm>
            <a:off x="2319858" y="2190560"/>
            <a:ext cx="93069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MQTT Broker</a:t>
            </a:r>
            <a:endParaRPr/>
          </a:p>
        </p:txBody>
      </p:sp>
      <p:sp>
        <p:nvSpPr>
          <p:cNvPr id="355" name="Google Shape;355;p47"/>
          <p:cNvSpPr txBox="1"/>
          <p:nvPr/>
        </p:nvSpPr>
        <p:spPr>
          <a:xfrm>
            <a:off x="2325522" y="2349705"/>
            <a:ext cx="1035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MQTT Subscriber</a:t>
            </a:r>
            <a:endParaRPr/>
          </a:p>
        </p:txBody>
      </p:sp>
      <p:sp>
        <p:nvSpPr>
          <p:cNvPr id="356" name="Google Shape;356;p47"/>
          <p:cNvSpPr/>
          <p:nvPr/>
        </p:nvSpPr>
        <p:spPr>
          <a:xfrm>
            <a:off x="4593455" y="997103"/>
            <a:ext cx="384717" cy="258092"/>
          </a:xfrm>
          <a:prstGeom prst="can">
            <a:avLst>
              <a:gd fmla="val 25000" name="adj"/>
            </a:avLst>
          </a:prstGeom>
          <a:noFill/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Google Shape;357;p47"/>
          <p:cNvSpPr txBox="1"/>
          <p:nvPr/>
        </p:nvSpPr>
        <p:spPr>
          <a:xfrm>
            <a:off x="569747" y="3238586"/>
            <a:ext cx="5405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Laptop</a:t>
            </a:r>
            <a:endParaRPr/>
          </a:p>
        </p:txBody>
      </p:sp>
      <p:cxnSp>
        <p:nvCxnSpPr>
          <p:cNvPr id="358" name="Google Shape;358;p47"/>
          <p:cNvCxnSpPr/>
          <p:nvPr/>
        </p:nvCxnSpPr>
        <p:spPr>
          <a:xfrm flipH="1" rot="10800000">
            <a:off x="1113595" y="2852164"/>
            <a:ext cx="1257428" cy="652118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Internet" id="359" name="Google Shape;35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230" y="3318678"/>
            <a:ext cx="685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47"/>
          <p:cNvCxnSpPr/>
          <p:nvPr/>
        </p:nvCxnSpPr>
        <p:spPr>
          <a:xfrm flipH="1" rot="10800000">
            <a:off x="3236251" y="2942804"/>
            <a:ext cx="130424" cy="929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p47"/>
          <p:cNvCxnSpPr/>
          <p:nvPr/>
        </p:nvCxnSpPr>
        <p:spPr>
          <a:xfrm rot="10800000">
            <a:off x="3434509" y="2236007"/>
            <a:ext cx="8231" cy="716566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2" name="Google Shape;362;p47"/>
          <p:cNvCxnSpPr/>
          <p:nvPr/>
        </p:nvCxnSpPr>
        <p:spPr>
          <a:xfrm flipH="1" rot="10800000">
            <a:off x="4192148" y="2283580"/>
            <a:ext cx="162865" cy="3878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3" name="Google Shape;363;p47"/>
          <p:cNvCxnSpPr/>
          <p:nvPr/>
        </p:nvCxnSpPr>
        <p:spPr>
          <a:xfrm flipH="1">
            <a:off x="3802800" y="2453628"/>
            <a:ext cx="807" cy="397398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4" name="Google Shape;364;p47"/>
          <p:cNvCxnSpPr/>
          <p:nvPr/>
        </p:nvCxnSpPr>
        <p:spPr>
          <a:xfrm flipH="1">
            <a:off x="4145697" y="2495423"/>
            <a:ext cx="382247" cy="429549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5" name="Google Shape;365;p47"/>
          <p:cNvCxnSpPr/>
          <p:nvPr/>
        </p:nvCxnSpPr>
        <p:spPr>
          <a:xfrm flipH="1">
            <a:off x="3238450" y="3225394"/>
            <a:ext cx="382247" cy="429549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6" name="Google Shape;366;p47"/>
          <p:cNvCxnSpPr/>
          <p:nvPr/>
        </p:nvCxnSpPr>
        <p:spPr>
          <a:xfrm flipH="1" rot="10800000">
            <a:off x="3522369" y="3586017"/>
            <a:ext cx="4145099" cy="55915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/>
          <p:nvPr/>
        </p:nvSpPr>
        <p:spPr>
          <a:xfrm>
            <a:off x="424450" y="615150"/>
            <a:ext cx="6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to connect AWS with laptop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8"/>
          <p:cNvSpPr txBox="1"/>
          <p:nvPr/>
        </p:nvSpPr>
        <p:spPr>
          <a:xfrm>
            <a:off x="424450" y="1309650"/>
            <a:ext cx="78408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AWS account.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the IoT device on AWS IoT Core (New thing)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certificate and download certificates, key files.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policy with required actions and link it with certificate.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NodeJS program that will send data to the AWS IoT server using the MQTT protocol.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will see messages popping up on your terminal as well as AWS console via MQTT.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/>
        </p:nvSpPr>
        <p:spPr>
          <a:xfrm>
            <a:off x="424450" y="83775"/>
            <a:ext cx="6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NodeJS Script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9"/>
          <p:cNvSpPr txBox="1"/>
          <p:nvPr/>
        </p:nvSpPr>
        <p:spPr>
          <a:xfrm>
            <a:off x="424450" y="1309650"/>
            <a:ext cx="7840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38" y="523200"/>
            <a:ext cx="6089525" cy="38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/>
        </p:nvSpPr>
        <p:spPr>
          <a:xfrm>
            <a:off x="424450" y="83775"/>
            <a:ext cx="64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Received Messages on AWS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0"/>
          <p:cNvSpPr txBox="1"/>
          <p:nvPr/>
        </p:nvSpPr>
        <p:spPr>
          <a:xfrm>
            <a:off x="424450" y="1309650"/>
            <a:ext cx="7840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8800" y="610738"/>
            <a:ext cx="5130424" cy="39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