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806" autoAdjust="0"/>
  </p:normalViewPr>
  <p:slideViewPr>
    <p:cSldViewPr snapToGrid="0">
      <p:cViewPr>
        <p:scale>
          <a:sx n="91" d="100"/>
          <a:sy n="91" d="100"/>
        </p:scale>
        <p:origin x="-2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2B91-4F66-49E9-A249-B2868CECF9B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9D035-257A-4C84-BDC8-931D8448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1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9D035-257A-4C84-BDC8-931D8448E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45F-FA4A-4E57-949B-B73C8447EE73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549D-DF25-490E-B59E-6605E18E8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0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45F-FA4A-4E57-949B-B73C8447EE73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549D-DF25-490E-B59E-6605E18E8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9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45F-FA4A-4E57-949B-B73C8447EE73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549D-DF25-490E-B59E-6605E18E8CE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9836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45F-FA4A-4E57-949B-B73C8447EE73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549D-DF25-490E-B59E-6605E18E8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6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45F-FA4A-4E57-949B-B73C8447EE73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549D-DF25-490E-B59E-6605E18E8CE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4393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45F-FA4A-4E57-949B-B73C8447EE73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549D-DF25-490E-B59E-6605E18E8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1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45F-FA4A-4E57-949B-B73C8447EE73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549D-DF25-490E-B59E-6605E18E8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10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45F-FA4A-4E57-949B-B73C8447EE73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549D-DF25-490E-B59E-6605E18E8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45F-FA4A-4E57-949B-B73C8447EE73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549D-DF25-490E-B59E-6605E18E8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8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45F-FA4A-4E57-949B-B73C8447EE73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549D-DF25-490E-B59E-6605E18E8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0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45F-FA4A-4E57-949B-B73C8447EE73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549D-DF25-490E-B59E-6605E18E8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5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45F-FA4A-4E57-949B-B73C8447EE73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549D-DF25-490E-B59E-6605E18E8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7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45F-FA4A-4E57-949B-B73C8447EE73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549D-DF25-490E-B59E-6605E18E8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45F-FA4A-4E57-949B-B73C8447EE73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549D-DF25-490E-B59E-6605E18E8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7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45F-FA4A-4E57-949B-B73C8447EE73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549D-DF25-490E-B59E-6605E18E8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8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045F-FA4A-4E57-949B-B73C8447EE73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549D-DF25-490E-B59E-6605E18E8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5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0045F-FA4A-4E57-949B-B73C8447EE73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1B549D-DF25-490E-B59E-6605E18E8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8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74AE-DCBA-A8F9-52F6-C0473DDDD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en-US" sz="5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en-US" sz="5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altLang="en-US" sz="5400" b="1" i="1" dirty="0">
                <a:solidFill>
                  <a:srgbClr val="0070C0"/>
                </a:solidFill>
              </a:rPr>
              <a:t>IoT-enabled Compost Monitoring System using </a:t>
            </a:r>
            <a:r>
              <a:rPr lang="en-US" altLang="en-US" sz="5400" b="1" i="1" dirty="0" err="1">
                <a:solidFill>
                  <a:srgbClr val="0070C0"/>
                </a:solidFill>
              </a:rPr>
              <a:t>5G</a:t>
            </a:r>
            <a:r>
              <a:rPr lang="en-US" altLang="en-US" sz="5400" b="1" i="1" dirty="0">
                <a:solidFill>
                  <a:srgbClr val="0070C0"/>
                </a:solidFill>
              </a:rPr>
              <a:t> Networks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B3224-9385-81E9-1DB4-DDEA71AC0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63104"/>
            <a:ext cx="7766936" cy="1096899"/>
          </a:xfrm>
        </p:spPr>
        <p:txBody>
          <a:bodyPr/>
          <a:lstStyle/>
          <a:p>
            <a:r>
              <a:rPr lang="en-US" dirty="0"/>
              <a:t>COMET</a:t>
            </a:r>
          </a:p>
        </p:txBody>
      </p:sp>
    </p:spTree>
    <p:extLst>
      <p:ext uri="{BB962C8B-B14F-4D97-AF65-F5344CB8AC3E}">
        <p14:creationId xmlns:p14="http://schemas.microsoft.com/office/powerpoint/2010/main" val="157079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E34D-203B-1732-DF1C-29076A72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Composting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7E185-FE5D-AD06-4BE8-B98428F4A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08" y="2073149"/>
            <a:ext cx="8596668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6D4B44"/>
                </a:solidFill>
                <a:latin typeface="Gordita"/>
              </a:rPr>
              <a:t>Environmental sustainability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6D4B44"/>
                </a:solidFill>
                <a:latin typeface="Gordita"/>
              </a:rPr>
              <a:t>Land conservation</a:t>
            </a:r>
            <a:r>
              <a:rPr lang="en-US" altLang="en-US" sz="1800" dirty="0">
                <a:solidFill>
                  <a:srgbClr val="6D4B44"/>
                </a:solidFill>
                <a:latin typeface="Gordita"/>
              </a:rPr>
              <a:t>: Reduce the need for landfill space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6D4B44"/>
                </a:solidFill>
                <a:latin typeface="Gordita"/>
              </a:rPr>
              <a:t>Public health benefits</a:t>
            </a:r>
            <a:r>
              <a:rPr lang="en-US" altLang="en-US" sz="1800" dirty="0">
                <a:solidFill>
                  <a:srgbClr val="6D4B44"/>
                </a:solidFill>
                <a:latin typeface="Gordita"/>
              </a:rPr>
              <a:t>: Prevent the spread of diseases, pests, and toxins associated with poorly managed waste. Safer waste handling and disposal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6D4B44"/>
                </a:solidFill>
                <a:latin typeface="Gordita"/>
              </a:rPr>
              <a:t>Policy compliance and regulation: </a:t>
            </a:r>
            <a:r>
              <a:rPr lang="en-US" altLang="en-US" sz="1800" dirty="0">
                <a:solidFill>
                  <a:srgbClr val="6D4B44"/>
                </a:solidFill>
                <a:latin typeface="Gordita"/>
              </a:rPr>
              <a:t>As environmental regulations become more stringent, businesses and municipalities need advanced waste management technologies to comply with these laws effectively.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6D4B44"/>
                </a:solidFill>
                <a:latin typeface="Gordita"/>
              </a:rPr>
              <a:t>Climate change mitigation</a:t>
            </a:r>
            <a:r>
              <a:rPr lang="en-US" altLang="en-US" sz="1800" dirty="0">
                <a:solidFill>
                  <a:srgbClr val="6D4B44"/>
                </a:solidFill>
                <a:latin typeface="Gordita"/>
              </a:rPr>
              <a:t>: Reduce the emissions </a:t>
            </a:r>
            <a:endParaRPr lang="en-US" alt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4BF5E5-DC17-736B-6DCD-96CDDE73F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488" y="-59195"/>
            <a:ext cx="2046288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5">
            <a:extLst>
              <a:ext uri="{FF2B5EF4-FFF2-40B4-BE49-F238E27FC236}">
                <a16:creationId xmlns:a16="http://schemas.microsoft.com/office/drawing/2014/main" id="{EEABC796-9D85-4E1B-3C36-895C3914B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310" y="4701891"/>
            <a:ext cx="14376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3200" dirty="0">
              <a:solidFill>
                <a:srgbClr val="000000"/>
              </a:solidFill>
              <a:latin typeface="Gordita"/>
            </a:endParaRPr>
          </a:p>
          <a:p>
            <a:r>
              <a:rPr lang="en-US" altLang="en-US" sz="3200" b="1" dirty="0">
                <a:solidFill>
                  <a:srgbClr val="6D4B44"/>
                </a:solidFill>
                <a:latin typeface="Gordita"/>
              </a:rPr>
              <a:t>Usage of technology in compost management </a:t>
            </a:r>
          </a:p>
          <a:p>
            <a:r>
              <a:rPr lang="en-US" altLang="en-US" sz="3200" b="1" dirty="0">
                <a:solidFill>
                  <a:srgbClr val="6D4B44"/>
                </a:solidFill>
                <a:latin typeface="Gordita"/>
              </a:rPr>
              <a:t>to provide scalability and efficiency </a:t>
            </a:r>
          </a:p>
        </p:txBody>
      </p:sp>
    </p:spTree>
    <p:extLst>
      <p:ext uri="{BB962C8B-B14F-4D97-AF65-F5344CB8AC3E}">
        <p14:creationId xmlns:p14="http://schemas.microsoft.com/office/powerpoint/2010/main" val="213934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FB33-248D-1E46-4383-CF8B3102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E1815-3230-673C-7D8D-B52F7D6C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89C5784D-AD2C-56E9-65CC-86AF4DF64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498" y="2640720"/>
            <a:ext cx="1260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9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7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5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5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2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2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2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0B5544-5CAD-A827-68D2-7C394B6BCE05}"/>
              </a:ext>
            </a:extLst>
          </p:cNvPr>
          <p:cNvSpPr/>
          <p:nvPr/>
        </p:nvSpPr>
        <p:spPr>
          <a:xfrm>
            <a:off x="1009306" y="4464048"/>
            <a:ext cx="1624634" cy="11670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A0FFC9-41AE-0464-7BC0-539CB2A2F152}"/>
              </a:ext>
            </a:extLst>
          </p:cNvPr>
          <p:cNvSpPr/>
          <p:nvPr/>
        </p:nvSpPr>
        <p:spPr>
          <a:xfrm>
            <a:off x="748145" y="2868374"/>
            <a:ext cx="2267633" cy="10217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6EB11E-0521-05E3-F1A4-67A434613A0A}"/>
              </a:ext>
            </a:extLst>
          </p:cNvPr>
          <p:cNvCxnSpPr/>
          <p:nvPr/>
        </p:nvCxnSpPr>
        <p:spPr>
          <a:xfrm>
            <a:off x="1871020" y="3390236"/>
            <a:ext cx="30335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EA6851F-A542-196E-EE8D-86A87E2B9ACF}"/>
              </a:ext>
            </a:extLst>
          </p:cNvPr>
          <p:cNvSpPr/>
          <p:nvPr/>
        </p:nvSpPr>
        <p:spPr>
          <a:xfrm>
            <a:off x="2909377" y="5014059"/>
            <a:ext cx="3688583" cy="954479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3A28396-C02E-9E75-DB4A-0C5A835582E0}"/>
              </a:ext>
            </a:extLst>
          </p:cNvPr>
          <p:cNvSpPr/>
          <p:nvPr/>
        </p:nvSpPr>
        <p:spPr>
          <a:xfrm>
            <a:off x="2899567" y="3811507"/>
            <a:ext cx="302603" cy="289672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675A6A-84A2-4D60-8AFB-625260C04CBE}"/>
              </a:ext>
            </a:extLst>
          </p:cNvPr>
          <p:cNvCxnSpPr>
            <a:cxnSpLocks/>
          </p:cNvCxnSpPr>
          <p:nvPr/>
        </p:nvCxnSpPr>
        <p:spPr>
          <a:xfrm flipV="1">
            <a:off x="3888119" y="3369059"/>
            <a:ext cx="28676" cy="204963"/>
          </a:xfrm>
          <a:prstGeom prst="line">
            <a:avLst/>
          </a:prstGeom>
          <a:ln w="254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2C5F11-14DD-9AA9-A52D-9D5D714682E9}"/>
              </a:ext>
            </a:extLst>
          </p:cNvPr>
          <p:cNvCxnSpPr>
            <a:cxnSpLocks/>
          </p:cNvCxnSpPr>
          <p:nvPr/>
        </p:nvCxnSpPr>
        <p:spPr>
          <a:xfrm flipV="1">
            <a:off x="5169464" y="4173786"/>
            <a:ext cx="436925" cy="1109524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483437-F73B-F93C-A7DB-D67F34633C62}"/>
              </a:ext>
            </a:extLst>
          </p:cNvPr>
          <p:cNvCxnSpPr>
            <a:cxnSpLocks/>
          </p:cNvCxnSpPr>
          <p:nvPr/>
        </p:nvCxnSpPr>
        <p:spPr>
          <a:xfrm flipH="1" flipV="1">
            <a:off x="2976538" y="4159415"/>
            <a:ext cx="1144759" cy="1139778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52D751-7607-E0D5-7AA1-E49409096CCC}"/>
              </a:ext>
            </a:extLst>
          </p:cNvPr>
          <p:cNvCxnSpPr>
            <a:cxnSpLocks/>
          </p:cNvCxnSpPr>
          <p:nvPr/>
        </p:nvCxnSpPr>
        <p:spPr>
          <a:xfrm flipH="1">
            <a:off x="5816928" y="4141264"/>
            <a:ext cx="845929" cy="115793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2E0069-1DB7-BC41-5318-11CB22D86E9C}"/>
              </a:ext>
            </a:extLst>
          </p:cNvPr>
          <p:cNvCxnSpPr>
            <a:cxnSpLocks/>
          </p:cNvCxnSpPr>
          <p:nvPr/>
        </p:nvCxnSpPr>
        <p:spPr>
          <a:xfrm flipH="1">
            <a:off x="6538344" y="5224317"/>
            <a:ext cx="1190036" cy="19664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2B666C-6B14-2570-7401-519FB9C04AA9}"/>
              </a:ext>
            </a:extLst>
          </p:cNvPr>
          <p:cNvCxnSpPr>
            <a:cxnSpLocks/>
          </p:cNvCxnSpPr>
          <p:nvPr/>
        </p:nvCxnSpPr>
        <p:spPr>
          <a:xfrm>
            <a:off x="1176078" y="5196924"/>
            <a:ext cx="356936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144">
            <a:extLst>
              <a:ext uri="{FF2B5EF4-FFF2-40B4-BE49-F238E27FC236}">
                <a16:creationId xmlns:a16="http://schemas.microsoft.com/office/drawing/2014/main" id="{53DF338F-87C7-B6E4-5566-D33FD0248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013" y="5064517"/>
            <a:ext cx="11009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 err="1"/>
              <a:t>5G</a:t>
            </a:r>
            <a:r>
              <a:rPr lang="en-US" altLang="en-US" sz="1200" dirty="0"/>
              <a:t> access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7DCDDD-8D52-16B5-A060-2C087007D5E6}"/>
              </a:ext>
            </a:extLst>
          </p:cNvPr>
          <p:cNvCxnSpPr>
            <a:cxnSpLocks/>
          </p:cNvCxnSpPr>
          <p:nvPr/>
        </p:nvCxnSpPr>
        <p:spPr>
          <a:xfrm>
            <a:off x="1185132" y="5397947"/>
            <a:ext cx="335806" cy="0"/>
          </a:xfrm>
          <a:prstGeom prst="line">
            <a:avLst/>
          </a:prstGeom>
          <a:ln w="254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146">
            <a:extLst>
              <a:ext uri="{FF2B5EF4-FFF2-40B4-BE49-F238E27FC236}">
                <a16:creationId xmlns:a16="http://schemas.microsoft.com/office/drawing/2014/main" id="{70DE3B31-13F7-CC04-2DEF-BE944C631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880" y="5277001"/>
            <a:ext cx="12744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/>
              <a:t>Local access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07182253-B972-4C3B-EB76-E767CA123D60}"/>
              </a:ext>
            </a:extLst>
          </p:cNvPr>
          <p:cNvSpPr/>
          <p:nvPr/>
        </p:nvSpPr>
        <p:spPr>
          <a:xfrm>
            <a:off x="1185133" y="4970027"/>
            <a:ext cx="289774" cy="116474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20" name="TextBox 3148">
            <a:extLst>
              <a:ext uri="{FF2B5EF4-FFF2-40B4-BE49-F238E27FC236}">
                <a16:creationId xmlns:a16="http://schemas.microsoft.com/office/drawing/2014/main" id="{4E526497-58BE-A075-8A11-7E05C7E78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407" y="4876252"/>
            <a:ext cx="12662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/>
              <a:t>Compost Unit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8E9AB24D-F8D5-A5E6-A448-0B740F18D7A3}"/>
              </a:ext>
            </a:extLst>
          </p:cNvPr>
          <p:cNvSpPr/>
          <p:nvPr/>
        </p:nvSpPr>
        <p:spPr>
          <a:xfrm>
            <a:off x="1172305" y="4752206"/>
            <a:ext cx="289774" cy="115718"/>
          </a:xfrm>
          <a:prstGeom prst="triangle">
            <a:avLst>
              <a:gd name="adj" fmla="val 5209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22" name="TextBox 3150">
            <a:extLst>
              <a:ext uri="{FF2B5EF4-FFF2-40B4-BE49-F238E27FC236}">
                <a16:creationId xmlns:a16="http://schemas.microsoft.com/office/drawing/2014/main" id="{C13CF7FD-C166-BB1F-7E91-70C8D30B7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410" y="4687613"/>
            <a:ext cx="10323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/>
              <a:t>Edge</a:t>
            </a:r>
          </a:p>
        </p:txBody>
      </p:sp>
      <p:sp>
        <p:nvSpPr>
          <p:cNvPr id="23" name="TextBox 3151">
            <a:extLst>
              <a:ext uri="{FF2B5EF4-FFF2-40B4-BE49-F238E27FC236}">
                <a16:creationId xmlns:a16="http://schemas.microsoft.com/office/drawing/2014/main" id="{42C7AE2D-357F-85C7-DA59-0521D6840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8488" y="4751616"/>
            <a:ext cx="8187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/>
              <a:t>Remote mobile device</a:t>
            </a:r>
          </a:p>
        </p:txBody>
      </p:sp>
      <p:sp>
        <p:nvSpPr>
          <p:cNvPr id="24" name="TextBox 3152">
            <a:extLst>
              <a:ext uri="{FF2B5EF4-FFF2-40B4-BE49-F238E27FC236}">
                <a16:creationId xmlns:a16="http://schemas.microsoft.com/office/drawing/2014/main" id="{EB68DD35-0D97-7D61-462F-AF15CC08E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884" y="4442871"/>
            <a:ext cx="10323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Legend</a:t>
            </a:r>
          </a:p>
        </p:txBody>
      </p:sp>
      <p:sp>
        <p:nvSpPr>
          <p:cNvPr id="25" name="TextBox 3153">
            <a:extLst>
              <a:ext uri="{FF2B5EF4-FFF2-40B4-BE49-F238E27FC236}">
                <a16:creationId xmlns:a16="http://schemas.microsoft.com/office/drawing/2014/main" id="{06FA53A0-01E0-7D08-DD40-DC23166A2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072" y="3934031"/>
            <a:ext cx="16118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Plant 1</a:t>
            </a:r>
          </a:p>
        </p:txBody>
      </p:sp>
      <p:sp>
        <p:nvSpPr>
          <p:cNvPr id="26" name="TextBox 3154">
            <a:extLst>
              <a:ext uri="{FF2B5EF4-FFF2-40B4-BE49-F238E27FC236}">
                <a16:creationId xmlns:a16="http://schemas.microsoft.com/office/drawing/2014/main" id="{029D58AE-F63F-A9B7-61DF-C9157052D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705" y="4043698"/>
            <a:ext cx="16111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Plant 2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2377B2DA-B06E-9EF6-5359-4BE69EAC7AD1}"/>
              </a:ext>
            </a:extLst>
          </p:cNvPr>
          <p:cNvSpPr/>
          <p:nvPr/>
        </p:nvSpPr>
        <p:spPr>
          <a:xfrm>
            <a:off x="5583750" y="3845542"/>
            <a:ext cx="302602" cy="28967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E119DD00-4F58-5273-BE7E-0E92AFF95156}"/>
              </a:ext>
            </a:extLst>
          </p:cNvPr>
          <p:cNvSpPr/>
          <p:nvPr/>
        </p:nvSpPr>
        <p:spPr>
          <a:xfrm>
            <a:off x="6587395" y="3869744"/>
            <a:ext cx="302602" cy="28967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29" name="TextBox 3171">
            <a:extLst>
              <a:ext uri="{FF2B5EF4-FFF2-40B4-BE49-F238E27FC236}">
                <a16:creationId xmlns:a16="http://schemas.microsoft.com/office/drawing/2014/main" id="{97EDE9E4-B2AA-4062-AC56-A0F13B6F7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8406" y="3899241"/>
            <a:ext cx="16118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Plant N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979E22CD-EF82-B7EB-18BD-72F7EE956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185" y="4669176"/>
            <a:ext cx="587849" cy="117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51">
            <a:extLst>
              <a:ext uri="{FF2B5EF4-FFF2-40B4-BE49-F238E27FC236}">
                <a16:creationId xmlns:a16="http://schemas.microsoft.com/office/drawing/2014/main" id="{CE7180FB-D11E-60EF-36DB-6A3BF7F4B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72" y="2959132"/>
            <a:ext cx="615770" cy="81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51">
            <a:extLst>
              <a:ext uri="{FF2B5EF4-FFF2-40B4-BE49-F238E27FC236}">
                <a16:creationId xmlns:a16="http://schemas.microsoft.com/office/drawing/2014/main" id="{AACA3783-9D20-3598-D5D6-D5B4AB61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13" y="2970477"/>
            <a:ext cx="615770" cy="81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1">
            <a:extLst>
              <a:ext uri="{FF2B5EF4-FFF2-40B4-BE49-F238E27FC236}">
                <a16:creationId xmlns:a16="http://schemas.microsoft.com/office/drawing/2014/main" id="{2C0E01B4-1EAD-34F8-A2C6-73D1BB19C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01" y="2970477"/>
            <a:ext cx="615770" cy="81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7DEE7FB-8D54-98B0-CA61-0059E3779750}"/>
              </a:ext>
            </a:extLst>
          </p:cNvPr>
          <p:cNvSpPr/>
          <p:nvPr/>
        </p:nvSpPr>
        <p:spPr>
          <a:xfrm>
            <a:off x="3691163" y="2831314"/>
            <a:ext cx="2267633" cy="1021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D50286-E2B5-BE02-9ABC-446526955DD4}"/>
              </a:ext>
            </a:extLst>
          </p:cNvPr>
          <p:cNvCxnSpPr/>
          <p:nvPr/>
        </p:nvCxnSpPr>
        <p:spPr>
          <a:xfrm>
            <a:off x="4814038" y="3353176"/>
            <a:ext cx="30335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51">
            <a:extLst>
              <a:ext uri="{FF2B5EF4-FFF2-40B4-BE49-F238E27FC236}">
                <a16:creationId xmlns:a16="http://schemas.microsoft.com/office/drawing/2014/main" id="{93E8ECA9-4606-808E-61EB-834F3C255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490" y="2922072"/>
            <a:ext cx="615770" cy="81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51">
            <a:extLst>
              <a:ext uri="{FF2B5EF4-FFF2-40B4-BE49-F238E27FC236}">
                <a16:creationId xmlns:a16="http://schemas.microsoft.com/office/drawing/2014/main" id="{D983ADEB-8BC9-1180-251E-3796C78B8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931" y="2933417"/>
            <a:ext cx="615770" cy="81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51">
            <a:extLst>
              <a:ext uri="{FF2B5EF4-FFF2-40B4-BE49-F238E27FC236}">
                <a16:creationId xmlns:a16="http://schemas.microsoft.com/office/drawing/2014/main" id="{5EF22DA5-0433-0A74-4032-3636EFC17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620" y="2933417"/>
            <a:ext cx="615770" cy="81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2C80C26-0B6B-DB86-2B56-1C46567DCDA5}"/>
              </a:ext>
            </a:extLst>
          </p:cNvPr>
          <p:cNvSpPr/>
          <p:nvPr/>
        </p:nvSpPr>
        <p:spPr>
          <a:xfrm>
            <a:off x="6709643" y="2819212"/>
            <a:ext cx="2267633" cy="1021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9C3A65-C7D1-AE7F-7EF8-EECE3458A496}"/>
              </a:ext>
            </a:extLst>
          </p:cNvPr>
          <p:cNvCxnSpPr/>
          <p:nvPr/>
        </p:nvCxnSpPr>
        <p:spPr>
          <a:xfrm>
            <a:off x="7832518" y="3341075"/>
            <a:ext cx="30335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51">
            <a:extLst>
              <a:ext uri="{FF2B5EF4-FFF2-40B4-BE49-F238E27FC236}">
                <a16:creationId xmlns:a16="http://schemas.microsoft.com/office/drawing/2014/main" id="{16209F46-7A54-8821-BFEA-265AAF69E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251" y="2947035"/>
            <a:ext cx="615770" cy="81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1">
            <a:extLst>
              <a:ext uri="{FF2B5EF4-FFF2-40B4-BE49-F238E27FC236}">
                <a16:creationId xmlns:a16="http://schemas.microsoft.com/office/drawing/2014/main" id="{B597B7E2-E873-FC74-EE01-A2FBCCA55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411" y="2922072"/>
            <a:ext cx="615770" cy="81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51">
            <a:extLst>
              <a:ext uri="{FF2B5EF4-FFF2-40B4-BE49-F238E27FC236}">
                <a16:creationId xmlns:a16="http://schemas.microsoft.com/office/drawing/2014/main" id="{8F9F8D72-6998-C6E6-B82C-81BB09A4D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100" y="2922072"/>
            <a:ext cx="615770" cy="81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53">
            <a:extLst>
              <a:ext uri="{FF2B5EF4-FFF2-40B4-BE49-F238E27FC236}">
                <a16:creationId xmlns:a16="http://schemas.microsoft.com/office/drawing/2014/main" id="{6846F585-827B-D00A-C0A3-68ADD1115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64" y="1665821"/>
            <a:ext cx="1815616" cy="1253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55">
            <a:extLst>
              <a:ext uri="{FF2B5EF4-FFF2-40B4-BE49-F238E27FC236}">
                <a16:creationId xmlns:a16="http://schemas.microsoft.com/office/drawing/2014/main" id="{A01947F4-65C4-3C5D-CEE3-2D4E7F6FA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27" y="1555398"/>
            <a:ext cx="2518167" cy="117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57">
            <a:extLst>
              <a:ext uri="{FF2B5EF4-FFF2-40B4-BE49-F238E27FC236}">
                <a16:creationId xmlns:a16="http://schemas.microsoft.com/office/drawing/2014/main" id="{6BC2F375-1B5F-49F3-19E3-CA2A71545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797" y="1552373"/>
            <a:ext cx="1545462" cy="121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47FEFBD-83BC-97D0-FC75-C70991AD523E}"/>
              </a:ext>
            </a:extLst>
          </p:cNvPr>
          <p:cNvCxnSpPr>
            <a:cxnSpLocks/>
          </p:cNvCxnSpPr>
          <p:nvPr/>
        </p:nvCxnSpPr>
        <p:spPr>
          <a:xfrm>
            <a:off x="1272605" y="3658565"/>
            <a:ext cx="1703933" cy="202105"/>
          </a:xfrm>
          <a:prstGeom prst="line">
            <a:avLst/>
          </a:prstGeom>
          <a:ln w="254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3B0721D-06D8-1910-F759-6D8487CA5538}"/>
              </a:ext>
            </a:extLst>
          </p:cNvPr>
          <p:cNvCxnSpPr>
            <a:cxnSpLocks/>
          </p:cNvCxnSpPr>
          <p:nvPr/>
        </p:nvCxnSpPr>
        <p:spPr>
          <a:xfrm flipV="1">
            <a:off x="3285058" y="3240700"/>
            <a:ext cx="2263601" cy="711386"/>
          </a:xfrm>
          <a:prstGeom prst="line">
            <a:avLst/>
          </a:prstGeom>
          <a:ln w="254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0A63789-4F56-1CEC-6F3A-3D84B1844ECA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6738696" y="3252362"/>
            <a:ext cx="2122110" cy="617382"/>
          </a:xfrm>
          <a:prstGeom prst="line">
            <a:avLst/>
          </a:prstGeom>
          <a:ln w="254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A73F8C9-5F34-2B9B-0A20-90C76C0A3612}"/>
              </a:ext>
            </a:extLst>
          </p:cNvPr>
          <p:cNvSpPr txBox="1"/>
          <p:nvPr/>
        </p:nvSpPr>
        <p:spPr>
          <a:xfrm flipH="1">
            <a:off x="2078182" y="6231013"/>
            <a:ext cx="7805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Technologies: Zigbee, </a:t>
            </a:r>
            <a:r>
              <a:rPr lang="en-US" dirty="0" err="1"/>
              <a:t>5G</a:t>
            </a:r>
            <a:r>
              <a:rPr lang="en-US" dirty="0"/>
              <a:t>, AWS, Flutter, </a:t>
            </a:r>
          </a:p>
          <a:p>
            <a:r>
              <a:rPr lang="en-US" dirty="0"/>
              <a:t>Sensors :CO2, Temperature, Humidity, Moisture, Ph Value etc.</a:t>
            </a:r>
          </a:p>
        </p:txBody>
      </p:sp>
    </p:spTree>
    <p:extLst>
      <p:ext uri="{BB962C8B-B14F-4D97-AF65-F5344CB8AC3E}">
        <p14:creationId xmlns:p14="http://schemas.microsoft.com/office/powerpoint/2010/main" val="44069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6E76-AFB2-E2E2-0DD3-C3B684F6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874880" cy="140697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Objective: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build a prototype for an intelligent IoT system which remotely monitors and manages the community compost bins.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2156-B6C0-A996-AEAE-4773075E8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70832"/>
            <a:ext cx="8596668" cy="3880773"/>
          </a:xfrm>
        </p:spPr>
        <p:txBody>
          <a:bodyPr/>
          <a:lstStyle/>
          <a:p>
            <a:pPr algn="just">
              <a:spcBef>
                <a:spcPts val="200"/>
              </a:spcBef>
              <a:spcAft>
                <a:spcPts val="40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Scope: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200"/>
              </a:spcBef>
              <a:spcAft>
                <a:spcPts val="4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develop a system prototype involving</a:t>
            </a:r>
          </a:p>
          <a:p>
            <a:pPr marL="342900" lvl="0" indent="-342900" algn="l">
              <a:lnSpc>
                <a:spcPct val="107000"/>
              </a:lnSpc>
              <a:spcBef>
                <a:spcPts val="200"/>
              </a:spcBef>
              <a:spcAft>
                <a:spcPts val="800"/>
              </a:spcAft>
              <a:buFont typeface="+mj-lt"/>
              <a:buAutoNum type="romanL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sensor hub associated with each bin to monitor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values, temperature, humidity, and CO2 levels of the compost inside the bins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romanL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enable remote monitoring of these values and generation of alerts for the conditions of end of composting, anomalies in sensor values etc., using a mobile phone.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romanL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system needs to be scalable and flexible to allow the monitoring of rodents and maggots using a camera at a later phase.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3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C9F0CB9-1832-D701-E101-D0D096001739}"/>
              </a:ext>
            </a:extLst>
          </p:cNvPr>
          <p:cNvSpPr/>
          <p:nvPr/>
        </p:nvSpPr>
        <p:spPr>
          <a:xfrm>
            <a:off x="2434953" y="332338"/>
            <a:ext cx="6771006" cy="63343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46;p28">
            <a:extLst>
              <a:ext uri="{FF2B5EF4-FFF2-40B4-BE49-F238E27FC236}">
                <a16:creationId xmlns:a16="http://schemas.microsoft.com/office/drawing/2014/main" id="{1BB6DC0C-12A8-A972-3625-B5BCD78A8E11}"/>
              </a:ext>
            </a:extLst>
          </p:cNvPr>
          <p:cNvSpPr txBox="1"/>
          <p:nvPr/>
        </p:nvSpPr>
        <p:spPr>
          <a:xfrm>
            <a:off x="10424" y="68985"/>
            <a:ext cx="9198595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Application design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details</a:t>
            </a:r>
            <a:endParaRPr sz="24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EA80E3-8C54-8A4D-C3A6-067FEB739AE9}"/>
              </a:ext>
            </a:extLst>
          </p:cNvPr>
          <p:cNvSpPr/>
          <p:nvPr/>
        </p:nvSpPr>
        <p:spPr>
          <a:xfrm>
            <a:off x="474529" y="2318197"/>
            <a:ext cx="883595" cy="7384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IoT sensors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3E664985-2F25-41D1-0020-024DBE091A57}"/>
              </a:ext>
            </a:extLst>
          </p:cNvPr>
          <p:cNvSpPr/>
          <p:nvPr/>
        </p:nvSpPr>
        <p:spPr>
          <a:xfrm>
            <a:off x="4916469" y="2629842"/>
            <a:ext cx="512956" cy="629115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FC56F7EA-4569-1E56-F348-213A36F184A5}"/>
              </a:ext>
            </a:extLst>
          </p:cNvPr>
          <p:cNvSpPr/>
          <p:nvPr/>
        </p:nvSpPr>
        <p:spPr>
          <a:xfrm>
            <a:off x="6724875" y="2981342"/>
            <a:ext cx="479470" cy="224962"/>
          </a:xfrm>
          <a:prstGeom prst="can">
            <a:avLst>
              <a:gd name="adj" fmla="val 1569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D00ED90-A3CA-5A16-3574-7BECE33A3B70}"/>
              </a:ext>
            </a:extLst>
          </p:cNvPr>
          <p:cNvSpPr/>
          <p:nvPr/>
        </p:nvSpPr>
        <p:spPr>
          <a:xfrm>
            <a:off x="5926567" y="2637229"/>
            <a:ext cx="479470" cy="629115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D3C9A0-50ED-CEC3-9D7B-258B5917CEE7}"/>
              </a:ext>
            </a:extLst>
          </p:cNvPr>
          <p:cNvSpPr/>
          <p:nvPr/>
        </p:nvSpPr>
        <p:spPr>
          <a:xfrm>
            <a:off x="4945153" y="3898306"/>
            <a:ext cx="512956" cy="4906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D63B94-839F-0FD7-E3EF-F8F904D025BE}"/>
              </a:ext>
            </a:extLst>
          </p:cNvPr>
          <p:cNvSpPr/>
          <p:nvPr/>
        </p:nvSpPr>
        <p:spPr>
          <a:xfrm>
            <a:off x="6658314" y="3937309"/>
            <a:ext cx="579863" cy="4906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λ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BC367A1-B5A6-77DB-1157-43413DAA8441}"/>
              </a:ext>
            </a:extLst>
          </p:cNvPr>
          <p:cNvSpPr/>
          <p:nvPr/>
        </p:nvSpPr>
        <p:spPr>
          <a:xfrm>
            <a:off x="264654" y="3433668"/>
            <a:ext cx="1309424" cy="7384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Edge device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Rpi</a:t>
            </a:r>
            <a:r>
              <a:rPr lang="en-US" sz="1200" dirty="0">
                <a:solidFill>
                  <a:schemeClr val="tx1"/>
                </a:solidFill>
              </a:rPr>
              <a:t> + Router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0C2462-CF8B-FED8-E366-7B06028A58A9}"/>
              </a:ext>
            </a:extLst>
          </p:cNvPr>
          <p:cNvSpPr/>
          <p:nvPr/>
        </p:nvSpPr>
        <p:spPr>
          <a:xfrm>
            <a:off x="3161364" y="3433668"/>
            <a:ext cx="1019938" cy="73843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AWS IoT Core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E55B00-E0D2-4787-88CF-73B8B7CA0B36}"/>
              </a:ext>
            </a:extLst>
          </p:cNvPr>
          <p:cNvSpPr txBox="1"/>
          <p:nvPr/>
        </p:nvSpPr>
        <p:spPr>
          <a:xfrm>
            <a:off x="4318930" y="2283070"/>
            <a:ext cx="1098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Filter by topic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D82FF-0610-BBC5-F275-627480644ACB}"/>
              </a:ext>
            </a:extLst>
          </p:cNvPr>
          <p:cNvSpPr txBox="1"/>
          <p:nvPr/>
        </p:nvSpPr>
        <p:spPr>
          <a:xfrm>
            <a:off x="6041600" y="3244481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IoT rule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76C279BA-BA29-E2B2-80A3-854AFCBC5564}"/>
              </a:ext>
            </a:extLst>
          </p:cNvPr>
          <p:cNvSpPr/>
          <p:nvPr/>
        </p:nvSpPr>
        <p:spPr>
          <a:xfrm>
            <a:off x="6724058" y="2554844"/>
            <a:ext cx="479470" cy="224962"/>
          </a:xfrm>
          <a:prstGeom prst="can">
            <a:avLst>
              <a:gd name="adj" fmla="val 1569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DD063ACB-8C4B-464B-6709-F14579C8672A}"/>
              </a:ext>
            </a:extLst>
          </p:cNvPr>
          <p:cNvSpPr/>
          <p:nvPr/>
        </p:nvSpPr>
        <p:spPr>
          <a:xfrm>
            <a:off x="6724875" y="2756380"/>
            <a:ext cx="479470" cy="224962"/>
          </a:xfrm>
          <a:prstGeom prst="can">
            <a:avLst>
              <a:gd name="adj" fmla="val 1569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BA0599-2CC2-27F2-ED3F-A7B6BB9FC158}"/>
              </a:ext>
            </a:extLst>
          </p:cNvPr>
          <p:cNvSpPr txBox="1"/>
          <p:nvPr/>
        </p:nvSpPr>
        <p:spPr>
          <a:xfrm>
            <a:off x="7203528" y="2623615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Dynamo</a:t>
            </a:r>
          </a:p>
          <a:p>
            <a:r>
              <a:rPr lang="en-US" sz="1200" dirty="0"/>
              <a:t> DB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C71D3A8-D0C7-4B33-E8B6-5FC1D791E5C9}"/>
              </a:ext>
            </a:extLst>
          </p:cNvPr>
          <p:cNvSpPr/>
          <p:nvPr/>
        </p:nvSpPr>
        <p:spPr>
          <a:xfrm>
            <a:off x="7428180" y="1251640"/>
            <a:ext cx="1358942" cy="3295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Grafana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779DEE-5461-03FE-3E54-C520B3047800}"/>
              </a:ext>
            </a:extLst>
          </p:cNvPr>
          <p:cNvSpPr/>
          <p:nvPr/>
        </p:nvSpPr>
        <p:spPr>
          <a:xfrm>
            <a:off x="3104556" y="4896755"/>
            <a:ext cx="1019938" cy="523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D01A1E4-A209-85A4-8071-E67AA3E2AB3E}"/>
              </a:ext>
            </a:extLst>
          </p:cNvPr>
          <p:cNvSpPr/>
          <p:nvPr/>
        </p:nvSpPr>
        <p:spPr>
          <a:xfrm>
            <a:off x="6234641" y="5018045"/>
            <a:ext cx="1019938" cy="523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AWS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Amplify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38BB5E-E13B-F0C6-F50A-34394D0054F8}"/>
              </a:ext>
            </a:extLst>
          </p:cNvPr>
          <p:cNvSpPr txBox="1"/>
          <p:nvPr/>
        </p:nvSpPr>
        <p:spPr>
          <a:xfrm>
            <a:off x="2376231" y="4210710"/>
            <a:ext cx="2018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Create New Thing</a:t>
            </a:r>
          </a:p>
          <a:p>
            <a:r>
              <a:rPr lang="en-US" sz="1200" dirty="0"/>
              <a:t>Public and Private key files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F56030-DE43-E50A-6A15-E39E2C5B8323}"/>
              </a:ext>
            </a:extLst>
          </p:cNvPr>
          <p:cNvSpPr txBox="1"/>
          <p:nvPr/>
        </p:nvSpPr>
        <p:spPr>
          <a:xfrm>
            <a:off x="1648268" y="3436690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MQTT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Publish topic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2401BF-FC85-E85E-6B89-02D1928666C6}"/>
              </a:ext>
            </a:extLst>
          </p:cNvPr>
          <p:cNvSpPr txBox="1"/>
          <p:nvPr/>
        </p:nvSpPr>
        <p:spPr>
          <a:xfrm>
            <a:off x="7160849" y="3982731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Lambda </a:t>
            </a:r>
          </a:p>
          <a:p>
            <a:r>
              <a:rPr lang="en-US" sz="1200" dirty="0"/>
              <a:t>function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3758C6-9B53-8C07-F3D1-863B52D30B8E}"/>
              </a:ext>
            </a:extLst>
          </p:cNvPr>
          <p:cNvSpPr txBox="1"/>
          <p:nvPr/>
        </p:nvSpPr>
        <p:spPr>
          <a:xfrm>
            <a:off x="5747841" y="4137765"/>
            <a:ext cx="750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130BE5-F82D-FCEF-A219-0AFADC0336B1}"/>
              </a:ext>
            </a:extLst>
          </p:cNvPr>
          <p:cNvSpPr txBox="1"/>
          <p:nvPr/>
        </p:nvSpPr>
        <p:spPr>
          <a:xfrm>
            <a:off x="4160555" y="4038809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IoT action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2AD514-95F8-BD13-C149-E08EC007AD8F}"/>
              </a:ext>
            </a:extLst>
          </p:cNvPr>
          <p:cNvSpPr txBox="1"/>
          <p:nvPr/>
        </p:nvSpPr>
        <p:spPr>
          <a:xfrm>
            <a:off x="6948245" y="3436690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07B8AB-F115-13BF-78D3-4E7350DF7E00}"/>
              </a:ext>
            </a:extLst>
          </p:cNvPr>
          <p:cNvSpPr txBox="1"/>
          <p:nvPr/>
        </p:nvSpPr>
        <p:spPr>
          <a:xfrm>
            <a:off x="4755424" y="5562464"/>
            <a:ext cx="1580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Authentication</a:t>
            </a:r>
          </a:p>
          <a:p>
            <a:r>
              <a:rPr lang="en-US" sz="1200" dirty="0"/>
              <a:t>Storage + </a:t>
            </a:r>
            <a:r>
              <a:rPr lang="en-US" sz="1200" dirty="0" err="1"/>
              <a:t>S3</a:t>
            </a:r>
            <a:r>
              <a:rPr lang="en-US" sz="1200" dirty="0"/>
              <a:t> bucket</a:t>
            </a:r>
          </a:p>
          <a:p>
            <a:r>
              <a:rPr lang="en-US" sz="1200" dirty="0"/>
              <a:t>APIs</a:t>
            </a:r>
          </a:p>
          <a:p>
            <a:r>
              <a:rPr lang="en-US" sz="1200" dirty="0"/>
              <a:t>Analytics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ACF2E1-64EC-8C11-D514-3845DA59E78A}"/>
              </a:ext>
            </a:extLst>
          </p:cNvPr>
          <p:cNvSpPr/>
          <p:nvPr/>
        </p:nvSpPr>
        <p:spPr>
          <a:xfrm>
            <a:off x="4822737" y="5042955"/>
            <a:ext cx="1135833" cy="523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AWS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Categories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9B85BD-8F87-A66C-CA4A-2FB93AB694D3}"/>
              </a:ext>
            </a:extLst>
          </p:cNvPr>
          <p:cNvSpPr txBox="1"/>
          <p:nvPr/>
        </p:nvSpPr>
        <p:spPr>
          <a:xfrm>
            <a:off x="7513619" y="5006369"/>
            <a:ext cx="84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Flutter</a:t>
            </a:r>
          </a:p>
          <a:p>
            <a:r>
              <a:rPr lang="en-US" sz="1200" dirty="0"/>
              <a:t>Library</a:t>
            </a:r>
          </a:p>
          <a:p>
            <a:r>
              <a:rPr lang="en-US" sz="1200" dirty="0"/>
              <a:t>REST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8CF29C-C654-D254-C6F6-AAE6ECF4E45A}"/>
              </a:ext>
            </a:extLst>
          </p:cNvPr>
          <p:cNvSpPr txBox="1"/>
          <p:nvPr/>
        </p:nvSpPr>
        <p:spPr>
          <a:xfrm>
            <a:off x="5185812" y="3280186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IoT topic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B4699B-BDA0-8B65-CE82-32E232F1682A}"/>
              </a:ext>
            </a:extLst>
          </p:cNvPr>
          <p:cNvSpPr txBox="1"/>
          <p:nvPr/>
        </p:nvSpPr>
        <p:spPr>
          <a:xfrm>
            <a:off x="5820456" y="2309442"/>
            <a:ext cx="1073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SQL action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066217C-528C-30AF-C33C-A906EDB59205}"/>
              </a:ext>
            </a:extLst>
          </p:cNvPr>
          <p:cNvSpPr/>
          <p:nvPr/>
        </p:nvSpPr>
        <p:spPr>
          <a:xfrm>
            <a:off x="5756129" y="1473144"/>
            <a:ext cx="883595" cy="7384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Time series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78C687-C022-3B7F-9862-A0BA59E48550}"/>
              </a:ext>
            </a:extLst>
          </p:cNvPr>
          <p:cNvSpPr txBox="1"/>
          <p:nvPr/>
        </p:nvSpPr>
        <p:spPr>
          <a:xfrm>
            <a:off x="6073621" y="1063131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Create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1A3CF9-172D-58DE-FA31-8323850571AD}"/>
              </a:ext>
            </a:extLst>
          </p:cNvPr>
          <p:cNvSpPr txBox="1"/>
          <p:nvPr/>
        </p:nvSpPr>
        <p:spPr>
          <a:xfrm>
            <a:off x="6612580" y="1607661"/>
            <a:ext cx="258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a workspace with AWS </a:t>
            </a:r>
            <a:r>
              <a:rPr lang="en-US" sz="1200" dirty="0" err="1"/>
              <a:t>SSO</a:t>
            </a:r>
            <a:endParaRPr lang="en-US" sz="1200" dirty="0"/>
          </a:p>
          <a:p>
            <a:r>
              <a:rPr lang="en-US" sz="1200" dirty="0"/>
              <a:t>Add time stream data source</a:t>
            </a:r>
          </a:p>
          <a:p>
            <a:r>
              <a:rPr lang="en-US" sz="1200" dirty="0"/>
              <a:t>Create new dashboard</a:t>
            </a:r>
          </a:p>
          <a:p>
            <a:r>
              <a:rPr lang="en-US" sz="1200" dirty="0"/>
              <a:t>Add a panel according to the query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D48D65-51E5-C6E6-4214-1AE38F7F810E}"/>
              </a:ext>
            </a:extLst>
          </p:cNvPr>
          <p:cNvSpPr txBox="1"/>
          <p:nvPr/>
        </p:nvSpPr>
        <p:spPr>
          <a:xfrm>
            <a:off x="4916469" y="4420439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SNS</a:t>
            </a:r>
            <a:r>
              <a:rPr lang="en-US" sz="1200" dirty="0"/>
              <a:t> Notifications</a:t>
            </a:r>
          </a:p>
          <a:p>
            <a:r>
              <a:rPr lang="en-US" sz="1200" dirty="0"/>
              <a:t>Timestream 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49B629-5A42-1915-5CAF-3CB206BC17BC}"/>
              </a:ext>
            </a:extLst>
          </p:cNvPr>
          <p:cNvSpPr txBox="1"/>
          <p:nvPr/>
        </p:nvSpPr>
        <p:spPr>
          <a:xfrm>
            <a:off x="4583186" y="939403"/>
            <a:ext cx="1497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Adds Data to Table according to query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0C9DBC-A361-6A19-ABFF-CFCE4CF89297}"/>
              </a:ext>
            </a:extLst>
          </p:cNvPr>
          <p:cNvSpPr txBox="1"/>
          <p:nvPr/>
        </p:nvSpPr>
        <p:spPr>
          <a:xfrm>
            <a:off x="2947214" y="5497086"/>
            <a:ext cx="149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Alert rule + Trigger</a:t>
            </a:r>
          </a:p>
          <a:p>
            <a:r>
              <a:rPr lang="en-US" sz="1200" dirty="0"/>
              <a:t>Will put message according to query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EEECE-A2F1-8AEE-3FB2-0F535B6EECDB}"/>
              </a:ext>
            </a:extLst>
          </p:cNvPr>
          <p:cNvSpPr txBox="1"/>
          <p:nvPr/>
        </p:nvSpPr>
        <p:spPr>
          <a:xfrm>
            <a:off x="5665621" y="3541786"/>
            <a:ext cx="116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Type of action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102DEFD-6EA8-11EE-43BB-1D4795A6E468}"/>
              </a:ext>
            </a:extLst>
          </p:cNvPr>
          <p:cNvCxnSpPr>
            <a:cxnSpLocks/>
          </p:cNvCxnSpPr>
          <p:nvPr/>
        </p:nvCxnSpPr>
        <p:spPr>
          <a:xfrm flipH="1">
            <a:off x="5411605" y="3256488"/>
            <a:ext cx="646326" cy="69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0EFEECF-F94E-7292-D329-F10DA919BD60}"/>
              </a:ext>
            </a:extLst>
          </p:cNvPr>
          <p:cNvCxnSpPr>
            <a:cxnSpLocks/>
          </p:cNvCxnSpPr>
          <p:nvPr/>
        </p:nvCxnSpPr>
        <p:spPr>
          <a:xfrm>
            <a:off x="916327" y="3023252"/>
            <a:ext cx="0" cy="39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8D0C66-38C7-FEE3-9005-34B7C8E6FEF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574078" y="3802886"/>
            <a:ext cx="1587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B58206-CE7E-1C8B-A362-BE6E6B05A5B2}"/>
              </a:ext>
            </a:extLst>
          </p:cNvPr>
          <p:cNvCxnSpPr>
            <a:cxnSpLocks/>
          </p:cNvCxnSpPr>
          <p:nvPr/>
        </p:nvCxnSpPr>
        <p:spPr>
          <a:xfrm>
            <a:off x="4724020" y="1493759"/>
            <a:ext cx="0" cy="254504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FB60C4-8C48-9F2C-7BDD-20F16A83CCAC}"/>
              </a:ext>
            </a:extLst>
          </p:cNvPr>
          <p:cNvCxnSpPr>
            <a:cxnSpLocks/>
          </p:cNvCxnSpPr>
          <p:nvPr/>
        </p:nvCxnSpPr>
        <p:spPr>
          <a:xfrm>
            <a:off x="4428437" y="2813211"/>
            <a:ext cx="0" cy="101362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56EC0C-4016-E42B-2A81-88B018162030}"/>
              </a:ext>
            </a:extLst>
          </p:cNvPr>
          <p:cNvCxnSpPr>
            <a:cxnSpLocks/>
          </p:cNvCxnSpPr>
          <p:nvPr/>
        </p:nvCxnSpPr>
        <p:spPr>
          <a:xfrm>
            <a:off x="4195139" y="3802885"/>
            <a:ext cx="233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C004383-B02E-5FF1-2F59-69EB9A011EB4}"/>
              </a:ext>
            </a:extLst>
          </p:cNvPr>
          <p:cNvCxnSpPr>
            <a:cxnSpLocks/>
          </p:cNvCxnSpPr>
          <p:nvPr/>
        </p:nvCxnSpPr>
        <p:spPr>
          <a:xfrm>
            <a:off x="4428437" y="2813211"/>
            <a:ext cx="502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E1E8EF-285B-8D27-8879-AD25D0697BA0}"/>
              </a:ext>
            </a:extLst>
          </p:cNvPr>
          <p:cNvCxnSpPr>
            <a:cxnSpLocks/>
          </p:cNvCxnSpPr>
          <p:nvPr/>
        </p:nvCxnSpPr>
        <p:spPr>
          <a:xfrm>
            <a:off x="4704654" y="1483923"/>
            <a:ext cx="1461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07DDB56-161C-6E8A-8E10-AEEBA5BBC8A3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5458109" y="4143633"/>
            <a:ext cx="1200205" cy="3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215E177-F3FA-B757-3451-8AC5D64B8A04}"/>
              </a:ext>
            </a:extLst>
          </p:cNvPr>
          <p:cNvCxnSpPr>
            <a:cxnSpLocks/>
            <a:stCxn id="6" idx="4"/>
            <a:endCxn id="8" idx="2"/>
          </p:cNvCxnSpPr>
          <p:nvPr/>
        </p:nvCxnSpPr>
        <p:spPr>
          <a:xfrm>
            <a:off x="5429425" y="2944400"/>
            <a:ext cx="497142" cy="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E2FD6D2-92E2-8433-1677-8C881A5DA54F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6948246" y="3206304"/>
            <a:ext cx="16364" cy="73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93A35F0-F47A-7E54-F4CA-B73CC74330C9}"/>
              </a:ext>
            </a:extLst>
          </p:cNvPr>
          <p:cNvCxnSpPr>
            <a:cxnSpLocks/>
            <a:stCxn id="34" idx="0"/>
          </p:cNvCxnSpPr>
          <p:nvPr/>
        </p:nvCxnSpPr>
        <p:spPr>
          <a:xfrm>
            <a:off x="4590321" y="4038809"/>
            <a:ext cx="19401" cy="133160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3CADCC9-DFA6-BCD1-3009-964DF1CF4F03}"/>
              </a:ext>
            </a:extLst>
          </p:cNvPr>
          <p:cNvCxnSpPr>
            <a:cxnSpLocks/>
          </p:cNvCxnSpPr>
          <p:nvPr/>
        </p:nvCxnSpPr>
        <p:spPr>
          <a:xfrm flipH="1">
            <a:off x="4124494" y="5355194"/>
            <a:ext cx="465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92A138D-2C59-6F3C-09D3-ABE5962D52B8}"/>
              </a:ext>
            </a:extLst>
          </p:cNvPr>
          <p:cNvCxnSpPr>
            <a:cxnSpLocks/>
          </p:cNvCxnSpPr>
          <p:nvPr/>
        </p:nvCxnSpPr>
        <p:spPr>
          <a:xfrm>
            <a:off x="5157926" y="3244481"/>
            <a:ext cx="13325" cy="62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AE11E36-E755-0550-838E-DD15E13E60AE}"/>
              </a:ext>
            </a:extLst>
          </p:cNvPr>
          <p:cNvCxnSpPr>
            <a:cxnSpLocks/>
            <a:stCxn id="38" idx="3"/>
            <a:endCxn id="20" idx="1"/>
          </p:cNvCxnSpPr>
          <p:nvPr/>
        </p:nvCxnSpPr>
        <p:spPr>
          <a:xfrm flipV="1">
            <a:off x="5958570" y="5279645"/>
            <a:ext cx="276071" cy="2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191C72E-211B-F3B4-1B69-3F368209F8FF}"/>
              </a:ext>
            </a:extLst>
          </p:cNvPr>
          <p:cNvCxnSpPr>
            <a:cxnSpLocks/>
            <a:stCxn id="20" idx="3"/>
            <a:endCxn id="130" idx="1"/>
          </p:cNvCxnSpPr>
          <p:nvPr/>
        </p:nvCxnSpPr>
        <p:spPr>
          <a:xfrm flipV="1">
            <a:off x="7254579" y="5211414"/>
            <a:ext cx="2968711" cy="6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287A34C-2D50-601E-745D-35DD5B00753D}"/>
              </a:ext>
            </a:extLst>
          </p:cNvPr>
          <p:cNvCxnSpPr>
            <a:cxnSpLocks/>
            <a:stCxn id="34" idx="0"/>
          </p:cNvCxnSpPr>
          <p:nvPr/>
        </p:nvCxnSpPr>
        <p:spPr>
          <a:xfrm>
            <a:off x="4590321" y="4038809"/>
            <a:ext cx="42976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A6A0800-F13E-79F6-7D41-3EEC59D97F1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651519" y="1416394"/>
            <a:ext cx="776661" cy="9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4">
            <a:extLst>
              <a:ext uri="{FF2B5EF4-FFF2-40B4-BE49-F238E27FC236}">
                <a16:creationId xmlns:a16="http://schemas.microsoft.com/office/drawing/2014/main" id="{520EAE61-0F7D-DF3D-DFE9-93582D20A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290" y="4622995"/>
            <a:ext cx="587849" cy="117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TextBox 3151">
            <a:extLst>
              <a:ext uri="{FF2B5EF4-FFF2-40B4-BE49-F238E27FC236}">
                <a16:creationId xmlns:a16="http://schemas.microsoft.com/office/drawing/2014/main" id="{AC9EE81F-6541-087B-563C-BF9AE45AC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6370" y="5799832"/>
            <a:ext cx="8187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/>
              <a:t>Remote mobile device</a:t>
            </a:r>
          </a:p>
        </p:txBody>
      </p:sp>
      <p:pic>
        <p:nvPicPr>
          <p:cNvPr id="133" name="Picture 2" descr="Image result for data visualization clipart">
            <a:extLst>
              <a:ext uri="{FF2B5EF4-FFF2-40B4-BE49-F238E27FC236}">
                <a16:creationId xmlns:a16="http://schemas.microsoft.com/office/drawing/2014/main" id="{9F78ABBB-E989-06DD-9CE7-FF8FB21EA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179" y="692213"/>
            <a:ext cx="1358942" cy="55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Google Shape;146;p28">
            <a:extLst>
              <a:ext uri="{FF2B5EF4-FFF2-40B4-BE49-F238E27FC236}">
                <a16:creationId xmlns:a16="http://schemas.microsoft.com/office/drawing/2014/main" id="{F3B4D02E-C504-098F-F581-53CFA85E173A}"/>
              </a:ext>
            </a:extLst>
          </p:cNvPr>
          <p:cNvSpPr txBox="1"/>
          <p:nvPr/>
        </p:nvSpPr>
        <p:spPr>
          <a:xfrm>
            <a:off x="3092681" y="332338"/>
            <a:ext cx="185905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/>
              <a:t>Amazon Web Services</a:t>
            </a:r>
            <a:endParaRPr sz="120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9E78A0-8B5E-63AA-61D9-1327B0F8E1AF}"/>
              </a:ext>
            </a:extLst>
          </p:cNvPr>
          <p:cNvCxnSpPr>
            <a:cxnSpLocks/>
          </p:cNvCxnSpPr>
          <p:nvPr/>
        </p:nvCxnSpPr>
        <p:spPr>
          <a:xfrm flipV="1">
            <a:off x="4124494" y="4882104"/>
            <a:ext cx="6098796" cy="9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2C95D08-06D5-DEE6-1441-4879C536D867}"/>
              </a:ext>
            </a:extLst>
          </p:cNvPr>
          <p:cNvCxnSpPr>
            <a:cxnSpLocks/>
          </p:cNvCxnSpPr>
          <p:nvPr/>
        </p:nvCxnSpPr>
        <p:spPr>
          <a:xfrm flipV="1">
            <a:off x="5958570" y="3266344"/>
            <a:ext cx="803110" cy="177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296BAAD-99C9-EFF1-651D-448B4E1E2324}"/>
              </a:ext>
            </a:extLst>
          </p:cNvPr>
          <p:cNvSpPr txBox="1"/>
          <p:nvPr/>
        </p:nvSpPr>
        <p:spPr>
          <a:xfrm>
            <a:off x="8330571" y="4872499"/>
            <a:ext cx="149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SMS or email alert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2A1780-B879-56EA-543D-AF7656A99465}"/>
              </a:ext>
            </a:extLst>
          </p:cNvPr>
          <p:cNvSpPr txBox="1"/>
          <p:nvPr/>
        </p:nvSpPr>
        <p:spPr>
          <a:xfrm>
            <a:off x="3093144" y="2920746"/>
            <a:ext cx="124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MQTT</a:t>
            </a:r>
            <a:r>
              <a:rPr lang="en-US" sz="1200" dirty="0"/>
              <a:t> Broker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0A9886-78EC-9DA2-0551-16CCE5287167}"/>
              </a:ext>
            </a:extLst>
          </p:cNvPr>
          <p:cNvSpPr txBox="1"/>
          <p:nvPr/>
        </p:nvSpPr>
        <p:spPr>
          <a:xfrm>
            <a:off x="3100695" y="3132940"/>
            <a:ext cx="1381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MQTT</a:t>
            </a:r>
            <a:r>
              <a:rPr lang="en-US" sz="1200" dirty="0"/>
              <a:t> Subscriber</a:t>
            </a:r>
          </a:p>
        </p:txBody>
      </p:sp>
      <p:sp>
        <p:nvSpPr>
          <p:cNvPr id="63" name="Cylinder 62">
            <a:extLst>
              <a:ext uri="{FF2B5EF4-FFF2-40B4-BE49-F238E27FC236}">
                <a16:creationId xmlns:a16="http://schemas.microsoft.com/office/drawing/2014/main" id="{AF93F13D-3A98-75E0-ECDD-EC253C18A33B}"/>
              </a:ext>
            </a:extLst>
          </p:cNvPr>
          <p:cNvSpPr/>
          <p:nvPr/>
        </p:nvSpPr>
        <p:spPr>
          <a:xfrm>
            <a:off x="6124607" y="1329471"/>
            <a:ext cx="512956" cy="344122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17B71A-1F1A-640A-97DA-8BBC5B041F87}"/>
              </a:ext>
            </a:extLst>
          </p:cNvPr>
          <p:cNvSpPr txBox="1"/>
          <p:nvPr/>
        </p:nvSpPr>
        <p:spPr>
          <a:xfrm>
            <a:off x="759662" y="4318114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Laptop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DC7FB2D-5980-F8D0-1635-0207CBF1883F}"/>
              </a:ext>
            </a:extLst>
          </p:cNvPr>
          <p:cNvCxnSpPr>
            <a:cxnSpLocks/>
          </p:cNvCxnSpPr>
          <p:nvPr/>
        </p:nvCxnSpPr>
        <p:spPr>
          <a:xfrm flipV="1">
            <a:off x="1484794" y="3802885"/>
            <a:ext cx="1676570" cy="869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Internet">
            <a:extLst>
              <a:ext uri="{FF2B5EF4-FFF2-40B4-BE49-F238E27FC236}">
                <a16:creationId xmlns:a16="http://schemas.microsoft.com/office/drawing/2014/main" id="{4F4F0348-76CB-8E5C-5E3A-352C11A66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307" y="4424904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94E222A-82FC-702A-F588-DDE33FF3FF9C}"/>
              </a:ext>
            </a:extLst>
          </p:cNvPr>
          <p:cNvCxnSpPr>
            <a:cxnSpLocks/>
          </p:cNvCxnSpPr>
          <p:nvPr/>
        </p:nvCxnSpPr>
        <p:spPr>
          <a:xfrm flipV="1">
            <a:off x="4315001" y="3923738"/>
            <a:ext cx="173899" cy="1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036E43F-F27F-1C4F-EC47-501D2AE293BE}"/>
              </a:ext>
            </a:extLst>
          </p:cNvPr>
          <p:cNvCxnSpPr>
            <a:cxnSpLocks/>
          </p:cNvCxnSpPr>
          <p:nvPr/>
        </p:nvCxnSpPr>
        <p:spPr>
          <a:xfrm flipH="1" flipV="1">
            <a:off x="4579345" y="2981342"/>
            <a:ext cx="10975" cy="9554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7ED2AEF-2203-49AB-AB76-90A8D52098CA}"/>
              </a:ext>
            </a:extLst>
          </p:cNvPr>
          <p:cNvCxnSpPr>
            <a:cxnSpLocks/>
          </p:cNvCxnSpPr>
          <p:nvPr/>
        </p:nvCxnSpPr>
        <p:spPr>
          <a:xfrm flipV="1">
            <a:off x="5589530" y="3044773"/>
            <a:ext cx="217153" cy="5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DBCAD19-FA12-8E2A-AFAE-CD20BE9D012C}"/>
              </a:ext>
            </a:extLst>
          </p:cNvPr>
          <p:cNvCxnSpPr>
            <a:cxnSpLocks/>
          </p:cNvCxnSpPr>
          <p:nvPr/>
        </p:nvCxnSpPr>
        <p:spPr>
          <a:xfrm flipH="1">
            <a:off x="5070400" y="3271504"/>
            <a:ext cx="1076" cy="529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34EE83C-E702-9CBC-2DD2-76D4FF216A48}"/>
              </a:ext>
            </a:extLst>
          </p:cNvPr>
          <p:cNvCxnSpPr>
            <a:cxnSpLocks/>
          </p:cNvCxnSpPr>
          <p:nvPr/>
        </p:nvCxnSpPr>
        <p:spPr>
          <a:xfrm flipH="1">
            <a:off x="5527595" y="3327230"/>
            <a:ext cx="509663" cy="572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ED8560B-1B21-7090-3528-AB2C5A71485B}"/>
              </a:ext>
            </a:extLst>
          </p:cNvPr>
          <p:cNvCxnSpPr>
            <a:cxnSpLocks/>
          </p:cNvCxnSpPr>
          <p:nvPr/>
        </p:nvCxnSpPr>
        <p:spPr>
          <a:xfrm flipH="1">
            <a:off x="4317932" y="4300525"/>
            <a:ext cx="509663" cy="572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BB7BFA8-FC35-60C2-270B-5A278730CA27}"/>
              </a:ext>
            </a:extLst>
          </p:cNvPr>
          <p:cNvCxnSpPr>
            <a:cxnSpLocks/>
          </p:cNvCxnSpPr>
          <p:nvPr/>
        </p:nvCxnSpPr>
        <p:spPr>
          <a:xfrm flipV="1">
            <a:off x="4696492" y="4781355"/>
            <a:ext cx="5526798" cy="745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1114</TotalTime>
  <Words>375</Words>
  <Application>Microsoft Office PowerPoint</Application>
  <PresentationFormat>Widescreen</PresentationFormat>
  <Paragraphs>87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Gordita</vt:lpstr>
      <vt:lpstr>Times New Roman</vt:lpstr>
      <vt:lpstr>Trebuchet MS</vt:lpstr>
      <vt:lpstr>Wingdings 3</vt:lpstr>
      <vt:lpstr>Facet</vt:lpstr>
      <vt:lpstr>  IoT-enabled Compost Monitoring System using 5G Networks</vt:lpstr>
      <vt:lpstr>Benefits of Composting</vt:lpstr>
      <vt:lpstr>System Details</vt:lpstr>
      <vt:lpstr>Objective: To build a prototype for an intelligent IoT system which remotely monitors and manages the community compost bins.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IoT-enabled Compost Monitoring System using 5G Networks</dc:title>
  <dc:creator>Sasirekha</dc:creator>
  <cp:lastModifiedBy>Sasirekha GVK</cp:lastModifiedBy>
  <cp:revision>21</cp:revision>
  <dcterms:created xsi:type="dcterms:W3CDTF">2023-09-20T11:14:42Z</dcterms:created>
  <dcterms:modified xsi:type="dcterms:W3CDTF">2023-09-26T07:11:53Z</dcterms:modified>
</cp:coreProperties>
</file>