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Geo"/>
      <p:regular r:id="rId33"/>
      <p: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Ge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Ge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428cc6646_2_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f428cc6646_2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b186013b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b186013b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b186013b4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b186013b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b186013b4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b186013b4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b186013b4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b186013b4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b186013b4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b186013b4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b186013b4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bb186013b4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b186013b4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bb186013b4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bb186013b4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bb186013b4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b186013b4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bb186013b4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b186013b4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bb186013b4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32894bc39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32894bc39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bb186013b4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bb186013b4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b186013b4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bb186013b4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bb186013b4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bb186013b4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bb186013b4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bb186013b4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b186013b4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bb186013b4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32894bc39_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132894bc39_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f428cc6646_2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f428cc6646_2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b186013b4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b186013b4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428cc66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428cc66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b13d054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b13d054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b13d054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b13d054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b13d054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b13d054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b13d0545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b13d054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b186013b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b186013b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ctrTitle"/>
          </p:nvPr>
        </p:nvSpPr>
        <p:spPr>
          <a:xfrm>
            <a:off x="4364181" y="1704109"/>
            <a:ext cx="3636819" cy="92836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"/>
              <a:buNone/>
              <a:defRPr sz="3000"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4364181" y="2959623"/>
            <a:ext cx="3636818" cy="9283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b="0" sz="1100">
                <a:latin typeface="Geo"/>
                <a:ea typeface="Geo"/>
                <a:cs typeface="Geo"/>
                <a:sym typeface="Geo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4364180" y="2757949"/>
            <a:ext cx="3636819" cy="91906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00000"/>
              </a:gs>
              <a:gs pos="72000">
                <a:srgbClr val="1F3864"/>
              </a:gs>
              <a:gs pos="100000">
                <a:srgbClr val="1F386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2595" y="877664"/>
            <a:ext cx="2326820" cy="773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401" y="723025"/>
            <a:ext cx="3852728" cy="3818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122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type="title"/>
          </p:nvPr>
        </p:nvSpPr>
        <p:spPr>
          <a:xfrm>
            <a:off x="680270" y="542694"/>
            <a:ext cx="7886700" cy="647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80270" y="1307739"/>
            <a:ext cx="7886700" cy="30780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type="title"/>
          </p:nvPr>
        </p:nvSpPr>
        <p:spPr>
          <a:xfrm>
            <a:off x="623888" y="872478"/>
            <a:ext cx="4626986" cy="94581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23888" y="2264416"/>
            <a:ext cx="4626986" cy="10607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623888" y="2018922"/>
            <a:ext cx="632337" cy="65714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00000"/>
              </a:gs>
              <a:gs pos="100000">
                <a:srgbClr val="2F549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/>
          <p:nvPr>
            <p:ph type="title"/>
          </p:nvPr>
        </p:nvSpPr>
        <p:spPr>
          <a:xfrm>
            <a:off x="629841" y="740569"/>
            <a:ext cx="2949178" cy="80248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400"/>
              <a:buChar char="•"/>
              <a:defRPr sz="1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Char char="•"/>
              <a:defRPr sz="1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Char char="•"/>
              <a:defRPr sz="9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Char char="•"/>
              <a:defRPr sz="9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629841" y="1759527"/>
            <a:ext cx="2949178" cy="26422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627459" y="1642676"/>
            <a:ext cx="632337" cy="65714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00000"/>
              </a:gs>
              <a:gs pos="100000">
                <a:srgbClr val="2F549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cial Points">
  <p:cSld name="Special Poin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/>
          <p:nvPr>
            <p:ph type="title"/>
          </p:nvPr>
        </p:nvSpPr>
        <p:spPr>
          <a:xfrm>
            <a:off x="623888" y="872478"/>
            <a:ext cx="4626986" cy="94581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3888" y="2264416"/>
            <a:ext cx="4626986" cy="10607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5174673" y="1559020"/>
            <a:ext cx="3019858" cy="7310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b="0"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5174673" y="2535542"/>
            <a:ext cx="3019858" cy="7310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5174673" y="3512065"/>
            <a:ext cx="3019858" cy="7310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18"/>
          <p:cNvSpPr/>
          <p:nvPr/>
        </p:nvSpPr>
        <p:spPr>
          <a:xfrm>
            <a:off x="627459" y="1975638"/>
            <a:ext cx="632337" cy="65714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00000"/>
              </a:gs>
              <a:gs pos="100000">
                <a:srgbClr val="2F549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Round Image">
  <p:cSld name="Title and Content with Round Imag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/>
          <p:nvPr>
            <p:ph type="title"/>
          </p:nvPr>
        </p:nvSpPr>
        <p:spPr>
          <a:xfrm>
            <a:off x="988866" y="1056391"/>
            <a:ext cx="3943349" cy="8777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988866" y="2256776"/>
            <a:ext cx="3943350" cy="17803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20"/>
          <p:cNvSpPr/>
          <p:nvPr>
            <p:ph idx="2" type="pic"/>
          </p:nvPr>
        </p:nvSpPr>
        <p:spPr>
          <a:xfrm>
            <a:off x="5224898" y="1081403"/>
            <a:ext cx="2963140" cy="2980694"/>
          </a:xfrm>
          <a:prstGeom prst="flowChartConnector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97" name="Google Shape;97;p20"/>
          <p:cNvSpPr/>
          <p:nvPr/>
        </p:nvSpPr>
        <p:spPr>
          <a:xfrm>
            <a:off x="5142527" y="1006942"/>
            <a:ext cx="3143467" cy="3143467"/>
          </a:xfrm>
          <a:prstGeom prst="ellipse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628650" y="1369219"/>
            <a:ext cx="3886200" cy="3134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200"/>
              <a:buChar char="•"/>
              <a:defRPr sz="1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Char char="•"/>
              <a:defRPr sz="9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Char char="•"/>
              <a:defRPr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Char char="•"/>
              <a:defRPr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4629150" y="1369219"/>
            <a:ext cx="3886200" cy="3134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400"/>
              <a:buChar char="•"/>
              <a:defRPr sz="1400">
                <a:solidFill>
                  <a:srgbClr val="3A3838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Char char="•"/>
              <a:defRPr sz="1200">
                <a:solidFill>
                  <a:srgbClr val="3A3838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</a:defRPr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Char char="•"/>
              <a:defRPr sz="900">
                <a:solidFill>
                  <a:srgbClr val="3A3838"/>
                </a:solidFill>
              </a:defRPr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Char char="•"/>
              <a:defRPr sz="900">
                <a:solidFill>
                  <a:srgbClr val="3A3838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628650" y="557854"/>
            <a:ext cx="7886700" cy="647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629841" y="1405968"/>
            <a:ext cx="3868340" cy="2726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500"/>
              <a:buNone/>
              <a:defRPr b="0" sz="1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7" name="Google Shape;107;p22"/>
          <p:cNvSpPr txBox="1"/>
          <p:nvPr>
            <p:ph idx="2" type="body"/>
          </p:nvPr>
        </p:nvSpPr>
        <p:spPr>
          <a:xfrm>
            <a:off x="629841" y="1878806"/>
            <a:ext cx="3868340" cy="2623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200"/>
              <a:buChar char="•"/>
              <a:defRPr sz="1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Char char="•"/>
              <a:defRPr sz="9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Char char="•"/>
              <a:defRPr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Char char="•"/>
              <a:defRPr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3" type="body"/>
          </p:nvPr>
        </p:nvSpPr>
        <p:spPr>
          <a:xfrm>
            <a:off x="4629150" y="1384481"/>
            <a:ext cx="3887391" cy="301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500"/>
              <a:buNone/>
              <a:defRPr b="0" sz="1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9" name="Google Shape;109;p22"/>
          <p:cNvSpPr txBox="1"/>
          <p:nvPr>
            <p:ph idx="4" type="body"/>
          </p:nvPr>
        </p:nvSpPr>
        <p:spPr>
          <a:xfrm>
            <a:off x="4629150" y="1878806"/>
            <a:ext cx="3887391" cy="26239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200"/>
              <a:buChar char="•"/>
              <a:defRPr sz="1200">
                <a:solidFill>
                  <a:srgbClr val="3A3838"/>
                </a:solidFill>
              </a:defRPr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Char char="•"/>
              <a:defRPr sz="900">
                <a:solidFill>
                  <a:srgbClr val="3A3838"/>
                </a:solidFill>
              </a:defRPr>
            </a:lvl3pPr>
            <a:lvl4pPr indent="-2794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Char char="•"/>
              <a:defRPr sz="800">
                <a:solidFill>
                  <a:srgbClr val="3A3838"/>
                </a:solidFill>
              </a:defRPr>
            </a:lvl4pPr>
            <a:lvl5pPr indent="-2794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Char char="•"/>
              <a:defRPr sz="800">
                <a:solidFill>
                  <a:srgbClr val="3A3838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628650" y="557854"/>
            <a:ext cx="7886700" cy="647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628650" y="557854"/>
            <a:ext cx="7886700" cy="647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 txBox="1"/>
          <p:nvPr>
            <p:ph type="title"/>
          </p:nvPr>
        </p:nvSpPr>
        <p:spPr>
          <a:xfrm>
            <a:off x="629841" y="640677"/>
            <a:ext cx="2949178" cy="9023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4"/>
          <p:cNvSpPr/>
          <p:nvPr>
            <p:ph idx="2" type="pic"/>
          </p:nvPr>
        </p:nvSpPr>
        <p:spPr>
          <a:xfrm>
            <a:off x="3887391" y="640678"/>
            <a:ext cx="4629150" cy="3755111"/>
          </a:xfrm>
          <a:prstGeom prst="rect">
            <a:avLst/>
          </a:prstGeom>
          <a:noFill/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629841" y="1774105"/>
            <a:ext cx="2949178" cy="2627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627459" y="1642676"/>
            <a:ext cx="632337" cy="65714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00000"/>
              </a:gs>
              <a:gs pos="100000">
                <a:srgbClr val="2F549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7.png"/><Relationship Id="rId10" Type="http://schemas.openxmlformats.org/officeDocument/2006/relationships/image" Target="../media/image44.png"/><Relationship Id="rId13" Type="http://schemas.openxmlformats.org/officeDocument/2006/relationships/image" Target="../media/image38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hyperlink" Target="https://www.facebook.com/IIITBofficial/" TargetMode="External"/><Relationship Id="rId9" Type="http://schemas.openxmlformats.org/officeDocument/2006/relationships/hyperlink" Target="https://www.instagram.com/iiitb_official/" TargetMode="External"/><Relationship Id="rId15" Type="http://schemas.openxmlformats.org/officeDocument/2006/relationships/image" Target="../media/image42.jpg"/><Relationship Id="rId14" Type="http://schemas.openxmlformats.org/officeDocument/2006/relationships/image" Target="../media/image41.jpg"/><Relationship Id="rId16" Type="http://schemas.openxmlformats.org/officeDocument/2006/relationships/hyperlink" Target="http://www.iiitb.ac.in/" TargetMode="External"/><Relationship Id="rId5" Type="http://schemas.openxmlformats.org/officeDocument/2006/relationships/hyperlink" Target="https://twitter.com/IIITB_official" TargetMode="External"/><Relationship Id="rId6" Type="http://schemas.openxmlformats.org/officeDocument/2006/relationships/hyperlink" Target="https://www.linkedin.com/school/iiit-bangalore/" TargetMode="External"/><Relationship Id="rId7" Type="http://schemas.openxmlformats.org/officeDocument/2006/relationships/hyperlink" Target="https://www.youtube.com/user/iiitbmedia" TargetMode="External"/><Relationship Id="rId8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ctrTitle"/>
          </p:nvPr>
        </p:nvSpPr>
        <p:spPr>
          <a:xfrm>
            <a:off x="4332975" y="1710550"/>
            <a:ext cx="48111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Recommendation Systems Mini-Project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4332975" y="3000699"/>
            <a:ext cx="3636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95"/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By - Aakash Khot (IMT2020512), Agastya Thoppur (IMT2020528) and Anwit Damale (IMT2020532)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5"/>
          <p:cNvSpPr txBox="1"/>
          <p:nvPr>
            <p:ph idx="4294967295" type="sldNum"/>
          </p:nvPr>
        </p:nvSpPr>
        <p:spPr>
          <a:xfrm>
            <a:off x="3543300" y="463780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Pre-processing for Collaborative Filtering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680270" y="1307739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96" y="1323900"/>
            <a:ext cx="5824054" cy="23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650" y="1307743"/>
            <a:ext cx="2953000" cy="2388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Collaborative Filtering for an existing user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680270" y="1307739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-GB" sz="1500"/>
              <a:t>The find_similar_users function simply uses the cosine similarity measure to get the k (by default 5) users that have ratings most similar to the existing user.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500"/>
              <a:t>r</a:t>
            </a:r>
            <a:r>
              <a:rPr lang="en-GB" sz="1500"/>
              <a:t>ecommend_movies iterates over similar users, computes a weighted rating for each unrated movie, normalizes the ratings, and returns the top n recommended movies based on their scores.</a:t>
            </a:r>
            <a:endParaRPr sz="1500"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75" y="3016878"/>
            <a:ext cx="7886699" cy="136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Cosine Similarity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680270" y="1307739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400"/>
              <a:t>This is the function we used to </a:t>
            </a:r>
            <a:br>
              <a:rPr lang="en-GB" sz="1400"/>
            </a:br>
            <a:r>
              <a:rPr lang="en-GB" sz="1400"/>
              <a:t>c</a:t>
            </a:r>
            <a:r>
              <a:rPr lang="en-GB" sz="1400"/>
              <a:t>alculate cosine similarity. We had </a:t>
            </a:r>
            <a:br>
              <a:rPr lang="en-GB" sz="1400"/>
            </a:br>
            <a:r>
              <a:rPr lang="en-GB" sz="1400"/>
              <a:t>a</a:t>
            </a:r>
            <a:r>
              <a:rPr lang="en-GB" sz="1400"/>
              <a:t>lso tried out Jaccard similarity and </a:t>
            </a:r>
            <a:br>
              <a:rPr lang="en-GB" sz="1400"/>
            </a:br>
            <a:r>
              <a:rPr lang="en-GB" sz="1400"/>
              <a:t>Pearson’s correlation, but this gave us</a:t>
            </a:r>
            <a:br>
              <a:rPr lang="en-GB" sz="1400"/>
            </a:br>
            <a:r>
              <a:rPr lang="en-GB" sz="1400"/>
              <a:t>t</a:t>
            </a:r>
            <a:r>
              <a:rPr lang="en-GB" sz="1400"/>
              <a:t>he most sensible results. </a:t>
            </a:r>
            <a:endParaRPr sz="1400"/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75" y="3154649"/>
            <a:ext cx="3102575" cy="12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2850" y="1316075"/>
            <a:ext cx="4784124" cy="30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Collaborative Filtering for a new user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680270" y="1307739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r</a:t>
            </a:r>
            <a:r>
              <a:rPr lang="en-GB" sz="1600"/>
              <a:t>ecommend_movies_for_new_user</a:t>
            </a:r>
            <a:br>
              <a:rPr lang="en-GB" sz="1600"/>
            </a:br>
            <a:r>
              <a:rPr lang="en-GB" sz="1600"/>
              <a:t>a</a:t>
            </a:r>
            <a:r>
              <a:rPr lang="en-GB" sz="1600"/>
              <a:t>dds new ratings to the ratings matrix</a:t>
            </a:r>
            <a:br>
              <a:rPr lang="en-GB" sz="1600"/>
            </a:br>
            <a:r>
              <a:rPr lang="en-GB" sz="1600"/>
              <a:t>a</a:t>
            </a:r>
            <a:r>
              <a:rPr lang="en-GB" sz="1600"/>
              <a:t>nd then carries out the same function</a:t>
            </a:r>
            <a:br>
              <a:rPr lang="en-GB" sz="1600"/>
            </a:br>
            <a:r>
              <a:rPr lang="en-GB" sz="1600"/>
              <a:t>-ality as recommend_movies.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It allows a new user to get a visible </a:t>
            </a:r>
            <a:br>
              <a:rPr lang="en-GB" sz="1600"/>
            </a:br>
            <a:r>
              <a:rPr lang="en-GB" sz="1600"/>
              <a:t>s</a:t>
            </a:r>
            <a:r>
              <a:rPr lang="en-GB" sz="1600"/>
              <a:t>ide-by-side comparison of his own</a:t>
            </a:r>
            <a:br>
              <a:rPr lang="en-GB" sz="1600"/>
            </a:br>
            <a:r>
              <a:rPr lang="en-GB" sz="1600"/>
              <a:t>r</a:t>
            </a:r>
            <a:r>
              <a:rPr lang="en-GB" sz="1600"/>
              <a:t>atings and recommendations. </a:t>
            </a:r>
            <a:br>
              <a:rPr lang="en-GB" sz="1600"/>
            </a:br>
            <a:endParaRPr sz="1600"/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907" y="1307750"/>
            <a:ext cx="3843069" cy="32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75" y="273788"/>
            <a:ext cx="8090751" cy="41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Pre-processing for SVD + K-Means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680270" y="1307739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Rather than using the same ratings matrix as we did for collaborative filtering, we adopted a different approach.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For recommendations using SVD + K-Means, we simplified the dataset into a table with UserID as the index and “individual genre” as the columns. There are 18 individual genres in the dataset.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Each entry in this matrix is the user’s average rating for movies of that particular genre. 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Pre-processing for SVD + K-Means</a:t>
            </a:r>
            <a:endParaRPr/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680270" y="1307739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Below is how the user-genre ratings matrix looks. A null value in this matrix means that a user has not watched a movie of that particular genre. </a:t>
            </a:r>
            <a:endParaRPr sz="1400"/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75" y="2267481"/>
            <a:ext cx="7886701" cy="2118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Novelty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680270" y="1307739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-GB" sz="1500"/>
              <a:t>Since a user’s tastes can change over time, a system can provide better recommendations to a user by giving additional weightage to more recent ratings.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500"/>
              <a:t>This is implemented using </a:t>
            </a:r>
            <a:br>
              <a:rPr lang="en-GB" sz="1500"/>
            </a:br>
            <a:r>
              <a:rPr lang="en-GB" sz="1500"/>
              <a:t>the exponential decay</a:t>
            </a:r>
            <a:br>
              <a:rPr lang="en-GB" sz="1500"/>
            </a:br>
            <a:r>
              <a:rPr lang="en-GB" sz="1500"/>
              <a:t>f</a:t>
            </a:r>
            <a:r>
              <a:rPr lang="en-GB" sz="1500"/>
              <a:t>unction. The ratings_df </a:t>
            </a:r>
            <a:br>
              <a:rPr lang="en-GB" sz="1500"/>
            </a:br>
            <a:r>
              <a:rPr lang="en-GB" sz="1500"/>
              <a:t>d</a:t>
            </a:r>
            <a:r>
              <a:rPr lang="en-GB" sz="1500"/>
              <a:t>ataset is recalculated using</a:t>
            </a:r>
            <a:br>
              <a:rPr lang="en-GB" sz="1500"/>
            </a:br>
            <a:r>
              <a:rPr lang="en-GB" sz="1500"/>
              <a:t>t</a:t>
            </a:r>
            <a:r>
              <a:rPr lang="en-GB" sz="1500"/>
              <a:t>his function. </a:t>
            </a:r>
            <a:endParaRPr sz="1500"/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025" y="2083225"/>
            <a:ext cx="4896949" cy="23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SVD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680270" y="1307739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SVD decomposes the matrix into three</a:t>
            </a:r>
            <a:br>
              <a:rPr lang="en-GB" sz="1600"/>
            </a:br>
            <a:r>
              <a:rPr lang="en-GB" sz="1600"/>
              <a:t>g</a:t>
            </a:r>
            <a:r>
              <a:rPr lang="en-GB" sz="1600"/>
              <a:t>eneric linear approximations that</a:t>
            </a:r>
            <a:br>
              <a:rPr lang="en-GB" sz="1600"/>
            </a:br>
            <a:r>
              <a:rPr lang="en-GB" sz="1600"/>
              <a:t>d</a:t>
            </a:r>
            <a:r>
              <a:rPr lang="en-GB" sz="1600"/>
              <a:t>enote its underlying structure.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This is the function we used to impleme</a:t>
            </a:r>
            <a:br>
              <a:rPr lang="en-GB" sz="1600"/>
            </a:br>
            <a:r>
              <a:rPr lang="en-GB" sz="1600"/>
              <a:t>-nt SVD from scratch.</a:t>
            </a:r>
            <a:endParaRPr sz="1600"/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150" y="542700"/>
            <a:ext cx="3424000" cy="384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KMeans</a:t>
            </a:r>
            <a:endParaRPr/>
          </a:p>
        </p:txBody>
      </p:sp>
      <p:sp>
        <p:nvSpPr>
          <p:cNvPr id="251" name="Google Shape;251;p43"/>
          <p:cNvSpPr txBox="1"/>
          <p:nvPr>
            <p:ph idx="1" type="body"/>
          </p:nvPr>
        </p:nvSpPr>
        <p:spPr>
          <a:xfrm>
            <a:off x="680270" y="1307739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This is the function used</a:t>
            </a:r>
            <a:br>
              <a:rPr lang="en-GB" sz="1600"/>
            </a:br>
            <a:r>
              <a:rPr lang="en-GB" sz="1600"/>
              <a:t> to implement K-Means</a:t>
            </a:r>
            <a:br>
              <a:rPr lang="en-GB" sz="1600"/>
            </a:br>
            <a:r>
              <a:rPr lang="en-GB" sz="1600"/>
              <a:t>from scratch.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The elbow method was</a:t>
            </a:r>
            <a:br>
              <a:rPr lang="en-GB" sz="1600"/>
            </a:br>
            <a:r>
              <a:rPr lang="en-GB" sz="1600"/>
              <a:t>used to find the optimal</a:t>
            </a:r>
            <a:br>
              <a:rPr lang="en-GB" sz="1600"/>
            </a:br>
            <a:r>
              <a:rPr lang="en-GB" sz="1600"/>
              <a:t>number of cluster </a:t>
            </a:r>
            <a:br>
              <a:rPr lang="en-GB" sz="1600"/>
            </a:br>
            <a:r>
              <a:rPr lang="en-GB" sz="1600"/>
              <a:t>centroids. </a:t>
            </a:r>
            <a:endParaRPr sz="1600"/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575" y="1335450"/>
            <a:ext cx="5343524" cy="30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dataset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680270" y="1307739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The MovieLens dataset consists of approximately 1 million ratings of 4000 movies by over 6000 users on IMDB.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The dataset is divided into three files, users.dat, movies.dat and ratings.dat.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u</a:t>
            </a:r>
            <a:r>
              <a:rPr lang="en-GB" sz="1600"/>
              <a:t>sers.dat </a:t>
            </a:r>
            <a:r>
              <a:rPr lang="en-GB" sz="1600"/>
              <a:t>consists</a:t>
            </a:r>
            <a:r>
              <a:rPr lang="en-GB" sz="1600"/>
              <a:t> of additional information about each user (Gender, Age, Occupation, Zipcode), and movies.dat </a:t>
            </a:r>
            <a:r>
              <a:rPr lang="en-GB" sz="1600"/>
              <a:t>consists</a:t>
            </a:r>
            <a:r>
              <a:rPr lang="en-GB" sz="1600"/>
              <a:t> of additional information about each movie (Title, Genre). 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Elbow Plot</a:t>
            </a:r>
            <a:endParaRPr/>
          </a:p>
        </p:txBody>
      </p:sp>
      <p:sp>
        <p:nvSpPr>
          <p:cNvPr id="258" name="Google Shape;258;p44"/>
          <p:cNvSpPr txBox="1"/>
          <p:nvPr>
            <p:ph idx="1" type="body"/>
          </p:nvPr>
        </p:nvSpPr>
        <p:spPr>
          <a:xfrm>
            <a:off x="680270" y="1307739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800" y="811675"/>
            <a:ext cx="5098700" cy="35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SVD + K-Means recommendations for new user</a:t>
            </a:r>
            <a:endParaRPr/>
          </a:p>
        </p:txBody>
      </p:sp>
      <p:sp>
        <p:nvSpPr>
          <p:cNvPr id="265" name="Google Shape;265;p45"/>
          <p:cNvSpPr txBox="1"/>
          <p:nvPr>
            <p:ph idx="1" type="body"/>
          </p:nvPr>
        </p:nvSpPr>
        <p:spPr>
          <a:xfrm>
            <a:off x="680270" y="1307739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-GB" sz="1500"/>
              <a:t>Once the number of cluster centroids </a:t>
            </a:r>
            <a:br>
              <a:rPr lang="en-GB" sz="1500"/>
            </a:br>
            <a:r>
              <a:rPr lang="en-GB" sz="1500"/>
              <a:t>h</a:t>
            </a:r>
            <a:r>
              <a:rPr lang="en-GB" sz="1500"/>
              <a:t>ave been decided, we input a new </a:t>
            </a:r>
            <a:r>
              <a:rPr lang="en-GB" sz="1500"/>
              <a:t>u</a:t>
            </a:r>
            <a:r>
              <a:rPr lang="en-GB" sz="1500"/>
              <a:t>ser’s </a:t>
            </a:r>
            <a:br>
              <a:rPr lang="en-GB" sz="1500"/>
            </a:br>
            <a:r>
              <a:rPr lang="en-GB" sz="1500"/>
              <a:t>movie ratings.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500"/>
              <a:t>This is converted to a vector with each </a:t>
            </a:r>
            <a:br>
              <a:rPr lang="en-GB" sz="1500"/>
            </a:br>
            <a:r>
              <a:rPr lang="en-GB" sz="1500"/>
              <a:t>entry consisting of the user’s average </a:t>
            </a:r>
            <a:br>
              <a:rPr lang="en-GB" sz="1500"/>
            </a:br>
            <a:r>
              <a:rPr lang="en-GB" sz="1500"/>
              <a:t>rating for a particular genre. 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66" name="Google Shape;2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542" y="1138762"/>
            <a:ext cx="3805709" cy="34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SVD + K-Means recommendations for new user</a:t>
            </a:r>
            <a:endParaRPr/>
          </a:p>
        </p:txBody>
      </p:sp>
      <p:sp>
        <p:nvSpPr>
          <p:cNvPr id="272" name="Google Shape;272;p46"/>
          <p:cNvSpPr txBox="1"/>
          <p:nvPr>
            <p:ph idx="1" type="body"/>
          </p:nvPr>
        </p:nvSpPr>
        <p:spPr>
          <a:xfrm>
            <a:off x="680270" y="1307739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The user is then assigned to</a:t>
            </a:r>
            <a:br>
              <a:rPr lang="en-GB" sz="1600"/>
            </a:br>
            <a:r>
              <a:rPr lang="en-GB" sz="1600"/>
              <a:t>a</a:t>
            </a:r>
            <a:r>
              <a:rPr lang="en-GB" sz="1600"/>
              <a:t> cluster, and the top genres</a:t>
            </a:r>
            <a:br>
              <a:rPr lang="en-GB" sz="1600"/>
            </a:br>
            <a:r>
              <a:rPr lang="en-GB" sz="1600"/>
              <a:t>o</a:t>
            </a:r>
            <a:r>
              <a:rPr lang="en-GB" sz="1600"/>
              <a:t>f that cluster are fetched. This is done by getting the</a:t>
            </a:r>
            <a:br>
              <a:rPr lang="en-GB" sz="1600"/>
            </a:br>
            <a:r>
              <a:rPr lang="en-GB" sz="1600"/>
              <a:t>genres of </a:t>
            </a:r>
            <a:r>
              <a:rPr lang="en-GB" sz="1600"/>
              <a:t>t</a:t>
            </a:r>
            <a:r>
              <a:rPr lang="en-GB" sz="1600"/>
              <a:t>he top 3 average ratings of that cluster</a:t>
            </a:r>
            <a:br>
              <a:rPr lang="en-GB" sz="1600"/>
            </a:br>
            <a:r>
              <a:rPr lang="en-GB" sz="1600"/>
              <a:t>c</a:t>
            </a:r>
            <a:r>
              <a:rPr lang="en-GB" sz="1600"/>
              <a:t>entroid.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The top five movies of the specified genres are recommended to the user. </a:t>
            </a:r>
            <a:endParaRPr sz="1600"/>
          </a:p>
        </p:txBody>
      </p:sp>
      <p:pic>
        <p:nvPicPr>
          <p:cNvPr id="273" name="Google Shape;2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675" y="1355739"/>
            <a:ext cx="46863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075" y="1784375"/>
            <a:ext cx="25169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SVD + K-Means recommendations for new user</a:t>
            </a:r>
            <a:endParaRPr/>
          </a:p>
        </p:txBody>
      </p:sp>
      <p:sp>
        <p:nvSpPr>
          <p:cNvPr id="280" name="Google Shape;280;p47"/>
          <p:cNvSpPr txBox="1"/>
          <p:nvPr>
            <p:ph idx="1" type="body"/>
          </p:nvPr>
        </p:nvSpPr>
        <p:spPr>
          <a:xfrm>
            <a:off x="680270" y="1307739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168" y="1307749"/>
            <a:ext cx="4250807" cy="21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280" y="1307755"/>
            <a:ext cx="3362325" cy="215671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7"/>
          <p:cNvSpPr txBox="1"/>
          <p:nvPr/>
        </p:nvSpPr>
        <p:spPr>
          <a:xfrm>
            <a:off x="847850" y="3621600"/>
            <a:ext cx="2970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A3838"/>
                </a:solidFill>
              </a:rPr>
              <a:t>User input</a:t>
            </a:r>
            <a:endParaRPr sz="1500">
              <a:solidFill>
                <a:srgbClr val="3A3838"/>
              </a:solidFill>
            </a:endParaRPr>
          </a:p>
        </p:txBody>
      </p:sp>
      <p:sp>
        <p:nvSpPr>
          <p:cNvPr id="284" name="Google Shape;284;p47"/>
          <p:cNvSpPr txBox="1"/>
          <p:nvPr/>
        </p:nvSpPr>
        <p:spPr>
          <a:xfrm>
            <a:off x="4488225" y="3633325"/>
            <a:ext cx="29709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A3838"/>
                </a:solidFill>
              </a:rPr>
              <a:t>Recommendations</a:t>
            </a:r>
            <a:endParaRPr sz="1500">
              <a:solidFill>
                <a:srgbClr val="3A383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method is better?</a:t>
            </a:r>
            <a:endParaRPr/>
          </a:p>
        </p:txBody>
      </p:sp>
      <p:sp>
        <p:nvSpPr>
          <p:cNvPr id="290" name="Google Shape;290;p48"/>
          <p:cNvSpPr txBox="1"/>
          <p:nvPr>
            <p:ph idx="1" type="body"/>
          </p:nvPr>
        </p:nvSpPr>
        <p:spPr>
          <a:xfrm>
            <a:off x="680270" y="1307739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Since collaborative filtering only takes into account neighboring user ratings and not content-based features such as genre and timestamp, SVD + K-Means gives us better recommendations than the former.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The additional novelty of giving lower importance to movies that have been rated a long time ago improves the traditional SVD + K-Means method, giving it a significant edge over Neighborhood-based collaborative filtering. 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/>
          <p:nvPr/>
        </p:nvSpPr>
        <p:spPr>
          <a:xfrm>
            <a:off x="1785724" y="1794950"/>
            <a:ext cx="5715829" cy="1387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3"/>
                </a:solidFill>
                <a:latin typeface="Arial"/>
              </a:rPr>
              <a:t>Thanks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idx="12" type="sldNum"/>
          </p:nvPr>
        </p:nvSpPr>
        <p:spPr>
          <a:xfrm>
            <a:off x="4358987" y="4597003"/>
            <a:ext cx="42602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1" name="Google Shape;301;p50"/>
          <p:cNvSpPr/>
          <p:nvPr/>
        </p:nvSpPr>
        <p:spPr>
          <a:xfrm>
            <a:off x="0" y="3452707"/>
            <a:ext cx="9144000" cy="169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50"/>
          <p:cNvGrpSpPr/>
          <p:nvPr/>
        </p:nvGrpSpPr>
        <p:grpSpPr>
          <a:xfrm>
            <a:off x="743945" y="3841901"/>
            <a:ext cx="6342398" cy="915321"/>
            <a:chOff x="1189206" y="4703095"/>
            <a:chExt cx="8456530" cy="1220428"/>
          </a:xfrm>
        </p:grpSpPr>
        <p:pic>
          <p:nvPicPr>
            <p:cNvPr id="303" name="Google Shape;303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88286" y="4770195"/>
              <a:ext cx="254872" cy="2548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50"/>
            <p:cNvSpPr/>
            <p:nvPr/>
          </p:nvSpPr>
          <p:spPr>
            <a:xfrm>
              <a:off x="1548231" y="4730873"/>
              <a:ext cx="32410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9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4"/>
                </a:rPr>
                <a:t>https://www.facebook.com/IIITBofficial/</a:t>
              </a:r>
              <a:r>
                <a:rPr b="0" i="0" lang="en-GB" sz="900" u="none" cap="none" strike="noStrike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100"/>
            </a:p>
          </p:txBody>
        </p:sp>
        <p:sp>
          <p:nvSpPr>
            <p:cNvPr id="305" name="Google Shape;305;p50"/>
            <p:cNvSpPr/>
            <p:nvPr/>
          </p:nvSpPr>
          <p:spPr>
            <a:xfrm>
              <a:off x="6296751" y="4703095"/>
              <a:ext cx="25853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5"/>
                </a:rPr>
                <a:t>https://twitter.com/IIITB_official</a:t>
              </a:r>
              <a:endParaRPr sz="9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0"/>
            <p:cNvSpPr/>
            <p:nvPr/>
          </p:nvSpPr>
          <p:spPr>
            <a:xfrm>
              <a:off x="1499604" y="5158634"/>
              <a:ext cx="38688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r>
                <a:rPr lang="en-GB" sz="9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6"/>
                </a:rPr>
                <a:t>https://www.linkedin.com/school/iiit-bangalore/</a:t>
              </a:r>
              <a:endParaRPr sz="9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0"/>
            <p:cNvSpPr/>
            <p:nvPr/>
          </p:nvSpPr>
          <p:spPr>
            <a:xfrm>
              <a:off x="6293280" y="5164723"/>
              <a:ext cx="33524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7"/>
                </a:rPr>
                <a:t>https://www.youtube.com/user/iiitbmedia</a:t>
              </a:r>
              <a:endParaRPr sz="9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:\Users\MEDIA CENTER\Desktop\instagram-logos-png-images-free-download-2.png" id="308" name="Google Shape;308;p5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80400" y="5652589"/>
              <a:ext cx="270934" cy="270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50"/>
            <p:cNvSpPr/>
            <p:nvPr/>
          </p:nvSpPr>
          <p:spPr>
            <a:xfrm>
              <a:off x="1583028" y="5580812"/>
              <a:ext cx="33006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9"/>
                </a:rPr>
                <a:t>https://www.instagram.com/iiitb_official/</a:t>
              </a:r>
              <a:endParaRPr sz="9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:\Users\MEDIA CENTER\Desktop\hd-youtube-logo-png-transparent-background-20.png" id="310" name="Google Shape;310;p5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985420" y="5192565"/>
              <a:ext cx="349251" cy="349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MEDIA CENTER\Desktop\twitter_PNG3.png" id="311" name="Google Shape;311;p5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984714" y="4748949"/>
              <a:ext cx="375885" cy="3758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MEDIA CENTER\Desktop\Popular_Social_Media-22-512 (1).png" id="312" name="Google Shape;312;p5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189206" y="5141061"/>
              <a:ext cx="469195" cy="4691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3" name="Google Shape;313;p5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590975" y="3841901"/>
            <a:ext cx="897571" cy="897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5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748095" y="614266"/>
            <a:ext cx="3740452" cy="2591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IITB logo" id="315" name="Google Shape;315;p5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290675" y="664008"/>
            <a:ext cx="875088" cy="72568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0"/>
          <p:cNvSpPr txBox="1"/>
          <p:nvPr/>
        </p:nvSpPr>
        <p:spPr>
          <a:xfrm>
            <a:off x="664172" y="1556609"/>
            <a:ext cx="3958317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Institute of Information Technology Bangalore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26/C, Electronics City, Hosur Road, 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Bengaluru – 560 100, Karnataka, India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www.iiitb.ac.in</a:t>
            </a: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680270" y="1600714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Before diving into building a good </a:t>
            </a:r>
            <a:r>
              <a:rPr lang="en-GB" sz="1600"/>
              <a:t>recommendation</a:t>
            </a:r>
            <a:r>
              <a:rPr lang="en-GB" sz="1600"/>
              <a:t> model, it’s important to first understand the dataset and its intricacies.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EDA gives us a better idea on </a:t>
            </a:r>
            <a:r>
              <a:rPr lang="en-GB" sz="1600"/>
              <a:t>patterns and relationships in the dataset, and can also provide explainability on why recommender models work the way they do.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680270" y="1448464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50" y="670150"/>
            <a:ext cx="8063099" cy="38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680270" y="1448464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850" y="831625"/>
            <a:ext cx="7310305" cy="34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680270" y="1448464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513" y="871788"/>
            <a:ext cx="6116987" cy="339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680270" y="1448464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300" y="722788"/>
            <a:ext cx="6253399" cy="369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680270" y="1448464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475" y="542700"/>
            <a:ext cx="5639051" cy="19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475" y="2571750"/>
            <a:ext cx="5639048" cy="187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Pre-processing for Collaborative Filtering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680270" y="1307739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As mentioned before, the dataset </a:t>
            </a:r>
            <a:r>
              <a:rPr lang="en-GB" sz="1600"/>
              <a:t>consists</a:t>
            </a:r>
            <a:r>
              <a:rPr lang="en-GB" sz="1600"/>
              <a:t> of three files.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User-based Collaborative Filtering primarily relies on the idea that a new user having similar ratings to a bunch of existing users is likely to agree on their ratings of items unseen/unused by him.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Since this type of recommendation system only looks at a new user’s similar neighbors, we simplified the dataset into a table with UserID as the index and Movie Titles as the columns. Each entry in the matrix is a user’s rating of a particular movie.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