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60" r:id="rId3"/>
    <p:sldId id="258" r:id="rId4"/>
    <p:sldId id="261" r:id="rId5"/>
    <p:sldId id="270" r:id="rId6"/>
    <p:sldId id="262" r:id="rId7"/>
    <p:sldId id="263" r:id="rId8"/>
    <p:sldId id="264" r:id="rId9"/>
    <p:sldId id="265" r:id="rId10"/>
    <p:sldId id="266" r:id="rId11"/>
    <p:sldId id="267" r:id="rId12"/>
    <p:sldId id="268" r:id="rId13"/>
    <p:sldId id="286" r:id="rId14"/>
    <p:sldId id="287" r:id="rId15"/>
    <p:sldId id="271" r:id="rId16"/>
    <p:sldId id="269" r:id="rId17"/>
    <p:sldId id="283" r:id="rId18"/>
    <p:sldId id="284" r:id="rId19"/>
    <p:sldId id="282" r:id="rId20"/>
    <p:sldId id="272" r:id="rId21"/>
    <p:sldId id="274" r:id="rId22"/>
    <p:sldId id="275" r:id="rId23"/>
    <p:sldId id="276" r:id="rId24"/>
    <p:sldId id="277" r:id="rId25"/>
    <p:sldId id="278" r:id="rId26"/>
    <p:sldId id="280" r:id="rId27"/>
    <p:sldId id="279" r:id="rId28"/>
    <p:sldId id="288" r:id="rId29"/>
    <p:sldId id="281"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35700" y="2677834"/>
            <a:ext cx="12280867"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35700" y="2852933"/>
            <a:ext cx="12280867"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2463975" y="24194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rot="8100000">
            <a:off x="8051975" y="27978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rot="8100000">
            <a:off x="9575975" y="28423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 name="Google Shape;39;p2"/>
          <p:cNvGrpSpPr/>
          <p:nvPr/>
        </p:nvGrpSpPr>
        <p:grpSpPr>
          <a:xfrm>
            <a:off x="-12700" y="2698767"/>
            <a:ext cx="12223767"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57115" y="2673452"/>
            <a:ext cx="12306100"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 name="Google Shape;69;p2"/>
          <p:cNvSpPr/>
          <p:nvPr/>
        </p:nvSpPr>
        <p:spPr>
          <a:xfrm>
            <a:off x="3987600" y="2863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447600" y="3244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6527600" y="27701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2"/>
          <p:cNvSpPr/>
          <p:nvPr/>
        </p:nvSpPr>
        <p:spPr>
          <a:xfrm rot="8100000">
            <a:off x="11599932" y="25210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2"/>
          <p:cNvSpPr txBox="1">
            <a:spLocks noGrp="1"/>
          </p:cNvSpPr>
          <p:nvPr>
            <p:ph type="ctrTitle"/>
          </p:nvPr>
        </p:nvSpPr>
        <p:spPr>
          <a:xfrm>
            <a:off x="3797300" y="4484567"/>
            <a:ext cx="74804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17548228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6766" y="849033"/>
            <a:ext cx="12271933" cy="6067867"/>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44634" y="1024134"/>
            <a:ext cx="12280867" cy="5874933"/>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2463975" y="59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11"/>
          <p:cNvSpPr/>
          <p:nvPr/>
        </p:nvSpPr>
        <p:spPr>
          <a:xfrm rot="8100000">
            <a:off x="8051975" y="96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11"/>
          <p:cNvSpPr/>
          <p:nvPr/>
        </p:nvSpPr>
        <p:spPr>
          <a:xfrm rot="8100000">
            <a:off x="9575975" y="101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3" name="Google Shape;423;p11"/>
          <p:cNvGrpSpPr/>
          <p:nvPr/>
        </p:nvGrpSpPr>
        <p:grpSpPr>
          <a:xfrm>
            <a:off x="-12700" y="869967"/>
            <a:ext cx="12223767" cy="793733"/>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57115" y="844652"/>
            <a:ext cx="12306100" cy="857049"/>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3" name="Google Shape;453;p11"/>
          <p:cNvSpPr/>
          <p:nvPr/>
        </p:nvSpPr>
        <p:spPr>
          <a:xfrm>
            <a:off x="3987600" y="103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11"/>
          <p:cNvSpPr/>
          <p:nvPr/>
        </p:nvSpPr>
        <p:spPr>
          <a:xfrm>
            <a:off x="1447600" y="141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11"/>
          <p:cNvSpPr/>
          <p:nvPr/>
        </p:nvSpPr>
        <p:spPr>
          <a:xfrm>
            <a:off x="6527600" y="94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6" name="Google Shape;456;p11"/>
          <p:cNvSpPr/>
          <p:nvPr/>
        </p:nvSpPr>
        <p:spPr>
          <a:xfrm rot="8100000">
            <a:off x="11599932" y="69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11"/>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35439299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18368236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35700" y="2677834"/>
            <a:ext cx="12280867"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35700" y="2852933"/>
            <a:ext cx="12280867"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2463975" y="24194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8100000">
            <a:off x="8051975" y="27978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rot="8100000">
            <a:off x="9575975" y="28423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12700" y="2698767"/>
            <a:ext cx="12223767"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57115" y="2673452"/>
            <a:ext cx="12306100"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0" name="Google Shape;110;p3"/>
          <p:cNvSpPr/>
          <p:nvPr/>
        </p:nvSpPr>
        <p:spPr>
          <a:xfrm>
            <a:off x="3987600" y="2863733"/>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1447600" y="3244733"/>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6527600" y="2770176"/>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3"/>
          <p:cNvSpPr/>
          <p:nvPr/>
        </p:nvSpPr>
        <p:spPr>
          <a:xfrm rot="8100000">
            <a:off x="11599932" y="25210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3"/>
          <p:cNvSpPr txBox="1">
            <a:spLocks noGrp="1"/>
          </p:cNvSpPr>
          <p:nvPr>
            <p:ph type="ctrTitle"/>
          </p:nvPr>
        </p:nvSpPr>
        <p:spPr>
          <a:xfrm>
            <a:off x="3079133" y="4041533"/>
            <a:ext cx="69528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r>
              <a:rPr lang="en-US"/>
              <a:t>Click to edit Master title style</a:t>
            </a:r>
            <a:endParaRPr/>
          </a:p>
        </p:txBody>
      </p:sp>
      <p:sp>
        <p:nvSpPr>
          <p:cNvPr id="115" name="Google Shape;115;p3"/>
          <p:cNvSpPr txBox="1">
            <a:spLocks noGrp="1"/>
          </p:cNvSpPr>
          <p:nvPr>
            <p:ph type="subTitle" idx="1"/>
          </p:nvPr>
        </p:nvSpPr>
        <p:spPr>
          <a:xfrm>
            <a:off x="3079255" y="5412333"/>
            <a:ext cx="69528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r>
              <a:rPr lang="en-US"/>
              <a:t>Click to edit Master subtitle style</a:t>
            </a:r>
            <a:endParaRPr/>
          </a:p>
        </p:txBody>
      </p:sp>
      <p:sp>
        <p:nvSpPr>
          <p:cNvPr id="116" name="Google Shape;116;p3"/>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22046927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2026633" y="2882400"/>
            <a:ext cx="8138800" cy="1093200"/>
          </a:xfrm>
          <a:prstGeom prst="rect">
            <a:avLst/>
          </a:prstGeom>
        </p:spPr>
        <p:txBody>
          <a:bodyPr spcFirstLastPara="1" wrap="square" lIns="91425" tIns="91425" rIns="91425" bIns="91425" anchor="ctr" anchorCtr="0">
            <a:noAutofit/>
          </a:bodyPr>
          <a:lstStyle>
            <a:lvl1pPr marL="609585" lvl="0" indent="-558786" algn="ctr" rtl="0">
              <a:spcBef>
                <a:spcPts val="800"/>
              </a:spcBef>
              <a:spcAft>
                <a:spcPts val="0"/>
              </a:spcAft>
              <a:buSzPts val="3000"/>
              <a:buChar char="◉"/>
              <a:defRPr sz="4000" i="1"/>
            </a:lvl1pPr>
            <a:lvl2pPr marL="1219170" lvl="1" indent="-558786" algn="ctr" rtl="0">
              <a:spcBef>
                <a:spcPts val="0"/>
              </a:spcBef>
              <a:spcAft>
                <a:spcPts val="0"/>
              </a:spcAft>
              <a:buSzPts val="3000"/>
              <a:buChar char="◉"/>
              <a:defRPr sz="4000" i="1"/>
            </a:lvl2pPr>
            <a:lvl3pPr marL="1828754" lvl="2" indent="-558786" algn="ctr" rtl="0">
              <a:spcBef>
                <a:spcPts val="0"/>
              </a:spcBef>
              <a:spcAft>
                <a:spcPts val="0"/>
              </a:spcAft>
              <a:buSzPts val="3000"/>
              <a:buChar char="■"/>
              <a:defRPr sz="4000" i="1"/>
            </a:lvl3pPr>
            <a:lvl4pPr marL="2438339" lvl="3" indent="-558786" algn="ctr" rtl="0">
              <a:spcBef>
                <a:spcPts val="0"/>
              </a:spcBef>
              <a:spcAft>
                <a:spcPts val="0"/>
              </a:spcAft>
              <a:buSzPts val="3000"/>
              <a:buChar char="●"/>
              <a:defRPr sz="4000" i="1"/>
            </a:lvl4pPr>
            <a:lvl5pPr marL="3047924" lvl="4" indent="-558786" algn="ctr" rtl="0">
              <a:spcBef>
                <a:spcPts val="0"/>
              </a:spcBef>
              <a:spcAft>
                <a:spcPts val="0"/>
              </a:spcAft>
              <a:buSzPts val="3000"/>
              <a:buChar char="○"/>
              <a:defRPr sz="4000" i="1"/>
            </a:lvl5pPr>
            <a:lvl6pPr marL="3657509" lvl="5" indent="-558786" algn="ctr" rtl="0">
              <a:spcBef>
                <a:spcPts val="0"/>
              </a:spcBef>
              <a:spcAft>
                <a:spcPts val="0"/>
              </a:spcAft>
              <a:buSzPts val="3000"/>
              <a:buChar char="■"/>
              <a:defRPr sz="4000" i="1"/>
            </a:lvl6pPr>
            <a:lvl7pPr marL="4267093" lvl="6" indent="-558786" algn="ctr" rtl="0">
              <a:spcBef>
                <a:spcPts val="0"/>
              </a:spcBef>
              <a:spcAft>
                <a:spcPts val="0"/>
              </a:spcAft>
              <a:buSzPts val="3000"/>
              <a:buChar char="●"/>
              <a:defRPr sz="4000" i="1"/>
            </a:lvl7pPr>
            <a:lvl8pPr marL="4876678" lvl="7" indent="-558786" algn="ctr" rtl="0">
              <a:spcBef>
                <a:spcPts val="0"/>
              </a:spcBef>
              <a:spcAft>
                <a:spcPts val="0"/>
              </a:spcAft>
              <a:buSzPts val="3000"/>
              <a:buChar char="○"/>
              <a:defRPr sz="4000" i="1"/>
            </a:lvl8pPr>
            <a:lvl9pPr marL="5486263" lvl="8" indent="-558786" algn="ctr">
              <a:spcBef>
                <a:spcPts val="0"/>
              </a:spcBef>
              <a:spcAft>
                <a:spcPts val="0"/>
              </a:spcAft>
              <a:buSzPts val="3000"/>
              <a:buChar char="■"/>
              <a:defRPr sz="4000" i="1"/>
            </a:lvl9pPr>
          </a:lstStyle>
          <a:p>
            <a:pPr lvl="0"/>
            <a:r>
              <a:rPr lang="en-US"/>
              <a:t>Click to edit Master text styles</a:t>
            </a:r>
          </a:p>
        </p:txBody>
      </p:sp>
      <p:sp>
        <p:nvSpPr>
          <p:cNvPr id="119" name="Google Shape;119;p4"/>
          <p:cNvSpPr txBox="1"/>
          <p:nvPr/>
        </p:nvSpPr>
        <p:spPr>
          <a:xfrm>
            <a:off x="4791200" y="7370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chemeClr val="accent1"/>
                </a:solidFill>
              </a:rPr>
              <a:t>“</a:t>
            </a:r>
            <a:endParaRPr sz="12800">
              <a:solidFill>
                <a:schemeClr val="accent1"/>
              </a:solidFill>
            </a:endParaRPr>
          </a:p>
        </p:txBody>
      </p:sp>
      <p:sp>
        <p:nvSpPr>
          <p:cNvPr id="120" name="Google Shape;120;p4"/>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4"/>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4"/>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4"/>
          <p:cNvGrpSpPr/>
          <p:nvPr/>
        </p:nvGrpSpPr>
        <p:grpSpPr>
          <a:xfrm>
            <a:off x="-12700" y="5949967"/>
            <a:ext cx="12223767" cy="793733"/>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57115" y="5924652"/>
            <a:ext cx="12306100" cy="857049"/>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 name="Google Shape;155;p4"/>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4"/>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4"/>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4"/>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6199678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5"/>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5"/>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6" name="Google Shape;166;p5"/>
          <p:cNvGrpSpPr/>
          <p:nvPr/>
        </p:nvGrpSpPr>
        <p:grpSpPr>
          <a:xfrm>
            <a:off x="-12700" y="5949967"/>
            <a:ext cx="12223767" cy="793733"/>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57115" y="5924651"/>
            <a:ext cx="12306100" cy="857051"/>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6" name="Google Shape;196;p5"/>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5"/>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5"/>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5"/>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5"/>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01" name="Google Shape;201;p5"/>
          <p:cNvSpPr txBox="1">
            <a:spLocks noGrp="1"/>
          </p:cNvSpPr>
          <p:nvPr>
            <p:ph type="body" idx="1"/>
          </p:nvPr>
        </p:nvSpPr>
        <p:spPr>
          <a:xfrm>
            <a:off x="1434467" y="2053567"/>
            <a:ext cx="9328800" cy="256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02" name="Google Shape;202;p5"/>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20070930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6"/>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6"/>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9" name="Google Shape;209;p6"/>
          <p:cNvGrpSpPr/>
          <p:nvPr/>
        </p:nvGrpSpPr>
        <p:grpSpPr>
          <a:xfrm>
            <a:off x="-12700" y="5949967"/>
            <a:ext cx="12223767"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57115" y="5924651"/>
            <a:ext cx="12306100"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9" name="Google Shape;239;p6"/>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6"/>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6"/>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6"/>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6"/>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44" name="Google Shape;244;p6"/>
          <p:cNvSpPr txBox="1">
            <a:spLocks noGrp="1"/>
          </p:cNvSpPr>
          <p:nvPr>
            <p:ph type="body" idx="1"/>
          </p:nvPr>
        </p:nvSpPr>
        <p:spPr>
          <a:xfrm>
            <a:off x="1508667" y="2070600"/>
            <a:ext cx="44532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45" name="Google Shape;245;p6"/>
          <p:cNvSpPr txBox="1">
            <a:spLocks noGrp="1"/>
          </p:cNvSpPr>
          <p:nvPr>
            <p:ph type="body" idx="2"/>
          </p:nvPr>
        </p:nvSpPr>
        <p:spPr>
          <a:xfrm>
            <a:off x="6230084" y="2070600"/>
            <a:ext cx="44532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46" name="Google Shape;246;p6"/>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5192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7"/>
        <p:cNvGrpSpPr/>
        <p:nvPr/>
      </p:nvGrpSpPr>
      <p:grpSpPr>
        <a:xfrm>
          <a:off x="0" y="0"/>
          <a:ext cx="0" cy="0"/>
          <a:chOff x="0" y="0"/>
          <a:chExt cx="0" cy="0"/>
        </a:xfrm>
      </p:grpSpPr>
      <p:sp>
        <p:nvSpPr>
          <p:cNvPr id="248" name="Google Shape;248;p7"/>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7"/>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7"/>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3" name="Google Shape;253;p7"/>
          <p:cNvGrpSpPr/>
          <p:nvPr/>
        </p:nvGrpSpPr>
        <p:grpSpPr>
          <a:xfrm>
            <a:off x="-12700" y="5949967"/>
            <a:ext cx="12223767" cy="793733"/>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57115" y="5924651"/>
            <a:ext cx="12306100" cy="857051"/>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3" name="Google Shape;283;p7"/>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7"/>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7"/>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7"/>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7"/>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288" name="Google Shape;288;p7"/>
          <p:cNvSpPr txBox="1">
            <a:spLocks noGrp="1"/>
          </p:cNvSpPr>
          <p:nvPr>
            <p:ph type="body" idx="1"/>
          </p:nvPr>
        </p:nvSpPr>
        <p:spPr>
          <a:xfrm>
            <a:off x="941200" y="2168800"/>
            <a:ext cx="32956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89" name="Google Shape;289;p7"/>
          <p:cNvSpPr txBox="1">
            <a:spLocks noGrp="1"/>
          </p:cNvSpPr>
          <p:nvPr>
            <p:ph type="body" idx="2"/>
          </p:nvPr>
        </p:nvSpPr>
        <p:spPr>
          <a:xfrm>
            <a:off x="4405500" y="2168800"/>
            <a:ext cx="32956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90" name="Google Shape;290;p7"/>
          <p:cNvSpPr txBox="1">
            <a:spLocks noGrp="1"/>
          </p:cNvSpPr>
          <p:nvPr>
            <p:ph type="body" idx="3"/>
          </p:nvPr>
        </p:nvSpPr>
        <p:spPr>
          <a:xfrm>
            <a:off x="7869800" y="2168800"/>
            <a:ext cx="32956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91" name="Google Shape;291;p7"/>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29932107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8"/>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8"/>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8"/>
          <p:cNvGrpSpPr/>
          <p:nvPr/>
        </p:nvGrpSpPr>
        <p:grpSpPr>
          <a:xfrm>
            <a:off x="-12700" y="5949967"/>
            <a:ext cx="12223767" cy="793733"/>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57115" y="5924651"/>
            <a:ext cx="12306100" cy="857051"/>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8" name="Google Shape;328;p8"/>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8"/>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8"/>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8"/>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8"/>
          <p:cNvSpPr txBox="1">
            <a:spLocks noGrp="1"/>
          </p:cNvSpPr>
          <p:nvPr>
            <p:ph type="title"/>
          </p:nvPr>
        </p:nvSpPr>
        <p:spPr>
          <a:xfrm>
            <a:off x="1397000" y="845500"/>
            <a:ext cx="93288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333" name="Google Shape;333;p8"/>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5700494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4"/>
        <p:cNvGrpSpPr/>
        <p:nvPr/>
      </p:nvGrpSpPr>
      <p:grpSpPr>
        <a:xfrm>
          <a:off x="0" y="0"/>
          <a:ext cx="0" cy="0"/>
          <a:chOff x="0" y="0"/>
          <a:chExt cx="0" cy="0"/>
        </a:xfrm>
      </p:grpSpPr>
      <p:sp>
        <p:nvSpPr>
          <p:cNvPr id="335" name="Google Shape;335;p9"/>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9"/>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9"/>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0" name="Google Shape;340;p9"/>
          <p:cNvGrpSpPr/>
          <p:nvPr/>
        </p:nvGrpSpPr>
        <p:grpSpPr>
          <a:xfrm>
            <a:off x="-12700" y="5949967"/>
            <a:ext cx="12223767" cy="793733"/>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57115" y="5924651"/>
            <a:ext cx="12306100" cy="857051"/>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9"/>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9"/>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9"/>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9"/>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4" name="Google Shape;374;p9"/>
          <p:cNvSpPr txBox="1">
            <a:spLocks noGrp="1"/>
          </p:cNvSpPr>
          <p:nvPr>
            <p:ph type="body" idx="1"/>
          </p:nvPr>
        </p:nvSpPr>
        <p:spPr>
          <a:xfrm>
            <a:off x="609600" y="5137104"/>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Clr>
                <a:schemeClr val="accent1"/>
              </a:buClr>
              <a:buSzPts val="1400"/>
              <a:buNone/>
              <a:defRPr sz="1867">
                <a:solidFill>
                  <a:schemeClr val="accent1"/>
                </a:solidFill>
              </a:defRPr>
            </a:lvl1pPr>
          </a:lstStyle>
          <a:p>
            <a:pPr lvl="0"/>
            <a:r>
              <a:rPr lang="en-US"/>
              <a:t>Click to edit Master text styles</a:t>
            </a:r>
          </a:p>
        </p:txBody>
      </p:sp>
      <p:sp>
        <p:nvSpPr>
          <p:cNvPr id="375" name="Google Shape;375;p9"/>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26441194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0"/>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0"/>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2" name="Google Shape;382;p10"/>
          <p:cNvGrpSpPr/>
          <p:nvPr/>
        </p:nvGrpSpPr>
        <p:grpSpPr>
          <a:xfrm>
            <a:off x="-12700" y="5949967"/>
            <a:ext cx="12223767" cy="793733"/>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57115" y="5924651"/>
            <a:ext cx="12306100" cy="857051"/>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2" name="Google Shape;412;p10"/>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3" name="Google Shape;413;p10"/>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10"/>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10"/>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10"/>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165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508000" y="9"/>
            <a:ext cx="11176000" cy="6883131"/>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397000" y="845500"/>
            <a:ext cx="9328800" cy="9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434467" y="2053567"/>
            <a:ext cx="9328800" cy="25628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11409033" y="6434933"/>
            <a:ext cx="731600" cy="423200"/>
          </a:xfrm>
          <a:prstGeom prst="rect">
            <a:avLst/>
          </a:prstGeom>
          <a:noFill/>
          <a:ln>
            <a:noFill/>
          </a:ln>
        </p:spPr>
        <p:txBody>
          <a:bodyPr spcFirstLastPara="1" wrap="square" lIns="91425" tIns="91425" rIns="91425" bIns="91425" anchor="t" anchorCtr="0">
            <a:noAutofit/>
          </a:bodyPr>
          <a:lstStyle>
            <a:lvl1pPr lvl="0" algn="r">
              <a:buNone/>
              <a:defRPr sz="1333">
                <a:solidFill>
                  <a:srgbClr val="FFFFFF"/>
                </a:solidFill>
                <a:latin typeface="Oswald"/>
                <a:ea typeface="Oswald"/>
                <a:cs typeface="Oswald"/>
                <a:sym typeface="Oswald"/>
              </a:defRPr>
            </a:lvl1pPr>
            <a:lvl2pPr lvl="1" algn="r">
              <a:buNone/>
              <a:defRPr sz="1333">
                <a:solidFill>
                  <a:srgbClr val="FFFFFF"/>
                </a:solidFill>
                <a:latin typeface="Oswald"/>
                <a:ea typeface="Oswald"/>
                <a:cs typeface="Oswald"/>
                <a:sym typeface="Oswald"/>
              </a:defRPr>
            </a:lvl2pPr>
            <a:lvl3pPr lvl="2" algn="r">
              <a:buNone/>
              <a:defRPr sz="1333">
                <a:solidFill>
                  <a:srgbClr val="FFFFFF"/>
                </a:solidFill>
                <a:latin typeface="Oswald"/>
                <a:ea typeface="Oswald"/>
                <a:cs typeface="Oswald"/>
                <a:sym typeface="Oswald"/>
              </a:defRPr>
            </a:lvl3pPr>
            <a:lvl4pPr lvl="3" algn="r">
              <a:buNone/>
              <a:defRPr sz="1333">
                <a:solidFill>
                  <a:srgbClr val="FFFFFF"/>
                </a:solidFill>
                <a:latin typeface="Oswald"/>
                <a:ea typeface="Oswald"/>
                <a:cs typeface="Oswald"/>
                <a:sym typeface="Oswald"/>
              </a:defRPr>
            </a:lvl4pPr>
            <a:lvl5pPr lvl="4" algn="r">
              <a:buNone/>
              <a:defRPr sz="1333">
                <a:solidFill>
                  <a:srgbClr val="FFFFFF"/>
                </a:solidFill>
                <a:latin typeface="Oswald"/>
                <a:ea typeface="Oswald"/>
                <a:cs typeface="Oswald"/>
                <a:sym typeface="Oswald"/>
              </a:defRPr>
            </a:lvl5pPr>
            <a:lvl6pPr lvl="5" algn="r">
              <a:buNone/>
              <a:defRPr sz="1333">
                <a:solidFill>
                  <a:srgbClr val="FFFFFF"/>
                </a:solidFill>
                <a:latin typeface="Oswald"/>
                <a:ea typeface="Oswald"/>
                <a:cs typeface="Oswald"/>
                <a:sym typeface="Oswald"/>
              </a:defRPr>
            </a:lvl6pPr>
            <a:lvl7pPr lvl="6" algn="r">
              <a:buNone/>
              <a:defRPr sz="1333">
                <a:solidFill>
                  <a:srgbClr val="FFFFFF"/>
                </a:solidFill>
                <a:latin typeface="Oswald"/>
                <a:ea typeface="Oswald"/>
                <a:cs typeface="Oswald"/>
                <a:sym typeface="Oswald"/>
              </a:defRPr>
            </a:lvl7pPr>
            <a:lvl8pPr lvl="7" algn="r">
              <a:buNone/>
              <a:defRPr sz="1333">
                <a:solidFill>
                  <a:srgbClr val="FFFFFF"/>
                </a:solidFill>
                <a:latin typeface="Oswald"/>
                <a:ea typeface="Oswald"/>
                <a:cs typeface="Oswald"/>
                <a:sym typeface="Oswald"/>
              </a:defRPr>
            </a:lvl8pPr>
            <a:lvl9pPr lvl="8" algn="r">
              <a:buNone/>
              <a:defRPr sz="1333">
                <a:solidFill>
                  <a:srgbClr val="FFFFFF"/>
                </a:solidFill>
                <a:latin typeface="Oswald"/>
                <a:ea typeface="Oswald"/>
                <a:cs typeface="Oswald"/>
                <a:sym typeface="Oswald"/>
              </a:defRPr>
            </a:lvl9pPr>
          </a:lstStyle>
          <a:p>
            <a:fld id="{3A98EE3D-8CD1-4C3F-BD1C-C98C9596463C}" type="slidenum">
              <a:rPr lang="en-US" smtClean="0"/>
              <a:t>‹#›</a:t>
            </a:fld>
            <a:endParaRPr lang="en-US" dirty="0"/>
          </a:p>
        </p:txBody>
      </p:sp>
    </p:spTree>
    <p:extLst>
      <p:ext uri="{BB962C8B-B14F-4D97-AF65-F5344CB8AC3E}">
        <p14:creationId xmlns:p14="http://schemas.microsoft.com/office/powerpoint/2010/main" val="2389251441"/>
      </p:ext>
    </p:extLst>
  </p:cSld>
  <p:clrMap bg1="lt1" tx1="dk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Discrete_wavelet_transform"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Polynomial"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s://www.intechopen.com/chapters/61705" TargetMode="External"/><Relationship Id="rId2" Type="http://schemas.openxmlformats.org/officeDocument/2006/relationships/hyperlink" Target="http://disp.ee.ntu.edu.tw/tutorial/WaveletTutorial.pdf" TargetMode="External"/><Relationship Id="rId1" Type="http://schemas.openxmlformats.org/officeDocument/2006/relationships/slideLayout" Target="../slideLayouts/slideLayout9.xml"/><Relationship Id="rId6" Type="http://schemas.openxmlformats.org/officeDocument/2006/relationships/hyperlink" Target="https://towardsdatascience.com/the-wavelet-transform-e9cfa85d7b34" TargetMode="External"/><Relationship Id="rId5" Type="http://schemas.openxmlformats.org/officeDocument/2006/relationships/hyperlink" Target="https://www.intechopen.com/chapters/74766" TargetMode="External"/><Relationship Id="rId4" Type="http://schemas.openxmlformats.org/officeDocument/2006/relationships/hyperlink" Target="https://www.slideshare.net/RajEndiran1/introduction-to-wavelet-transform-5150491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idx="4294967295"/>
          </p:nvPr>
        </p:nvSpPr>
        <p:spPr>
          <a:xfrm>
            <a:off x="197536" y="585679"/>
            <a:ext cx="11450854" cy="3684587"/>
          </a:xfrm>
        </p:spPr>
        <p:txBody>
          <a:bodyPr>
            <a:normAutofit/>
          </a:bodyPr>
          <a:lstStyle/>
          <a:p>
            <a:r>
              <a:rPr lang="en-US" sz="9600" dirty="0">
                <a:solidFill>
                  <a:schemeClr val="bg1"/>
                </a:solidFill>
              </a:rPr>
              <a:t>Wavelet</a:t>
            </a:r>
            <a:r>
              <a:rPr lang="en-US" dirty="0">
                <a:solidFill>
                  <a:schemeClr val="bg1"/>
                </a:solidFill>
              </a:rPr>
              <a:t>   </a:t>
            </a:r>
            <a:r>
              <a:rPr lang="en-US" sz="9600" dirty="0">
                <a:solidFill>
                  <a:schemeClr val="bg1"/>
                </a:solidFill>
              </a:rPr>
              <a:t>Transform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4294967295"/>
          </p:nvPr>
        </p:nvSpPr>
        <p:spPr>
          <a:xfrm>
            <a:off x="5544152" y="4841507"/>
            <a:ext cx="6647848" cy="1257117"/>
          </a:xfrm>
        </p:spPr>
        <p:txBody>
          <a:bodyPr>
            <a:normAutofit/>
          </a:bodyPr>
          <a:lstStyle/>
          <a:p>
            <a:r>
              <a:rPr lang="en-US" sz="3600" dirty="0">
                <a:solidFill>
                  <a:schemeClr val="tx1">
                    <a:lumMod val="85000"/>
                    <a:lumOff val="15000"/>
                  </a:schemeClr>
                </a:solidFill>
              </a:rPr>
              <a:t>Aakash Khot, IMT2020512</a:t>
            </a:r>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EFF6D-B7A0-497A-A7F2-8B0CDCDC848D}"/>
              </a:ext>
            </a:extLst>
          </p:cNvPr>
          <p:cNvSpPr txBox="1"/>
          <p:nvPr/>
        </p:nvSpPr>
        <p:spPr>
          <a:xfrm>
            <a:off x="3561346" y="173254"/>
            <a:ext cx="8008219"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Wavelet </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ransform</a:t>
            </a:r>
          </a:p>
        </p:txBody>
      </p:sp>
      <p:sp>
        <p:nvSpPr>
          <p:cNvPr id="3" name="TextBox 2">
            <a:extLst>
              <a:ext uri="{FF2B5EF4-FFF2-40B4-BE49-F238E27FC236}">
                <a16:creationId xmlns:a16="http://schemas.microsoft.com/office/drawing/2014/main" id="{8C413CFF-5CC6-4925-9C18-0361C1F9739D}"/>
              </a:ext>
            </a:extLst>
          </p:cNvPr>
          <p:cNvSpPr txBox="1"/>
          <p:nvPr/>
        </p:nvSpPr>
        <p:spPr>
          <a:xfrm>
            <a:off x="221381" y="1015492"/>
            <a:ext cx="11540690" cy="3816429"/>
          </a:xfrm>
          <a:prstGeom prst="rect">
            <a:avLst/>
          </a:prstGeom>
          <a:noFill/>
        </p:spPr>
        <p:txBody>
          <a:bodyPr wrap="square" rtlCol="0">
            <a:spAutoFit/>
          </a:bodyPr>
          <a:lstStyle/>
          <a:p>
            <a:pPr marL="285750" indent="-285750">
              <a:buFont typeface="Arial" panose="020B0604020202020204" pitchFamily="34" charset="0"/>
              <a:buChar char="•"/>
            </a:pPr>
            <a:r>
              <a:rPr lang="en-US" sz="2600" dirty="0">
                <a:solidFill>
                  <a:schemeClr val="tx1">
                    <a:lumMod val="50000"/>
                  </a:schemeClr>
                </a:solidFill>
                <a:latin typeface="Bahnschrift Light" panose="020B0502040204020203" pitchFamily="34" charset="0"/>
              </a:rPr>
              <a:t>So how do we get the Wavelet transform of a signal?</a:t>
            </a:r>
          </a:p>
          <a:p>
            <a:pPr marL="342900" indent="-342900">
              <a:buFont typeface="Symbol" panose="05050102010706020507" pitchFamily="18" charset="2"/>
              <a:buChar char="Þ"/>
            </a:pPr>
            <a:r>
              <a:rPr lang="en-US" sz="2400" dirty="0">
                <a:solidFill>
                  <a:schemeClr val="tx1">
                    <a:lumMod val="50000"/>
                  </a:schemeClr>
                </a:solidFill>
                <a:latin typeface="Bahnschrift Light" panose="020B0502040204020203" pitchFamily="34" charset="0"/>
              </a:rPr>
              <a:t>So we first pick a wavelet (of any particular scale) and slide the wavelet over entire signal by changing the location and multiplying the wavelet with signal at each time step. This gives us the coefficients for wavelet scale at each time step. Then increase the scale and repeat the same process again.</a:t>
            </a:r>
          </a:p>
          <a:p>
            <a:pPr marL="342900" indent="-342900">
              <a:buFont typeface="Symbol" panose="05050102010706020507" pitchFamily="18" charset="2"/>
              <a:buChar char="Þ"/>
            </a:pPr>
            <a:r>
              <a:rPr lang="en-US" sz="2400" dirty="0">
                <a:solidFill>
                  <a:schemeClr val="tx1">
                    <a:lumMod val="50000"/>
                  </a:schemeClr>
                </a:solidFill>
                <a:latin typeface="Bahnschrift Light" panose="020B0502040204020203" pitchFamily="34" charset="0"/>
              </a:rPr>
              <a:t>In short, the signal is </a:t>
            </a:r>
            <a:r>
              <a:rPr lang="en-US" sz="2400" b="1" dirty="0">
                <a:solidFill>
                  <a:schemeClr val="tx1">
                    <a:lumMod val="50000"/>
                  </a:schemeClr>
                </a:solidFill>
                <a:latin typeface="Bahnschrift Light" panose="020B0502040204020203" pitchFamily="34" charset="0"/>
              </a:rPr>
              <a:t>convolved with set of wavelets </a:t>
            </a:r>
            <a:r>
              <a:rPr lang="en-US" sz="2400" dirty="0">
                <a:solidFill>
                  <a:schemeClr val="tx1">
                    <a:lumMod val="50000"/>
                  </a:schemeClr>
                </a:solidFill>
                <a:latin typeface="Bahnschrift Light" panose="020B0502040204020203" pitchFamily="34" charset="0"/>
              </a:rPr>
              <a:t>at different scales.</a:t>
            </a:r>
          </a:p>
          <a:p>
            <a:pPr marL="342900" indent="-342900">
              <a:buFont typeface="Symbol" panose="05050102010706020507" pitchFamily="18" charset="2"/>
              <a:buChar char="Þ"/>
            </a:pPr>
            <a:r>
              <a:rPr lang="en-US" sz="2400" dirty="0">
                <a:solidFill>
                  <a:schemeClr val="tx1">
                    <a:lumMod val="50000"/>
                  </a:schemeClr>
                </a:solidFill>
                <a:latin typeface="Bahnschrift Light" panose="020B0502040204020203" pitchFamily="34" charset="0"/>
              </a:rPr>
              <a:t>Heisenberg’s principle still holds.</a:t>
            </a:r>
          </a:p>
          <a:p>
            <a:endParaRPr lang="en-US" sz="2400" dirty="0">
              <a:latin typeface="arial" panose="020B0604020202020204" pitchFamily="34" charset="0"/>
            </a:endParaRPr>
          </a:p>
          <a:p>
            <a:endParaRPr lang="en-US" sz="2400" dirty="0">
              <a:latin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endParaRPr>
          </a:p>
        </p:txBody>
      </p:sp>
      <p:sp>
        <p:nvSpPr>
          <p:cNvPr id="10" name="TextBox 9">
            <a:extLst>
              <a:ext uri="{FF2B5EF4-FFF2-40B4-BE49-F238E27FC236}">
                <a16:creationId xmlns:a16="http://schemas.microsoft.com/office/drawing/2014/main" id="{E354C3D7-BE26-46A8-AE45-ADA62639DAF0}"/>
              </a:ext>
            </a:extLst>
          </p:cNvPr>
          <p:cNvSpPr txBox="1"/>
          <p:nvPr/>
        </p:nvSpPr>
        <p:spPr>
          <a:xfrm>
            <a:off x="221381" y="3923751"/>
            <a:ext cx="11540690" cy="2554545"/>
          </a:xfrm>
          <a:prstGeom prst="rect">
            <a:avLst/>
          </a:prstGeom>
          <a:noFill/>
        </p:spPr>
        <p:txBody>
          <a:bodyPr wrap="square" rtlCol="0">
            <a:spAutoFit/>
          </a:bodyPr>
          <a:lstStyle/>
          <a:p>
            <a:pPr marL="285750" indent="-285750">
              <a:buFont typeface="Arial" panose="020B0604020202020204" pitchFamily="34" charset="0"/>
              <a:buChar char="•"/>
            </a:pPr>
            <a:r>
              <a:rPr lang="en-US" sz="2600" dirty="0">
                <a:solidFill>
                  <a:schemeClr val="bg2">
                    <a:lumMod val="50000"/>
                  </a:schemeClr>
                </a:solidFill>
                <a:latin typeface="Bahnschrift Light" panose="020B0502040204020203" pitchFamily="34" charset="0"/>
              </a:rPr>
              <a:t>Types of Transforms:-</a:t>
            </a:r>
          </a:p>
          <a:p>
            <a:r>
              <a:rPr lang="en-US" sz="2800" dirty="0">
                <a:solidFill>
                  <a:schemeClr val="bg2">
                    <a:lumMod val="50000"/>
                  </a:schemeClr>
                </a:solidFill>
                <a:latin typeface="Bahnschrift Light" panose="020B0502040204020203" pitchFamily="34" charset="0"/>
              </a:rPr>
              <a:t>–</a:t>
            </a:r>
            <a:r>
              <a:rPr lang="en-US" sz="2600" dirty="0">
                <a:solidFill>
                  <a:schemeClr val="bg2">
                    <a:lumMod val="50000"/>
                  </a:schemeClr>
                </a:solidFill>
                <a:latin typeface="Bahnschrift Light" panose="020B0502040204020203" pitchFamily="34" charset="0"/>
              </a:rPr>
              <a:t> </a:t>
            </a:r>
            <a:r>
              <a:rPr lang="en-US" sz="2600" dirty="0">
                <a:solidFill>
                  <a:srgbClr val="00B050"/>
                </a:solidFill>
                <a:latin typeface="Bahnschrift Light" panose="020B0502040204020203" pitchFamily="34" charset="0"/>
              </a:rPr>
              <a:t>Continuous Wavelet Transform </a:t>
            </a:r>
            <a:r>
              <a:rPr lang="en-US" sz="2600" dirty="0">
                <a:solidFill>
                  <a:schemeClr val="bg2">
                    <a:lumMod val="50000"/>
                  </a:schemeClr>
                </a:solidFill>
                <a:latin typeface="Bahnschrift Light" panose="020B0502040204020203" pitchFamily="34" charset="0"/>
              </a:rPr>
              <a:t>(CWT)</a:t>
            </a:r>
            <a:r>
              <a:rPr lang="en-US" sz="2400" dirty="0">
                <a:solidFill>
                  <a:schemeClr val="bg2">
                    <a:lumMod val="50000"/>
                  </a:schemeClr>
                </a:solidFill>
                <a:latin typeface="Bahnschrift Light" panose="020B0502040204020203" pitchFamily="34" charset="0"/>
              </a:rPr>
              <a:t> –&gt; Uses infinite number of scales and locations.</a:t>
            </a:r>
          </a:p>
          <a:p>
            <a:r>
              <a:rPr lang="en-US" sz="2400" dirty="0">
                <a:solidFill>
                  <a:schemeClr val="bg2">
                    <a:lumMod val="50000"/>
                  </a:schemeClr>
                </a:solidFill>
                <a:latin typeface="Bahnschrift Light" panose="020B0502040204020203" pitchFamily="34" charset="0"/>
              </a:rPr>
              <a:t>–</a:t>
            </a:r>
            <a:r>
              <a:rPr lang="en-US" sz="2400" b="0" i="0" dirty="0">
                <a:solidFill>
                  <a:schemeClr val="bg2">
                    <a:lumMod val="50000"/>
                  </a:schemeClr>
                </a:solidFill>
                <a:effectLst/>
                <a:latin typeface="Bahnschrift Light" panose="020B0502040204020203" pitchFamily="34" charset="0"/>
              </a:rPr>
              <a:t> </a:t>
            </a:r>
            <a:r>
              <a:rPr lang="en-US" sz="2600" b="0" i="0" dirty="0">
                <a:solidFill>
                  <a:srgbClr val="0070C0"/>
                </a:solidFill>
                <a:effectLst/>
                <a:latin typeface="Bahnschrift Light" panose="020B0502040204020203" pitchFamily="34" charset="0"/>
              </a:rPr>
              <a:t>Discrete Wavelet Transform </a:t>
            </a:r>
            <a:r>
              <a:rPr lang="en-US" sz="2600" b="0" i="0" dirty="0">
                <a:solidFill>
                  <a:schemeClr val="bg2">
                    <a:lumMod val="50000"/>
                  </a:schemeClr>
                </a:solidFill>
                <a:effectLst/>
                <a:latin typeface="Bahnschrift Light" panose="020B0502040204020203" pitchFamily="34" charset="0"/>
              </a:rPr>
              <a:t>(DWT) </a:t>
            </a:r>
            <a:r>
              <a:rPr lang="en-US" sz="2400" dirty="0">
                <a:solidFill>
                  <a:schemeClr val="bg2">
                    <a:lumMod val="50000"/>
                  </a:schemeClr>
                </a:solidFill>
                <a:latin typeface="Bahnschrift Light" panose="020B0502040204020203" pitchFamily="34" charset="0"/>
              </a:rPr>
              <a:t>–&gt; Uses finite set of wavelets i.e. finite set of scales and locations. </a:t>
            </a:r>
            <a:endParaRPr lang="en-US" sz="2400" b="0" i="0" dirty="0">
              <a:solidFill>
                <a:schemeClr val="bg2">
                  <a:lumMod val="50000"/>
                </a:schemeClr>
              </a:solidFill>
              <a:effectLst/>
              <a:latin typeface="Bahnschrift Light" panose="020B0502040204020203" pitchFamily="34" charset="0"/>
            </a:endParaRPr>
          </a:p>
          <a:p>
            <a:r>
              <a:rPr lang="en-US" sz="3200" dirty="0">
                <a:solidFill>
                  <a:srgbClr val="000000"/>
                </a:solidFill>
                <a:latin typeface="FSBrabo"/>
              </a:rPr>
              <a:t>            </a:t>
            </a:r>
            <a:endParaRPr lang="en-US" sz="3200" b="0" i="0" dirty="0">
              <a:solidFill>
                <a:schemeClr val="accent3">
                  <a:lumMod val="50000"/>
                </a:schemeClr>
              </a:solidFill>
              <a:effectLst/>
              <a:latin typeface="FSBrabo"/>
            </a:endParaRPr>
          </a:p>
        </p:txBody>
      </p:sp>
    </p:spTree>
    <p:extLst>
      <p:ext uri="{BB962C8B-B14F-4D97-AF65-F5344CB8AC3E}">
        <p14:creationId xmlns:p14="http://schemas.microsoft.com/office/powerpoint/2010/main" val="24361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2511343" y="82012"/>
            <a:ext cx="9389444"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Continuous Wavelet </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ransform</a:t>
            </a:r>
          </a:p>
        </p:txBody>
      </p:sp>
      <p:sp>
        <p:nvSpPr>
          <p:cNvPr id="7" name="TextBox 6">
            <a:extLst>
              <a:ext uri="{FF2B5EF4-FFF2-40B4-BE49-F238E27FC236}">
                <a16:creationId xmlns:a16="http://schemas.microsoft.com/office/drawing/2014/main" id="{FAABC328-3ADB-4C74-85C8-785EF516C070}"/>
              </a:ext>
            </a:extLst>
          </p:cNvPr>
          <p:cNvSpPr txBox="1"/>
          <p:nvPr/>
        </p:nvSpPr>
        <p:spPr>
          <a:xfrm>
            <a:off x="221381" y="932530"/>
            <a:ext cx="11540690" cy="954107"/>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2">
                    <a:lumMod val="50000"/>
                  </a:schemeClr>
                </a:solidFill>
                <a:latin typeface="Bahnschrift Light" panose="020B0502040204020203" pitchFamily="34" charset="0"/>
              </a:rPr>
              <a:t>CWT of a function x(t) where scale, a&gt;0 and b is any real number can be expressed as </a:t>
            </a:r>
          </a:p>
        </p:txBody>
      </p:sp>
      <p:sp>
        <p:nvSpPr>
          <p:cNvPr id="8" name="TextBox 7">
            <a:extLst>
              <a:ext uri="{FF2B5EF4-FFF2-40B4-BE49-F238E27FC236}">
                <a16:creationId xmlns:a16="http://schemas.microsoft.com/office/drawing/2014/main" id="{FC5E44F2-D27F-4B9D-922A-22CE472AA53F}"/>
              </a:ext>
            </a:extLst>
          </p:cNvPr>
          <p:cNvSpPr txBox="1"/>
          <p:nvPr/>
        </p:nvSpPr>
        <p:spPr>
          <a:xfrm>
            <a:off x="636872" y="5514104"/>
            <a:ext cx="10918256" cy="1261884"/>
          </a:xfrm>
          <a:prstGeom prst="rect">
            <a:avLst/>
          </a:prstGeom>
          <a:noFill/>
        </p:spPr>
        <p:txBody>
          <a:bodyPr wrap="square" rtlCol="0">
            <a:spAutoFit/>
          </a:bodyPr>
          <a:lstStyle/>
          <a:p>
            <a:pPr lvl="1"/>
            <a:r>
              <a:rPr lang="en-US" sz="3600" dirty="0">
                <a:solidFill>
                  <a:schemeClr val="accent2">
                    <a:lumMod val="50000"/>
                  </a:schemeClr>
                </a:solidFill>
                <a:latin typeface="Bahnschrift Light" panose="020B0502040204020203" pitchFamily="34" charset="0"/>
              </a:rPr>
              <a:t>Let’s see some of the popular examples of wavelet…</a:t>
            </a:r>
            <a:endParaRPr lang="en-US" sz="3600" b="0" i="0" dirty="0">
              <a:solidFill>
                <a:schemeClr val="accent2">
                  <a:lumMod val="50000"/>
                </a:schemeClr>
              </a:solidFill>
              <a:effectLst/>
              <a:latin typeface="Bahnschrift Light" panose="020B0502040204020203" pitchFamily="34" charset="0"/>
            </a:endParaRPr>
          </a:p>
          <a:p>
            <a:pPr lvl="1"/>
            <a:endParaRPr lang="en-US" sz="4000" b="0" i="0" dirty="0">
              <a:solidFill>
                <a:srgbClr val="000000"/>
              </a:solidFill>
              <a:effectLst/>
              <a:latin typeface="FSBrabo"/>
            </a:endParaRPr>
          </a:p>
        </p:txBody>
      </p:sp>
      <p:pic>
        <p:nvPicPr>
          <p:cNvPr id="3" name="Graphic 2">
            <a:extLst>
              <a:ext uri="{FF2B5EF4-FFF2-40B4-BE49-F238E27FC236}">
                <a16:creationId xmlns:a16="http://schemas.microsoft.com/office/drawing/2014/main" id="{79C633D2-9837-4070-92BB-146DE577F1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938" y="1886637"/>
            <a:ext cx="6419900" cy="1083193"/>
          </a:xfrm>
          <a:prstGeom prst="rect">
            <a:avLst/>
          </a:prstGeom>
        </p:spPr>
      </p:pic>
      <p:sp>
        <p:nvSpPr>
          <p:cNvPr id="10" name="TextBox 9">
            <a:extLst>
              <a:ext uri="{FF2B5EF4-FFF2-40B4-BE49-F238E27FC236}">
                <a16:creationId xmlns:a16="http://schemas.microsoft.com/office/drawing/2014/main" id="{534F874D-0C2E-42F2-BF35-71824B378461}"/>
              </a:ext>
            </a:extLst>
          </p:cNvPr>
          <p:cNvSpPr txBox="1"/>
          <p:nvPr/>
        </p:nvSpPr>
        <p:spPr>
          <a:xfrm>
            <a:off x="221381" y="3760100"/>
            <a:ext cx="11540690"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Here, X(a, b) is called wavelet coefficient, ‘a’ is scaling factor and ‘b’ is shifting parameter. </a:t>
            </a:r>
            <a:r>
              <a:rPr lang="el-GR" sz="2800" b="0" i="0" dirty="0">
                <a:solidFill>
                  <a:schemeClr val="tx2">
                    <a:lumMod val="10000"/>
                  </a:schemeClr>
                </a:solidFill>
                <a:effectLst/>
                <a:latin typeface="Bahnschrift Light" panose="020B0502040204020203" pitchFamily="34" charset="0"/>
              </a:rPr>
              <a:t>ψ(</a:t>
            </a:r>
            <a:r>
              <a:rPr lang="en-IN" sz="2800" b="0" i="0" dirty="0">
                <a:solidFill>
                  <a:schemeClr val="tx2">
                    <a:lumMod val="10000"/>
                  </a:schemeClr>
                </a:solidFill>
                <a:effectLst/>
                <a:latin typeface="Bahnschrift Light" panose="020B0502040204020203" pitchFamily="34" charset="0"/>
              </a:rPr>
              <a:t>t) is called mother wavelet.</a:t>
            </a:r>
          </a:p>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We can say that Wavelet acts as window function (basis function).</a:t>
            </a:r>
          </a:p>
        </p:txBody>
      </p:sp>
    </p:spTree>
    <p:extLst>
      <p:ext uri="{BB962C8B-B14F-4D97-AF65-F5344CB8AC3E}">
        <p14:creationId xmlns:p14="http://schemas.microsoft.com/office/powerpoint/2010/main" val="203051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2511343" y="110888"/>
            <a:ext cx="9389444"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Examples of Mother wavelets</a:t>
            </a:r>
          </a:p>
        </p:txBody>
      </p:sp>
      <p:pic>
        <p:nvPicPr>
          <p:cNvPr id="4" name="Picture 3">
            <a:extLst>
              <a:ext uri="{FF2B5EF4-FFF2-40B4-BE49-F238E27FC236}">
                <a16:creationId xmlns:a16="http://schemas.microsoft.com/office/drawing/2014/main" id="{90F2C8CD-9A37-47C9-8A21-948883092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22" y="1128482"/>
            <a:ext cx="8365155" cy="5201410"/>
          </a:xfrm>
          <a:prstGeom prst="rect">
            <a:avLst/>
          </a:prstGeom>
        </p:spPr>
      </p:pic>
    </p:spTree>
    <p:extLst>
      <p:ext uri="{BB962C8B-B14F-4D97-AF65-F5344CB8AC3E}">
        <p14:creationId xmlns:p14="http://schemas.microsoft.com/office/powerpoint/2010/main" val="16338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3521996" y="101263"/>
            <a:ext cx="5516127"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Steps to Compute CW</a:t>
            </a:r>
            <a:r>
              <a:rPr lang="en-IN" sz="4000" dirty="0">
                <a:solidFill>
                  <a:schemeClr val="accent2">
                    <a:lumMod val="75000"/>
                  </a:schemeClr>
                </a:solidFill>
                <a:latin typeface="Bahnschrift Light" panose="020B0502040204020203" pitchFamily="34" charset="0"/>
              </a:rPr>
              <a:t>T</a:t>
            </a:r>
          </a:p>
        </p:txBody>
      </p:sp>
      <p:sp>
        <p:nvSpPr>
          <p:cNvPr id="5" name="TextBox 4">
            <a:extLst>
              <a:ext uri="{FF2B5EF4-FFF2-40B4-BE49-F238E27FC236}">
                <a16:creationId xmlns:a16="http://schemas.microsoft.com/office/drawing/2014/main" id="{D73B1721-D79B-429F-BE87-8D3B7203E8F7}"/>
              </a:ext>
            </a:extLst>
          </p:cNvPr>
          <p:cNvSpPr txBox="1"/>
          <p:nvPr/>
        </p:nvSpPr>
        <p:spPr>
          <a:xfrm>
            <a:off x="221381" y="932530"/>
            <a:ext cx="11540690" cy="4893647"/>
          </a:xfrm>
          <a:prstGeom prst="rect">
            <a:avLst/>
          </a:prstGeom>
          <a:noFill/>
        </p:spPr>
        <p:txBody>
          <a:bodyPr wrap="square" rtlCol="0">
            <a:spAutoFit/>
          </a:bodyPr>
          <a:lstStyle/>
          <a:p>
            <a:pPr marL="514350" indent="-514350">
              <a:buFont typeface="+mj-lt"/>
              <a:buAutoNum type="arabicPeriod"/>
            </a:pPr>
            <a:r>
              <a:rPr lang="en-US" sz="2600" dirty="0">
                <a:solidFill>
                  <a:schemeClr val="bg2">
                    <a:lumMod val="50000"/>
                  </a:schemeClr>
                </a:solidFill>
                <a:latin typeface="Bahnschrift Light" panose="020B0502040204020203" pitchFamily="34" charset="0"/>
              </a:rPr>
              <a:t>We first pick a wavelet (of any particular scale) and compare it from the section of start of the signal.</a:t>
            </a:r>
          </a:p>
          <a:p>
            <a:pPr marL="514350" indent="-514350">
              <a:buFont typeface="+mj-lt"/>
              <a:buAutoNum type="arabicPeriod"/>
            </a:pPr>
            <a:r>
              <a:rPr lang="en-US" sz="2600" dirty="0">
                <a:solidFill>
                  <a:schemeClr val="bg2">
                    <a:lumMod val="50000"/>
                  </a:schemeClr>
                </a:solidFill>
                <a:latin typeface="Bahnschrift Light" panose="020B0502040204020203" pitchFamily="34" charset="0"/>
              </a:rPr>
              <a:t>The calculate the correlation coefficient c.</a:t>
            </a:r>
          </a:p>
          <a:p>
            <a:pPr marL="285750" indent="-285750">
              <a:buFont typeface="Arial" panose="020B0604020202020204" pitchFamily="34" charset="0"/>
              <a:buChar char="•"/>
            </a:pPr>
            <a:endParaRPr lang="en-US" sz="2600" dirty="0">
              <a:latin typeface="Bahnschrift Light" panose="020B0502040204020203" pitchFamily="34" charset="0"/>
            </a:endParaRPr>
          </a:p>
          <a:p>
            <a:pPr marL="285750" indent="-285750">
              <a:buFont typeface="Arial" panose="020B0604020202020204" pitchFamily="34" charset="0"/>
              <a:buChar char="•"/>
            </a:pPr>
            <a:endParaRPr lang="en-US" sz="2600" dirty="0">
              <a:latin typeface="Bahnschrift Light" panose="020B0502040204020203" pitchFamily="34" charset="0"/>
            </a:endParaRPr>
          </a:p>
          <a:p>
            <a:pPr marL="285750" indent="-285750">
              <a:buFont typeface="Arial" panose="020B0604020202020204" pitchFamily="34" charset="0"/>
              <a:buChar char="•"/>
            </a:pPr>
            <a:endParaRPr lang="en-US" sz="2600" dirty="0">
              <a:latin typeface="Bahnschrift Light" panose="020B0502040204020203" pitchFamily="34" charset="0"/>
            </a:endParaRPr>
          </a:p>
          <a:p>
            <a:pPr marL="285750" indent="-285750">
              <a:buFont typeface="Arial" panose="020B0604020202020204" pitchFamily="34" charset="0"/>
              <a:buChar char="•"/>
            </a:pPr>
            <a:endParaRPr lang="en-US" sz="2600" dirty="0">
              <a:latin typeface="Bahnschrift Light" panose="020B0502040204020203" pitchFamily="34" charset="0"/>
            </a:endParaRPr>
          </a:p>
          <a:p>
            <a:pPr marL="285750" indent="-285750">
              <a:buFont typeface="Arial" panose="020B0604020202020204" pitchFamily="34" charset="0"/>
              <a:buChar char="•"/>
            </a:pPr>
            <a:endParaRPr lang="en-US" sz="2600" dirty="0">
              <a:latin typeface="Bahnschrift Light" panose="020B0502040204020203" pitchFamily="34" charset="0"/>
            </a:endParaRPr>
          </a:p>
          <a:p>
            <a:pPr marL="285750" indent="-285750">
              <a:buFont typeface="Arial" panose="020B0604020202020204" pitchFamily="34" charset="0"/>
              <a:buChar char="•"/>
            </a:pPr>
            <a:endParaRPr lang="en-US" sz="2600" dirty="0">
              <a:latin typeface="Bahnschrift Light" panose="020B0502040204020203" pitchFamily="34" charset="0"/>
            </a:endParaRPr>
          </a:p>
          <a:p>
            <a:r>
              <a:rPr lang="en-US" sz="2600" dirty="0">
                <a:latin typeface="Bahnschrift Light" panose="020B0502040204020203" pitchFamily="34" charset="0"/>
              </a:rPr>
              <a:t>3.   </a:t>
            </a:r>
            <a:r>
              <a:rPr lang="en-US" sz="2600" dirty="0">
                <a:solidFill>
                  <a:schemeClr val="bg2">
                    <a:lumMod val="50000"/>
                  </a:schemeClr>
                </a:solidFill>
                <a:latin typeface="Bahnschrift Light" panose="020B0502040204020203" pitchFamily="34" charset="0"/>
              </a:rPr>
              <a:t>Now shift the wavelet to right an repeat steps 1 and 2 until whole signal              is covered.</a:t>
            </a:r>
          </a:p>
          <a:p>
            <a:pPr marL="285750" indent="-285750">
              <a:buFont typeface="Arial" panose="020B0604020202020204" pitchFamily="34" charset="0"/>
              <a:buChar char="•"/>
            </a:pPr>
            <a:endParaRPr lang="en-IN" sz="2600" dirty="0">
              <a:latin typeface="Bahnschrift Light" panose="020B0502040204020203" pitchFamily="34" charset="0"/>
            </a:endParaRPr>
          </a:p>
        </p:txBody>
      </p:sp>
      <p:pic>
        <p:nvPicPr>
          <p:cNvPr id="4" name="Picture 3" descr="ch01_i45">
            <a:extLst>
              <a:ext uri="{FF2B5EF4-FFF2-40B4-BE49-F238E27FC236}">
                <a16:creationId xmlns:a16="http://schemas.microsoft.com/office/drawing/2014/main" id="{4B1B65A6-B58F-43A0-9808-F6B6E6BBA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283" y="2495650"/>
            <a:ext cx="6869113"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h01_i49">
            <a:extLst>
              <a:ext uri="{FF2B5EF4-FFF2-40B4-BE49-F238E27FC236}">
                <a16:creationId xmlns:a16="http://schemas.microsoft.com/office/drawing/2014/main" id="{3379DD4D-699B-4A1E-84C8-35C9C15D0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925" y="2486025"/>
            <a:ext cx="682307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29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3521996" y="101263"/>
            <a:ext cx="5516127"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Steps to Compute CW</a:t>
            </a:r>
            <a:r>
              <a:rPr lang="en-IN" sz="4000" dirty="0">
                <a:solidFill>
                  <a:schemeClr val="accent2">
                    <a:lumMod val="75000"/>
                  </a:schemeClr>
                </a:solidFill>
                <a:latin typeface="Bahnschrift Light" panose="020B0502040204020203" pitchFamily="34" charset="0"/>
              </a:rPr>
              <a:t>T</a:t>
            </a:r>
          </a:p>
        </p:txBody>
      </p:sp>
      <p:sp>
        <p:nvSpPr>
          <p:cNvPr id="5" name="TextBox 4">
            <a:extLst>
              <a:ext uri="{FF2B5EF4-FFF2-40B4-BE49-F238E27FC236}">
                <a16:creationId xmlns:a16="http://schemas.microsoft.com/office/drawing/2014/main" id="{D73B1721-D79B-429F-BE87-8D3B7203E8F7}"/>
              </a:ext>
            </a:extLst>
          </p:cNvPr>
          <p:cNvSpPr txBox="1"/>
          <p:nvPr/>
        </p:nvSpPr>
        <p:spPr>
          <a:xfrm>
            <a:off x="221381" y="1096159"/>
            <a:ext cx="11540690" cy="6494085"/>
          </a:xfrm>
          <a:prstGeom prst="rect">
            <a:avLst/>
          </a:prstGeom>
          <a:noFill/>
        </p:spPr>
        <p:txBody>
          <a:bodyPr wrap="square" rtlCol="0">
            <a:spAutoFit/>
          </a:bodyPr>
          <a:lstStyle/>
          <a:p>
            <a:pPr marL="514350" indent="-514350">
              <a:buAutoNum type="arabicPeriod" startAt="4"/>
            </a:pPr>
            <a:r>
              <a:rPr lang="en-US" sz="2600" dirty="0">
                <a:solidFill>
                  <a:schemeClr val="bg2">
                    <a:lumMod val="50000"/>
                  </a:schemeClr>
                </a:solidFill>
                <a:latin typeface="Bahnschrift Light" panose="020B0502040204020203" pitchFamily="34" charset="0"/>
              </a:rPr>
              <a:t>As we have chosen a wavelet of particular scale only, now scale it and repeat steps 1 to 3.</a:t>
            </a:r>
          </a:p>
          <a:p>
            <a:pPr marL="514350" indent="-514350">
              <a:buAutoNum type="arabicPeriod" startAt="4"/>
            </a:pPr>
            <a:endParaRPr lang="en-US" sz="2600" dirty="0">
              <a:latin typeface="Bahnschrift Light" panose="020B0502040204020203" pitchFamily="34" charset="0"/>
            </a:endParaRPr>
          </a:p>
          <a:p>
            <a:pPr marL="514350" indent="-514350">
              <a:buAutoNum type="arabicPeriod" startAt="4"/>
            </a:pPr>
            <a:endParaRPr lang="en-US" sz="2600" dirty="0">
              <a:latin typeface="Bahnschrift Light" panose="020B0502040204020203" pitchFamily="34" charset="0"/>
            </a:endParaRPr>
          </a:p>
          <a:p>
            <a:pPr marL="514350" indent="-514350">
              <a:buAutoNum type="arabicPeriod" startAt="4"/>
            </a:pPr>
            <a:endParaRPr lang="en-US" sz="2600" dirty="0">
              <a:latin typeface="Bahnschrift Light" panose="020B0502040204020203" pitchFamily="34" charset="0"/>
            </a:endParaRPr>
          </a:p>
          <a:p>
            <a:pPr marL="514350" indent="-514350">
              <a:buAutoNum type="arabicPeriod" startAt="4"/>
            </a:pPr>
            <a:endParaRPr lang="en-US" sz="2600" dirty="0">
              <a:latin typeface="Bahnschrift Light" panose="020B0502040204020203" pitchFamily="34" charset="0"/>
            </a:endParaRPr>
          </a:p>
          <a:p>
            <a:pPr marL="514350" indent="-514350">
              <a:buAutoNum type="arabicPeriod" startAt="4"/>
            </a:pPr>
            <a:endParaRPr lang="en-US" sz="2600" dirty="0">
              <a:latin typeface="Bahnschrift Light" panose="020B0502040204020203" pitchFamily="34" charset="0"/>
            </a:endParaRPr>
          </a:p>
          <a:p>
            <a:pPr marL="514350" indent="-514350">
              <a:buAutoNum type="arabicPeriod" startAt="4"/>
            </a:pPr>
            <a:endParaRPr lang="en-US" sz="2600" dirty="0">
              <a:latin typeface="Bahnschrift Light" panose="020B0502040204020203" pitchFamily="34" charset="0"/>
            </a:endParaRPr>
          </a:p>
          <a:p>
            <a:pPr marL="514350" indent="-514350">
              <a:buAutoNum type="arabicPeriod" startAt="4"/>
            </a:pPr>
            <a:endParaRPr lang="en-US" sz="2600" dirty="0">
              <a:latin typeface="Bahnschrift Light" panose="020B0502040204020203" pitchFamily="34" charset="0"/>
            </a:endParaRPr>
          </a:p>
          <a:p>
            <a:pPr marL="514350" indent="-514350">
              <a:buAutoNum type="arabicPeriod" startAt="4"/>
            </a:pPr>
            <a:r>
              <a:rPr lang="en-US" sz="2600" dirty="0">
                <a:solidFill>
                  <a:schemeClr val="bg2">
                    <a:lumMod val="50000"/>
                  </a:schemeClr>
                </a:solidFill>
                <a:latin typeface="Bahnschrift Light" panose="020B0502040204020203" pitchFamily="34" charset="0"/>
              </a:rPr>
              <a:t>Now repeat steps 1 to 4 for all scales.</a:t>
            </a:r>
          </a:p>
          <a:p>
            <a:pPr marL="285750" indent="-285750">
              <a:buFont typeface="Arial" panose="020B0604020202020204" pitchFamily="34" charset="0"/>
              <a:buChar char="•"/>
            </a:pPr>
            <a:endParaRPr lang="en-US" sz="2600" dirty="0">
              <a:latin typeface="Bahnschrift Light" panose="020B0502040204020203" pitchFamily="34" charset="0"/>
            </a:endParaRPr>
          </a:p>
          <a:p>
            <a:pPr marL="285750" indent="-285750">
              <a:buFont typeface="Arial" panose="020B0604020202020204" pitchFamily="34" charset="0"/>
              <a:buChar char="•"/>
            </a:pPr>
            <a:endParaRPr lang="en-US" sz="2600" dirty="0">
              <a:latin typeface="Bahnschrift Light" panose="020B0502040204020203" pitchFamily="34" charset="0"/>
            </a:endParaRPr>
          </a:p>
          <a:p>
            <a:pPr marL="285750" indent="-285750">
              <a:buFont typeface="Arial" panose="020B0604020202020204" pitchFamily="34" charset="0"/>
              <a:buChar char="•"/>
            </a:pPr>
            <a:endParaRPr lang="en-US" sz="2600" dirty="0">
              <a:latin typeface="Bahnschrift Light" panose="020B0502040204020203" pitchFamily="34" charset="0"/>
            </a:endParaRPr>
          </a:p>
          <a:p>
            <a:pPr marL="285750" indent="-285750">
              <a:buFont typeface="Arial" panose="020B0604020202020204" pitchFamily="34" charset="0"/>
              <a:buChar char="•"/>
            </a:pPr>
            <a:endParaRPr lang="en-US" sz="2600" dirty="0">
              <a:latin typeface="Bahnschrift Light" panose="020B0502040204020203" pitchFamily="34" charset="0"/>
            </a:endParaRPr>
          </a:p>
          <a:p>
            <a:pPr marL="285750" indent="-285750">
              <a:buFont typeface="Arial" panose="020B0604020202020204" pitchFamily="34" charset="0"/>
              <a:buChar char="•"/>
            </a:pPr>
            <a:endParaRPr lang="en-US" sz="2600" dirty="0">
              <a:latin typeface="Bahnschrift Light" panose="020B0502040204020203" pitchFamily="34" charset="0"/>
            </a:endParaRPr>
          </a:p>
          <a:p>
            <a:endParaRPr lang="en-IN" sz="2600" dirty="0">
              <a:latin typeface="Bahnschrift Light" panose="020B0502040204020203" pitchFamily="34" charset="0"/>
            </a:endParaRPr>
          </a:p>
        </p:txBody>
      </p:sp>
      <p:pic>
        <p:nvPicPr>
          <p:cNvPr id="7" name="Picture 6" descr="ch01_i53">
            <a:extLst>
              <a:ext uri="{FF2B5EF4-FFF2-40B4-BE49-F238E27FC236}">
                <a16:creationId xmlns:a16="http://schemas.microsoft.com/office/drawing/2014/main" id="{C0177733-6397-4727-B80B-422C89F20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170" y="2256506"/>
            <a:ext cx="6869112"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04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3150C7-7BE2-4880-83B2-AE1CA9027724}"/>
              </a:ext>
            </a:extLst>
          </p:cNvPr>
          <p:cNvSpPr txBox="1"/>
          <p:nvPr/>
        </p:nvSpPr>
        <p:spPr>
          <a:xfrm>
            <a:off x="3425742" y="101262"/>
            <a:ext cx="5487252"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CW</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 of up-chirp signal</a:t>
            </a:r>
          </a:p>
        </p:txBody>
      </p:sp>
      <p:pic>
        <p:nvPicPr>
          <p:cNvPr id="3" name="Picture 2">
            <a:extLst>
              <a:ext uri="{FF2B5EF4-FFF2-40B4-BE49-F238E27FC236}">
                <a16:creationId xmlns:a16="http://schemas.microsoft.com/office/drawing/2014/main" id="{194E26DC-42C7-4403-92EA-B757AFC1E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532" y="1322138"/>
            <a:ext cx="9462917" cy="3942882"/>
          </a:xfrm>
          <a:prstGeom prst="rect">
            <a:avLst/>
          </a:prstGeom>
        </p:spPr>
      </p:pic>
    </p:spTree>
    <p:extLst>
      <p:ext uri="{BB962C8B-B14F-4D97-AF65-F5344CB8AC3E}">
        <p14:creationId xmlns:p14="http://schemas.microsoft.com/office/powerpoint/2010/main" val="1200198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2617220" y="139763"/>
            <a:ext cx="9389444"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Discrete Wavelet </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ransform</a:t>
            </a:r>
          </a:p>
        </p:txBody>
      </p:sp>
      <p:sp>
        <p:nvSpPr>
          <p:cNvPr id="5" name="TextBox 4">
            <a:extLst>
              <a:ext uri="{FF2B5EF4-FFF2-40B4-BE49-F238E27FC236}">
                <a16:creationId xmlns:a16="http://schemas.microsoft.com/office/drawing/2014/main" id="{B41DE581-3C47-44CD-8F67-A304EE6E45D7}"/>
              </a:ext>
            </a:extLst>
          </p:cNvPr>
          <p:cNvSpPr txBox="1"/>
          <p:nvPr/>
        </p:nvSpPr>
        <p:spPr>
          <a:xfrm>
            <a:off x="221381" y="1015492"/>
            <a:ext cx="11540690" cy="5324535"/>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Bahnschrift Light" panose="020B0502040204020203" pitchFamily="34" charset="0"/>
              </a:rPr>
              <a:t>Why </a:t>
            </a:r>
            <a:r>
              <a:rPr lang="en-IN" sz="2800" b="1" dirty="0">
                <a:latin typeface="Bahnschrift Light" panose="020B0502040204020203" pitchFamily="34" charset="0"/>
              </a:rPr>
              <a:t>DWT</a:t>
            </a:r>
            <a:r>
              <a:rPr lang="en-IN" sz="2800" dirty="0">
                <a:latin typeface="Bahnschrift Light" panose="020B0502040204020203" pitchFamily="34" charset="0"/>
              </a:rPr>
              <a:t> ?</a:t>
            </a:r>
          </a:p>
          <a:p>
            <a:pPr marL="457200" indent="-457200">
              <a:buFont typeface="Symbol" panose="05050102010706020507" pitchFamily="18" charset="2"/>
              <a:buChar char="Þ"/>
            </a:pPr>
            <a:r>
              <a:rPr lang="en-IN" sz="2600" dirty="0">
                <a:latin typeface="Bahnschrift Light" panose="020B0502040204020203" pitchFamily="34" charset="0"/>
              </a:rPr>
              <a:t>CWT is computable but </a:t>
            </a:r>
            <a:r>
              <a:rPr lang="en-IN" sz="2600" b="1" dirty="0">
                <a:latin typeface="Bahnschrift Light" panose="020B0502040204020203" pitchFamily="34" charset="0"/>
              </a:rPr>
              <a:t>not implementable </a:t>
            </a:r>
            <a:r>
              <a:rPr lang="en-IN" sz="2600" dirty="0">
                <a:latin typeface="Bahnschrift Light" panose="020B0502040204020203" pitchFamily="34" charset="0"/>
              </a:rPr>
              <a:t>as scaling (‘a’) and shifting (‘b’) parameters are infinite which makes it difficult to implement.</a:t>
            </a:r>
          </a:p>
          <a:p>
            <a:pPr marL="457200" indent="-457200">
              <a:buFont typeface="Arial" panose="020B0604020202020204" pitchFamily="34" charset="0"/>
              <a:buChar char="•"/>
            </a:pPr>
            <a:r>
              <a:rPr lang="en-IN" sz="2600" dirty="0">
                <a:latin typeface="Bahnschrift Light" panose="020B0502040204020203" pitchFamily="34" charset="0"/>
              </a:rPr>
              <a:t>That’s why DWT is efficient in terms of implementations as finite sets of wavelets are taken.</a:t>
            </a:r>
          </a:p>
          <a:p>
            <a:pPr marL="457200" indent="-457200">
              <a:buFont typeface="Arial" panose="020B0604020202020204" pitchFamily="34" charset="0"/>
              <a:buChar char="•"/>
            </a:pPr>
            <a:r>
              <a:rPr lang="en-IN" sz="2600" dirty="0">
                <a:latin typeface="Bahnschrift Light" panose="020B0502040204020203" pitchFamily="34" charset="0"/>
              </a:rPr>
              <a:t>From the same equation, replace ‘a’ by ‘</a:t>
            </a:r>
            <a:r>
              <a:rPr lang="en-IN" sz="2600" b="0" i="0" dirty="0">
                <a:solidFill>
                  <a:srgbClr val="000000"/>
                </a:solidFill>
                <a:effectLst/>
                <a:latin typeface="Bahnschrift Light" panose="020B0502040204020203" pitchFamily="34" charset="0"/>
              </a:rPr>
              <a:t>2</a:t>
            </a:r>
            <a:r>
              <a:rPr lang="en-IN" sz="2600" b="0" i="0" baseline="30000" dirty="0">
                <a:solidFill>
                  <a:srgbClr val="000000"/>
                </a:solidFill>
                <a:effectLst/>
                <a:latin typeface="Bahnschrift Light" panose="020B0502040204020203" pitchFamily="34" charset="0"/>
              </a:rPr>
              <a:t>−j</a:t>
            </a:r>
            <a:r>
              <a:rPr lang="en-IN" sz="2600" dirty="0">
                <a:latin typeface="Bahnschrift Light" panose="020B0502040204020203" pitchFamily="34" charset="0"/>
              </a:rPr>
              <a:t> ’ and ‘b’ by ‘</a:t>
            </a:r>
            <a:r>
              <a:rPr lang="en-IN" sz="2600" b="0" i="0" dirty="0">
                <a:solidFill>
                  <a:srgbClr val="000000"/>
                </a:solidFill>
                <a:effectLst/>
                <a:latin typeface="Bahnschrift Light" panose="020B0502040204020203" pitchFamily="34" charset="0"/>
              </a:rPr>
              <a:t> c2</a:t>
            </a:r>
            <a:r>
              <a:rPr lang="en-IN" sz="2600" b="0" i="0" baseline="30000" dirty="0">
                <a:solidFill>
                  <a:srgbClr val="000000"/>
                </a:solidFill>
                <a:effectLst/>
                <a:latin typeface="Bahnschrift Light" panose="020B0502040204020203" pitchFamily="34" charset="0"/>
              </a:rPr>
              <a:t>−j</a:t>
            </a:r>
            <a:r>
              <a:rPr lang="en-IN" sz="2600" b="0" i="0" dirty="0">
                <a:solidFill>
                  <a:srgbClr val="000000"/>
                </a:solidFill>
                <a:effectLst/>
                <a:latin typeface="Bahnschrift Light" panose="020B0502040204020203" pitchFamily="34" charset="0"/>
              </a:rPr>
              <a:t> ’ i.</a:t>
            </a:r>
            <a:r>
              <a:rPr lang="en-IN" sz="2600" dirty="0">
                <a:solidFill>
                  <a:srgbClr val="000000"/>
                </a:solidFill>
                <a:latin typeface="Bahnschrift Light" panose="020B0502040204020203" pitchFamily="34" charset="0"/>
              </a:rPr>
              <a:t>e. proportional to ‘a’. Made as powers of 2 (dyadic).</a:t>
            </a:r>
          </a:p>
          <a:p>
            <a:pPr marL="457200" indent="-457200">
              <a:buFont typeface="Arial" panose="020B0604020202020204" pitchFamily="34" charset="0"/>
              <a:buChar char="•"/>
            </a:pPr>
            <a:r>
              <a:rPr lang="en-IN" sz="2600" dirty="0">
                <a:solidFill>
                  <a:srgbClr val="000000"/>
                </a:solidFill>
                <a:latin typeface="Bahnschrift Light" panose="020B0502040204020203" pitchFamily="34" charset="0"/>
              </a:rPr>
              <a:t>So Here ‘</a:t>
            </a:r>
            <a:r>
              <a:rPr lang="en-IN" sz="2600" dirty="0">
                <a:solidFill>
                  <a:srgbClr val="00B050"/>
                </a:solidFill>
                <a:latin typeface="Bahnschrift Light" panose="020B0502040204020203" pitchFamily="34" charset="0"/>
              </a:rPr>
              <a:t>j</a:t>
            </a:r>
            <a:r>
              <a:rPr lang="en-IN" sz="2600" dirty="0">
                <a:solidFill>
                  <a:srgbClr val="000000"/>
                </a:solidFill>
                <a:latin typeface="Bahnschrift Light" panose="020B0502040204020203" pitchFamily="34" charset="0"/>
              </a:rPr>
              <a:t>’ is called as </a:t>
            </a:r>
            <a:r>
              <a:rPr lang="en-IN" sz="2600" u="sng" dirty="0">
                <a:solidFill>
                  <a:srgbClr val="000000"/>
                </a:solidFill>
                <a:latin typeface="Bahnschrift Light" panose="020B0502040204020203" pitchFamily="34" charset="0"/>
              </a:rPr>
              <a:t>scaling parameter</a:t>
            </a:r>
            <a:r>
              <a:rPr lang="en-IN" sz="2600" dirty="0">
                <a:solidFill>
                  <a:srgbClr val="000000"/>
                </a:solidFill>
                <a:latin typeface="Bahnschrift Light" panose="020B0502040204020203" pitchFamily="34" charset="0"/>
              </a:rPr>
              <a:t> and ‘</a:t>
            </a:r>
            <a:r>
              <a:rPr lang="en-IN" sz="2600" dirty="0">
                <a:solidFill>
                  <a:srgbClr val="0070C0"/>
                </a:solidFill>
                <a:latin typeface="Bahnschrift Light" panose="020B0502040204020203" pitchFamily="34" charset="0"/>
              </a:rPr>
              <a:t>c</a:t>
            </a:r>
            <a:r>
              <a:rPr lang="en-IN" sz="2600" dirty="0">
                <a:solidFill>
                  <a:srgbClr val="000000"/>
                </a:solidFill>
                <a:latin typeface="Bahnschrift Light" panose="020B0502040204020203" pitchFamily="34" charset="0"/>
              </a:rPr>
              <a:t>’ is called as </a:t>
            </a:r>
            <a:r>
              <a:rPr lang="en-IN" sz="2600" u="sng" dirty="0">
                <a:solidFill>
                  <a:srgbClr val="000000"/>
                </a:solidFill>
                <a:latin typeface="Bahnschrift Light" panose="020B0502040204020203" pitchFamily="34" charset="0"/>
              </a:rPr>
              <a:t>shifting parameter</a:t>
            </a:r>
            <a:r>
              <a:rPr lang="en-IN" sz="2600" dirty="0">
                <a:solidFill>
                  <a:srgbClr val="000000"/>
                </a:solidFill>
                <a:latin typeface="Bahnschrift Light" panose="020B0502040204020203" pitchFamily="34" charset="0"/>
              </a:rPr>
              <a:t>.</a:t>
            </a:r>
          </a:p>
          <a:p>
            <a:pPr marL="457200" indent="-457200">
              <a:buFont typeface="Arial" panose="020B0604020202020204" pitchFamily="34" charset="0"/>
              <a:buChar char="•"/>
            </a:pPr>
            <a:r>
              <a:rPr lang="en-IN" sz="2600" dirty="0">
                <a:solidFill>
                  <a:srgbClr val="000000"/>
                </a:solidFill>
                <a:latin typeface="Bahnschrift Light" panose="020B0502040204020203" pitchFamily="34" charset="0"/>
              </a:rPr>
              <a:t>Behaves like a </a:t>
            </a:r>
            <a:r>
              <a:rPr lang="en-IN" sz="2600" b="1" dirty="0">
                <a:solidFill>
                  <a:srgbClr val="000000"/>
                </a:solidFill>
                <a:latin typeface="Bahnschrift Light" panose="020B0502040204020203" pitchFamily="34" charset="0"/>
              </a:rPr>
              <a:t>Filter Bank</a:t>
            </a:r>
            <a:r>
              <a:rPr lang="en-IN" sz="2600" dirty="0">
                <a:solidFill>
                  <a:srgbClr val="000000"/>
                </a:solidFill>
                <a:latin typeface="Bahnschrift Light" panose="020B0502040204020203" pitchFamily="34" charset="0"/>
              </a:rPr>
              <a:t>.</a:t>
            </a:r>
          </a:p>
          <a:p>
            <a:pPr marL="457200" indent="-457200">
              <a:buFont typeface="Arial" panose="020B0604020202020204" pitchFamily="34" charset="0"/>
              <a:buChar char="•"/>
            </a:pPr>
            <a:r>
              <a:rPr lang="en-US" sz="2600" b="0" i="0" dirty="0">
                <a:solidFill>
                  <a:schemeClr val="bg2">
                    <a:lumMod val="50000"/>
                  </a:schemeClr>
                </a:solidFill>
                <a:effectLst/>
                <a:latin typeface="Bahnschrift Light" panose="020B0502040204020203" pitchFamily="34" charset="0"/>
              </a:rPr>
              <a:t>A </a:t>
            </a:r>
            <a:r>
              <a:rPr lang="en-US" sz="2600" b="1" i="0" dirty="0">
                <a:solidFill>
                  <a:schemeClr val="bg2">
                    <a:lumMod val="50000"/>
                  </a:schemeClr>
                </a:solidFill>
                <a:effectLst/>
                <a:latin typeface="Bahnschrift Light" panose="020B0502040204020203" pitchFamily="34" charset="0"/>
              </a:rPr>
              <a:t>multiresolution analysis</a:t>
            </a:r>
            <a:r>
              <a:rPr lang="en-US" sz="2600" b="0" i="0" dirty="0">
                <a:solidFill>
                  <a:schemeClr val="bg2">
                    <a:lumMod val="50000"/>
                  </a:schemeClr>
                </a:solidFill>
                <a:effectLst/>
                <a:latin typeface="Bahnschrift Light" panose="020B0502040204020203" pitchFamily="34" charset="0"/>
              </a:rPr>
              <a:t> (</a:t>
            </a:r>
            <a:r>
              <a:rPr lang="en-US" sz="2600" b="1" i="0" dirty="0">
                <a:solidFill>
                  <a:schemeClr val="bg2">
                    <a:lumMod val="50000"/>
                  </a:schemeClr>
                </a:solidFill>
                <a:effectLst/>
                <a:latin typeface="Bahnschrift Light" panose="020B0502040204020203" pitchFamily="34" charset="0"/>
              </a:rPr>
              <a:t>MRA</a:t>
            </a:r>
            <a:r>
              <a:rPr lang="en-US" sz="2600" b="0" i="0" dirty="0">
                <a:solidFill>
                  <a:schemeClr val="bg2">
                    <a:lumMod val="50000"/>
                  </a:schemeClr>
                </a:solidFill>
                <a:effectLst/>
                <a:latin typeface="Bahnschrift Light" panose="020B0502040204020203" pitchFamily="34" charset="0"/>
              </a:rPr>
              <a:t>) or </a:t>
            </a:r>
            <a:r>
              <a:rPr lang="en-US" sz="2600" b="1" i="0" dirty="0">
                <a:solidFill>
                  <a:schemeClr val="bg2">
                    <a:lumMod val="50000"/>
                  </a:schemeClr>
                </a:solidFill>
                <a:effectLst/>
                <a:latin typeface="Bahnschrift Light" panose="020B0502040204020203" pitchFamily="34" charset="0"/>
              </a:rPr>
              <a:t>multiscale approximation</a:t>
            </a:r>
            <a:r>
              <a:rPr lang="en-US" sz="2600" b="0" i="0" dirty="0">
                <a:solidFill>
                  <a:schemeClr val="bg2">
                    <a:lumMod val="50000"/>
                  </a:schemeClr>
                </a:solidFill>
                <a:effectLst/>
                <a:latin typeface="Bahnschrift Light" panose="020B0502040204020203" pitchFamily="34" charset="0"/>
              </a:rPr>
              <a:t> (</a:t>
            </a:r>
            <a:r>
              <a:rPr lang="en-US" sz="2600" b="1" i="0" dirty="0">
                <a:solidFill>
                  <a:schemeClr val="bg2">
                    <a:lumMod val="50000"/>
                  </a:schemeClr>
                </a:solidFill>
                <a:effectLst/>
                <a:latin typeface="Bahnschrift Light" panose="020B0502040204020203" pitchFamily="34" charset="0"/>
              </a:rPr>
              <a:t>MSA</a:t>
            </a:r>
            <a:r>
              <a:rPr lang="en-US" sz="2600" b="0" i="0" dirty="0">
                <a:solidFill>
                  <a:schemeClr val="bg2">
                    <a:lumMod val="50000"/>
                  </a:schemeClr>
                </a:solidFill>
                <a:effectLst/>
                <a:latin typeface="Bahnschrift Light" panose="020B0502040204020203" pitchFamily="34" charset="0"/>
              </a:rPr>
              <a:t>) is the design method of most of the practically relevant </a:t>
            </a:r>
            <a:r>
              <a:rPr lang="en-US" sz="2600" b="0" i="0" u="none" strike="noStrike" dirty="0">
                <a:solidFill>
                  <a:schemeClr val="bg2">
                    <a:lumMod val="50000"/>
                  </a:schemeClr>
                </a:solidFill>
                <a:effectLst/>
                <a:latin typeface="Bahnschrift Light" panose="020B0502040204020203" pitchFamily="34" charset="0"/>
                <a:hlinkClick r:id="rId2" tooltip="Discrete wavelet transform">
                  <a:extLst>
                    <a:ext uri="{A12FA001-AC4F-418D-AE19-62706E023703}">
                      <ahyp:hlinkClr xmlns:ahyp="http://schemas.microsoft.com/office/drawing/2018/hyperlinkcolor" val="tx"/>
                    </a:ext>
                  </a:extLst>
                </a:hlinkClick>
              </a:rPr>
              <a:t>discrete wavelet transforms</a:t>
            </a:r>
            <a:r>
              <a:rPr lang="en-US" sz="2600" b="0" i="0" dirty="0">
                <a:solidFill>
                  <a:schemeClr val="bg2">
                    <a:lumMod val="50000"/>
                  </a:schemeClr>
                </a:solidFill>
                <a:effectLst/>
                <a:latin typeface="Bahnschrift Light" panose="020B0502040204020203" pitchFamily="34" charset="0"/>
              </a:rPr>
              <a:t> (DWT).</a:t>
            </a:r>
            <a:endParaRPr lang="en-IN" sz="2600" dirty="0">
              <a:solidFill>
                <a:schemeClr val="bg2">
                  <a:lumMod val="50000"/>
                </a:schemeClr>
              </a:solidFill>
              <a:latin typeface="Bahnschrift Light" panose="020B0502040204020203" pitchFamily="34" charset="0"/>
            </a:endParaRPr>
          </a:p>
        </p:txBody>
      </p:sp>
    </p:spTree>
    <p:extLst>
      <p:ext uri="{BB962C8B-B14F-4D97-AF65-F5344CB8AC3E}">
        <p14:creationId xmlns:p14="http://schemas.microsoft.com/office/powerpoint/2010/main" val="1562365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3367991" y="197514"/>
            <a:ext cx="5679756" cy="707886"/>
          </a:xfrm>
          <a:prstGeom prst="rect">
            <a:avLst/>
          </a:prstGeom>
          <a:noFill/>
        </p:spPr>
        <p:txBody>
          <a:bodyPr wrap="square" rtlCol="0">
            <a:spAutoFit/>
          </a:bodyPr>
          <a:lstStyle/>
          <a:p>
            <a:pPr algn="ctr"/>
            <a:r>
              <a:rPr lang="en-IN" sz="4000" b="1" dirty="0">
                <a:solidFill>
                  <a:schemeClr val="accent2">
                    <a:lumMod val="75000"/>
                  </a:schemeClr>
                </a:solidFill>
                <a:latin typeface="Bahnschrift Light" panose="020B0502040204020203" pitchFamily="34" charset="0"/>
              </a:rPr>
              <a:t>Properties of Wavelets</a:t>
            </a:r>
          </a:p>
        </p:txBody>
      </p:sp>
      <p:sp>
        <p:nvSpPr>
          <p:cNvPr id="5" name="TextBox 4">
            <a:extLst>
              <a:ext uri="{FF2B5EF4-FFF2-40B4-BE49-F238E27FC236}">
                <a16:creationId xmlns:a16="http://schemas.microsoft.com/office/drawing/2014/main" id="{B41DE581-3C47-44CD-8F67-A304EE6E45D7}"/>
              </a:ext>
            </a:extLst>
          </p:cNvPr>
          <p:cNvSpPr txBox="1"/>
          <p:nvPr/>
        </p:nvSpPr>
        <p:spPr>
          <a:xfrm>
            <a:off x="231006" y="1217622"/>
            <a:ext cx="11540690" cy="3970318"/>
          </a:xfrm>
          <a:prstGeom prst="rect">
            <a:avLst/>
          </a:prstGeom>
          <a:noFill/>
        </p:spPr>
        <p:txBody>
          <a:bodyPr wrap="square" rtlCol="0">
            <a:spAutoFit/>
          </a:bodyPr>
          <a:lstStyle/>
          <a:p>
            <a:pPr marL="285750" indent="-285750">
              <a:buFont typeface="Arial" panose="020B0604020202020204" pitchFamily="34" charset="0"/>
              <a:buChar char="•"/>
            </a:pPr>
            <a:r>
              <a:rPr lang="en-IN" sz="2800" b="1" dirty="0">
                <a:solidFill>
                  <a:srgbClr val="0070C0"/>
                </a:solidFill>
                <a:latin typeface="Bahnschrift Light" panose="020B0502040204020203" pitchFamily="34" charset="0"/>
              </a:rPr>
              <a:t>Compactness:-</a:t>
            </a:r>
          </a:p>
          <a:p>
            <a:pPr marL="457200" indent="-457200">
              <a:buFont typeface="Symbol" panose="05050102010706020507" pitchFamily="18" charset="2"/>
              <a:buChar char="Þ"/>
            </a:pPr>
            <a:r>
              <a:rPr lang="en-IN" sz="2800" dirty="0">
                <a:solidFill>
                  <a:schemeClr val="bg2">
                    <a:lumMod val="50000"/>
                  </a:schemeClr>
                </a:solidFill>
                <a:latin typeface="Bahnschrift Light" panose="020B0502040204020203" pitchFamily="34" charset="0"/>
              </a:rPr>
              <a:t>Wavelets which have finite duration are called compactly supported in time domain which means its not band-limited in frequency. It can be implemented using FIR filters.</a:t>
            </a:r>
          </a:p>
          <a:p>
            <a:pPr marL="457200" indent="-457200">
              <a:buFont typeface="Symbol" panose="05050102010706020507" pitchFamily="18" charset="2"/>
              <a:buChar char="Þ"/>
            </a:pPr>
            <a:r>
              <a:rPr lang="en-IN" sz="2800" dirty="0">
                <a:solidFill>
                  <a:schemeClr val="bg2">
                    <a:lumMod val="50000"/>
                  </a:schemeClr>
                </a:solidFill>
                <a:latin typeface="Bahnschrift Light" panose="020B0502040204020203" pitchFamily="34" charset="0"/>
              </a:rPr>
              <a:t>Examples Haar, Daubechies etc</a:t>
            </a:r>
          </a:p>
          <a:p>
            <a:pPr marL="457200" indent="-457200">
              <a:buFont typeface="Symbol" panose="05050102010706020507" pitchFamily="18" charset="2"/>
              <a:buChar char="Þ"/>
            </a:pPr>
            <a:endParaRPr lang="en-IN" sz="2800" dirty="0">
              <a:solidFill>
                <a:schemeClr val="bg2">
                  <a:lumMod val="50000"/>
                </a:schemeClr>
              </a:solidFill>
              <a:latin typeface="Bahnschrift Light" panose="020B0502040204020203" pitchFamily="34" charset="0"/>
            </a:endParaRPr>
          </a:p>
          <a:p>
            <a:pPr marL="457200" indent="-457200">
              <a:buFont typeface="Symbol" panose="05050102010706020507" pitchFamily="18" charset="2"/>
              <a:buChar char="Þ"/>
            </a:pPr>
            <a:r>
              <a:rPr lang="en-IN" sz="2800" dirty="0">
                <a:solidFill>
                  <a:schemeClr val="bg2">
                    <a:lumMod val="50000"/>
                  </a:schemeClr>
                </a:solidFill>
                <a:latin typeface="Bahnschrift Light" panose="020B0502040204020203" pitchFamily="34" charset="0"/>
              </a:rPr>
              <a:t>Narrow band wavelets are called compactly supported in frequency domain. It can be implemented using IIR filters.</a:t>
            </a:r>
          </a:p>
          <a:p>
            <a:pPr marL="457200" indent="-457200">
              <a:buFont typeface="Symbol" panose="05050102010706020507" pitchFamily="18" charset="2"/>
              <a:buChar char="Þ"/>
            </a:pPr>
            <a:r>
              <a:rPr lang="en-IN" sz="2800" dirty="0">
                <a:solidFill>
                  <a:schemeClr val="bg2">
                    <a:lumMod val="50000"/>
                  </a:schemeClr>
                </a:solidFill>
                <a:latin typeface="Bahnschrift Light" panose="020B0502040204020203" pitchFamily="34" charset="0"/>
              </a:rPr>
              <a:t>Examples Meyer’s wavelet.</a:t>
            </a:r>
          </a:p>
        </p:txBody>
      </p:sp>
      <p:pic>
        <p:nvPicPr>
          <p:cNvPr id="3" name="Picture 2">
            <a:extLst>
              <a:ext uri="{FF2B5EF4-FFF2-40B4-BE49-F238E27FC236}">
                <a16:creationId xmlns:a16="http://schemas.microsoft.com/office/drawing/2014/main" id="{A30575C1-8FDB-4CC3-B274-84D553B39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748675"/>
            <a:ext cx="3897508" cy="17834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8975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3367991" y="338781"/>
            <a:ext cx="5631630"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Properties of Wavelets</a:t>
            </a:r>
          </a:p>
        </p:txBody>
      </p:sp>
      <p:sp>
        <p:nvSpPr>
          <p:cNvPr id="5" name="TextBox 4">
            <a:extLst>
              <a:ext uri="{FF2B5EF4-FFF2-40B4-BE49-F238E27FC236}">
                <a16:creationId xmlns:a16="http://schemas.microsoft.com/office/drawing/2014/main" id="{B41DE581-3C47-44CD-8F67-A304EE6E45D7}"/>
              </a:ext>
            </a:extLst>
          </p:cNvPr>
          <p:cNvSpPr txBox="1"/>
          <p:nvPr/>
        </p:nvSpPr>
        <p:spPr>
          <a:xfrm>
            <a:off x="231006" y="1410128"/>
            <a:ext cx="11540690" cy="4401205"/>
          </a:xfrm>
          <a:prstGeom prst="rect">
            <a:avLst/>
          </a:prstGeom>
          <a:noFill/>
        </p:spPr>
        <p:txBody>
          <a:bodyPr wrap="square" rtlCol="0">
            <a:spAutoFit/>
          </a:bodyPr>
          <a:lstStyle/>
          <a:p>
            <a:pPr marL="285750" indent="-285750">
              <a:buFont typeface="Arial" panose="020B0604020202020204" pitchFamily="34" charset="0"/>
              <a:buChar char="•"/>
            </a:pPr>
            <a:r>
              <a:rPr lang="en-IN" sz="2800" b="1" dirty="0">
                <a:solidFill>
                  <a:srgbClr val="0070C0"/>
                </a:solidFill>
                <a:latin typeface="Bahnschrift Light" panose="020B0502040204020203" pitchFamily="34" charset="0"/>
              </a:rPr>
              <a:t>  </a:t>
            </a:r>
            <a:r>
              <a:rPr lang="en-IN" sz="2800" b="1" dirty="0">
                <a:solidFill>
                  <a:srgbClr val="00B050"/>
                </a:solidFill>
                <a:latin typeface="Bahnschrift Light" panose="020B0502040204020203" pitchFamily="34" charset="0"/>
              </a:rPr>
              <a:t>Vanishing moment:-</a:t>
            </a:r>
          </a:p>
          <a:p>
            <a:pPr marL="457200" indent="-457200">
              <a:buFont typeface="Symbol" panose="05050102010706020507" pitchFamily="18" charset="2"/>
              <a:buChar char="Þ"/>
            </a:pPr>
            <a:r>
              <a:rPr lang="en-IN" sz="2800" dirty="0">
                <a:solidFill>
                  <a:schemeClr val="bg2">
                    <a:lumMod val="50000"/>
                  </a:schemeClr>
                </a:solidFill>
                <a:latin typeface="Bahnschrift Light" panose="020B0502040204020203" pitchFamily="34" charset="0"/>
              </a:rPr>
              <a:t>Nth vanishing moment is given as </a:t>
            </a:r>
            <a:r>
              <a:rPr lang="de-DE" sz="2800" b="0" i="0" dirty="0">
                <a:solidFill>
                  <a:schemeClr val="bg2">
                    <a:lumMod val="50000"/>
                  </a:schemeClr>
                </a:solidFill>
                <a:effectLst/>
                <a:latin typeface="Bahnschrift Light" panose="020B0502040204020203" pitchFamily="34" charset="0"/>
              </a:rPr>
              <a:t>Mn(f)=∫(t^n)f(t)dt</a:t>
            </a:r>
          </a:p>
          <a:p>
            <a:endParaRPr lang="de-DE" sz="2800" b="0" i="0" dirty="0">
              <a:solidFill>
                <a:schemeClr val="bg2">
                  <a:lumMod val="50000"/>
                </a:schemeClr>
              </a:solidFill>
              <a:effectLst/>
              <a:latin typeface="Bahnschrift Light" panose="020B0502040204020203" pitchFamily="34" charset="0"/>
            </a:endParaRPr>
          </a:p>
          <a:p>
            <a:pPr marL="457200" indent="-457200">
              <a:buFont typeface="Symbol" panose="05050102010706020507" pitchFamily="18" charset="2"/>
              <a:buChar char="Þ"/>
            </a:pPr>
            <a:r>
              <a:rPr lang="en-IN" sz="2800" dirty="0">
                <a:solidFill>
                  <a:schemeClr val="bg2">
                    <a:lumMod val="50000"/>
                  </a:schemeClr>
                </a:solidFill>
                <a:latin typeface="Bahnschrift Light" panose="020B0502040204020203" pitchFamily="34" charset="0"/>
              </a:rPr>
              <a:t>If we use a wavelet with enough number of vanishing moments, then all detail coefficient will be zero. So more the number of moments of a wavelets are zero, more is its compressive power.</a:t>
            </a:r>
          </a:p>
          <a:p>
            <a:pPr marL="457200" indent="-457200">
              <a:buFont typeface="Symbol" panose="05050102010706020507" pitchFamily="18" charset="2"/>
              <a:buChar char="Þ"/>
            </a:pPr>
            <a:endParaRPr lang="en-IN" sz="2800" dirty="0">
              <a:solidFill>
                <a:schemeClr val="bg2">
                  <a:lumMod val="50000"/>
                </a:schemeClr>
              </a:solidFill>
              <a:latin typeface="Bahnschrift Light" panose="020B0502040204020203" pitchFamily="34" charset="0"/>
            </a:endParaRPr>
          </a:p>
          <a:p>
            <a:pPr marL="457200" indent="-457200">
              <a:buFont typeface="Symbol" panose="05050102010706020507" pitchFamily="18" charset="2"/>
              <a:buChar char="Þ"/>
            </a:pPr>
            <a:r>
              <a:rPr lang="en-US" sz="2800" b="0" i="0" dirty="0">
                <a:solidFill>
                  <a:schemeClr val="bg2">
                    <a:lumMod val="50000"/>
                  </a:schemeClr>
                </a:solidFill>
                <a:effectLst/>
                <a:latin typeface="Bahnschrift Light" panose="020B0502040204020203" pitchFamily="34" charset="0"/>
              </a:rPr>
              <a:t>A vanishing moment limits the wavelets ability to represent </a:t>
            </a:r>
            <a:r>
              <a:rPr lang="en-US" sz="2800" b="0" i="0" u="none" strike="noStrike" dirty="0">
                <a:solidFill>
                  <a:schemeClr val="bg2">
                    <a:lumMod val="50000"/>
                  </a:schemeClr>
                </a:solidFill>
                <a:effectLst/>
                <a:latin typeface="Bahnschrift Light" panose="020B0502040204020203" pitchFamily="34" charset="0"/>
                <a:hlinkClick r:id="rId2" tooltip="Polynomial">
                  <a:extLst>
                    <a:ext uri="{A12FA001-AC4F-418D-AE19-62706E023703}">
                      <ahyp:hlinkClr xmlns:ahyp="http://schemas.microsoft.com/office/drawing/2018/hyperlinkcolor" val="tx"/>
                    </a:ext>
                  </a:extLst>
                </a:hlinkClick>
              </a:rPr>
              <a:t>polynomial</a:t>
            </a:r>
            <a:r>
              <a:rPr lang="en-US" sz="2800" b="0" i="0" dirty="0">
                <a:solidFill>
                  <a:schemeClr val="bg2">
                    <a:lumMod val="50000"/>
                  </a:schemeClr>
                </a:solidFill>
                <a:effectLst/>
                <a:latin typeface="Bahnschrift Light" panose="020B0502040204020203" pitchFamily="34" charset="0"/>
              </a:rPr>
              <a:t> </a:t>
            </a:r>
            <a:r>
              <a:rPr lang="en-US" sz="2800" b="0" i="0" u="sng" dirty="0">
                <a:solidFill>
                  <a:schemeClr val="bg2">
                    <a:lumMod val="50000"/>
                  </a:schemeClr>
                </a:solidFill>
                <a:effectLst/>
                <a:latin typeface="Bahnschrift Light" panose="020B0502040204020203" pitchFamily="34" charset="0"/>
              </a:rPr>
              <a:t>behaviour</a:t>
            </a:r>
            <a:r>
              <a:rPr lang="en-US" sz="2800" b="0" i="0" dirty="0">
                <a:solidFill>
                  <a:schemeClr val="bg2">
                    <a:lumMod val="50000"/>
                  </a:schemeClr>
                </a:solidFill>
                <a:effectLst/>
                <a:latin typeface="Bahnschrift Light" panose="020B0502040204020203" pitchFamily="34" charset="0"/>
              </a:rPr>
              <a:t> or information in a signal.</a:t>
            </a:r>
            <a:endParaRPr lang="en-IN" sz="2800" dirty="0">
              <a:solidFill>
                <a:schemeClr val="bg2">
                  <a:lumMod val="50000"/>
                </a:schemeClr>
              </a:solidFill>
              <a:latin typeface="Bahnschrift Light" panose="020B0502040204020203" pitchFamily="34" charset="0"/>
            </a:endParaRPr>
          </a:p>
          <a:p>
            <a:endParaRPr lang="en-IN" sz="2800" dirty="0">
              <a:solidFill>
                <a:schemeClr val="bg2">
                  <a:lumMod val="50000"/>
                </a:schemeClr>
              </a:solidFill>
              <a:latin typeface="Bahnschrift Light" panose="020B0502040204020203" pitchFamily="34" charset="0"/>
            </a:endParaRPr>
          </a:p>
        </p:txBody>
      </p:sp>
    </p:spTree>
    <p:extLst>
      <p:ext uri="{BB962C8B-B14F-4D97-AF65-F5344CB8AC3E}">
        <p14:creationId xmlns:p14="http://schemas.microsoft.com/office/powerpoint/2010/main" val="4614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8654F-F47F-4D66-8722-A72434D4F3B6}"/>
              </a:ext>
            </a:extLst>
          </p:cNvPr>
          <p:cNvSpPr txBox="1"/>
          <p:nvPr/>
        </p:nvSpPr>
        <p:spPr>
          <a:xfrm>
            <a:off x="3753001" y="82011"/>
            <a:ext cx="9389444"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Histor</a:t>
            </a:r>
            <a:r>
              <a:rPr lang="en-IN" sz="4000" dirty="0">
                <a:solidFill>
                  <a:schemeClr val="accent2">
                    <a:lumMod val="75000"/>
                  </a:schemeClr>
                </a:solidFill>
                <a:latin typeface="Bahnschrift Light" panose="020B0502040204020203" pitchFamily="34" charset="0"/>
              </a:rPr>
              <a:t>y</a:t>
            </a:r>
            <a:r>
              <a:rPr lang="en-IN" sz="4000" b="1" dirty="0">
                <a:solidFill>
                  <a:schemeClr val="accent2">
                    <a:lumMod val="75000"/>
                  </a:schemeClr>
                </a:solidFill>
                <a:latin typeface="Bahnschrift Light" panose="020B0502040204020203" pitchFamily="34" charset="0"/>
              </a:rPr>
              <a:t> / </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imeline</a:t>
            </a:r>
          </a:p>
        </p:txBody>
      </p:sp>
      <p:sp>
        <p:nvSpPr>
          <p:cNvPr id="3" name="TextBox 2">
            <a:extLst>
              <a:ext uri="{FF2B5EF4-FFF2-40B4-BE49-F238E27FC236}">
                <a16:creationId xmlns:a16="http://schemas.microsoft.com/office/drawing/2014/main" id="{94C3D3C1-9DDD-431E-AD85-492D63C3FB6F}"/>
              </a:ext>
            </a:extLst>
          </p:cNvPr>
          <p:cNvSpPr txBox="1"/>
          <p:nvPr/>
        </p:nvSpPr>
        <p:spPr>
          <a:xfrm>
            <a:off x="202131" y="789897"/>
            <a:ext cx="11540690" cy="5693866"/>
          </a:xfrm>
          <a:prstGeom prst="rect">
            <a:avLst/>
          </a:prstGeom>
          <a:noFill/>
        </p:spPr>
        <p:txBody>
          <a:bodyPr wrap="square" rtlCol="0">
            <a:spAutoFit/>
          </a:bodyPr>
          <a:lstStyle/>
          <a:p>
            <a:pPr marL="457200" indent="-457200">
              <a:buFont typeface="Wingdings" panose="05000000000000000000" pitchFamily="2" charset="2"/>
              <a:buChar char="Ø"/>
            </a:pPr>
            <a:r>
              <a:rPr lang="en-IN" sz="2600" dirty="0">
                <a:latin typeface="Bahnschrift Light" panose="020B0502040204020203" pitchFamily="34" charset="0"/>
              </a:rPr>
              <a:t>In 1909, Alfred Haar discovers a “basis” of functions that are now known as first wavelets.</a:t>
            </a:r>
          </a:p>
          <a:p>
            <a:pPr marL="457200" indent="-457200">
              <a:buFont typeface="Wingdings" panose="05000000000000000000" pitchFamily="2" charset="2"/>
              <a:buChar char="Ø"/>
            </a:pPr>
            <a:r>
              <a:rPr lang="en-IN" sz="2600" dirty="0">
                <a:latin typeface="Bahnschrift Light" panose="020B0502040204020203" pitchFamily="34" charset="0"/>
              </a:rPr>
              <a:t>In 1930, John Littlewood and R.A.E.C Paley worked on localizing the energies  of a function.</a:t>
            </a:r>
          </a:p>
          <a:p>
            <a:pPr marL="457200" indent="-457200">
              <a:buFont typeface="Wingdings" panose="05000000000000000000" pitchFamily="2" charset="2"/>
              <a:buChar char="Ø"/>
            </a:pPr>
            <a:r>
              <a:rPr lang="en-IN" sz="2600" dirty="0">
                <a:latin typeface="Bahnschrift Light" panose="020B0502040204020203" pitchFamily="34" charset="0"/>
              </a:rPr>
              <a:t>In 1946, Dennis Gabor used STFT.</a:t>
            </a:r>
          </a:p>
          <a:p>
            <a:pPr marL="457200" indent="-457200">
              <a:buFont typeface="Wingdings" panose="05000000000000000000" pitchFamily="2" charset="2"/>
              <a:buChar char="Ø"/>
            </a:pPr>
            <a:r>
              <a:rPr lang="en-IN" sz="2600" dirty="0">
                <a:latin typeface="Bahnschrift Light" panose="020B0502040204020203" pitchFamily="34" charset="0"/>
              </a:rPr>
              <a:t>In 1975, George Zweig discovered a version of CWT.</a:t>
            </a:r>
          </a:p>
          <a:p>
            <a:pPr marL="457200" indent="-457200">
              <a:buFont typeface="Wingdings" panose="05000000000000000000" pitchFamily="2" charset="2"/>
              <a:buChar char="Ø"/>
            </a:pPr>
            <a:r>
              <a:rPr lang="en-IN" sz="2600" dirty="0">
                <a:latin typeface="Bahnschrift Light" panose="020B0502040204020203" pitchFamily="34" charset="0"/>
              </a:rPr>
              <a:t>In 1984, Joint paper by Morlet and Grossman brings the word “wavelet” in mathematical lexicon (dictionary) for first time.</a:t>
            </a:r>
          </a:p>
          <a:p>
            <a:pPr marL="457200" indent="-457200">
              <a:buFont typeface="Wingdings" panose="05000000000000000000" pitchFamily="2" charset="2"/>
              <a:buChar char="Ø"/>
            </a:pPr>
            <a:r>
              <a:rPr lang="en-IN" sz="2600" dirty="0">
                <a:latin typeface="Bahnschrift Light" panose="020B0502040204020203" pitchFamily="34" charset="0"/>
              </a:rPr>
              <a:t>In 1985, Yves Meyer discovers the first smooth orthogonal wavelets.</a:t>
            </a:r>
          </a:p>
          <a:p>
            <a:pPr marL="457200" indent="-457200">
              <a:buFont typeface="Wingdings" panose="05000000000000000000" pitchFamily="2" charset="2"/>
              <a:buChar char="Ø"/>
            </a:pPr>
            <a:r>
              <a:rPr lang="en-IN" sz="2600" dirty="0">
                <a:latin typeface="Bahnschrift Light" panose="020B0502040204020203" pitchFamily="34" charset="0"/>
              </a:rPr>
              <a:t>In 1986, Staphane Mallat Idea of Multiresolution analysis (MRA) for DWT.</a:t>
            </a:r>
          </a:p>
          <a:p>
            <a:pPr marL="457200" indent="-457200">
              <a:buFont typeface="Wingdings" panose="05000000000000000000" pitchFamily="2" charset="2"/>
              <a:buChar char="Ø"/>
            </a:pPr>
            <a:r>
              <a:rPr lang="en-IN" sz="2600" dirty="0">
                <a:latin typeface="Bahnschrift Light" panose="020B0502040204020203" pitchFamily="34" charset="0"/>
              </a:rPr>
              <a:t>In 1990, Davis Donoho and Iain Johnstone used wavelets to “denoise” images.</a:t>
            </a:r>
          </a:p>
          <a:p>
            <a:pPr marL="457200" indent="-457200">
              <a:buFont typeface="Wingdings" panose="05000000000000000000" pitchFamily="2" charset="2"/>
              <a:buChar char="Ø"/>
            </a:pPr>
            <a:r>
              <a:rPr lang="en-IN" sz="2600" dirty="0">
                <a:latin typeface="Bahnschrift Light" panose="020B0502040204020203" pitchFamily="34" charset="0"/>
              </a:rPr>
              <a:t>In 1992, FBI chose a wavelet method to compress the huge data of fingerprints.</a:t>
            </a:r>
          </a:p>
        </p:txBody>
      </p:sp>
    </p:spTree>
    <p:extLst>
      <p:ext uri="{BB962C8B-B14F-4D97-AF65-F5344CB8AC3E}">
        <p14:creationId xmlns:p14="http://schemas.microsoft.com/office/powerpoint/2010/main" val="161313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C0DB0-3BA5-42E2-8524-B9D743D3B50B}"/>
              </a:ext>
            </a:extLst>
          </p:cNvPr>
          <p:cNvSpPr txBox="1"/>
          <p:nvPr/>
        </p:nvSpPr>
        <p:spPr>
          <a:xfrm>
            <a:off x="5197642" y="77002"/>
            <a:ext cx="2964581"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INDEX</a:t>
            </a:r>
            <a:r>
              <a:rPr lang="en-IN" sz="4000" dirty="0">
                <a:latin typeface="Bahnschrift Light" panose="020B0502040204020203" pitchFamily="34" charset="0"/>
              </a:rPr>
              <a:t> </a:t>
            </a:r>
          </a:p>
        </p:txBody>
      </p:sp>
      <p:sp>
        <p:nvSpPr>
          <p:cNvPr id="3" name="TextBox 2">
            <a:extLst>
              <a:ext uri="{FF2B5EF4-FFF2-40B4-BE49-F238E27FC236}">
                <a16:creationId xmlns:a16="http://schemas.microsoft.com/office/drawing/2014/main" id="{AD9D907D-0A83-4AB9-BD3F-69E18EBABCDE}"/>
              </a:ext>
            </a:extLst>
          </p:cNvPr>
          <p:cNvSpPr txBox="1"/>
          <p:nvPr/>
        </p:nvSpPr>
        <p:spPr>
          <a:xfrm>
            <a:off x="325655" y="784888"/>
            <a:ext cx="11540690" cy="6740307"/>
          </a:xfrm>
          <a:prstGeom prst="rect">
            <a:avLst/>
          </a:prstGeom>
          <a:noFill/>
        </p:spPr>
        <p:txBody>
          <a:bodyPr wrap="square" rtlCol="0">
            <a:spAutoFit/>
          </a:bodyPr>
          <a:lstStyle/>
          <a:p>
            <a:pPr marL="457200" indent="-457200">
              <a:buFont typeface="+mj-lt"/>
              <a:buAutoNum type="arabicParenR"/>
            </a:pPr>
            <a:r>
              <a:rPr lang="en-IN" sz="2800" dirty="0">
                <a:solidFill>
                  <a:schemeClr val="bg2">
                    <a:lumMod val="50000"/>
                  </a:schemeClr>
                </a:solidFill>
                <a:latin typeface="Bahnschrift Light" panose="020B0502040204020203" pitchFamily="34" charset="0"/>
              </a:rPr>
              <a:t>Introduction</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Limitations of Fourier Transform</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Short Time Fourier Transform and its Drawbacks</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Wavelet Transform</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Continuous Wavelet Transform</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Discrete Wavelet Transform</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Properties of Wavelets</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History / Timeline</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Advantages of Wavelets</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Uses and Applications of Wavelets</a:t>
            </a:r>
          </a:p>
          <a:p>
            <a:pPr marL="457200" indent="-457200">
              <a:buFont typeface="+mj-lt"/>
              <a:buAutoNum type="arabicParenR"/>
            </a:pPr>
            <a:r>
              <a:rPr lang="en-IN" sz="2800" dirty="0">
                <a:solidFill>
                  <a:schemeClr val="bg2">
                    <a:lumMod val="50000"/>
                  </a:schemeClr>
                </a:solidFill>
                <a:latin typeface="Bahnschrift Light" panose="020B0502040204020203" pitchFamily="34" charset="0"/>
              </a:rPr>
              <a:t>Refrences</a:t>
            </a:r>
          </a:p>
          <a:p>
            <a:pPr marL="457200" indent="-457200">
              <a:buFont typeface="+mj-lt"/>
              <a:buAutoNum type="arabicParenR"/>
            </a:pPr>
            <a:endParaRPr lang="en-IN" sz="2800" dirty="0">
              <a:solidFill>
                <a:schemeClr val="bg2">
                  <a:lumMod val="50000"/>
                </a:schemeClr>
              </a:solidFill>
              <a:latin typeface="Bahnschrift Light" panose="020B0502040204020203" pitchFamily="34" charset="0"/>
            </a:endParaRPr>
          </a:p>
          <a:p>
            <a:pPr marL="457200" indent="-457200">
              <a:buFont typeface="+mj-lt"/>
              <a:buAutoNum type="arabicParenR"/>
            </a:pPr>
            <a:endParaRPr lang="en-IN" sz="2400" dirty="0">
              <a:solidFill>
                <a:schemeClr val="bg2">
                  <a:lumMod val="50000"/>
                </a:schemeClr>
              </a:solidFill>
              <a:latin typeface="Bahnschrift Light" panose="020B0502040204020203" pitchFamily="34" charset="0"/>
            </a:endParaRPr>
          </a:p>
          <a:p>
            <a:pPr marL="457200" indent="-457200">
              <a:buFont typeface="+mj-lt"/>
              <a:buAutoNum type="arabicParenR"/>
            </a:pPr>
            <a:endParaRPr lang="en-IN" sz="2400" dirty="0">
              <a:solidFill>
                <a:schemeClr val="bg2">
                  <a:lumMod val="50000"/>
                </a:schemeClr>
              </a:solidFill>
              <a:latin typeface="Bahnschrift Light" panose="020B0502040204020203" pitchFamily="34" charset="0"/>
            </a:endParaRPr>
          </a:p>
          <a:p>
            <a:pPr marL="457200" indent="-457200">
              <a:buFont typeface="+mj-lt"/>
              <a:buAutoNum type="arabicParenR"/>
            </a:pPr>
            <a:endParaRPr lang="en-IN" sz="2400" dirty="0">
              <a:solidFill>
                <a:schemeClr val="bg2">
                  <a:lumMod val="50000"/>
                </a:schemeClr>
              </a:solidFill>
              <a:latin typeface="Bahnschrift Light" panose="020B0502040204020203" pitchFamily="34" charset="0"/>
            </a:endParaRPr>
          </a:p>
          <a:p>
            <a:pPr marL="457200" indent="-457200">
              <a:buFont typeface="+mj-lt"/>
              <a:buAutoNum type="arabicParenR"/>
            </a:pPr>
            <a:endParaRPr lang="en-IN" sz="2400" dirty="0">
              <a:solidFill>
                <a:schemeClr val="bg2">
                  <a:lumMod val="50000"/>
                </a:schemeClr>
              </a:solidFill>
              <a:latin typeface="Bahnschrift Light" panose="020B0502040204020203" pitchFamily="34" charset="0"/>
            </a:endParaRPr>
          </a:p>
        </p:txBody>
      </p:sp>
    </p:spTree>
    <p:extLst>
      <p:ext uri="{BB962C8B-B14F-4D97-AF65-F5344CB8AC3E}">
        <p14:creationId xmlns:p14="http://schemas.microsoft.com/office/powerpoint/2010/main" val="4246991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E7759-4B6B-4F0B-9CCC-AB9204D47657}"/>
              </a:ext>
            </a:extLst>
          </p:cNvPr>
          <p:cNvSpPr txBox="1"/>
          <p:nvPr/>
        </p:nvSpPr>
        <p:spPr>
          <a:xfrm>
            <a:off x="2511342" y="110887"/>
            <a:ext cx="9389444"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Advantages of using Wavelets</a:t>
            </a:r>
          </a:p>
        </p:txBody>
      </p:sp>
      <p:sp>
        <p:nvSpPr>
          <p:cNvPr id="3" name="TextBox 2">
            <a:extLst>
              <a:ext uri="{FF2B5EF4-FFF2-40B4-BE49-F238E27FC236}">
                <a16:creationId xmlns:a16="http://schemas.microsoft.com/office/drawing/2014/main" id="{030C6DC5-9FD1-4056-A0E9-3C05DAD31E5E}"/>
              </a:ext>
            </a:extLst>
          </p:cNvPr>
          <p:cNvSpPr txBox="1"/>
          <p:nvPr/>
        </p:nvSpPr>
        <p:spPr>
          <a:xfrm>
            <a:off x="221381" y="1015492"/>
            <a:ext cx="11540690"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2">
                    <a:lumMod val="50000"/>
                  </a:schemeClr>
                </a:solidFill>
                <a:latin typeface="Bahnschrift Light" panose="020B0502040204020203" pitchFamily="34" charset="0"/>
              </a:rPr>
              <a:t>Wavelet Transform can be used to analyse the signal simultaneously w.r.t time and frequency domain both.</a:t>
            </a:r>
          </a:p>
          <a:p>
            <a:pPr marL="285750" indent="-285750">
              <a:buFont typeface="Arial" panose="020B0604020202020204" pitchFamily="34" charset="0"/>
              <a:buChar char="•"/>
            </a:pPr>
            <a:endParaRPr lang="en-IN" sz="2800" dirty="0">
              <a:solidFill>
                <a:schemeClr val="bg2">
                  <a:lumMod val="50000"/>
                </a:schemeClr>
              </a:solidFill>
              <a:latin typeface="Bahnschrift Light" panose="020B0502040204020203" pitchFamily="34" charset="0"/>
            </a:endParaRPr>
          </a:p>
          <a:p>
            <a:pPr marL="285750" indent="-285750">
              <a:buFont typeface="Arial" panose="020B0604020202020204" pitchFamily="34" charset="0"/>
              <a:buChar char="•"/>
            </a:pPr>
            <a:r>
              <a:rPr lang="en-IN" sz="2800" dirty="0">
                <a:solidFill>
                  <a:schemeClr val="bg2">
                    <a:lumMod val="50000"/>
                  </a:schemeClr>
                </a:solidFill>
                <a:latin typeface="Bahnschrift Light" panose="020B0502040204020203" pitchFamily="34" charset="0"/>
              </a:rPr>
              <a:t>Wavelets are able to separate fine details in a signal.</a:t>
            </a:r>
          </a:p>
          <a:p>
            <a:pPr marL="285750" indent="-285750">
              <a:buFont typeface="Arial" panose="020B0604020202020204" pitchFamily="34" charset="0"/>
              <a:buChar char="•"/>
            </a:pPr>
            <a:endParaRPr lang="en-IN" sz="2800" dirty="0">
              <a:solidFill>
                <a:schemeClr val="bg2">
                  <a:lumMod val="50000"/>
                </a:schemeClr>
              </a:solidFill>
              <a:latin typeface="Bahnschrift Light" panose="020B0502040204020203" pitchFamily="34" charset="0"/>
            </a:endParaRPr>
          </a:p>
          <a:p>
            <a:pPr marL="285750" indent="-285750">
              <a:buFont typeface="Arial" panose="020B0604020202020204" pitchFamily="34" charset="0"/>
              <a:buChar char="•"/>
            </a:pPr>
            <a:r>
              <a:rPr lang="en-IN" sz="2800" dirty="0">
                <a:solidFill>
                  <a:schemeClr val="bg2">
                    <a:lumMod val="50000"/>
                  </a:schemeClr>
                </a:solidFill>
                <a:latin typeface="Bahnschrift Light" panose="020B0502040204020203" pitchFamily="34" charset="0"/>
              </a:rPr>
              <a:t>High flexibility of choosing wavelet functions.</a:t>
            </a:r>
          </a:p>
          <a:p>
            <a:endParaRPr lang="en-IN" sz="2800" dirty="0">
              <a:solidFill>
                <a:schemeClr val="bg2">
                  <a:lumMod val="50000"/>
                </a:schemeClr>
              </a:solidFill>
              <a:latin typeface="Bahnschrift Light" panose="020B0502040204020203" pitchFamily="34" charset="0"/>
            </a:endParaRPr>
          </a:p>
          <a:p>
            <a:pPr marL="285750" indent="-285750">
              <a:buFont typeface="Arial" panose="020B0604020202020204" pitchFamily="34" charset="0"/>
              <a:buChar char="•"/>
            </a:pPr>
            <a:r>
              <a:rPr lang="en-IN" sz="2800" dirty="0">
                <a:solidFill>
                  <a:schemeClr val="bg2">
                    <a:lumMod val="50000"/>
                  </a:schemeClr>
                </a:solidFill>
                <a:latin typeface="Bahnschrift Light" panose="020B0502040204020203" pitchFamily="34" charset="0"/>
              </a:rPr>
              <a:t>Wavelet transform is itself multi-resolution descriptions of video or image.</a:t>
            </a:r>
          </a:p>
          <a:p>
            <a:endParaRPr lang="en-IN" sz="2800" dirty="0">
              <a:solidFill>
                <a:schemeClr val="bg2">
                  <a:lumMod val="50000"/>
                </a:schemeClr>
              </a:solidFill>
              <a:latin typeface="Bahnschrift Light" panose="020B0502040204020203" pitchFamily="34" charset="0"/>
            </a:endParaRPr>
          </a:p>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Signals can be stored more efficiently than Fourier transform.</a:t>
            </a:r>
          </a:p>
        </p:txBody>
      </p:sp>
    </p:spTree>
    <p:extLst>
      <p:ext uri="{BB962C8B-B14F-4D97-AF65-F5344CB8AC3E}">
        <p14:creationId xmlns:p14="http://schemas.microsoft.com/office/powerpoint/2010/main" val="3620370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972151" y="153803"/>
            <a:ext cx="11034514"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Use of Wavelet </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ransform in Different Fields</a:t>
            </a:r>
          </a:p>
        </p:txBody>
      </p:sp>
      <p:sp>
        <p:nvSpPr>
          <p:cNvPr id="7" name="TextBox 6">
            <a:extLst>
              <a:ext uri="{FF2B5EF4-FFF2-40B4-BE49-F238E27FC236}">
                <a16:creationId xmlns:a16="http://schemas.microsoft.com/office/drawing/2014/main" id="{FAABC328-3ADB-4C74-85C8-785EF516C070}"/>
              </a:ext>
            </a:extLst>
          </p:cNvPr>
          <p:cNvSpPr txBox="1"/>
          <p:nvPr/>
        </p:nvSpPr>
        <p:spPr>
          <a:xfrm>
            <a:off x="202130" y="1649660"/>
            <a:ext cx="11540690"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Signal Processing</a:t>
            </a:r>
          </a:p>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Audio compression</a:t>
            </a:r>
          </a:p>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Image Processing</a:t>
            </a:r>
          </a:p>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Video compression</a:t>
            </a:r>
          </a:p>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Speech recognition</a:t>
            </a:r>
          </a:p>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Signal De-noising</a:t>
            </a:r>
          </a:p>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Nuclear </a:t>
            </a:r>
            <a:r>
              <a:rPr lang="en-IN" sz="2800" b="0" i="0" dirty="0">
                <a:solidFill>
                  <a:schemeClr val="tx2">
                    <a:lumMod val="10000"/>
                  </a:schemeClr>
                </a:solidFill>
                <a:effectLst/>
                <a:latin typeface="Bahnschrift Light" panose="020B0502040204020203" pitchFamily="34" charset="0"/>
              </a:rPr>
              <a:t>engineering</a:t>
            </a:r>
          </a:p>
          <a:p>
            <a:pPr marL="285750" indent="-285750">
              <a:buFont typeface="Arial" panose="020B0604020202020204" pitchFamily="34" charset="0"/>
              <a:buChar char="•"/>
            </a:pPr>
            <a:r>
              <a:rPr lang="en-IN" sz="2800" dirty="0">
                <a:solidFill>
                  <a:schemeClr val="tx2">
                    <a:lumMod val="10000"/>
                  </a:schemeClr>
                </a:solidFill>
                <a:latin typeface="Bahnschrift Light" panose="020B0502040204020203" pitchFamily="34" charset="0"/>
              </a:rPr>
              <a:t>M</a:t>
            </a:r>
            <a:r>
              <a:rPr lang="en-IN" sz="2800" b="0" i="0" dirty="0">
                <a:solidFill>
                  <a:schemeClr val="tx2">
                    <a:lumMod val="10000"/>
                  </a:schemeClr>
                </a:solidFill>
                <a:effectLst/>
                <a:latin typeface="Bahnschrift Light" panose="020B0502040204020203" pitchFamily="34" charset="0"/>
              </a:rPr>
              <a:t>usical Note synthesis</a:t>
            </a:r>
            <a:endParaRPr lang="en-IN" sz="2800" dirty="0">
              <a:solidFill>
                <a:schemeClr val="tx2">
                  <a:lumMod val="10000"/>
                </a:schemeClr>
              </a:solidFill>
              <a:latin typeface="Bahnschrift Light" panose="020B0502040204020203" pitchFamily="34" charset="0"/>
            </a:endParaRPr>
          </a:p>
        </p:txBody>
      </p:sp>
      <p:sp>
        <p:nvSpPr>
          <p:cNvPr id="6" name="TextBox 5">
            <a:extLst>
              <a:ext uri="{FF2B5EF4-FFF2-40B4-BE49-F238E27FC236}">
                <a16:creationId xmlns:a16="http://schemas.microsoft.com/office/drawing/2014/main" id="{3DE3F54A-3C64-42A5-A53D-7F0D92DA7F68}"/>
              </a:ext>
            </a:extLst>
          </p:cNvPr>
          <p:cNvSpPr txBox="1"/>
          <p:nvPr/>
        </p:nvSpPr>
        <p:spPr>
          <a:xfrm>
            <a:off x="1371663" y="5481898"/>
            <a:ext cx="11540690" cy="646331"/>
          </a:xfrm>
          <a:prstGeom prst="rect">
            <a:avLst/>
          </a:prstGeom>
          <a:noFill/>
        </p:spPr>
        <p:txBody>
          <a:bodyPr wrap="square" rtlCol="0">
            <a:spAutoFit/>
          </a:bodyPr>
          <a:lstStyle/>
          <a:p>
            <a:pPr lvl="1"/>
            <a:r>
              <a:rPr lang="en-US" sz="3600" dirty="0">
                <a:solidFill>
                  <a:srgbClr val="0070C0"/>
                </a:solidFill>
                <a:latin typeface="Bahnschrift Light" panose="020B0502040204020203" pitchFamily="34" charset="0"/>
              </a:rPr>
              <a:t>Let’s see some more detailed Applications</a:t>
            </a:r>
            <a:r>
              <a:rPr lang="en-US" sz="3600" dirty="0">
                <a:solidFill>
                  <a:srgbClr val="0070C0"/>
                </a:solidFill>
                <a:latin typeface="FSBrabo"/>
              </a:rPr>
              <a:t>…</a:t>
            </a:r>
            <a:endParaRPr lang="en-US" sz="4000" b="0" i="0" dirty="0">
              <a:solidFill>
                <a:srgbClr val="0070C0"/>
              </a:solidFill>
              <a:effectLst/>
              <a:latin typeface="FSBrabo"/>
            </a:endParaRPr>
          </a:p>
        </p:txBody>
      </p:sp>
    </p:spTree>
    <p:extLst>
      <p:ext uri="{BB962C8B-B14F-4D97-AF65-F5344CB8AC3E}">
        <p14:creationId xmlns:p14="http://schemas.microsoft.com/office/powerpoint/2010/main" val="507240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3150C7-7BE2-4880-83B2-AE1CA9027724}"/>
              </a:ext>
            </a:extLst>
          </p:cNvPr>
          <p:cNvSpPr txBox="1"/>
          <p:nvPr/>
        </p:nvSpPr>
        <p:spPr>
          <a:xfrm>
            <a:off x="4555532" y="149388"/>
            <a:ext cx="3080936" cy="707886"/>
          </a:xfrm>
          <a:prstGeom prst="rect">
            <a:avLst/>
          </a:prstGeom>
          <a:noFill/>
        </p:spPr>
        <p:txBody>
          <a:bodyPr wrap="square" rtlCol="0">
            <a:spAutoFit/>
          </a:bodyPr>
          <a:lstStyle/>
          <a:p>
            <a:pPr algn="ctr"/>
            <a:r>
              <a:rPr lang="en-IN" sz="4000" b="1" dirty="0">
                <a:solidFill>
                  <a:schemeClr val="accent2">
                    <a:lumMod val="75000"/>
                  </a:schemeClr>
                </a:solidFill>
                <a:latin typeface="Bahnschrift Light" panose="020B0502040204020203" pitchFamily="34" charset="0"/>
              </a:rPr>
              <a:t>Applications</a:t>
            </a:r>
          </a:p>
        </p:txBody>
      </p:sp>
      <p:sp>
        <p:nvSpPr>
          <p:cNvPr id="3" name="TextBox 2">
            <a:extLst>
              <a:ext uri="{FF2B5EF4-FFF2-40B4-BE49-F238E27FC236}">
                <a16:creationId xmlns:a16="http://schemas.microsoft.com/office/drawing/2014/main" id="{6A3F0876-ACD8-4F1B-9A01-6A9ED2FBD93A}"/>
              </a:ext>
            </a:extLst>
          </p:cNvPr>
          <p:cNvSpPr txBox="1"/>
          <p:nvPr/>
        </p:nvSpPr>
        <p:spPr>
          <a:xfrm>
            <a:off x="247801" y="857274"/>
            <a:ext cx="11629774" cy="4708981"/>
          </a:xfrm>
          <a:prstGeom prst="rect">
            <a:avLst/>
          </a:prstGeom>
          <a:noFill/>
        </p:spPr>
        <p:txBody>
          <a:bodyPr wrap="square" rtlCol="0">
            <a:spAutoFit/>
          </a:bodyPr>
          <a:lstStyle/>
          <a:p>
            <a:r>
              <a:rPr lang="en-IN" sz="2800" b="1" dirty="0">
                <a:solidFill>
                  <a:srgbClr val="0070C0"/>
                </a:solidFill>
                <a:latin typeface="Bahnschrift Light" panose="020B0502040204020203" pitchFamily="34" charset="0"/>
              </a:rPr>
              <a:t>1) Storing Fingerprints Electronically using wavelets</a:t>
            </a:r>
          </a:p>
          <a:p>
            <a:pPr marL="514350" indent="-514350">
              <a:buAutoNum type="arabicParenR"/>
            </a:pPr>
            <a:endParaRPr lang="en-IN" sz="28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 FBI (Federal Bureau of Investigation) in the USA uses wavelets to store fingerprints electronically</a:t>
            </a:r>
            <a:r>
              <a:rPr lang="en-IN" sz="2800" dirty="0">
                <a:latin typeface="Bahnschrift Light" panose="020B0502040204020203" pitchFamily="34" charset="0"/>
              </a:rPr>
              <a:t>. </a:t>
            </a:r>
          </a:p>
          <a:p>
            <a:pPr marL="457200" indent="-457200">
              <a:buFont typeface="Symbol" panose="05050102010706020507" pitchFamily="18" charset="2"/>
              <a:buChar char="Þ"/>
            </a:pPr>
            <a:r>
              <a:rPr lang="en-IN" sz="2400" dirty="0">
                <a:latin typeface="Bahnschrift Light" panose="020B0502040204020203" pitchFamily="34" charset="0"/>
              </a:rPr>
              <a:t>As there are over 30 million sets of fingerprints and it keep increasing day by day, this huge data needs to be compressed first to store in such a way that structure of fingerprints is not changed.</a:t>
            </a:r>
          </a:p>
          <a:p>
            <a:pPr marL="457200" indent="-457200">
              <a:buFont typeface="Symbol" panose="05050102010706020507" pitchFamily="18" charset="2"/>
              <a:buChar char="Þ"/>
            </a:pPr>
            <a:r>
              <a:rPr lang="en-IN" sz="2400" dirty="0">
                <a:latin typeface="Bahnschrift Light" panose="020B0502040204020203" pitchFamily="34" charset="0"/>
              </a:rPr>
              <a:t>As wavelets are a good form to represent these types of signals using few coefficients, FBI uses wavelets to store fingerprints.</a:t>
            </a:r>
          </a:p>
          <a:p>
            <a:pPr marL="457200" indent="-457200">
              <a:buFont typeface="Symbol" panose="05050102010706020507" pitchFamily="18" charset="2"/>
              <a:buChar char="Þ"/>
            </a:pPr>
            <a:r>
              <a:rPr lang="en-IN" sz="2400" dirty="0">
                <a:latin typeface="Bahnschrift Light" panose="020B0502040204020203" pitchFamily="34" charset="0"/>
              </a:rPr>
              <a:t>Infact, FBI uses biorthogonal spline wavelets.</a:t>
            </a:r>
          </a:p>
          <a:p>
            <a:pPr marL="457200" indent="-457200">
              <a:buFont typeface="Symbol" panose="05050102010706020507" pitchFamily="18" charset="2"/>
              <a:buChar char="Þ"/>
            </a:pPr>
            <a:r>
              <a:rPr lang="en-IN" sz="2400" dirty="0">
                <a:latin typeface="Bahnschrift Light" panose="020B0502040204020203" pitchFamily="34" charset="0"/>
              </a:rPr>
              <a:t>The algorithm used is called “</a:t>
            </a:r>
            <a:r>
              <a:rPr lang="en-IN" sz="2400" b="1" i="1" dirty="0">
                <a:latin typeface="Bahnschrift Light" panose="020B0502040204020203" pitchFamily="34" charset="0"/>
              </a:rPr>
              <a:t>The Wavelet Scalar Quantization Gray- scale Fingerprint Image Compression Algorithm</a:t>
            </a:r>
            <a:r>
              <a:rPr lang="en-IN" sz="2400" dirty="0">
                <a:latin typeface="Bahnschrift Light" panose="020B0502040204020203" pitchFamily="34" charset="0"/>
              </a:rPr>
              <a:t>”.</a:t>
            </a:r>
          </a:p>
        </p:txBody>
      </p:sp>
    </p:spTree>
    <p:extLst>
      <p:ext uri="{BB962C8B-B14F-4D97-AF65-F5344CB8AC3E}">
        <p14:creationId xmlns:p14="http://schemas.microsoft.com/office/powerpoint/2010/main" val="182266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8472A-83D1-4426-9AEF-B9F32D3C6B92}"/>
              </a:ext>
            </a:extLst>
          </p:cNvPr>
          <p:cNvSpPr txBox="1"/>
          <p:nvPr/>
        </p:nvSpPr>
        <p:spPr>
          <a:xfrm>
            <a:off x="247801" y="857274"/>
            <a:ext cx="11629774" cy="5016758"/>
          </a:xfrm>
          <a:prstGeom prst="rect">
            <a:avLst/>
          </a:prstGeom>
          <a:noFill/>
        </p:spPr>
        <p:txBody>
          <a:bodyPr wrap="square" rtlCol="0">
            <a:spAutoFit/>
          </a:bodyPr>
          <a:lstStyle/>
          <a:p>
            <a:r>
              <a:rPr lang="en-IN" sz="2800" b="1" dirty="0">
                <a:solidFill>
                  <a:srgbClr val="0070C0"/>
                </a:solidFill>
                <a:latin typeface="Bahnschrift Light" panose="020B0502040204020203" pitchFamily="34" charset="0"/>
              </a:rPr>
              <a:t>2) Fingerprints verification used in AFIS</a:t>
            </a:r>
          </a:p>
          <a:p>
            <a:pPr marL="514350" indent="-514350">
              <a:buAutoNum type="arabicParenR"/>
            </a:pPr>
            <a:endParaRPr lang="en-IN" sz="28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 Manual fingerprint indentification is so tedious, time-consuming and expensive because of the large amount of data.</a:t>
            </a:r>
          </a:p>
          <a:p>
            <a:pPr marL="342900" indent="-342900">
              <a:buFont typeface="Symbol" panose="05050102010706020507" pitchFamily="18" charset="2"/>
              <a:buChar char="Þ"/>
            </a:pPr>
            <a:endParaRPr lang="en-IN" sz="24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Need of </a:t>
            </a:r>
            <a:r>
              <a:rPr lang="en-IN" sz="2400" b="1" dirty="0">
                <a:latin typeface="Bahnschrift Light" panose="020B0502040204020203" pitchFamily="34" charset="0"/>
              </a:rPr>
              <a:t>Automatic Fingerprint Identification System </a:t>
            </a:r>
            <a:r>
              <a:rPr lang="en-IN" sz="2400" dirty="0">
                <a:latin typeface="Bahnschrift Light" panose="020B0502040204020203" pitchFamily="34" charset="0"/>
              </a:rPr>
              <a:t>(AFIS).</a:t>
            </a:r>
          </a:p>
          <a:p>
            <a:pPr marL="342900" indent="-342900">
              <a:buFont typeface="Symbol" panose="05050102010706020507" pitchFamily="18" charset="2"/>
              <a:buChar char="Þ"/>
            </a:pPr>
            <a:endParaRPr lang="en-IN" sz="24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Wavelet transform is used here which describes design and implementation of fingerprint verification system.</a:t>
            </a:r>
          </a:p>
          <a:p>
            <a:pPr marL="342900" indent="-342900">
              <a:buFont typeface="Symbol" panose="05050102010706020507" pitchFamily="18" charset="2"/>
              <a:buChar char="Þ"/>
            </a:pPr>
            <a:endParaRPr lang="en-IN" sz="24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Less response time with high accuracy comparing from different methods.</a:t>
            </a:r>
          </a:p>
          <a:p>
            <a:pPr marL="342900" indent="-342900">
              <a:buFont typeface="Symbol" panose="05050102010706020507" pitchFamily="18" charset="2"/>
              <a:buChar char="Þ"/>
            </a:pPr>
            <a:endParaRPr lang="en-IN" sz="24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It plays very important role in </a:t>
            </a:r>
            <a:r>
              <a:rPr lang="en-IN" sz="2400" b="1" dirty="0">
                <a:latin typeface="Bahnschrift Light" panose="020B0502040204020203" pitchFamily="34" charset="0"/>
              </a:rPr>
              <a:t>forensic and civilian applications</a:t>
            </a:r>
            <a:r>
              <a:rPr lang="en-IN" sz="2400" dirty="0">
                <a:latin typeface="Bahnschrift Light" panose="020B0502040204020203" pitchFamily="34" charset="0"/>
              </a:rPr>
              <a:t>.</a:t>
            </a:r>
          </a:p>
        </p:txBody>
      </p:sp>
      <p:sp>
        <p:nvSpPr>
          <p:cNvPr id="3" name="TextBox 2">
            <a:extLst>
              <a:ext uri="{FF2B5EF4-FFF2-40B4-BE49-F238E27FC236}">
                <a16:creationId xmlns:a16="http://schemas.microsoft.com/office/drawing/2014/main" id="{80ABF6E7-FD00-4B9C-9101-B34D26F0FCAF}"/>
              </a:ext>
            </a:extLst>
          </p:cNvPr>
          <p:cNvSpPr txBox="1"/>
          <p:nvPr/>
        </p:nvSpPr>
        <p:spPr>
          <a:xfrm>
            <a:off x="4560345" y="149388"/>
            <a:ext cx="3071311" cy="707886"/>
          </a:xfrm>
          <a:prstGeom prst="rect">
            <a:avLst/>
          </a:prstGeom>
          <a:noFill/>
        </p:spPr>
        <p:txBody>
          <a:bodyPr wrap="square" rtlCol="0">
            <a:spAutoFit/>
          </a:bodyPr>
          <a:lstStyle/>
          <a:p>
            <a:pPr algn="ctr"/>
            <a:r>
              <a:rPr lang="en-IN" sz="4000" b="1" dirty="0">
                <a:solidFill>
                  <a:schemeClr val="accent2">
                    <a:lumMod val="75000"/>
                  </a:schemeClr>
                </a:solidFill>
                <a:latin typeface="Bahnschrift Light" panose="020B0502040204020203" pitchFamily="34" charset="0"/>
              </a:rPr>
              <a:t>Applications</a:t>
            </a:r>
          </a:p>
        </p:txBody>
      </p:sp>
    </p:spTree>
    <p:extLst>
      <p:ext uri="{BB962C8B-B14F-4D97-AF65-F5344CB8AC3E}">
        <p14:creationId xmlns:p14="http://schemas.microsoft.com/office/powerpoint/2010/main" val="176102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8472A-83D1-4426-9AEF-B9F32D3C6B92}"/>
              </a:ext>
            </a:extLst>
          </p:cNvPr>
          <p:cNvSpPr txBox="1"/>
          <p:nvPr/>
        </p:nvSpPr>
        <p:spPr>
          <a:xfrm>
            <a:off x="247801" y="857274"/>
            <a:ext cx="11629774" cy="5386090"/>
          </a:xfrm>
          <a:prstGeom prst="rect">
            <a:avLst/>
          </a:prstGeom>
          <a:noFill/>
        </p:spPr>
        <p:txBody>
          <a:bodyPr wrap="square" rtlCol="0">
            <a:spAutoFit/>
          </a:bodyPr>
          <a:lstStyle/>
          <a:p>
            <a:r>
              <a:rPr lang="en-IN" sz="2800" b="1" dirty="0">
                <a:solidFill>
                  <a:srgbClr val="0070C0"/>
                </a:solidFill>
                <a:latin typeface="Bahnschrift Light" panose="020B0502040204020203" pitchFamily="34" charset="0"/>
              </a:rPr>
              <a:t>3) Biomedical applications</a:t>
            </a:r>
          </a:p>
          <a:p>
            <a:pPr marL="514350" indent="-514350">
              <a:buAutoNum type="arabicParenR"/>
            </a:pPr>
            <a:endParaRPr lang="en-IN" sz="28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 Wavelet transform are used effectively with Artificial Intelligence (AI) for many different problems.</a:t>
            </a:r>
          </a:p>
          <a:p>
            <a:pPr marL="342900" indent="-342900">
              <a:buFont typeface="Symbol" panose="05050102010706020507" pitchFamily="18" charset="2"/>
              <a:buChar char="Þ"/>
            </a:pPr>
            <a:endParaRPr lang="en-IN" sz="24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Bio-medical signals are mostly 1-D time series data example ECG,EEG etc  and in images like Xray, MRI etc. Wavelet transforms can be used to process these signals.</a:t>
            </a:r>
          </a:p>
          <a:p>
            <a:pPr marL="342900" indent="-342900">
              <a:buFont typeface="Symbol" panose="05050102010706020507" pitchFamily="18" charset="2"/>
              <a:buChar char="Þ"/>
            </a:pPr>
            <a:endParaRPr lang="en-IN" sz="24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The transform coefficients are also used as a feature for classifying the signal and this method can be used in variety of applications.</a:t>
            </a:r>
          </a:p>
          <a:p>
            <a:pPr marL="342900" indent="-342900">
              <a:buFont typeface="Symbol" panose="05050102010706020507" pitchFamily="18" charset="2"/>
              <a:buChar char="Þ"/>
            </a:pPr>
            <a:endParaRPr lang="en-IN" sz="24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Use of wavelets in </a:t>
            </a:r>
            <a:r>
              <a:rPr lang="en-IN" sz="2400" b="1" dirty="0">
                <a:latin typeface="Bahnschrift Light" panose="020B0502040204020203" pitchFamily="34" charset="0"/>
              </a:rPr>
              <a:t>Cancer detection </a:t>
            </a:r>
            <a:r>
              <a:rPr lang="en-IN" sz="2400" dirty="0">
                <a:latin typeface="Bahnschrift Light" panose="020B0502040204020203" pitchFamily="34" charset="0"/>
              </a:rPr>
              <a:t>and also in research for COVID-19 (</a:t>
            </a:r>
            <a:r>
              <a:rPr lang="en-IN" sz="2400" b="1" dirty="0">
                <a:latin typeface="Bahnschrift Light" panose="020B0502040204020203" pitchFamily="34" charset="0"/>
              </a:rPr>
              <a:t>Cough detection</a:t>
            </a:r>
            <a:r>
              <a:rPr lang="en-IN" sz="2400" dirty="0">
                <a:latin typeface="Bahnschrift Light" panose="020B0502040204020203" pitchFamily="34" charset="0"/>
              </a:rPr>
              <a:t>) .</a:t>
            </a:r>
          </a:p>
        </p:txBody>
      </p:sp>
      <p:sp>
        <p:nvSpPr>
          <p:cNvPr id="3" name="TextBox 2">
            <a:extLst>
              <a:ext uri="{FF2B5EF4-FFF2-40B4-BE49-F238E27FC236}">
                <a16:creationId xmlns:a16="http://schemas.microsoft.com/office/drawing/2014/main" id="{80ABF6E7-FD00-4B9C-9101-B34D26F0FCAF}"/>
              </a:ext>
            </a:extLst>
          </p:cNvPr>
          <p:cNvSpPr txBox="1"/>
          <p:nvPr/>
        </p:nvSpPr>
        <p:spPr>
          <a:xfrm>
            <a:off x="4569970" y="159013"/>
            <a:ext cx="3052060" cy="707886"/>
          </a:xfrm>
          <a:prstGeom prst="rect">
            <a:avLst/>
          </a:prstGeom>
          <a:noFill/>
        </p:spPr>
        <p:txBody>
          <a:bodyPr wrap="square" rtlCol="0">
            <a:spAutoFit/>
          </a:bodyPr>
          <a:lstStyle/>
          <a:p>
            <a:pPr algn="ctr"/>
            <a:r>
              <a:rPr lang="en-IN" sz="4000" b="1" dirty="0">
                <a:solidFill>
                  <a:schemeClr val="accent2">
                    <a:lumMod val="75000"/>
                  </a:schemeClr>
                </a:solidFill>
                <a:latin typeface="Bahnschrift Light" panose="020B0502040204020203" pitchFamily="34" charset="0"/>
              </a:rPr>
              <a:t>Applications</a:t>
            </a:r>
          </a:p>
        </p:txBody>
      </p:sp>
    </p:spTree>
    <p:extLst>
      <p:ext uri="{BB962C8B-B14F-4D97-AF65-F5344CB8AC3E}">
        <p14:creationId xmlns:p14="http://schemas.microsoft.com/office/powerpoint/2010/main" val="35304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8472A-83D1-4426-9AEF-B9F32D3C6B92}"/>
              </a:ext>
            </a:extLst>
          </p:cNvPr>
          <p:cNvSpPr txBox="1"/>
          <p:nvPr/>
        </p:nvSpPr>
        <p:spPr>
          <a:xfrm>
            <a:off x="151549" y="847649"/>
            <a:ext cx="11629774" cy="1692771"/>
          </a:xfrm>
          <a:prstGeom prst="rect">
            <a:avLst/>
          </a:prstGeom>
          <a:noFill/>
        </p:spPr>
        <p:txBody>
          <a:bodyPr wrap="square" rtlCol="0">
            <a:spAutoFit/>
          </a:bodyPr>
          <a:lstStyle/>
          <a:p>
            <a:r>
              <a:rPr lang="en-IN" sz="2800" b="1" dirty="0">
                <a:solidFill>
                  <a:srgbClr val="0070C0"/>
                </a:solidFill>
                <a:latin typeface="Bahnschrift Light" panose="020B0502040204020203" pitchFamily="34" charset="0"/>
              </a:rPr>
              <a:t>4) E</a:t>
            </a:r>
            <a:r>
              <a:rPr lang="en-IN" sz="2800" b="1" i="0" dirty="0">
                <a:solidFill>
                  <a:srgbClr val="0070C0"/>
                </a:solidFill>
                <a:effectLst/>
                <a:latin typeface="Bahnschrift Light" panose="020B0502040204020203" pitchFamily="34" charset="0"/>
              </a:rPr>
              <a:t>lectroencephalogram (EEG) Signal processing</a:t>
            </a:r>
            <a:endParaRPr lang="en-IN" sz="2800" b="1" dirty="0">
              <a:solidFill>
                <a:srgbClr val="0070C0"/>
              </a:solidFill>
              <a:latin typeface="Bahnschrift Light" panose="020B0502040204020203" pitchFamily="34" charset="0"/>
            </a:endParaRPr>
          </a:p>
          <a:p>
            <a:endParaRPr lang="en-IN" sz="2800" dirty="0">
              <a:solidFill>
                <a:srgbClr val="0070C0"/>
              </a:solidFill>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 Given below is general block level representation for classification of EEG signal to detect </a:t>
            </a:r>
            <a:r>
              <a:rPr lang="en-IN" sz="2400" b="0" i="0" dirty="0">
                <a:solidFill>
                  <a:srgbClr val="000000"/>
                </a:solidFill>
                <a:effectLst/>
                <a:latin typeface="Bahnschrift Light" panose="020B0502040204020203" pitchFamily="34" charset="0"/>
              </a:rPr>
              <a:t>abnormality type.</a:t>
            </a:r>
            <a:endParaRPr lang="en-IN" sz="2400" dirty="0">
              <a:latin typeface="Bahnschrift Light" panose="020B0502040204020203" pitchFamily="34" charset="0"/>
            </a:endParaRPr>
          </a:p>
        </p:txBody>
      </p:sp>
      <p:sp>
        <p:nvSpPr>
          <p:cNvPr id="3" name="TextBox 2">
            <a:extLst>
              <a:ext uri="{FF2B5EF4-FFF2-40B4-BE49-F238E27FC236}">
                <a16:creationId xmlns:a16="http://schemas.microsoft.com/office/drawing/2014/main" id="{80ABF6E7-FD00-4B9C-9101-B34D26F0FCAF}"/>
              </a:ext>
            </a:extLst>
          </p:cNvPr>
          <p:cNvSpPr txBox="1"/>
          <p:nvPr/>
        </p:nvSpPr>
        <p:spPr>
          <a:xfrm>
            <a:off x="4579595" y="154101"/>
            <a:ext cx="3032810" cy="707886"/>
          </a:xfrm>
          <a:prstGeom prst="rect">
            <a:avLst/>
          </a:prstGeom>
          <a:noFill/>
        </p:spPr>
        <p:txBody>
          <a:bodyPr wrap="square" rtlCol="0">
            <a:spAutoFit/>
          </a:bodyPr>
          <a:lstStyle/>
          <a:p>
            <a:pPr algn="ctr"/>
            <a:r>
              <a:rPr lang="en-IN" sz="4000" b="1" dirty="0">
                <a:solidFill>
                  <a:schemeClr val="accent2">
                    <a:lumMod val="75000"/>
                  </a:schemeClr>
                </a:solidFill>
                <a:latin typeface="Bahnschrift Light" panose="020B0502040204020203" pitchFamily="34" charset="0"/>
              </a:rPr>
              <a:t>Applications</a:t>
            </a:r>
          </a:p>
        </p:txBody>
      </p:sp>
      <p:pic>
        <p:nvPicPr>
          <p:cNvPr id="5" name="Picture 4">
            <a:extLst>
              <a:ext uri="{FF2B5EF4-FFF2-40B4-BE49-F238E27FC236}">
                <a16:creationId xmlns:a16="http://schemas.microsoft.com/office/drawing/2014/main" id="{E9C50DBF-2FA0-498D-826F-F6D32FB7F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97" y="2596211"/>
            <a:ext cx="9987352" cy="1323439"/>
          </a:xfrm>
          <a:prstGeom prst="rect">
            <a:avLst/>
          </a:prstGeom>
        </p:spPr>
      </p:pic>
      <p:sp>
        <p:nvSpPr>
          <p:cNvPr id="6" name="TextBox 5">
            <a:extLst>
              <a:ext uri="{FF2B5EF4-FFF2-40B4-BE49-F238E27FC236}">
                <a16:creationId xmlns:a16="http://schemas.microsoft.com/office/drawing/2014/main" id="{F2C56B76-511D-422A-A65B-CB7A571B1C27}"/>
              </a:ext>
            </a:extLst>
          </p:cNvPr>
          <p:cNvSpPr txBox="1"/>
          <p:nvPr/>
        </p:nvSpPr>
        <p:spPr>
          <a:xfrm>
            <a:off x="159570" y="4041632"/>
            <a:ext cx="11629774" cy="2308324"/>
          </a:xfrm>
          <a:prstGeom prst="rect">
            <a:avLst/>
          </a:prstGeom>
          <a:noFill/>
        </p:spPr>
        <p:txBody>
          <a:bodyPr wrap="square" rtlCol="0">
            <a:spAutoFit/>
          </a:bodyPr>
          <a:lstStyle/>
          <a:p>
            <a:pPr marL="342900" indent="-342900">
              <a:buFont typeface="Symbol" panose="05050102010706020507" pitchFamily="18" charset="2"/>
              <a:buChar char="Þ"/>
            </a:pPr>
            <a:r>
              <a:rPr lang="en-IN" sz="2400" dirty="0">
                <a:solidFill>
                  <a:srgbClr val="000000"/>
                </a:solidFill>
                <a:latin typeface="Bahnschrift Light" panose="020B0502040204020203" pitchFamily="34" charset="0"/>
              </a:rPr>
              <a:t> DWT step is to divide the signal into different sub-bands. And then the required sub-bands are further passed through Thresholding step to remove unwanted things which do not contribute in Abnormalities.</a:t>
            </a:r>
          </a:p>
          <a:p>
            <a:pPr marL="342900" indent="-342900">
              <a:buFont typeface="Symbol" panose="05050102010706020507" pitchFamily="18" charset="2"/>
              <a:buChar char="Þ"/>
            </a:pPr>
            <a:r>
              <a:rPr lang="en-IN" sz="2400" b="0" i="0" dirty="0">
                <a:solidFill>
                  <a:srgbClr val="000000"/>
                </a:solidFill>
                <a:effectLst/>
                <a:latin typeface="Bahnschrift Light" panose="020B0502040204020203" pitchFamily="34" charset="0"/>
              </a:rPr>
              <a:t>Then DWT coeffici</a:t>
            </a:r>
            <a:r>
              <a:rPr lang="en-IN" sz="2400" dirty="0">
                <a:solidFill>
                  <a:srgbClr val="000000"/>
                </a:solidFill>
                <a:latin typeface="Bahnschrift Light" panose="020B0502040204020203" pitchFamily="34" charset="0"/>
              </a:rPr>
              <a:t>ents are passed as input to Classifier to classify signals based on its abnormality.</a:t>
            </a:r>
          </a:p>
          <a:p>
            <a:pPr marL="342900" indent="-342900">
              <a:buFont typeface="Symbol" panose="05050102010706020507" pitchFamily="18" charset="2"/>
              <a:buChar char="Þ"/>
            </a:pPr>
            <a:r>
              <a:rPr lang="en-IN" sz="2400" b="0" i="0" dirty="0">
                <a:solidFill>
                  <a:srgbClr val="000000"/>
                </a:solidFill>
                <a:effectLst/>
                <a:latin typeface="Bahnschrift Light" panose="020B0502040204020203" pitchFamily="34" charset="0"/>
              </a:rPr>
              <a:t>Her</a:t>
            </a:r>
            <a:r>
              <a:rPr lang="en-IN" sz="2400" dirty="0">
                <a:solidFill>
                  <a:srgbClr val="000000"/>
                </a:solidFill>
                <a:latin typeface="Bahnschrift Light" panose="020B0502040204020203" pitchFamily="34" charset="0"/>
              </a:rPr>
              <a:t>e the selection of wavelets is very important challenge to be done.</a:t>
            </a:r>
            <a:endParaRPr lang="en-IN" sz="2400" b="0" i="0" dirty="0">
              <a:solidFill>
                <a:srgbClr val="000000"/>
              </a:solidFill>
              <a:effectLst/>
              <a:latin typeface="Bahnschrift Light" panose="020B0502040204020203" pitchFamily="34" charset="0"/>
            </a:endParaRPr>
          </a:p>
        </p:txBody>
      </p:sp>
    </p:spTree>
    <p:extLst>
      <p:ext uri="{BB962C8B-B14F-4D97-AF65-F5344CB8AC3E}">
        <p14:creationId xmlns:p14="http://schemas.microsoft.com/office/powerpoint/2010/main" val="1473892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8472A-83D1-4426-9AEF-B9F32D3C6B92}"/>
              </a:ext>
            </a:extLst>
          </p:cNvPr>
          <p:cNvSpPr txBox="1"/>
          <p:nvPr/>
        </p:nvSpPr>
        <p:spPr>
          <a:xfrm>
            <a:off x="130694" y="828398"/>
            <a:ext cx="11629774" cy="1754326"/>
          </a:xfrm>
          <a:prstGeom prst="rect">
            <a:avLst/>
          </a:prstGeom>
          <a:noFill/>
        </p:spPr>
        <p:txBody>
          <a:bodyPr wrap="square" rtlCol="0">
            <a:spAutoFit/>
          </a:bodyPr>
          <a:lstStyle/>
          <a:p>
            <a:r>
              <a:rPr lang="en-IN" sz="2800" b="1" dirty="0">
                <a:solidFill>
                  <a:srgbClr val="0070C0"/>
                </a:solidFill>
                <a:latin typeface="Bahnschrift Light" panose="020B0502040204020203" pitchFamily="34" charset="0"/>
              </a:rPr>
              <a:t>5) Image De-noising using Wavelets</a:t>
            </a:r>
          </a:p>
          <a:p>
            <a:pPr marL="514350" indent="-514350">
              <a:buAutoNum type="arabicParenR"/>
            </a:pPr>
            <a:endParaRPr lang="en-IN" sz="2800" dirty="0">
              <a:latin typeface="Bahnschrift Light" panose="020B0502040204020203" pitchFamily="34" charset="0"/>
            </a:endParaRPr>
          </a:p>
          <a:p>
            <a:pPr marL="342900" indent="-342900">
              <a:buFont typeface="Symbol" panose="05050102010706020507" pitchFamily="18" charset="2"/>
              <a:buChar char="Þ"/>
            </a:pPr>
            <a:r>
              <a:rPr lang="en-IN" sz="2400" dirty="0">
                <a:latin typeface="Bahnschrift Light" panose="020B0502040204020203" pitchFamily="34" charset="0"/>
              </a:rPr>
              <a:t> </a:t>
            </a:r>
            <a:r>
              <a:rPr lang="en-US" sz="2600" b="0" i="0" dirty="0">
                <a:effectLst/>
                <a:latin typeface="Bahnschrift Light" panose="020B0502040204020203" pitchFamily="34" charset="0"/>
              </a:rPr>
              <a:t>The basic idea behind this is </a:t>
            </a:r>
            <a:r>
              <a:rPr lang="en-US" sz="2600" i="0" dirty="0">
                <a:effectLst/>
                <a:latin typeface="Bahnschrift Light" panose="020B0502040204020203" pitchFamily="34" charset="0"/>
              </a:rPr>
              <a:t>the wavelet transform leads to a sparse representation of images. Example:-</a:t>
            </a:r>
            <a:endParaRPr lang="en-IN" sz="2600" dirty="0">
              <a:latin typeface="Bahnschrift Light" panose="020B0502040204020203" pitchFamily="34" charset="0"/>
            </a:endParaRPr>
          </a:p>
        </p:txBody>
      </p:sp>
      <p:sp>
        <p:nvSpPr>
          <p:cNvPr id="3" name="TextBox 2">
            <a:extLst>
              <a:ext uri="{FF2B5EF4-FFF2-40B4-BE49-F238E27FC236}">
                <a16:creationId xmlns:a16="http://schemas.microsoft.com/office/drawing/2014/main" id="{80ABF6E7-FD00-4B9C-9101-B34D26F0FCAF}"/>
              </a:ext>
            </a:extLst>
          </p:cNvPr>
          <p:cNvSpPr txBox="1"/>
          <p:nvPr/>
        </p:nvSpPr>
        <p:spPr>
          <a:xfrm>
            <a:off x="1401278" y="120512"/>
            <a:ext cx="9389444" cy="707886"/>
          </a:xfrm>
          <a:prstGeom prst="rect">
            <a:avLst/>
          </a:prstGeom>
          <a:noFill/>
        </p:spPr>
        <p:txBody>
          <a:bodyPr wrap="square" rtlCol="0">
            <a:spAutoFit/>
          </a:bodyPr>
          <a:lstStyle/>
          <a:p>
            <a:pPr algn="ctr"/>
            <a:r>
              <a:rPr lang="en-IN" sz="4000" b="1" dirty="0">
                <a:solidFill>
                  <a:schemeClr val="accent2">
                    <a:lumMod val="75000"/>
                  </a:schemeClr>
                </a:solidFill>
                <a:latin typeface="Bahnschrift Light" panose="020B0502040204020203" pitchFamily="34" charset="0"/>
              </a:rPr>
              <a:t>Applications</a:t>
            </a:r>
          </a:p>
        </p:txBody>
      </p:sp>
      <p:pic>
        <p:nvPicPr>
          <p:cNvPr id="9" name="Picture 8">
            <a:extLst>
              <a:ext uri="{FF2B5EF4-FFF2-40B4-BE49-F238E27FC236}">
                <a16:creationId xmlns:a16="http://schemas.microsoft.com/office/drawing/2014/main" id="{78AAB7F6-8E5D-4B81-B9C3-5B38ADF76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240" y="2087283"/>
            <a:ext cx="5733066" cy="4294265"/>
          </a:xfrm>
          <a:prstGeom prst="rect">
            <a:avLst/>
          </a:prstGeom>
        </p:spPr>
      </p:pic>
      <p:pic>
        <p:nvPicPr>
          <p:cNvPr id="13" name="Picture 12">
            <a:extLst>
              <a:ext uri="{FF2B5EF4-FFF2-40B4-BE49-F238E27FC236}">
                <a16:creationId xmlns:a16="http://schemas.microsoft.com/office/drawing/2014/main" id="{14D0A43E-A48F-4904-B80A-96600D7CA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94" y="2667462"/>
            <a:ext cx="6676524" cy="3506469"/>
          </a:xfrm>
          <a:prstGeom prst="rect">
            <a:avLst/>
          </a:prstGeom>
        </p:spPr>
      </p:pic>
    </p:spTree>
    <p:extLst>
      <p:ext uri="{BB962C8B-B14F-4D97-AF65-F5344CB8AC3E}">
        <p14:creationId xmlns:p14="http://schemas.microsoft.com/office/powerpoint/2010/main" val="3360607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AABC328-3ADB-4C74-85C8-785EF516C070}"/>
              </a:ext>
            </a:extLst>
          </p:cNvPr>
          <p:cNvSpPr txBox="1"/>
          <p:nvPr/>
        </p:nvSpPr>
        <p:spPr>
          <a:xfrm>
            <a:off x="211755" y="1426226"/>
            <a:ext cx="11540690" cy="5693866"/>
          </a:xfrm>
          <a:prstGeom prst="rect">
            <a:avLst/>
          </a:prstGeom>
          <a:noFill/>
        </p:spPr>
        <p:txBody>
          <a:bodyPr wrap="square" rtlCol="0">
            <a:spAutoFit/>
          </a:bodyPr>
          <a:lstStyle/>
          <a:p>
            <a:pPr marL="457200" indent="-457200">
              <a:buFont typeface="Wingdings" panose="05000000000000000000" pitchFamily="2" charset="2"/>
              <a:buChar char="v"/>
            </a:pPr>
            <a:r>
              <a:rPr lang="en-IN" sz="2800" dirty="0">
                <a:solidFill>
                  <a:schemeClr val="bg2">
                    <a:lumMod val="50000"/>
                  </a:schemeClr>
                </a:solidFill>
                <a:latin typeface="Bahnschrift Light" panose="020B0502040204020203" pitchFamily="34" charset="0"/>
              </a:rPr>
              <a:t>We studied how we come up with Wavelet transform from Fourier Transform from STFT and using chirp signals as an example.</a:t>
            </a:r>
          </a:p>
          <a:p>
            <a:pPr marL="457200" indent="-457200">
              <a:buFont typeface="Wingdings" panose="05000000000000000000" pitchFamily="2" charset="2"/>
              <a:buChar char="v"/>
            </a:pPr>
            <a:endParaRPr lang="en-IN" sz="2800" dirty="0">
              <a:solidFill>
                <a:schemeClr val="bg2">
                  <a:lumMod val="50000"/>
                </a:schemeClr>
              </a:solidFill>
              <a:latin typeface="Bahnschrift Light" panose="020B0502040204020203" pitchFamily="34" charset="0"/>
            </a:endParaRPr>
          </a:p>
          <a:p>
            <a:pPr marL="457200" indent="-457200">
              <a:buFont typeface="Wingdings" panose="05000000000000000000" pitchFamily="2" charset="2"/>
              <a:buChar char="v"/>
            </a:pPr>
            <a:r>
              <a:rPr lang="en-IN" sz="2800" dirty="0">
                <a:solidFill>
                  <a:schemeClr val="bg2">
                    <a:lumMod val="50000"/>
                  </a:schemeClr>
                </a:solidFill>
                <a:latin typeface="Bahnschrift Light" panose="020B0502040204020203" pitchFamily="34" charset="0"/>
              </a:rPr>
              <a:t>How signals can be represented in time-frequency domain and how wavelets provide an efficient way to analyze a signal in finest details with few coefficients.</a:t>
            </a:r>
          </a:p>
          <a:p>
            <a:pPr marL="457200" indent="-457200">
              <a:buFont typeface="Wingdings" panose="05000000000000000000" pitchFamily="2" charset="2"/>
              <a:buChar char="v"/>
            </a:pPr>
            <a:endParaRPr lang="en-IN" sz="2800" dirty="0">
              <a:solidFill>
                <a:schemeClr val="bg2">
                  <a:lumMod val="50000"/>
                </a:schemeClr>
              </a:solidFill>
              <a:latin typeface="Bahnschrift Light" panose="020B0502040204020203" pitchFamily="34" charset="0"/>
            </a:endParaRPr>
          </a:p>
          <a:p>
            <a:pPr marL="457200" indent="-457200">
              <a:buFont typeface="Wingdings" panose="05000000000000000000" pitchFamily="2" charset="2"/>
              <a:buChar char="v"/>
            </a:pPr>
            <a:r>
              <a:rPr lang="en-IN" sz="2800" dirty="0">
                <a:solidFill>
                  <a:schemeClr val="bg2">
                    <a:lumMod val="50000"/>
                  </a:schemeClr>
                </a:solidFill>
                <a:latin typeface="Bahnschrift Light" panose="020B0502040204020203" pitchFamily="34" charset="0"/>
              </a:rPr>
              <a:t>We saw many types of wavelets and I am sure that there can be infinite varieties of these which will be discovered later.</a:t>
            </a:r>
          </a:p>
          <a:p>
            <a:pPr marL="457200" indent="-457200">
              <a:buFont typeface="Wingdings" panose="05000000000000000000" pitchFamily="2" charset="2"/>
              <a:buChar char="v"/>
            </a:pPr>
            <a:endParaRPr lang="en-IN" sz="2800" dirty="0">
              <a:solidFill>
                <a:schemeClr val="bg2">
                  <a:lumMod val="50000"/>
                </a:schemeClr>
              </a:solidFill>
              <a:latin typeface="Bahnschrift Light" panose="020B0502040204020203" pitchFamily="34" charset="0"/>
            </a:endParaRPr>
          </a:p>
          <a:p>
            <a:pPr marL="457200" indent="-457200">
              <a:buFont typeface="Wingdings" panose="05000000000000000000" pitchFamily="2" charset="2"/>
              <a:buChar char="v"/>
            </a:pPr>
            <a:r>
              <a:rPr lang="en-IN" sz="2800" dirty="0">
                <a:solidFill>
                  <a:schemeClr val="bg2">
                    <a:lumMod val="50000"/>
                  </a:schemeClr>
                </a:solidFill>
                <a:latin typeface="Bahnschrift Light" panose="020B0502040204020203" pitchFamily="34" charset="0"/>
              </a:rPr>
              <a:t>We also saw many advantages and applications of wavelets in real-world and more applications will be there in future. </a:t>
            </a:r>
          </a:p>
          <a:p>
            <a:pPr marL="457200" indent="-457200">
              <a:buFont typeface="Wingdings" panose="05000000000000000000" pitchFamily="2" charset="2"/>
              <a:buChar char="v"/>
            </a:pPr>
            <a:endParaRPr lang="en-IN" sz="2800" dirty="0"/>
          </a:p>
        </p:txBody>
      </p:sp>
      <p:sp>
        <p:nvSpPr>
          <p:cNvPr id="8" name="TextBox 7">
            <a:extLst>
              <a:ext uri="{FF2B5EF4-FFF2-40B4-BE49-F238E27FC236}">
                <a16:creationId xmlns:a16="http://schemas.microsoft.com/office/drawing/2014/main" id="{FC2762D0-9F4A-46FB-B3B4-375AEDD06D8C}"/>
              </a:ext>
            </a:extLst>
          </p:cNvPr>
          <p:cNvSpPr txBox="1"/>
          <p:nvPr/>
        </p:nvSpPr>
        <p:spPr>
          <a:xfrm>
            <a:off x="3839628" y="128164"/>
            <a:ext cx="4101214"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What we learnt </a:t>
            </a:r>
            <a:r>
              <a:rPr lang="en-IN" sz="4000" dirty="0">
                <a:solidFill>
                  <a:srgbClr val="0070C0"/>
                </a:solidFill>
                <a:latin typeface="Bahnschrift Light" panose="020B0502040204020203" pitchFamily="34" charset="0"/>
              </a:rPr>
              <a:t>!</a:t>
            </a:r>
          </a:p>
        </p:txBody>
      </p:sp>
    </p:spTree>
    <p:extLst>
      <p:ext uri="{BB962C8B-B14F-4D97-AF65-F5344CB8AC3E}">
        <p14:creationId xmlns:p14="http://schemas.microsoft.com/office/powerpoint/2010/main" val="337660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8472A-83D1-4426-9AEF-B9F32D3C6B92}"/>
              </a:ext>
            </a:extLst>
          </p:cNvPr>
          <p:cNvSpPr txBox="1"/>
          <p:nvPr/>
        </p:nvSpPr>
        <p:spPr>
          <a:xfrm>
            <a:off x="247801" y="857274"/>
            <a:ext cx="11629774" cy="4893647"/>
          </a:xfrm>
          <a:prstGeom prst="rect">
            <a:avLst/>
          </a:prstGeom>
          <a:noFill/>
        </p:spPr>
        <p:txBody>
          <a:bodyPr wrap="square" rtlCol="0">
            <a:spAutoFit/>
          </a:bodyPr>
          <a:lstStyle/>
          <a:p>
            <a:pPr marL="342900" indent="-342900">
              <a:buFont typeface="Wingdings" panose="05000000000000000000" pitchFamily="2" charset="2"/>
              <a:buChar char="§"/>
            </a:pPr>
            <a:r>
              <a:rPr lang="en-IN" sz="2400" dirty="0">
                <a:solidFill>
                  <a:schemeClr val="bg2">
                    <a:lumMod val="50000"/>
                  </a:schemeClr>
                </a:solidFill>
                <a:latin typeface="Bahnschrift Light" panose="020B0502040204020203" pitchFamily="34" charset="0"/>
                <a:hlinkClick r:id="rId2">
                  <a:extLst>
                    <a:ext uri="{A12FA001-AC4F-418D-AE19-62706E023703}">
                      <ahyp:hlinkClr xmlns:ahyp="http://schemas.microsoft.com/office/drawing/2018/hyperlinkcolor" val="tx"/>
                    </a:ext>
                  </a:extLst>
                </a:hlinkClick>
              </a:rPr>
              <a:t>http://disp.ee.ntu.edu.tw/tutorial/WaveletTutorial.pdf</a:t>
            </a: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r>
              <a:rPr lang="en-IN" sz="2400" dirty="0">
                <a:solidFill>
                  <a:schemeClr val="bg2">
                    <a:lumMod val="50000"/>
                  </a:schemeClr>
                </a:solidFill>
                <a:latin typeface="Bahnschrift Light" panose="020B0502040204020203" pitchFamily="34" charset="0"/>
                <a:hlinkClick r:id="rId3">
                  <a:extLst>
                    <a:ext uri="{A12FA001-AC4F-418D-AE19-62706E023703}">
                      <ahyp:hlinkClr xmlns:ahyp="http://schemas.microsoft.com/office/drawing/2018/hyperlinkcolor" val="tx"/>
                    </a:ext>
                  </a:extLst>
                </a:hlinkClick>
              </a:rPr>
              <a:t>https://www.intechopen.com/chapters/61705</a:t>
            </a: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r>
              <a:rPr lang="en-IN" sz="2400" dirty="0">
                <a:solidFill>
                  <a:schemeClr val="bg2">
                    <a:lumMod val="50000"/>
                  </a:schemeClr>
                </a:solidFill>
                <a:latin typeface="Bahnschrift Light" panose="020B0502040204020203" pitchFamily="34" charset="0"/>
                <a:hlinkClick r:id="rId4">
                  <a:extLst>
                    <a:ext uri="{A12FA001-AC4F-418D-AE19-62706E023703}">
                      <ahyp:hlinkClr xmlns:ahyp="http://schemas.microsoft.com/office/drawing/2018/hyperlinkcolor" val="tx"/>
                    </a:ext>
                  </a:extLst>
                </a:hlinkClick>
              </a:rPr>
              <a:t>https://www.slideshare.net/RajEndiran1/introduction-to-wavelet-transform-51504915</a:t>
            </a: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r>
              <a:rPr lang="en-IN" sz="2400" dirty="0">
                <a:solidFill>
                  <a:schemeClr val="bg2">
                    <a:lumMod val="50000"/>
                  </a:schemeClr>
                </a:solidFill>
                <a:latin typeface="Bahnschrift Light" panose="020B0502040204020203" pitchFamily="34" charset="0"/>
                <a:hlinkClick r:id="rId5">
                  <a:extLst>
                    <a:ext uri="{A12FA001-AC4F-418D-AE19-62706E023703}">
                      <ahyp:hlinkClr xmlns:ahyp="http://schemas.microsoft.com/office/drawing/2018/hyperlinkcolor" val="tx"/>
                    </a:ext>
                  </a:extLst>
                </a:hlinkClick>
              </a:rPr>
              <a:t>https://www.intechopen.com/chapters/74766</a:t>
            </a: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r>
              <a:rPr lang="en-IN" sz="2400" dirty="0">
                <a:solidFill>
                  <a:schemeClr val="bg2">
                    <a:lumMod val="50000"/>
                  </a:schemeClr>
                </a:solidFill>
                <a:latin typeface="Bahnschrift Light" panose="020B0502040204020203" pitchFamily="34" charset="0"/>
                <a:hlinkClick r:id="rId6">
                  <a:extLst>
                    <a:ext uri="{A12FA001-AC4F-418D-AE19-62706E023703}">
                      <ahyp:hlinkClr xmlns:ahyp="http://schemas.microsoft.com/office/drawing/2018/hyperlinkcolor" val="tx"/>
                    </a:ext>
                  </a:extLst>
                </a:hlinkClick>
              </a:rPr>
              <a:t>https://towardsdatascience.com/the-wavelet-transform-e9cfa85d7b34</a:t>
            </a: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endParaRPr lang="en-IN" sz="2400" dirty="0">
              <a:solidFill>
                <a:schemeClr val="bg2">
                  <a:lumMod val="50000"/>
                </a:schemeClr>
              </a:solidFill>
              <a:latin typeface="Bahnschrift Light" panose="020B0502040204020203" pitchFamily="34" charset="0"/>
            </a:endParaRPr>
          </a:p>
          <a:p>
            <a:pPr marL="342900" indent="-342900">
              <a:buFont typeface="Wingdings" panose="05000000000000000000" pitchFamily="2" charset="2"/>
              <a:buChar char="§"/>
            </a:pPr>
            <a:r>
              <a:rPr lang="en-IN" sz="2400" u="sng" dirty="0">
                <a:solidFill>
                  <a:schemeClr val="bg2">
                    <a:lumMod val="50000"/>
                  </a:schemeClr>
                </a:solidFill>
                <a:latin typeface="Bahnschrift Light" panose="020B0502040204020203" pitchFamily="34" charset="0"/>
              </a:rPr>
              <a:t>https://www.youtube.com/watch?v=kuuUaqAjeoA&amp;t=5s&amp;ab_channel=AndrewNicoll</a:t>
            </a:r>
          </a:p>
        </p:txBody>
      </p:sp>
      <p:sp>
        <p:nvSpPr>
          <p:cNvPr id="3" name="TextBox 2">
            <a:extLst>
              <a:ext uri="{FF2B5EF4-FFF2-40B4-BE49-F238E27FC236}">
                <a16:creationId xmlns:a16="http://schemas.microsoft.com/office/drawing/2014/main" id="{80ABF6E7-FD00-4B9C-9101-B34D26F0FCAF}"/>
              </a:ext>
            </a:extLst>
          </p:cNvPr>
          <p:cNvSpPr txBox="1"/>
          <p:nvPr/>
        </p:nvSpPr>
        <p:spPr>
          <a:xfrm>
            <a:off x="4569970" y="159013"/>
            <a:ext cx="3052060" cy="707886"/>
          </a:xfrm>
          <a:prstGeom prst="rect">
            <a:avLst/>
          </a:prstGeom>
          <a:noFill/>
        </p:spPr>
        <p:txBody>
          <a:bodyPr wrap="square" rtlCol="0">
            <a:spAutoFit/>
          </a:bodyPr>
          <a:lstStyle/>
          <a:p>
            <a:pPr algn="ctr"/>
            <a:r>
              <a:rPr lang="en-IN" sz="4000" b="1" dirty="0">
                <a:solidFill>
                  <a:schemeClr val="accent2">
                    <a:lumMod val="75000"/>
                  </a:schemeClr>
                </a:solidFill>
                <a:latin typeface="Bahnschrift Light" panose="020B0502040204020203" pitchFamily="34" charset="0"/>
              </a:rPr>
              <a:t>Refrences</a:t>
            </a:r>
          </a:p>
        </p:txBody>
      </p:sp>
    </p:spTree>
    <p:extLst>
      <p:ext uri="{BB962C8B-B14F-4D97-AF65-F5344CB8AC3E}">
        <p14:creationId xmlns:p14="http://schemas.microsoft.com/office/powerpoint/2010/main" val="1338214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802C7A-08B9-43AD-AE61-FFF16E737AB9}"/>
              </a:ext>
            </a:extLst>
          </p:cNvPr>
          <p:cNvSpPr txBox="1"/>
          <p:nvPr/>
        </p:nvSpPr>
        <p:spPr>
          <a:xfrm>
            <a:off x="2088682" y="3004746"/>
            <a:ext cx="8123722" cy="3416320"/>
          </a:xfrm>
          <a:prstGeom prst="rect">
            <a:avLst/>
          </a:prstGeom>
          <a:noFill/>
        </p:spPr>
        <p:txBody>
          <a:bodyPr wrap="square" rtlCol="0">
            <a:spAutoFit/>
          </a:bodyPr>
          <a:lstStyle/>
          <a:p>
            <a:r>
              <a:rPr lang="en-IN" sz="12000" b="1" dirty="0">
                <a:solidFill>
                  <a:schemeClr val="bg1"/>
                </a:solidFill>
                <a:latin typeface="Ink Free" panose="03080402000500000000" pitchFamily="66" charset="0"/>
              </a:rPr>
              <a:t>Thank you…</a:t>
            </a:r>
          </a:p>
          <a:p>
            <a:endParaRPr lang="en-IN" sz="9600" dirty="0">
              <a:latin typeface="Ink Free" panose="03080402000500000000" pitchFamily="66" charset="0"/>
            </a:endParaRPr>
          </a:p>
        </p:txBody>
      </p:sp>
    </p:spTree>
    <p:extLst>
      <p:ext uri="{BB962C8B-B14F-4D97-AF65-F5344CB8AC3E}">
        <p14:creationId xmlns:p14="http://schemas.microsoft.com/office/powerpoint/2010/main" val="57083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4509436" y="91520"/>
            <a:ext cx="2964581"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Introduction</a:t>
            </a:r>
            <a:r>
              <a:rPr lang="en-IN" sz="4000" dirty="0">
                <a:latin typeface="Bahnschrift Light" panose="020B0502040204020203" pitchFamily="34" charset="0"/>
              </a:rPr>
              <a:t> </a:t>
            </a:r>
          </a:p>
        </p:txBody>
      </p:sp>
      <p:sp>
        <p:nvSpPr>
          <p:cNvPr id="7" name="TextBox 6">
            <a:extLst>
              <a:ext uri="{FF2B5EF4-FFF2-40B4-BE49-F238E27FC236}">
                <a16:creationId xmlns:a16="http://schemas.microsoft.com/office/drawing/2014/main" id="{FAABC328-3ADB-4C74-85C8-785EF516C070}"/>
              </a:ext>
            </a:extLst>
          </p:cNvPr>
          <p:cNvSpPr txBox="1"/>
          <p:nvPr/>
        </p:nvSpPr>
        <p:spPr>
          <a:xfrm>
            <a:off x="221381" y="1015492"/>
            <a:ext cx="11540690"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2">
                    <a:lumMod val="50000"/>
                  </a:schemeClr>
                </a:solidFill>
                <a:latin typeface="Bahnschrift Light" panose="020B0502040204020203" pitchFamily="34" charset="0"/>
              </a:rPr>
              <a:t>Let’s discuss about signals before going to wavelets. Signals from a source are usually in time domain and by </a:t>
            </a:r>
            <a:r>
              <a:rPr lang="en-IN" sz="2400" b="0" i="0" dirty="0">
                <a:solidFill>
                  <a:schemeClr val="bg2">
                    <a:lumMod val="50000"/>
                  </a:schemeClr>
                </a:solidFill>
                <a:effectLst/>
                <a:latin typeface="Bahnschrift Light" panose="020B0502040204020203" pitchFamily="34" charset="0"/>
              </a:rPr>
              <a:t>Fourier</a:t>
            </a:r>
            <a:r>
              <a:rPr lang="en-IN" sz="2400" dirty="0">
                <a:solidFill>
                  <a:schemeClr val="bg2">
                    <a:lumMod val="50000"/>
                  </a:schemeClr>
                </a:solidFill>
                <a:latin typeface="Bahnschrift Light" panose="020B0502040204020203" pitchFamily="34" charset="0"/>
              </a:rPr>
              <a:t> transform which will convert the time domain signal into frequency domain signal, we can analyse the signal in frequency domain.</a:t>
            </a:r>
          </a:p>
          <a:p>
            <a:pPr marL="285750" indent="-285750">
              <a:buFont typeface="Arial" panose="020B0604020202020204" pitchFamily="34" charset="0"/>
              <a:buChar char="•"/>
            </a:pPr>
            <a:r>
              <a:rPr lang="en-IN" sz="2400" b="1" dirty="0">
                <a:solidFill>
                  <a:srgbClr val="00B050"/>
                </a:solidFill>
                <a:latin typeface="Bahnschrift Light" panose="020B0502040204020203" pitchFamily="34" charset="0"/>
              </a:rPr>
              <a:t>Stationary signal </a:t>
            </a:r>
            <a:r>
              <a:rPr lang="en-IN" sz="2400" dirty="0">
                <a:solidFill>
                  <a:schemeClr val="bg2">
                    <a:lumMod val="50000"/>
                  </a:schemeClr>
                </a:solidFill>
                <a:latin typeface="Bahnschrift Light" panose="020B0502040204020203" pitchFamily="34" charset="0"/>
              </a:rPr>
              <a:t>:- Normally for a signal, if frequency content is not changing w.r.t time is called stationary signals, Here we can say that time period and spectral content value is constant. Ex. Sin wave.</a:t>
            </a:r>
          </a:p>
          <a:p>
            <a:pPr marL="285750" indent="-285750">
              <a:buFont typeface="Arial" panose="020B0604020202020204" pitchFamily="34" charset="0"/>
              <a:buChar char="•"/>
            </a:pPr>
            <a:r>
              <a:rPr lang="en-IN" sz="2400" b="1" dirty="0">
                <a:solidFill>
                  <a:srgbClr val="0070C0"/>
                </a:solidFill>
                <a:latin typeface="Bahnschrift Light" panose="020B0502040204020203" pitchFamily="34" charset="0"/>
              </a:rPr>
              <a:t>Non-stationary signal </a:t>
            </a:r>
            <a:r>
              <a:rPr lang="en-IN" sz="2400" dirty="0">
                <a:solidFill>
                  <a:schemeClr val="bg2">
                    <a:lumMod val="50000"/>
                  </a:schemeClr>
                </a:solidFill>
                <a:latin typeface="Bahnschrift Light" panose="020B0502040204020203" pitchFamily="34" charset="0"/>
              </a:rPr>
              <a:t>:- Signals whose frequency content keep changing. Ex, Real time signals, ECG.</a:t>
            </a:r>
          </a:p>
        </p:txBody>
      </p:sp>
      <p:pic>
        <p:nvPicPr>
          <p:cNvPr id="10" name="Picture 9">
            <a:extLst>
              <a:ext uri="{FF2B5EF4-FFF2-40B4-BE49-F238E27FC236}">
                <a16:creationId xmlns:a16="http://schemas.microsoft.com/office/drawing/2014/main" id="{5DAE3EB5-F6A2-4B82-91B3-DF792529D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65" y="4647898"/>
            <a:ext cx="3216980" cy="19393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a:extLst>
              <a:ext uri="{FF2B5EF4-FFF2-40B4-BE49-F238E27FC236}">
                <a16:creationId xmlns:a16="http://schemas.microsoft.com/office/drawing/2014/main" id="{1B7CD191-992B-427A-A180-6491EADAF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599" y="4579630"/>
            <a:ext cx="4525066" cy="19393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EFF6D-B7A0-497A-A7F2-8B0CDCDC848D}"/>
              </a:ext>
            </a:extLst>
          </p:cNvPr>
          <p:cNvSpPr txBox="1"/>
          <p:nvPr/>
        </p:nvSpPr>
        <p:spPr>
          <a:xfrm>
            <a:off x="2290813" y="163630"/>
            <a:ext cx="8008219"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Limitations of Fourier Transform </a:t>
            </a:r>
          </a:p>
        </p:txBody>
      </p:sp>
      <p:sp>
        <p:nvSpPr>
          <p:cNvPr id="3" name="TextBox 2">
            <a:extLst>
              <a:ext uri="{FF2B5EF4-FFF2-40B4-BE49-F238E27FC236}">
                <a16:creationId xmlns:a16="http://schemas.microsoft.com/office/drawing/2014/main" id="{8C413CFF-5CC6-4925-9C18-0361C1F9739D}"/>
              </a:ext>
            </a:extLst>
          </p:cNvPr>
          <p:cNvSpPr txBox="1"/>
          <p:nvPr/>
        </p:nvSpPr>
        <p:spPr>
          <a:xfrm>
            <a:off x="221381" y="1015492"/>
            <a:ext cx="11540690" cy="5262979"/>
          </a:xfrm>
          <a:prstGeom prst="rect">
            <a:avLst/>
          </a:prstGeom>
          <a:noFill/>
        </p:spPr>
        <p:txBody>
          <a:bodyPr wrap="square" rtlCol="0">
            <a:spAutoFit/>
          </a:bodyPr>
          <a:lstStyle/>
          <a:p>
            <a:pPr marL="285750" indent="-285750">
              <a:buFont typeface="Arial" panose="020B0604020202020204" pitchFamily="34" charset="0"/>
              <a:buChar char="•"/>
            </a:pPr>
            <a:r>
              <a:rPr lang="en-US" sz="2600" b="0" i="0" dirty="0">
                <a:solidFill>
                  <a:schemeClr val="bg2">
                    <a:lumMod val="50000"/>
                  </a:schemeClr>
                </a:solidFill>
                <a:effectLst/>
                <a:latin typeface="Bahnschrift Light" panose="020B0502040204020203" pitchFamily="34" charset="0"/>
              </a:rPr>
              <a:t>Fourier transform completely fails for a non-stationary signal. As the </a:t>
            </a:r>
            <a:r>
              <a:rPr lang="en-US" sz="2600" dirty="0">
                <a:solidFill>
                  <a:schemeClr val="bg2">
                    <a:lumMod val="50000"/>
                  </a:schemeClr>
                </a:solidFill>
                <a:latin typeface="Bahnschrift Light" panose="020B0502040204020203" pitchFamily="34" charset="0"/>
              </a:rPr>
              <a:t>F</a:t>
            </a:r>
            <a:r>
              <a:rPr lang="en-US" sz="2600" b="0" i="0" dirty="0">
                <a:solidFill>
                  <a:schemeClr val="bg2">
                    <a:lumMod val="50000"/>
                  </a:schemeClr>
                </a:solidFill>
                <a:effectLst/>
                <a:latin typeface="Bahnschrift Light" panose="020B0502040204020203" pitchFamily="34" charset="0"/>
              </a:rPr>
              <a:t>ourier transform only gives the information of frequency components. It cannot tell at what time a </a:t>
            </a:r>
            <a:r>
              <a:rPr lang="en-US" sz="2600" dirty="0">
                <a:solidFill>
                  <a:schemeClr val="bg2">
                    <a:lumMod val="50000"/>
                  </a:schemeClr>
                </a:solidFill>
                <a:latin typeface="Bahnschrift Light" panose="020B0502040204020203" pitchFamily="34" charset="0"/>
              </a:rPr>
              <a:t>particular frequency component occurs.</a:t>
            </a:r>
          </a:p>
          <a:p>
            <a:r>
              <a:rPr lang="en-US" sz="2600" b="0" i="0" dirty="0">
                <a:solidFill>
                  <a:schemeClr val="bg2">
                    <a:lumMod val="50000"/>
                  </a:schemeClr>
                </a:solidFill>
                <a:effectLst/>
                <a:latin typeface="Bahnschrift Light" panose="020B0502040204020203" pitchFamily="34" charset="0"/>
              </a:rPr>
              <a:t> </a:t>
            </a:r>
          </a:p>
          <a:p>
            <a:pPr marL="285750" indent="-285750">
              <a:buFont typeface="Arial" panose="020B0604020202020204" pitchFamily="34" charset="0"/>
              <a:buChar char="•"/>
            </a:pPr>
            <a:r>
              <a:rPr lang="en-US" sz="2600" dirty="0">
                <a:solidFill>
                  <a:schemeClr val="bg2">
                    <a:lumMod val="50000"/>
                  </a:schemeClr>
                </a:solidFill>
                <a:latin typeface="Bahnschrift Light" panose="020B0502040204020203" pitchFamily="34" charset="0"/>
              </a:rPr>
              <a:t>Let’s take an example of two non stationary signals i.e. </a:t>
            </a:r>
            <a:r>
              <a:rPr lang="en-US" sz="2600" b="1" dirty="0">
                <a:solidFill>
                  <a:schemeClr val="bg2">
                    <a:lumMod val="50000"/>
                  </a:schemeClr>
                </a:solidFill>
                <a:latin typeface="Bahnschrift Light" panose="020B0502040204020203" pitchFamily="34" charset="0"/>
              </a:rPr>
              <a:t>chirp signal</a:t>
            </a:r>
            <a:r>
              <a:rPr lang="en-US" sz="2600" dirty="0">
                <a:solidFill>
                  <a:schemeClr val="bg2">
                    <a:lumMod val="50000"/>
                  </a:schemeClr>
                </a:solidFill>
                <a:latin typeface="Bahnschrift Light" panose="020B0502040204020203" pitchFamily="34" charset="0"/>
              </a:rPr>
              <a:t>, one with increasing frequency and one with decreasing frequency</a:t>
            </a:r>
            <a:r>
              <a:rPr lang="en-US" sz="2600" b="0" i="0" dirty="0">
                <a:solidFill>
                  <a:schemeClr val="bg2">
                    <a:lumMod val="50000"/>
                  </a:schemeClr>
                </a:solidFill>
                <a:effectLst/>
                <a:latin typeface="Bahnschrift Light" panose="020B0502040204020203" pitchFamily="34" charset="0"/>
              </a:rPr>
              <a:t>.</a:t>
            </a:r>
          </a:p>
          <a:p>
            <a:endParaRPr lang="en-US" sz="2600" b="0" i="0" dirty="0">
              <a:solidFill>
                <a:schemeClr val="bg2">
                  <a:lumMod val="50000"/>
                </a:schemeClr>
              </a:solidFill>
              <a:effectLst/>
              <a:latin typeface="Bahnschrift Light" panose="020B0502040204020203" pitchFamily="34" charset="0"/>
            </a:endParaRPr>
          </a:p>
          <a:p>
            <a:pPr marL="285750" indent="-285750">
              <a:buFont typeface="Arial" panose="020B0604020202020204" pitchFamily="34" charset="0"/>
              <a:buChar char="•"/>
            </a:pPr>
            <a:r>
              <a:rPr lang="en-US" sz="2600" dirty="0">
                <a:solidFill>
                  <a:schemeClr val="bg2">
                    <a:lumMod val="50000"/>
                  </a:schemeClr>
                </a:solidFill>
                <a:latin typeface="Bahnschrift Light" panose="020B0502040204020203" pitchFamily="34" charset="0"/>
              </a:rPr>
              <a:t>Firstly, What is </a:t>
            </a:r>
            <a:r>
              <a:rPr lang="en-US" sz="2600" b="1" dirty="0">
                <a:solidFill>
                  <a:schemeClr val="bg2">
                    <a:lumMod val="50000"/>
                  </a:schemeClr>
                </a:solidFill>
                <a:latin typeface="Bahnschrift Light" panose="020B0502040204020203" pitchFamily="34" charset="0"/>
              </a:rPr>
              <a:t>chirp</a:t>
            </a:r>
            <a:r>
              <a:rPr lang="en-US" sz="2600" dirty="0">
                <a:solidFill>
                  <a:schemeClr val="bg2">
                    <a:lumMod val="50000"/>
                  </a:schemeClr>
                </a:solidFill>
                <a:latin typeface="Bahnschrift Light" panose="020B0502040204020203" pitchFamily="34" charset="0"/>
              </a:rPr>
              <a:t>?</a:t>
            </a:r>
          </a:p>
          <a:p>
            <a:pPr marL="457200" indent="-457200">
              <a:buFont typeface="Symbol" panose="05050102010706020507" pitchFamily="18" charset="2"/>
              <a:buChar char="Þ"/>
            </a:pPr>
            <a:r>
              <a:rPr lang="en-US" sz="2600" dirty="0">
                <a:solidFill>
                  <a:schemeClr val="bg2">
                    <a:lumMod val="50000"/>
                  </a:schemeClr>
                </a:solidFill>
                <a:latin typeface="Bahnschrift Light" panose="020B0502040204020203" pitchFamily="34" charset="0"/>
              </a:rPr>
              <a:t>A chirp is a signal in which frequency increases or frequency decreases  with respect to time.</a:t>
            </a:r>
          </a:p>
          <a:p>
            <a:pPr marL="457200" indent="-457200">
              <a:buFontTx/>
              <a:buChar char="-"/>
            </a:pPr>
            <a:r>
              <a:rPr lang="en-US" sz="2600" dirty="0">
                <a:solidFill>
                  <a:schemeClr val="bg2">
                    <a:lumMod val="50000"/>
                  </a:schemeClr>
                </a:solidFill>
                <a:latin typeface="Bahnschrift Light" panose="020B0502040204020203" pitchFamily="34" charset="0"/>
              </a:rPr>
              <a:t>If frequency is increasing with time than its called </a:t>
            </a:r>
            <a:r>
              <a:rPr lang="en-US" sz="2600" b="1" dirty="0">
                <a:solidFill>
                  <a:srgbClr val="00B050"/>
                </a:solidFill>
                <a:latin typeface="Bahnschrift Light" panose="020B0502040204020203" pitchFamily="34" charset="0"/>
              </a:rPr>
              <a:t>up-chirp</a:t>
            </a:r>
            <a:r>
              <a:rPr lang="en-US" sz="2600" dirty="0">
                <a:solidFill>
                  <a:schemeClr val="bg2">
                    <a:lumMod val="50000"/>
                  </a:schemeClr>
                </a:solidFill>
                <a:latin typeface="Bahnschrift Light" panose="020B0502040204020203" pitchFamily="34" charset="0"/>
              </a:rPr>
              <a:t> signal.</a:t>
            </a:r>
          </a:p>
          <a:p>
            <a:pPr marL="457200" indent="-457200">
              <a:buFontTx/>
              <a:buChar char="-"/>
            </a:pPr>
            <a:r>
              <a:rPr lang="en-US" sz="2600" dirty="0">
                <a:solidFill>
                  <a:schemeClr val="bg2">
                    <a:lumMod val="50000"/>
                  </a:schemeClr>
                </a:solidFill>
                <a:latin typeface="Bahnschrift Light" panose="020B0502040204020203" pitchFamily="34" charset="0"/>
              </a:rPr>
              <a:t>If frequency is decreasing with time than its called </a:t>
            </a:r>
            <a:r>
              <a:rPr lang="en-US" sz="2600" b="1" dirty="0">
                <a:solidFill>
                  <a:srgbClr val="0070C0"/>
                </a:solidFill>
                <a:latin typeface="Bahnschrift Light" panose="020B0502040204020203" pitchFamily="34" charset="0"/>
              </a:rPr>
              <a:t>down-chirp</a:t>
            </a:r>
            <a:r>
              <a:rPr lang="en-US" sz="2600" b="1" dirty="0">
                <a:solidFill>
                  <a:schemeClr val="bg2">
                    <a:lumMod val="50000"/>
                  </a:schemeClr>
                </a:solidFill>
                <a:latin typeface="Bahnschrift Light" panose="020B0502040204020203" pitchFamily="34" charset="0"/>
              </a:rPr>
              <a:t> </a:t>
            </a:r>
            <a:r>
              <a:rPr lang="en-US" sz="2600" dirty="0">
                <a:solidFill>
                  <a:schemeClr val="bg2">
                    <a:lumMod val="50000"/>
                  </a:schemeClr>
                </a:solidFill>
                <a:latin typeface="Bahnschrift Light" panose="020B0502040204020203" pitchFamily="34" charset="0"/>
              </a:rPr>
              <a:t>signal.</a:t>
            </a:r>
            <a:endParaRPr lang="en-US" sz="2600" b="0" i="0" dirty="0">
              <a:solidFill>
                <a:schemeClr val="bg2">
                  <a:lumMod val="50000"/>
                </a:schemeClr>
              </a:solidFill>
              <a:effectLst/>
              <a:latin typeface="Bahnschrift Light" panose="020B0502040204020203" pitchFamily="34" charset="0"/>
            </a:endParaRP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400157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7E7ECD-6ED9-4BCD-A390-BA87E39B3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699183" cy="5676933"/>
          </a:xfrm>
          <a:prstGeom prst="rect">
            <a:avLst/>
          </a:prstGeom>
        </p:spPr>
      </p:pic>
      <p:pic>
        <p:nvPicPr>
          <p:cNvPr id="5" name="Picture 4">
            <a:extLst>
              <a:ext uri="{FF2B5EF4-FFF2-40B4-BE49-F238E27FC236}">
                <a16:creationId xmlns:a16="http://schemas.microsoft.com/office/drawing/2014/main" id="{18B1716E-2967-4823-8F39-9EF25E60688C}"/>
              </a:ext>
            </a:extLst>
          </p:cNvPr>
          <p:cNvPicPr>
            <a:picLocks noChangeAspect="1"/>
          </p:cNvPicPr>
          <p:nvPr/>
        </p:nvPicPr>
        <p:blipFill>
          <a:blip r:embed="rId3"/>
          <a:stretch>
            <a:fillRect/>
          </a:stretch>
        </p:blipFill>
        <p:spPr>
          <a:xfrm>
            <a:off x="6284947" y="610988"/>
            <a:ext cx="5278300" cy="2004894"/>
          </a:xfrm>
          <a:prstGeom prst="rect">
            <a:avLst/>
          </a:prstGeom>
        </p:spPr>
      </p:pic>
      <p:pic>
        <p:nvPicPr>
          <p:cNvPr id="7" name="Picture 6">
            <a:extLst>
              <a:ext uri="{FF2B5EF4-FFF2-40B4-BE49-F238E27FC236}">
                <a16:creationId xmlns:a16="http://schemas.microsoft.com/office/drawing/2014/main" id="{1C11BE6E-B893-4441-8302-142F3619E98D}"/>
              </a:ext>
            </a:extLst>
          </p:cNvPr>
          <p:cNvPicPr>
            <a:picLocks noChangeAspect="1"/>
          </p:cNvPicPr>
          <p:nvPr/>
        </p:nvPicPr>
        <p:blipFill>
          <a:blip r:embed="rId4"/>
          <a:stretch>
            <a:fillRect/>
          </a:stretch>
        </p:blipFill>
        <p:spPr>
          <a:xfrm>
            <a:off x="6284947" y="3094760"/>
            <a:ext cx="5184364" cy="2294718"/>
          </a:xfrm>
          <a:prstGeom prst="rect">
            <a:avLst/>
          </a:prstGeom>
        </p:spPr>
      </p:pic>
      <p:sp>
        <p:nvSpPr>
          <p:cNvPr id="8" name="TextBox 7">
            <a:extLst>
              <a:ext uri="{FF2B5EF4-FFF2-40B4-BE49-F238E27FC236}">
                <a16:creationId xmlns:a16="http://schemas.microsoft.com/office/drawing/2014/main" id="{B83A39DC-4460-4C90-B496-08A5CEEBC254}"/>
              </a:ext>
            </a:extLst>
          </p:cNvPr>
          <p:cNvSpPr txBox="1"/>
          <p:nvPr/>
        </p:nvSpPr>
        <p:spPr>
          <a:xfrm>
            <a:off x="211755" y="5422080"/>
            <a:ext cx="11540690" cy="892552"/>
          </a:xfrm>
          <a:prstGeom prst="rect">
            <a:avLst/>
          </a:prstGeom>
          <a:noFill/>
        </p:spPr>
        <p:txBody>
          <a:bodyPr wrap="square" rtlCol="0">
            <a:spAutoFit/>
          </a:bodyPr>
          <a:lstStyle/>
          <a:p>
            <a:pPr marL="285750" indent="-285750">
              <a:buFont typeface="Arial" panose="020B0604020202020204" pitchFamily="34" charset="0"/>
              <a:buChar char="•"/>
            </a:pPr>
            <a:r>
              <a:rPr lang="en-US" sz="2600" b="0" i="0" dirty="0">
                <a:solidFill>
                  <a:schemeClr val="bg2">
                    <a:lumMod val="50000"/>
                  </a:schemeClr>
                </a:solidFill>
                <a:effectLst/>
                <a:latin typeface="Bahnschrift Light" panose="020B0502040204020203" pitchFamily="34" charset="0"/>
              </a:rPr>
              <a:t>Here we can clearly see that frequency spectrum of both are same but the signals are different.</a:t>
            </a:r>
          </a:p>
        </p:txBody>
      </p:sp>
    </p:spTree>
    <p:extLst>
      <p:ext uri="{BB962C8B-B14F-4D97-AF65-F5344CB8AC3E}">
        <p14:creationId xmlns:p14="http://schemas.microsoft.com/office/powerpoint/2010/main" val="411453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EFF6D-B7A0-497A-A7F2-8B0CDCDC848D}"/>
              </a:ext>
            </a:extLst>
          </p:cNvPr>
          <p:cNvSpPr txBox="1"/>
          <p:nvPr/>
        </p:nvSpPr>
        <p:spPr>
          <a:xfrm>
            <a:off x="2217021" y="211757"/>
            <a:ext cx="7757959" cy="707886"/>
          </a:xfrm>
          <a:prstGeom prst="rect">
            <a:avLst/>
          </a:prstGeom>
          <a:noFill/>
        </p:spPr>
        <p:txBody>
          <a:bodyPr wrap="square" rtlCol="0">
            <a:spAutoFit/>
          </a:bodyPr>
          <a:lstStyle/>
          <a:p>
            <a:pPr algn="ctr"/>
            <a:r>
              <a:rPr lang="en-IN" sz="4000" b="1" dirty="0">
                <a:solidFill>
                  <a:schemeClr val="accent2">
                    <a:lumMod val="75000"/>
                  </a:schemeClr>
                </a:solidFill>
                <a:latin typeface="Bahnschrift Light" panose="020B0502040204020203" pitchFamily="34" charset="0"/>
              </a:rPr>
              <a:t>Limitations of Fourier </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ransform </a:t>
            </a:r>
          </a:p>
        </p:txBody>
      </p:sp>
      <p:sp>
        <p:nvSpPr>
          <p:cNvPr id="3" name="TextBox 2">
            <a:extLst>
              <a:ext uri="{FF2B5EF4-FFF2-40B4-BE49-F238E27FC236}">
                <a16:creationId xmlns:a16="http://schemas.microsoft.com/office/drawing/2014/main" id="{8C413CFF-5CC6-4925-9C18-0361C1F9739D}"/>
              </a:ext>
            </a:extLst>
          </p:cNvPr>
          <p:cNvSpPr txBox="1"/>
          <p:nvPr/>
        </p:nvSpPr>
        <p:spPr>
          <a:xfrm>
            <a:off x="240631" y="1275374"/>
            <a:ext cx="11540690" cy="4832092"/>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chemeClr val="bg2">
                    <a:lumMod val="50000"/>
                  </a:schemeClr>
                </a:solidFill>
                <a:effectLst/>
                <a:latin typeface="Bahnschrift Light" panose="020B0502040204020203" pitchFamily="34" charset="0"/>
              </a:rPr>
              <a:t>Fourier Transform gives the frequency content of a signal but it has no relation between time as we can see from the example.</a:t>
            </a:r>
          </a:p>
          <a:p>
            <a:endParaRPr lang="en-US" sz="2800" b="0" i="0" dirty="0">
              <a:solidFill>
                <a:srgbClr val="000000"/>
              </a:solidFill>
              <a:effectLst/>
              <a:latin typeface="Bahnschrift Light" panose="020B0502040204020203" pitchFamily="34" charset="0"/>
            </a:endParaRPr>
          </a:p>
          <a:p>
            <a:endParaRPr lang="en-US" sz="2800" dirty="0">
              <a:latin typeface="Bahnschrift Light" panose="020B0502040204020203" pitchFamily="34" charset="0"/>
            </a:endParaRPr>
          </a:p>
          <a:p>
            <a:endParaRPr lang="en-US" sz="2800" b="0" i="0" dirty="0">
              <a:solidFill>
                <a:srgbClr val="000000"/>
              </a:solidFill>
              <a:effectLst/>
              <a:latin typeface="Bahnschrift Light" panose="020B0502040204020203" pitchFamily="34" charset="0"/>
            </a:endParaRPr>
          </a:p>
          <a:p>
            <a:pPr marL="285750" indent="-285750">
              <a:buFont typeface="Arial" panose="020B0604020202020204" pitchFamily="34" charset="0"/>
              <a:buChar char="•"/>
            </a:pPr>
            <a:r>
              <a:rPr lang="en-US" sz="2800" b="0" i="0" dirty="0">
                <a:effectLst/>
                <a:latin typeface="Bahnschrift Light" panose="020B0502040204020203" pitchFamily="34" charset="0"/>
              </a:rPr>
              <a:t>So we need a </a:t>
            </a:r>
            <a:r>
              <a:rPr lang="en-US" sz="2800" dirty="0">
                <a:latin typeface="Bahnschrift Light" panose="020B0502040204020203" pitchFamily="34" charset="0"/>
              </a:rPr>
              <a:t>distribution which can relate frequency with time so that we can get values frequency components at a particular moment of time.</a:t>
            </a:r>
          </a:p>
          <a:p>
            <a:pPr marL="285750" indent="-285750">
              <a:buFont typeface="Arial" panose="020B0604020202020204" pitchFamily="34" charset="0"/>
              <a:buChar char="•"/>
            </a:pPr>
            <a:endParaRPr lang="en-US" sz="2800" b="0" i="0" dirty="0">
              <a:effectLst/>
              <a:latin typeface="Bahnschrift Light" panose="020B0502040204020203" pitchFamily="34" charset="0"/>
            </a:endParaRPr>
          </a:p>
          <a:p>
            <a:pPr marL="285750" indent="-285750">
              <a:buFont typeface="Arial" panose="020B0604020202020204" pitchFamily="34" charset="0"/>
              <a:buChar char="•"/>
            </a:pPr>
            <a:r>
              <a:rPr lang="en-US" sz="2800" dirty="0">
                <a:latin typeface="Bahnschrift Light" panose="020B0502040204020203" pitchFamily="34" charset="0"/>
              </a:rPr>
              <a:t>So a new transform is required which will provide both timing and frequency information</a:t>
            </a:r>
            <a:r>
              <a:rPr lang="en-US" sz="2400" dirty="0">
                <a:latin typeface="Bahnschrift Light" panose="020B0502040204020203" pitchFamily="34" charset="0"/>
              </a:rPr>
              <a:t>.</a:t>
            </a:r>
            <a:endParaRPr lang="en-US" sz="2400" b="0" i="0" dirty="0">
              <a:effectLst/>
              <a:latin typeface="Bahnschrift Light" panose="020B0502040204020203" pitchFamily="34" charset="0"/>
            </a:endParaRPr>
          </a:p>
        </p:txBody>
      </p:sp>
      <p:sp>
        <p:nvSpPr>
          <p:cNvPr id="5" name="TextBox 4">
            <a:extLst>
              <a:ext uri="{FF2B5EF4-FFF2-40B4-BE49-F238E27FC236}">
                <a16:creationId xmlns:a16="http://schemas.microsoft.com/office/drawing/2014/main" id="{2FDC12C4-8AF1-4DCE-8132-C54C52E667D1}"/>
              </a:ext>
            </a:extLst>
          </p:cNvPr>
          <p:cNvSpPr txBox="1"/>
          <p:nvPr/>
        </p:nvSpPr>
        <p:spPr>
          <a:xfrm>
            <a:off x="2926081" y="6107466"/>
            <a:ext cx="6304546" cy="1323439"/>
          </a:xfrm>
          <a:prstGeom prst="rect">
            <a:avLst/>
          </a:prstGeom>
          <a:noFill/>
        </p:spPr>
        <p:txBody>
          <a:bodyPr wrap="square" rtlCol="0">
            <a:spAutoFit/>
          </a:bodyPr>
          <a:lstStyle/>
          <a:p>
            <a:pPr lvl="1"/>
            <a:r>
              <a:rPr lang="en-US" sz="3800" b="1" i="0" dirty="0">
                <a:solidFill>
                  <a:srgbClr val="7030A0"/>
                </a:solidFill>
                <a:effectLst/>
                <a:latin typeface="Bahnschrift Light" panose="020B0502040204020203" pitchFamily="34" charset="0"/>
              </a:rPr>
              <a:t>So What we can do further?</a:t>
            </a:r>
          </a:p>
          <a:p>
            <a:pPr lvl="1"/>
            <a:endParaRPr lang="en-US" sz="4000" b="0" i="0" dirty="0">
              <a:solidFill>
                <a:srgbClr val="000000"/>
              </a:solidFill>
              <a:effectLst/>
              <a:latin typeface="FSBrabo"/>
            </a:endParaRPr>
          </a:p>
        </p:txBody>
      </p:sp>
    </p:spTree>
    <p:extLst>
      <p:ext uri="{BB962C8B-B14F-4D97-AF65-F5344CB8AC3E}">
        <p14:creationId xmlns:p14="http://schemas.microsoft.com/office/powerpoint/2010/main" val="182383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1795112" y="67702"/>
            <a:ext cx="9389444"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Short </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ime Fourier </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ransform (S</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F</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 </a:t>
            </a:r>
          </a:p>
        </p:txBody>
      </p:sp>
      <p:sp>
        <p:nvSpPr>
          <p:cNvPr id="7" name="TextBox 6">
            <a:extLst>
              <a:ext uri="{FF2B5EF4-FFF2-40B4-BE49-F238E27FC236}">
                <a16:creationId xmlns:a16="http://schemas.microsoft.com/office/drawing/2014/main" id="{FAABC328-3ADB-4C74-85C8-785EF516C070}"/>
              </a:ext>
            </a:extLst>
          </p:cNvPr>
          <p:cNvSpPr txBox="1"/>
          <p:nvPr/>
        </p:nvSpPr>
        <p:spPr>
          <a:xfrm>
            <a:off x="221381" y="1015492"/>
            <a:ext cx="11540690"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2">
                    <a:lumMod val="50000"/>
                  </a:schemeClr>
                </a:solidFill>
                <a:latin typeface="Bahnschrift Light" panose="020B0502040204020203" pitchFamily="34" charset="0"/>
              </a:rPr>
              <a:t>Here it considers that there is a possibility that some </a:t>
            </a:r>
            <a:r>
              <a:rPr lang="en-IN" sz="2400" b="1" dirty="0">
                <a:solidFill>
                  <a:schemeClr val="bg2">
                    <a:lumMod val="50000"/>
                  </a:schemeClr>
                </a:solidFill>
                <a:latin typeface="Bahnschrift Light" panose="020B0502040204020203" pitchFamily="34" charset="0"/>
              </a:rPr>
              <a:t>small portion of non-stationary signal is stationary</a:t>
            </a:r>
            <a:r>
              <a:rPr lang="en-IN" sz="2400" dirty="0">
                <a:solidFill>
                  <a:schemeClr val="bg2">
                    <a:lumMod val="50000"/>
                  </a:schemeClr>
                </a:solidFill>
                <a:latin typeface="Bahnschrift Light" panose="020B0502040204020203" pitchFamily="34" charset="0"/>
              </a:rPr>
              <a:t>.</a:t>
            </a:r>
          </a:p>
          <a:p>
            <a:pPr marL="285750" indent="-285750">
              <a:buFont typeface="Arial" panose="020B0604020202020204" pitchFamily="34" charset="0"/>
              <a:buChar char="•"/>
            </a:pPr>
            <a:r>
              <a:rPr lang="en-IN" sz="2400" dirty="0">
                <a:solidFill>
                  <a:schemeClr val="bg2">
                    <a:lumMod val="50000"/>
                  </a:schemeClr>
                </a:solidFill>
                <a:latin typeface="Bahnschrift Light" panose="020B0502040204020203" pitchFamily="34" charset="0"/>
              </a:rPr>
              <a:t>So whole signal has to be cut in small portions to find the frequency components of all portions to know the frequency components of entire signal.</a:t>
            </a:r>
          </a:p>
        </p:txBody>
      </p:sp>
      <p:pic>
        <p:nvPicPr>
          <p:cNvPr id="6" name="Graphic 5">
            <a:extLst>
              <a:ext uri="{FF2B5EF4-FFF2-40B4-BE49-F238E27FC236}">
                <a16:creationId xmlns:a16="http://schemas.microsoft.com/office/drawing/2014/main" id="{C98E2B74-2052-4108-9888-40EF0E59F2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503" y="2705377"/>
            <a:ext cx="7323166" cy="775394"/>
          </a:xfrm>
          <a:prstGeom prst="rect">
            <a:avLst/>
          </a:prstGeom>
        </p:spPr>
      </p:pic>
      <p:sp>
        <p:nvSpPr>
          <p:cNvPr id="13" name="TextBox 12">
            <a:extLst>
              <a:ext uri="{FF2B5EF4-FFF2-40B4-BE49-F238E27FC236}">
                <a16:creationId xmlns:a16="http://schemas.microsoft.com/office/drawing/2014/main" id="{E363C301-EE3C-4A9D-94FA-EAEA15F88104}"/>
              </a:ext>
            </a:extLst>
          </p:cNvPr>
          <p:cNvSpPr txBox="1"/>
          <p:nvPr/>
        </p:nvSpPr>
        <p:spPr>
          <a:xfrm>
            <a:off x="221381" y="3469907"/>
            <a:ext cx="11540690"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2">
                    <a:lumMod val="50000"/>
                  </a:schemeClr>
                </a:solidFill>
                <a:latin typeface="Bahnschrift Light" panose="020B0502040204020203" pitchFamily="34" charset="0"/>
              </a:rPr>
              <a:t>As you can see from equation, window is been used for taking small portions (duration of ‘</a:t>
            </a:r>
            <a:r>
              <a:rPr lang="el-GR" sz="2400" b="0" i="0" dirty="0">
                <a:solidFill>
                  <a:schemeClr val="bg2">
                    <a:lumMod val="50000"/>
                  </a:schemeClr>
                </a:solidFill>
                <a:effectLst/>
                <a:latin typeface="Bahnschrift Light" panose="020B0502040204020203" pitchFamily="34" charset="0"/>
              </a:rPr>
              <a:t>τ</a:t>
            </a:r>
            <a:r>
              <a:rPr lang="en-IN" sz="2400" dirty="0">
                <a:solidFill>
                  <a:schemeClr val="bg2">
                    <a:lumMod val="50000"/>
                  </a:schemeClr>
                </a:solidFill>
                <a:latin typeface="Bahnschrift Light" panose="020B0502040204020203" pitchFamily="34" charset="0"/>
              </a:rPr>
              <a:t>‘) of signal and taking Fourier transform of them. So we are assuming that for a period of ‘</a:t>
            </a:r>
            <a:r>
              <a:rPr lang="el-GR" sz="2400" b="0" i="0" dirty="0">
                <a:solidFill>
                  <a:schemeClr val="bg2">
                    <a:lumMod val="50000"/>
                  </a:schemeClr>
                </a:solidFill>
                <a:effectLst/>
                <a:latin typeface="Bahnschrift Light" panose="020B0502040204020203" pitchFamily="34" charset="0"/>
              </a:rPr>
              <a:t>τ</a:t>
            </a:r>
            <a:r>
              <a:rPr lang="en-IN" sz="2400" dirty="0">
                <a:solidFill>
                  <a:schemeClr val="bg2">
                    <a:lumMod val="50000"/>
                  </a:schemeClr>
                </a:solidFill>
                <a:latin typeface="Bahnschrift Light" panose="020B0502040204020203" pitchFamily="34" charset="0"/>
              </a:rPr>
              <a:t>‘, the signal is stationary.</a:t>
            </a:r>
          </a:p>
          <a:p>
            <a:pPr marL="285750" indent="-285750">
              <a:buFont typeface="Arial" panose="020B0604020202020204" pitchFamily="34" charset="0"/>
              <a:buChar char="•"/>
            </a:pPr>
            <a:endParaRPr lang="en-IN" sz="2400" dirty="0">
              <a:latin typeface="Bahnschrift Light" panose="020B0502040204020203" pitchFamily="34" charset="0"/>
            </a:endParaRPr>
          </a:p>
          <a:p>
            <a:pPr marL="285750" indent="-285750">
              <a:buFont typeface="Arial" panose="020B0604020202020204" pitchFamily="34" charset="0"/>
              <a:buChar char="•"/>
            </a:pPr>
            <a:r>
              <a:rPr lang="en-IN" sz="2400" dirty="0">
                <a:solidFill>
                  <a:schemeClr val="tx1"/>
                </a:solidFill>
                <a:latin typeface="Bahnschrift Light" panose="020B0502040204020203" pitchFamily="34" charset="0"/>
              </a:rPr>
              <a:t>Selection of width of the window play a very important role. As narrow width will lead to </a:t>
            </a:r>
            <a:r>
              <a:rPr lang="en-US" sz="2400" b="0" i="0" dirty="0">
                <a:solidFill>
                  <a:schemeClr val="tx1"/>
                </a:solidFill>
                <a:effectLst/>
                <a:latin typeface="Bahnschrift Light" panose="020B0502040204020203" pitchFamily="34" charset="0"/>
              </a:rPr>
              <a:t>poor frequency resolution and good time resolution and opposite for wider width window. </a:t>
            </a:r>
            <a:r>
              <a:rPr lang="en-US" sz="2400" dirty="0">
                <a:solidFill>
                  <a:schemeClr val="tx1"/>
                </a:solidFill>
                <a:latin typeface="Bahnschrift Light" panose="020B0502040204020203" pitchFamily="34" charset="0"/>
              </a:rPr>
              <a:t>Trade off !!</a:t>
            </a:r>
            <a:endParaRPr lang="en-IN" sz="2400"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373336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905CCF-EE7C-4577-B1D1-EC7541A386F0}"/>
              </a:ext>
            </a:extLst>
          </p:cNvPr>
          <p:cNvSpPr txBox="1"/>
          <p:nvPr/>
        </p:nvSpPr>
        <p:spPr>
          <a:xfrm>
            <a:off x="3897381" y="188125"/>
            <a:ext cx="9389444"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Drawback of S</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F</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 </a:t>
            </a:r>
          </a:p>
        </p:txBody>
      </p:sp>
      <p:sp>
        <p:nvSpPr>
          <p:cNvPr id="7" name="TextBox 6">
            <a:extLst>
              <a:ext uri="{FF2B5EF4-FFF2-40B4-BE49-F238E27FC236}">
                <a16:creationId xmlns:a16="http://schemas.microsoft.com/office/drawing/2014/main" id="{FAABC328-3ADB-4C74-85C8-785EF516C070}"/>
              </a:ext>
            </a:extLst>
          </p:cNvPr>
          <p:cNvSpPr txBox="1"/>
          <p:nvPr/>
        </p:nvSpPr>
        <p:spPr>
          <a:xfrm>
            <a:off x="125127" y="1146814"/>
            <a:ext cx="11540690" cy="4093428"/>
          </a:xfrm>
          <a:prstGeom prst="rect">
            <a:avLst/>
          </a:prstGeom>
          <a:noFill/>
        </p:spPr>
        <p:txBody>
          <a:bodyPr wrap="square" rtlCol="0">
            <a:spAutoFit/>
          </a:bodyPr>
          <a:lstStyle/>
          <a:p>
            <a:pPr marL="285750" indent="-285750">
              <a:buFont typeface="Arial" panose="020B0604020202020204" pitchFamily="34" charset="0"/>
              <a:buChar char="•"/>
            </a:pPr>
            <a:r>
              <a:rPr lang="en-IN" sz="2600" dirty="0">
                <a:solidFill>
                  <a:schemeClr val="tx1">
                    <a:lumMod val="95000"/>
                    <a:lumOff val="5000"/>
                  </a:schemeClr>
                </a:solidFill>
                <a:latin typeface="Bahnschrift Light" panose="020B0502040204020203" pitchFamily="34" charset="0"/>
              </a:rPr>
              <a:t>The Resolution is fixed because of constant width of the window for all portions of the signal.</a:t>
            </a:r>
          </a:p>
          <a:p>
            <a:pPr marL="285750" indent="-285750">
              <a:buFont typeface="Arial" panose="020B0604020202020204" pitchFamily="34" charset="0"/>
              <a:buChar char="•"/>
            </a:pPr>
            <a:r>
              <a:rPr lang="en-IN" sz="2600" dirty="0">
                <a:solidFill>
                  <a:schemeClr val="tx1">
                    <a:lumMod val="95000"/>
                    <a:lumOff val="5000"/>
                  </a:schemeClr>
                </a:solidFill>
                <a:latin typeface="Bahnschrift Light" panose="020B0502040204020203" pitchFamily="34" charset="0"/>
              </a:rPr>
              <a:t>As any signal can have both high and low frequency components, to capture all, we need to vary the width of the window which is not done in STFT.</a:t>
            </a:r>
          </a:p>
          <a:p>
            <a:pPr marL="285750" indent="-285750">
              <a:buFont typeface="Arial" panose="020B0604020202020204" pitchFamily="34" charset="0"/>
              <a:buChar char="•"/>
            </a:pPr>
            <a:r>
              <a:rPr lang="en-IN" sz="2600" dirty="0">
                <a:solidFill>
                  <a:schemeClr val="tx1">
                    <a:lumMod val="95000"/>
                    <a:lumOff val="5000"/>
                  </a:schemeClr>
                </a:solidFill>
                <a:latin typeface="Bahnschrift Light" panose="020B0502040204020203" pitchFamily="34" charset="0"/>
              </a:rPr>
              <a:t>Also as per Heisenberg’s principle, one cannot get infinite time and frequency resolution beyond Heisenberg’s limit.</a:t>
            </a:r>
          </a:p>
          <a:p>
            <a:pPr marL="285750" indent="-285750">
              <a:buFont typeface="Arial" panose="020B0604020202020204" pitchFamily="34" charset="0"/>
              <a:buChar char="•"/>
            </a:pPr>
            <a:r>
              <a:rPr lang="en-IN" sz="2600" dirty="0">
                <a:solidFill>
                  <a:schemeClr val="tx1">
                    <a:lumMod val="95000"/>
                    <a:lumOff val="5000"/>
                  </a:schemeClr>
                </a:solidFill>
                <a:latin typeface="Bahnschrift Light" panose="020B0502040204020203" pitchFamily="34" charset="0"/>
              </a:rPr>
              <a:t>So here we get a range of frequency for particular range of time and not exact time and frequency distribution.</a:t>
            </a:r>
          </a:p>
          <a:p>
            <a:pPr marL="285750" indent="-285750">
              <a:buFont typeface="Arial" panose="020B0604020202020204" pitchFamily="34" charset="0"/>
              <a:buChar char="•"/>
            </a:pPr>
            <a:r>
              <a:rPr lang="en-US" sz="2600" dirty="0">
                <a:solidFill>
                  <a:schemeClr val="tx1">
                    <a:lumMod val="95000"/>
                    <a:lumOff val="5000"/>
                  </a:schemeClr>
                </a:solidFill>
                <a:latin typeface="Bahnschrift Light" panose="020B0502040204020203" pitchFamily="34" charset="0"/>
              </a:rPr>
              <a:t>So a new transform is required which</a:t>
            </a:r>
            <a:r>
              <a:rPr lang="en-IN" sz="2600" dirty="0">
                <a:solidFill>
                  <a:schemeClr val="tx1">
                    <a:lumMod val="95000"/>
                    <a:lumOff val="5000"/>
                  </a:schemeClr>
                </a:solidFill>
                <a:latin typeface="Bahnschrift Light" panose="020B0502040204020203" pitchFamily="34" charset="0"/>
              </a:rPr>
              <a:t> solves this problem.</a:t>
            </a:r>
          </a:p>
        </p:txBody>
      </p:sp>
      <p:sp>
        <p:nvSpPr>
          <p:cNvPr id="8" name="TextBox 7">
            <a:extLst>
              <a:ext uri="{FF2B5EF4-FFF2-40B4-BE49-F238E27FC236}">
                <a16:creationId xmlns:a16="http://schemas.microsoft.com/office/drawing/2014/main" id="{FC5E44F2-D27F-4B9D-922A-22CE472AA53F}"/>
              </a:ext>
            </a:extLst>
          </p:cNvPr>
          <p:cNvSpPr txBox="1"/>
          <p:nvPr/>
        </p:nvSpPr>
        <p:spPr>
          <a:xfrm>
            <a:off x="3254895" y="5240242"/>
            <a:ext cx="6293366" cy="1323439"/>
          </a:xfrm>
          <a:prstGeom prst="rect">
            <a:avLst/>
          </a:prstGeom>
          <a:noFill/>
        </p:spPr>
        <p:txBody>
          <a:bodyPr wrap="square" rtlCol="0">
            <a:spAutoFit/>
          </a:bodyPr>
          <a:lstStyle/>
          <a:p>
            <a:pPr lvl="1"/>
            <a:r>
              <a:rPr lang="en-US" sz="3800" b="1" i="0" dirty="0">
                <a:solidFill>
                  <a:schemeClr val="accent1">
                    <a:lumMod val="75000"/>
                  </a:schemeClr>
                </a:solidFill>
                <a:effectLst/>
                <a:latin typeface="Bahnschrift Light" panose="020B0502040204020203" pitchFamily="34" charset="0"/>
              </a:rPr>
              <a:t>So What we can do further?</a:t>
            </a:r>
          </a:p>
          <a:p>
            <a:pPr lvl="1"/>
            <a:endParaRPr lang="en-US" sz="4000" b="0" i="0" dirty="0">
              <a:solidFill>
                <a:srgbClr val="000000"/>
              </a:solidFill>
              <a:effectLst/>
              <a:latin typeface="FSBrabo"/>
            </a:endParaRPr>
          </a:p>
        </p:txBody>
      </p:sp>
    </p:spTree>
    <p:extLst>
      <p:ext uri="{BB962C8B-B14F-4D97-AF65-F5344CB8AC3E}">
        <p14:creationId xmlns:p14="http://schemas.microsoft.com/office/powerpoint/2010/main" val="105795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EFF6D-B7A0-497A-A7F2-8B0CDCDC848D}"/>
              </a:ext>
            </a:extLst>
          </p:cNvPr>
          <p:cNvSpPr txBox="1"/>
          <p:nvPr/>
        </p:nvSpPr>
        <p:spPr>
          <a:xfrm>
            <a:off x="3561346" y="115504"/>
            <a:ext cx="8008219" cy="707886"/>
          </a:xfrm>
          <a:prstGeom prst="rect">
            <a:avLst/>
          </a:prstGeom>
          <a:noFill/>
        </p:spPr>
        <p:txBody>
          <a:bodyPr wrap="square" rtlCol="0">
            <a:spAutoFit/>
          </a:bodyPr>
          <a:lstStyle/>
          <a:p>
            <a:r>
              <a:rPr lang="en-IN" sz="4000" b="1" dirty="0">
                <a:solidFill>
                  <a:schemeClr val="accent2">
                    <a:lumMod val="75000"/>
                  </a:schemeClr>
                </a:solidFill>
                <a:latin typeface="Bahnschrift Light" panose="020B0502040204020203" pitchFamily="34" charset="0"/>
              </a:rPr>
              <a:t>Wavelet </a:t>
            </a:r>
            <a:r>
              <a:rPr lang="en-IN" sz="4000" dirty="0">
                <a:solidFill>
                  <a:schemeClr val="accent2">
                    <a:lumMod val="75000"/>
                  </a:schemeClr>
                </a:solidFill>
                <a:latin typeface="Bahnschrift Light" panose="020B0502040204020203" pitchFamily="34" charset="0"/>
              </a:rPr>
              <a:t>T</a:t>
            </a:r>
            <a:r>
              <a:rPr lang="en-IN" sz="4000" b="1" dirty="0">
                <a:solidFill>
                  <a:schemeClr val="accent2">
                    <a:lumMod val="75000"/>
                  </a:schemeClr>
                </a:solidFill>
                <a:latin typeface="Bahnschrift Light" panose="020B0502040204020203" pitchFamily="34" charset="0"/>
              </a:rPr>
              <a:t>ransform</a:t>
            </a:r>
          </a:p>
        </p:txBody>
      </p:sp>
      <p:sp>
        <p:nvSpPr>
          <p:cNvPr id="3" name="TextBox 2">
            <a:extLst>
              <a:ext uri="{FF2B5EF4-FFF2-40B4-BE49-F238E27FC236}">
                <a16:creationId xmlns:a16="http://schemas.microsoft.com/office/drawing/2014/main" id="{8C413CFF-5CC6-4925-9C18-0361C1F9739D}"/>
              </a:ext>
            </a:extLst>
          </p:cNvPr>
          <p:cNvSpPr txBox="1"/>
          <p:nvPr/>
        </p:nvSpPr>
        <p:spPr>
          <a:xfrm>
            <a:off x="221381" y="1015492"/>
            <a:ext cx="11540690" cy="2400657"/>
          </a:xfrm>
          <a:prstGeom prst="rect">
            <a:avLst/>
          </a:prstGeom>
          <a:noFill/>
        </p:spPr>
        <p:txBody>
          <a:bodyPr wrap="square" rtlCol="0">
            <a:spAutoFit/>
          </a:bodyPr>
          <a:lstStyle/>
          <a:p>
            <a:pPr marL="285750" indent="-285750">
              <a:buFont typeface="Arial" panose="020B0604020202020204" pitchFamily="34" charset="0"/>
              <a:buChar char="•"/>
            </a:pPr>
            <a:r>
              <a:rPr lang="en-US" sz="2600" dirty="0">
                <a:solidFill>
                  <a:schemeClr val="bg2">
                    <a:lumMod val="50000"/>
                  </a:schemeClr>
                </a:solidFill>
                <a:latin typeface="Bahnschrift Light" panose="020B0502040204020203" pitchFamily="34" charset="0"/>
              </a:rPr>
              <a:t>Firstly, what is </a:t>
            </a:r>
            <a:r>
              <a:rPr lang="en-US" sz="2600" b="0" i="0" dirty="0">
                <a:solidFill>
                  <a:schemeClr val="bg2">
                    <a:lumMod val="50000"/>
                  </a:schemeClr>
                </a:solidFill>
                <a:effectLst/>
                <a:latin typeface="Bahnschrift Light" panose="020B0502040204020203" pitchFamily="34" charset="0"/>
              </a:rPr>
              <a:t>wavelet</a:t>
            </a:r>
            <a:r>
              <a:rPr lang="en-IN" sz="2600" b="1" dirty="0">
                <a:solidFill>
                  <a:schemeClr val="bg2">
                    <a:lumMod val="50000"/>
                  </a:schemeClr>
                </a:solidFill>
                <a:latin typeface="Bahnschrift Light" panose="020B0502040204020203" pitchFamily="34" charset="0"/>
              </a:rPr>
              <a:t> </a:t>
            </a:r>
            <a:r>
              <a:rPr lang="en-US" sz="2600" dirty="0">
                <a:solidFill>
                  <a:schemeClr val="bg2">
                    <a:lumMod val="50000"/>
                  </a:schemeClr>
                </a:solidFill>
                <a:latin typeface="Bahnschrift Light" panose="020B0502040204020203" pitchFamily="34" charset="0"/>
              </a:rPr>
              <a:t>?</a:t>
            </a:r>
            <a:r>
              <a:rPr lang="en-IN" sz="2600" b="1" dirty="0">
                <a:solidFill>
                  <a:schemeClr val="bg2">
                    <a:lumMod val="50000"/>
                  </a:schemeClr>
                </a:solidFill>
                <a:latin typeface="Bahnschrift Light" panose="020B0502040204020203" pitchFamily="34" charset="0"/>
              </a:rPr>
              <a:t> </a:t>
            </a:r>
            <a:r>
              <a:rPr lang="en-IN" sz="2600" dirty="0">
                <a:solidFill>
                  <a:schemeClr val="bg2">
                    <a:lumMod val="50000"/>
                  </a:schemeClr>
                </a:solidFill>
                <a:latin typeface="Bahnschrift Light" panose="020B0502040204020203" pitchFamily="34" charset="0"/>
              </a:rPr>
              <a:t>=&gt; </a:t>
            </a:r>
            <a:r>
              <a:rPr lang="en-US" sz="2600" b="0" i="0" dirty="0">
                <a:solidFill>
                  <a:schemeClr val="bg2">
                    <a:lumMod val="50000"/>
                  </a:schemeClr>
                </a:solidFill>
                <a:effectLst/>
                <a:latin typeface="Bahnschrift Light" panose="020B0502040204020203" pitchFamily="34" charset="0"/>
              </a:rPr>
              <a:t>A wavelet is a </a:t>
            </a:r>
            <a:r>
              <a:rPr lang="en-US" sz="2600" b="1" i="0" dirty="0">
                <a:solidFill>
                  <a:schemeClr val="bg2">
                    <a:lumMod val="50000"/>
                  </a:schemeClr>
                </a:solidFill>
                <a:effectLst/>
                <a:latin typeface="Bahnschrift Light" panose="020B0502040204020203" pitchFamily="34" charset="0"/>
              </a:rPr>
              <a:t>wave-like oscillation</a:t>
            </a:r>
            <a:r>
              <a:rPr lang="en-US" sz="2600" b="0" i="0" dirty="0">
                <a:solidFill>
                  <a:schemeClr val="bg2">
                    <a:lumMod val="50000"/>
                  </a:schemeClr>
                </a:solidFill>
                <a:effectLst/>
                <a:latin typeface="Bahnschrift Light" panose="020B0502040204020203" pitchFamily="34" charset="0"/>
              </a:rPr>
              <a:t> which is localized in time</a:t>
            </a:r>
            <a:r>
              <a:rPr lang="en-US" sz="2400" b="0" i="0" dirty="0">
                <a:solidFill>
                  <a:schemeClr val="bg2">
                    <a:lumMod val="50000"/>
                  </a:schemeClr>
                </a:solidFill>
                <a:effectLst/>
                <a:latin typeface="Bahnschrift Light" panose="020B0502040204020203" pitchFamily="34" charset="0"/>
              </a:rPr>
              <a:t>.</a:t>
            </a:r>
          </a:p>
          <a:p>
            <a:endParaRPr lang="en-US" sz="2400" b="0" i="0" dirty="0">
              <a:solidFill>
                <a:schemeClr val="bg2">
                  <a:lumMod val="50000"/>
                </a:schemeClr>
              </a:solidFill>
              <a:effectLst/>
              <a:latin typeface="Bahnschrift Light" panose="020B0502040204020203" pitchFamily="34" charset="0"/>
            </a:endParaRPr>
          </a:p>
          <a:p>
            <a:pPr marL="285750" indent="-285750">
              <a:buFont typeface="Arial" panose="020B0604020202020204" pitchFamily="34" charset="0"/>
              <a:buChar char="•"/>
            </a:pPr>
            <a:r>
              <a:rPr lang="en-US" sz="2600" dirty="0">
                <a:solidFill>
                  <a:schemeClr val="bg2">
                    <a:lumMod val="50000"/>
                  </a:schemeClr>
                </a:solidFill>
                <a:latin typeface="Bahnschrift Light" panose="020B0502040204020203" pitchFamily="34" charset="0"/>
              </a:rPr>
              <a:t>Two properties of wavelet ?</a:t>
            </a:r>
          </a:p>
          <a:p>
            <a:pPr marL="342900" indent="-342900">
              <a:buFontTx/>
              <a:buChar char="-"/>
            </a:pPr>
            <a:r>
              <a:rPr lang="en-US" sz="2400" dirty="0">
                <a:solidFill>
                  <a:schemeClr val="bg2">
                    <a:lumMod val="50000"/>
                  </a:schemeClr>
                </a:solidFill>
                <a:latin typeface="Bahnschrift Light" panose="020B0502040204020203" pitchFamily="34" charset="0"/>
              </a:rPr>
              <a:t>“</a:t>
            </a:r>
            <a:r>
              <a:rPr lang="en-US" sz="2400" b="1" dirty="0">
                <a:solidFill>
                  <a:srgbClr val="00B050"/>
                </a:solidFill>
                <a:latin typeface="Bahnschrift Light" panose="020B0502040204020203" pitchFamily="34" charset="0"/>
              </a:rPr>
              <a:t>Scale</a:t>
            </a:r>
            <a:r>
              <a:rPr lang="en-US" sz="2400" dirty="0">
                <a:solidFill>
                  <a:schemeClr val="bg2">
                    <a:lumMod val="50000"/>
                  </a:schemeClr>
                </a:solidFill>
                <a:latin typeface="Bahnschrift Light" panose="020B0502040204020203" pitchFamily="34" charset="0"/>
              </a:rPr>
              <a:t>” which determines how stretched a wavelet is.</a:t>
            </a:r>
          </a:p>
          <a:p>
            <a:pPr marL="342900" indent="-342900">
              <a:buFontTx/>
              <a:buChar char="-"/>
            </a:pPr>
            <a:r>
              <a:rPr lang="en-US" sz="2400" dirty="0">
                <a:solidFill>
                  <a:schemeClr val="bg2">
                    <a:lumMod val="50000"/>
                  </a:schemeClr>
                </a:solidFill>
                <a:latin typeface="Bahnschrift Light" panose="020B0502040204020203" pitchFamily="34" charset="0"/>
              </a:rPr>
              <a:t>“</a:t>
            </a:r>
            <a:r>
              <a:rPr lang="en-US" sz="2400" b="1" dirty="0">
                <a:solidFill>
                  <a:srgbClr val="0070C0"/>
                </a:solidFill>
                <a:latin typeface="Bahnschrift Light" panose="020B0502040204020203" pitchFamily="34" charset="0"/>
              </a:rPr>
              <a:t>Location</a:t>
            </a:r>
            <a:r>
              <a:rPr lang="en-US" sz="2400" dirty="0">
                <a:solidFill>
                  <a:schemeClr val="bg2">
                    <a:lumMod val="50000"/>
                  </a:schemeClr>
                </a:solidFill>
                <a:latin typeface="Bahnschrift Light" panose="020B0502040204020203" pitchFamily="34" charset="0"/>
              </a:rPr>
              <a:t>” which determines the position of wavelet at a time.</a:t>
            </a:r>
          </a:p>
        </p:txBody>
      </p:sp>
      <p:pic>
        <p:nvPicPr>
          <p:cNvPr id="8" name="Picture 7">
            <a:extLst>
              <a:ext uri="{FF2B5EF4-FFF2-40B4-BE49-F238E27FC236}">
                <a16:creationId xmlns:a16="http://schemas.microsoft.com/office/drawing/2014/main" id="{F95F065C-FB45-4350-ACFC-0BB5E464A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878" y="3441852"/>
            <a:ext cx="5829183" cy="2647198"/>
          </a:xfrm>
          <a:prstGeom prst="rect">
            <a:avLst/>
          </a:prstGeom>
        </p:spPr>
      </p:pic>
      <p:sp>
        <p:nvSpPr>
          <p:cNvPr id="9" name="TextBox 8">
            <a:extLst>
              <a:ext uri="{FF2B5EF4-FFF2-40B4-BE49-F238E27FC236}">
                <a16:creationId xmlns:a16="http://schemas.microsoft.com/office/drawing/2014/main" id="{6F909772-46BC-4F43-A9A9-5D4FCB2314D1}"/>
              </a:ext>
            </a:extLst>
          </p:cNvPr>
          <p:cNvSpPr txBox="1"/>
          <p:nvPr/>
        </p:nvSpPr>
        <p:spPr>
          <a:xfrm>
            <a:off x="221381" y="3839257"/>
            <a:ext cx="11540690" cy="2062103"/>
          </a:xfrm>
          <a:prstGeom prst="rect">
            <a:avLst/>
          </a:prstGeom>
          <a:noFill/>
        </p:spPr>
        <p:txBody>
          <a:bodyPr wrap="square" rtlCol="0">
            <a:spAutoFit/>
          </a:bodyPr>
          <a:lstStyle/>
          <a:p>
            <a:pPr marL="285750" indent="-285750">
              <a:buFont typeface="Arial" panose="020B0604020202020204" pitchFamily="34" charset="0"/>
              <a:buChar char="•"/>
            </a:pPr>
            <a:r>
              <a:rPr lang="en-US" sz="2600" dirty="0">
                <a:solidFill>
                  <a:schemeClr val="bg2">
                    <a:lumMod val="50000"/>
                  </a:schemeClr>
                </a:solidFill>
                <a:latin typeface="Bahnschrift Light" panose="020B0502040204020203" pitchFamily="34" charset="0"/>
              </a:rPr>
              <a:t>As from the equation, Parameter</a:t>
            </a:r>
          </a:p>
          <a:p>
            <a:endParaRPr lang="en-US" sz="2600" dirty="0">
              <a:solidFill>
                <a:schemeClr val="bg2">
                  <a:lumMod val="50000"/>
                </a:schemeClr>
              </a:solidFill>
              <a:latin typeface="Bahnschrift Light" panose="020B0502040204020203" pitchFamily="34" charset="0"/>
            </a:endParaRPr>
          </a:p>
          <a:p>
            <a:pPr marL="457200" indent="-457200">
              <a:buFontTx/>
              <a:buChar char="-"/>
            </a:pPr>
            <a:r>
              <a:rPr lang="en-US" sz="2600" b="0" i="0" dirty="0">
                <a:solidFill>
                  <a:schemeClr val="bg2">
                    <a:lumMod val="50000"/>
                  </a:schemeClr>
                </a:solidFill>
                <a:effectLst/>
                <a:latin typeface="Bahnschrift Light" panose="020B0502040204020203" pitchFamily="34" charset="0"/>
              </a:rPr>
              <a:t>‘a’ is to change the scale.</a:t>
            </a:r>
          </a:p>
          <a:p>
            <a:pPr marL="342900" indent="-342900">
              <a:buFontTx/>
              <a:buChar char="-"/>
            </a:pPr>
            <a:r>
              <a:rPr lang="en-US" sz="2600" dirty="0">
                <a:solidFill>
                  <a:schemeClr val="bg2">
                    <a:lumMod val="50000"/>
                  </a:schemeClr>
                </a:solidFill>
                <a:latin typeface="Bahnschrift Light" panose="020B0502040204020203" pitchFamily="34" charset="0"/>
              </a:rPr>
              <a:t> ‘b’ is to change the location</a:t>
            </a:r>
            <a:r>
              <a:rPr lang="en-US" sz="2600" dirty="0">
                <a:latin typeface="Bahnschrift Light" panose="020B0502040204020203" pitchFamily="34" charset="0"/>
              </a:rPr>
              <a:t>.</a:t>
            </a:r>
          </a:p>
          <a:p>
            <a:r>
              <a:rPr lang="en-US" sz="2400" b="0" i="0" dirty="0">
                <a:solidFill>
                  <a:srgbClr val="000000"/>
                </a:solidFill>
                <a:effectLst/>
                <a:latin typeface="FSBrabo"/>
              </a:rPr>
              <a:t> </a:t>
            </a:r>
          </a:p>
        </p:txBody>
      </p:sp>
    </p:spTree>
    <p:extLst>
      <p:ext uri="{BB962C8B-B14F-4D97-AF65-F5344CB8AC3E}">
        <p14:creationId xmlns:p14="http://schemas.microsoft.com/office/powerpoint/2010/main" val="4264471984"/>
      </p:ext>
    </p:extLst>
  </p:cSld>
  <p:clrMapOvr>
    <a:masterClrMapping/>
  </p:clrMapOvr>
</p:sld>
</file>

<file path=ppt/theme/theme1.xml><?xml version="1.0" encoding="utf-8"?>
<a:theme xmlns:a="http://schemas.openxmlformats.org/drawingml/2006/main" name="Theme2">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3F83FBE0-254D-48EF-985D-FFA8EC6AE72D}" vid="{AE346907-23E4-4EFA-B471-E12EB9E2485B}"/>
    </a:ext>
  </a:extLst>
</a:theme>
</file>

<file path=docProps/app.xml><?xml version="1.0" encoding="utf-8"?>
<Properties xmlns="http://schemas.openxmlformats.org/officeDocument/2006/extended-properties" xmlns:vt="http://schemas.openxmlformats.org/officeDocument/2006/docPropsVTypes">
  <Template>Theme2</Template>
  <TotalTime>10727</TotalTime>
  <Words>2105</Words>
  <Application>Microsoft Office PowerPoint</Application>
  <PresentationFormat>Widescreen</PresentationFormat>
  <Paragraphs>219</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vt:lpstr>
      <vt:lpstr>Bahnschrift Light</vt:lpstr>
      <vt:lpstr>FSBrabo</vt:lpstr>
      <vt:lpstr>Ink Free</vt:lpstr>
      <vt:lpstr>Oswald</vt:lpstr>
      <vt:lpstr>Source Sans Pro</vt:lpstr>
      <vt:lpstr>Symbol</vt:lpstr>
      <vt:lpstr>Wingdings</vt:lpstr>
      <vt:lpstr>Theme2</vt:lpstr>
      <vt:lpstr>Wavelet   Transform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aakash khot</dc:creator>
  <cp:lastModifiedBy>aakash khot</cp:lastModifiedBy>
  <cp:revision>54</cp:revision>
  <dcterms:created xsi:type="dcterms:W3CDTF">2022-04-15T04:17:28Z</dcterms:created>
  <dcterms:modified xsi:type="dcterms:W3CDTF">2022-04-24T04:50:26Z</dcterms:modified>
</cp:coreProperties>
</file>