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4CE3D2-CC8D-4DCC-B64D-4C2C3F5A032E}">
  <a:tblStyle styleId="{554CE3D2-CC8D-4DCC-B64D-4C2C3F5A032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5f3ccdb8f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55f3ccdb8f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5f3ccdb8f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55f3ccdb8f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5f3ccdb8f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55f3ccdb8f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5f3ccdb8f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55f3ccdb8f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0" y="1544960"/>
            <a:ext cx="9071992" cy="188404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Times New Roman"/>
              <a:buNone/>
            </a:pPr>
            <a:r>
              <a:rPr b="1" lang="en-IN">
                <a:solidFill>
                  <a:srgbClr val="FF0000"/>
                </a:solidFill>
                <a:latin typeface="Times New Roman"/>
                <a:ea typeface="Times New Roman"/>
                <a:cs typeface="Times New Roman"/>
                <a:sym typeface="Times New Roman"/>
              </a:rPr>
              <a:t>‘Advanced Automation In Agriculture’</a:t>
            </a:r>
            <a:endParaRPr b="1">
              <a:solidFill>
                <a:srgbClr val="FF0000"/>
              </a:solidFill>
              <a:latin typeface="Times New Roman"/>
              <a:ea typeface="Times New Roman"/>
              <a:cs typeface="Times New Roman"/>
              <a:sym typeface="Times New Roman"/>
            </a:endParaRPr>
          </a:p>
        </p:txBody>
      </p:sp>
      <p:sp>
        <p:nvSpPr>
          <p:cNvPr id="89" name="Google Shape;89;p13"/>
          <p:cNvSpPr txBox="1"/>
          <p:nvPr>
            <p:ph idx="1" type="subTitle"/>
          </p:nvPr>
        </p:nvSpPr>
        <p:spPr>
          <a:xfrm>
            <a:off x="1263588" y="3584676"/>
            <a:ext cx="6544816" cy="266429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3570"/>
              <a:buNone/>
            </a:pPr>
            <a:r>
              <a:rPr b="1" lang="en-IN" sz="3570">
                <a:solidFill>
                  <a:schemeClr val="dk1"/>
                </a:solidFill>
                <a:latin typeface="Times New Roman"/>
                <a:ea typeface="Times New Roman"/>
                <a:cs typeface="Times New Roman"/>
                <a:sym typeface="Times New Roman"/>
              </a:rPr>
              <a:t>Mechanical Engineering Department </a:t>
            </a:r>
            <a:endParaRPr/>
          </a:p>
          <a:p>
            <a:pPr indent="0" lvl="0" marL="0" rtl="0" algn="ctr">
              <a:lnSpc>
                <a:spcPct val="80000"/>
              </a:lnSpc>
              <a:spcBef>
                <a:spcPts val="476"/>
              </a:spcBef>
              <a:spcAft>
                <a:spcPts val="0"/>
              </a:spcAft>
              <a:buClr>
                <a:schemeClr val="dk2"/>
              </a:buClr>
              <a:buSzPts val="2380"/>
              <a:buNone/>
            </a:pPr>
            <a:r>
              <a:rPr b="1" lang="en-IN" sz="2380">
                <a:solidFill>
                  <a:schemeClr val="dk2"/>
                </a:solidFill>
                <a:latin typeface="Times New Roman"/>
                <a:ea typeface="Times New Roman"/>
                <a:cs typeface="Times New Roman"/>
                <a:sym typeface="Times New Roman"/>
              </a:rPr>
              <a:t>Guided by</a:t>
            </a:r>
            <a:endParaRPr/>
          </a:p>
          <a:p>
            <a:pPr indent="0" lvl="0" marL="0" rtl="0" algn="ctr">
              <a:lnSpc>
                <a:spcPct val="80000"/>
              </a:lnSpc>
              <a:spcBef>
                <a:spcPts val="476"/>
              </a:spcBef>
              <a:spcAft>
                <a:spcPts val="0"/>
              </a:spcAft>
              <a:buClr>
                <a:srgbClr val="7030A0"/>
              </a:buClr>
              <a:buSzPts val="2380"/>
              <a:buNone/>
            </a:pPr>
            <a:r>
              <a:rPr b="1" lang="en-IN" sz="2380">
                <a:solidFill>
                  <a:srgbClr val="7030A0"/>
                </a:solidFill>
                <a:latin typeface="Times New Roman"/>
                <a:ea typeface="Times New Roman"/>
                <a:cs typeface="Times New Roman"/>
                <a:sym typeface="Times New Roman"/>
              </a:rPr>
              <a:t>Prof. R.D.Rakhade</a:t>
            </a:r>
            <a:endParaRPr/>
          </a:p>
          <a:p>
            <a:pPr indent="0" lvl="0" marL="0" rtl="0" algn="ctr">
              <a:lnSpc>
                <a:spcPct val="80000"/>
              </a:lnSpc>
              <a:spcBef>
                <a:spcPts val="476"/>
              </a:spcBef>
              <a:spcAft>
                <a:spcPts val="0"/>
              </a:spcAft>
              <a:buClr>
                <a:schemeClr val="dk2"/>
              </a:buClr>
              <a:buSzPts val="2380"/>
              <a:buNone/>
            </a:pPr>
            <a:r>
              <a:rPr b="1" lang="en-IN" sz="2380">
                <a:solidFill>
                  <a:schemeClr val="dk2"/>
                </a:solidFill>
                <a:latin typeface="Times New Roman"/>
                <a:ea typeface="Times New Roman"/>
                <a:cs typeface="Times New Roman"/>
                <a:sym typeface="Times New Roman"/>
              </a:rPr>
              <a:t>Submitted by</a:t>
            </a:r>
            <a:endParaRPr/>
          </a:p>
          <a:p>
            <a:pPr indent="0" lvl="0" marL="0" rtl="0" algn="ctr">
              <a:lnSpc>
                <a:spcPct val="80000"/>
              </a:lnSpc>
              <a:spcBef>
                <a:spcPts val="476"/>
              </a:spcBef>
              <a:spcAft>
                <a:spcPts val="0"/>
              </a:spcAft>
              <a:buClr>
                <a:srgbClr val="7030A0"/>
              </a:buClr>
              <a:buSzPts val="2380"/>
              <a:buNone/>
            </a:pPr>
            <a:r>
              <a:rPr b="1" lang="en-IN" sz="2380">
                <a:solidFill>
                  <a:srgbClr val="7030A0"/>
                </a:solidFill>
                <a:latin typeface="Times New Roman"/>
                <a:ea typeface="Times New Roman"/>
                <a:cs typeface="Times New Roman"/>
                <a:sym typeface="Times New Roman"/>
              </a:rPr>
              <a:t>Ms. Patil Mrunalini Vijay</a:t>
            </a:r>
            <a:endParaRPr b="1" sz="2380">
              <a:solidFill>
                <a:srgbClr val="7030A0"/>
              </a:solidFill>
              <a:latin typeface="Times New Roman"/>
              <a:ea typeface="Times New Roman"/>
              <a:cs typeface="Times New Roman"/>
              <a:sym typeface="Times New Roman"/>
            </a:endParaRPr>
          </a:p>
        </p:txBody>
      </p:sp>
      <p:pic>
        <p:nvPicPr>
          <p:cNvPr descr="E:\kkw job\TE-B CC\kk-wagh-logo.png" id="90" name="Google Shape;90;p13"/>
          <p:cNvPicPr preferRelativeResize="0"/>
          <p:nvPr/>
        </p:nvPicPr>
        <p:blipFill rotWithShape="1">
          <a:blip r:embed="rId3">
            <a:alphaModFix/>
          </a:blip>
          <a:srcRect b="0" l="0" r="0" t="0"/>
          <a:stretch/>
        </p:blipFill>
        <p:spPr>
          <a:xfrm>
            <a:off x="-32" y="57136"/>
            <a:ext cx="9072594" cy="15859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IN" sz="3500">
                <a:solidFill>
                  <a:srgbClr val="FF0000"/>
                </a:solidFill>
                <a:latin typeface="Times New Roman"/>
                <a:ea typeface="Times New Roman"/>
                <a:cs typeface="Times New Roman"/>
                <a:sym typeface="Times New Roman"/>
              </a:rPr>
              <a:t>Lateral Move Irrigation</a:t>
            </a:r>
            <a:endParaRPr sz="3500">
              <a:solidFill>
                <a:srgbClr val="FF0000"/>
              </a:solidFill>
              <a:latin typeface="Times New Roman"/>
              <a:ea typeface="Times New Roman"/>
              <a:cs typeface="Times New Roman"/>
              <a:sym typeface="Times New Roman"/>
            </a:endParaRPr>
          </a:p>
        </p:txBody>
      </p:sp>
      <p:sp>
        <p:nvSpPr>
          <p:cNvPr id="152" name="Google Shape;152;p22"/>
          <p:cNvSpPr txBox="1"/>
          <p:nvPr>
            <p:ph idx="1" type="body"/>
          </p:nvPr>
        </p:nvSpPr>
        <p:spPr>
          <a:xfrm>
            <a:off x="457200" y="928670"/>
            <a:ext cx="8229600" cy="5020500"/>
          </a:xfrm>
          <a:prstGeom prst="rect">
            <a:avLst/>
          </a:prstGeom>
          <a:noFill/>
          <a:ln>
            <a:noFill/>
          </a:ln>
        </p:spPr>
        <p:txBody>
          <a:bodyPr anchorCtr="0" anchor="t" bIns="45700" lIns="91425" spcFirstLastPara="1" rIns="91425" wrap="square" tIns="45700">
            <a:noAutofit/>
          </a:bodyPr>
          <a:lstStyle/>
          <a:p>
            <a:pPr indent="-203200" lvl="0" marL="342900" rtl="0" algn="l">
              <a:lnSpc>
                <a:spcPct val="150000"/>
              </a:lnSpc>
              <a:spcBef>
                <a:spcPts val="0"/>
              </a:spcBef>
              <a:spcAft>
                <a:spcPts val="0"/>
              </a:spcAft>
              <a:buClr>
                <a:schemeClr val="dk1"/>
              </a:buClr>
              <a:buSzPts val="2200"/>
              <a:buNone/>
            </a:pPr>
            <a:r>
              <a:rPr lang="en-IN" sz="2800">
                <a:latin typeface="Times New Roman"/>
                <a:ea typeface="Times New Roman"/>
                <a:cs typeface="Times New Roman"/>
                <a:sym typeface="Times New Roman"/>
              </a:rPr>
              <a:t>Green is farm, red is the lateral move irrigation system and black dotted arrow is the direction of movement</a:t>
            </a:r>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153" name="Google Shape;153;p22"/>
          <p:cNvSpPr/>
          <p:nvPr/>
        </p:nvSpPr>
        <p:spPr>
          <a:xfrm>
            <a:off x="2430450" y="3590625"/>
            <a:ext cx="4879800" cy="1413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22"/>
          <p:cNvSpPr/>
          <p:nvPr/>
        </p:nvSpPr>
        <p:spPr>
          <a:xfrm>
            <a:off x="2449275" y="3383375"/>
            <a:ext cx="4860900" cy="184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cxnSp>
        <p:nvCxnSpPr>
          <p:cNvPr id="155" name="Google Shape;155;p22"/>
          <p:cNvCxnSpPr/>
          <p:nvPr/>
        </p:nvCxnSpPr>
        <p:spPr>
          <a:xfrm>
            <a:off x="6405825" y="3383375"/>
            <a:ext cx="18900" cy="1865100"/>
          </a:xfrm>
          <a:prstGeom prst="straightConnector1">
            <a:avLst/>
          </a:prstGeom>
          <a:noFill/>
          <a:ln cap="flat" cmpd="sng" w="76200">
            <a:solidFill>
              <a:srgbClr val="FF0000"/>
            </a:solidFill>
            <a:prstDash val="solid"/>
            <a:round/>
            <a:headEnd len="sm" w="sm" type="none"/>
            <a:tailEnd len="sm" w="sm" type="none"/>
          </a:ln>
        </p:spPr>
      </p:cxnSp>
      <p:sp>
        <p:nvSpPr>
          <p:cNvPr id="156" name="Google Shape;156;p22"/>
          <p:cNvSpPr/>
          <p:nvPr/>
        </p:nvSpPr>
        <p:spPr>
          <a:xfrm>
            <a:off x="2317400" y="4103975"/>
            <a:ext cx="5350800" cy="423900"/>
          </a:xfrm>
          <a:prstGeom prst="leftRightArrow">
            <a:avLst>
              <a:gd fmla="val 50000" name="adj1"/>
              <a:gd fmla="val 50000" name="adj2"/>
            </a:avLst>
          </a:prstGeom>
          <a:noFill/>
          <a:ln cap="flat" cmpd="sng" w="19050">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2600"/>
                                        <p:tgtEl>
                                          <p:spTgt spid="1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IN" sz="3500">
                <a:solidFill>
                  <a:srgbClr val="FF0000"/>
                </a:solidFill>
                <a:latin typeface="Times New Roman"/>
                <a:ea typeface="Times New Roman"/>
                <a:cs typeface="Times New Roman"/>
                <a:sym typeface="Times New Roman"/>
              </a:rPr>
              <a:t>Lateral Move Irrigation</a:t>
            </a:r>
            <a:endParaRPr sz="3500">
              <a:solidFill>
                <a:srgbClr val="FF0000"/>
              </a:solidFill>
              <a:latin typeface="Times New Roman"/>
              <a:ea typeface="Times New Roman"/>
              <a:cs typeface="Times New Roman"/>
              <a:sym typeface="Times New Roman"/>
            </a:endParaRPr>
          </a:p>
        </p:txBody>
      </p:sp>
      <p:sp>
        <p:nvSpPr>
          <p:cNvPr id="162" name="Google Shape;162;p23"/>
          <p:cNvSpPr txBox="1"/>
          <p:nvPr>
            <p:ph idx="1" type="body"/>
          </p:nvPr>
        </p:nvSpPr>
        <p:spPr>
          <a:xfrm>
            <a:off x="532575" y="918751"/>
            <a:ext cx="8229600" cy="5610900"/>
          </a:xfrm>
          <a:prstGeom prst="rect">
            <a:avLst/>
          </a:prstGeom>
          <a:noFill/>
          <a:ln>
            <a:noFill/>
          </a:ln>
        </p:spPr>
        <p:txBody>
          <a:bodyPr anchorCtr="0" anchor="t" bIns="45700" lIns="91425" spcFirstLastPara="1" rIns="91425" wrap="square" tIns="45700">
            <a:noAutofit/>
          </a:bodyPr>
          <a:lstStyle/>
          <a:p>
            <a:pPr indent="-203200" lvl="0" marL="342900" rtl="0" algn="l">
              <a:lnSpc>
                <a:spcPct val="150000"/>
              </a:lnSpc>
              <a:spcBef>
                <a:spcPts val="0"/>
              </a:spcBef>
              <a:spcAft>
                <a:spcPts val="0"/>
              </a:spcAft>
              <a:buClr>
                <a:schemeClr val="dk1"/>
              </a:buClr>
              <a:buSzPts val="2200"/>
              <a:buNone/>
            </a:pPr>
            <a:r>
              <a:rPr lang="en-IN" sz="2800">
                <a:latin typeface="Times New Roman"/>
                <a:ea typeface="Times New Roman"/>
                <a:cs typeface="Times New Roman"/>
                <a:sym typeface="Times New Roman"/>
              </a:rPr>
              <a:t>Green is farm, red is the lateral move irrigation system.</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163" name="Google Shape;163;p23"/>
          <p:cNvSpPr/>
          <p:nvPr/>
        </p:nvSpPr>
        <p:spPr>
          <a:xfrm>
            <a:off x="1126908" y="2491644"/>
            <a:ext cx="7046400" cy="150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23"/>
          <p:cNvSpPr/>
          <p:nvPr/>
        </p:nvSpPr>
        <p:spPr>
          <a:xfrm>
            <a:off x="1124175" y="2637750"/>
            <a:ext cx="132000" cy="1582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23"/>
          <p:cNvSpPr/>
          <p:nvPr/>
        </p:nvSpPr>
        <p:spPr>
          <a:xfrm>
            <a:off x="1048875" y="4220250"/>
            <a:ext cx="282600" cy="452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23"/>
          <p:cNvSpPr/>
          <p:nvPr/>
        </p:nvSpPr>
        <p:spPr>
          <a:xfrm>
            <a:off x="8076300" y="2637750"/>
            <a:ext cx="132000" cy="1582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23"/>
          <p:cNvSpPr/>
          <p:nvPr/>
        </p:nvSpPr>
        <p:spPr>
          <a:xfrm>
            <a:off x="8001000" y="4220250"/>
            <a:ext cx="282600" cy="452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23"/>
          <p:cNvSpPr/>
          <p:nvPr/>
        </p:nvSpPr>
        <p:spPr>
          <a:xfrm>
            <a:off x="1544925"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23"/>
          <p:cNvSpPr/>
          <p:nvPr/>
        </p:nvSpPr>
        <p:spPr>
          <a:xfrm>
            <a:off x="2394450"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23"/>
          <p:cNvSpPr/>
          <p:nvPr/>
        </p:nvSpPr>
        <p:spPr>
          <a:xfrm>
            <a:off x="3243975"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23"/>
          <p:cNvSpPr/>
          <p:nvPr/>
        </p:nvSpPr>
        <p:spPr>
          <a:xfrm>
            <a:off x="4093500"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23"/>
          <p:cNvSpPr/>
          <p:nvPr/>
        </p:nvSpPr>
        <p:spPr>
          <a:xfrm>
            <a:off x="4943025"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3" name="Google Shape;173;p23"/>
          <p:cNvSpPr/>
          <p:nvPr/>
        </p:nvSpPr>
        <p:spPr>
          <a:xfrm>
            <a:off x="5792550"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4" name="Google Shape;174;p23"/>
          <p:cNvSpPr/>
          <p:nvPr/>
        </p:nvSpPr>
        <p:spPr>
          <a:xfrm>
            <a:off x="6642075"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5" name="Google Shape;175;p23"/>
          <p:cNvSpPr/>
          <p:nvPr/>
        </p:nvSpPr>
        <p:spPr>
          <a:xfrm>
            <a:off x="7491600"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 name="Google Shape;176;p23"/>
          <p:cNvSpPr/>
          <p:nvPr/>
        </p:nvSpPr>
        <p:spPr>
          <a:xfrm>
            <a:off x="1015800" y="4700912"/>
            <a:ext cx="7395000" cy="150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 name="Google Shape;177;p23"/>
          <p:cNvSpPr/>
          <p:nvPr/>
        </p:nvSpPr>
        <p:spPr>
          <a:xfrm>
            <a:off x="4506000" y="2637750"/>
            <a:ext cx="132000" cy="1582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 name="Google Shape;178;p23"/>
          <p:cNvSpPr/>
          <p:nvPr/>
        </p:nvSpPr>
        <p:spPr>
          <a:xfrm>
            <a:off x="4430700" y="4220250"/>
            <a:ext cx="282600" cy="452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79" name="Google Shape;179;p23"/>
          <p:cNvPicPr preferRelativeResize="0"/>
          <p:nvPr/>
        </p:nvPicPr>
        <p:blipFill rotWithShape="1">
          <a:blip r:embed="rId3">
            <a:alphaModFix/>
          </a:blip>
          <a:srcRect b="0" l="0" r="0" t="0"/>
          <a:stretch/>
        </p:blipFill>
        <p:spPr>
          <a:xfrm>
            <a:off x="1544925" y="4220250"/>
            <a:ext cx="481801" cy="452101"/>
          </a:xfrm>
          <a:prstGeom prst="rect">
            <a:avLst/>
          </a:prstGeom>
          <a:noFill/>
          <a:ln>
            <a:noFill/>
          </a:ln>
        </p:spPr>
      </p:pic>
      <p:pic>
        <p:nvPicPr>
          <p:cNvPr id="180" name="Google Shape;180;p23"/>
          <p:cNvPicPr preferRelativeResize="0"/>
          <p:nvPr/>
        </p:nvPicPr>
        <p:blipFill rotWithShape="1">
          <a:blip r:embed="rId3">
            <a:alphaModFix/>
          </a:blip>
          <a:srcRect b="0" l="0" r="0" t="0"/>
          <a:stretch/>
        </p:blipFill>
        <p:spPr>
          <a:xfrm>
            <a:off x="2026725" y="4205225"/>
            <a:ext cx="481801" cy="452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Calibri"/>
              <a:buNone/>
            </a:pPr>
            <a:r>
              <a:rPr lang="en-IN">
                <a:solidFill>
                  <a:srgbClr val="FF0000"/>
                </a:solidFill>
              </a:rPr>
              <a:t>Engineering Considerations</a:t>
            </a:r>
            <a:endParaRPr>
              <a:solidFill>
                <a:srgbClr val="FF0000"/>
              </a:solidFill>
            </a:endParaRPr>
          </a:p>
        </p:txBody>
      </p:sp>
      <p:sp>
        <p:nvSpPr>
          <p:cNvPr id="186" name="Google Shape;186;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IN" sz="2800">
                <a:latin typeface="Times New Roman"/>
                <a:ea typeface="Times New Roman"/>
                <a:cs typeface="Times New Roman"/>
                <a:sym typeface="Times New Roman"/>
              </a:rPr>
              <a:t>Dimension of W</a:t>
            </a:r>
            <a:r>
              <a:rPr lang="en-IN" sz="2800">
                <a:latin typeface="Times New Roman"/>
                <a:ea typeface="Times New Roman"/>
                <a:cs typeface="Times New Roman"/>
                <a:sym typeface="Times New Roman"/>
              </a:rPr>
              <a:t>heels.</a:t>
            </a:r>
            <a:endParaRPr sz="28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800"/>
              <a:buChar char="•"/>
            </a:pPr>
            <a:r>
              <a:rPr lang="en-IN" sz="2800">
                <a:latin typeface="Times New Roman"/>
                <a:ea typeface="Times New Roman"/>
                <a:cs typeface="Times New Roman"/>
                <a:sym typeface="Times New Roman"/>
              </a:rPr>
              <a:t>Length and material of the main beam.</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Supports for length of the beam across the width of field.</a:t>
            </a:r>
            <a:endParaRPr/>
          </a:p>
          <a:p>
            <a:pPr indent="-406400" lvl="0" marL="342900" rtl="0" algn="l">
              <a:spcBef>
                <a:spcPts val="560"/>
              </a:spcBef>
              <a:spcAft>
                <a:spcPts val="0"/>
              </a:spcAft>
              <a:buSzPts val="2800"/>
              <a:buChar char="•"/>
            </a:pPr>
            <a:r>
              <a:rPr lang="en-IN" sz="2800">
                <a:latin typeface="Times New Roman"/>
                <a:ea typeface="Times New Roman"/>
                <a:cs typeface="Times New Roman"/>
                <a:sym typeface="Times New Roman"/>
              </a:rPr>
              <a:t>Power requirement.</a:t>
            </a:r>
            <a:endParaRPr sz="2800">
              <a:latin typeface="Times New Roman"/>
              <a:ea typeface="Times New Roman"/>
              <a:cs typeface="Times New Roman"/>
              <a:sym typeface="Times New Roman"/>
            </a:endParaRPr>
          </a:p>
          <a:p>
            <a:pPr indent="0" lvl="0" marL="342900" rtl="0" algn="l">
              <a:spcBef>
                <a:spcPts val="560"/>
              </a:spcBef>
              <a:spcAft>
                <a:spcPts val="0"/>
              </a:spcAft>
              <a:buNone/>
            </a:pPr>
            <a:r>
              <a:t/>
            </a:r>
            <a:endParaRPr sz="2800">
              <a:latin typeface="Times New Roman"/>
              <a:ea typeface="Times New Roman"/>
              <a:cs typeface="Times New Roman"/>
              <a:sym typeface="Times New Roman"/>
            </a:endParaRPr>
          </a:p>
          <a:p>
            <a:pPr indent="0" lvl="0" marL="342900" rtl="0" algn="l">
              <a:spcBef>
                <a:spcPts val="5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Calibri"/>
              <a:buNone/>
            </a:pPr>
            <a:r>
              <a:rPr lang="en-IN">
                <a:solidFill>
                  <a:srgbClr val="FF0000"/>
                </a:solidFill>
              </a:rPr>
              <a:t>Engineering Considerations</a:t>
            </a:r>
            <a:endParaRPr>
              <a:solidFill>
                <a:srgbClr val="FF0000"/>
              </a:solidFill>
            </a:endParaRPr>
          </a:p>
        </p:txBody>
      </p:sp>
      <p:sp>
        <p:nvSpPr>
          <p:cNvPr id="192" name="Google Shape;192;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ctr">
              <a:spcBef>
                <a:spcPts val="0"/>
              </a:spcBef>
              <a:spcAft>
                <a:spcPts val="0"/>
              </a:spcAft>
              <a:buNone/>
            </a:pPr>
            <a:r>
              <a:rPr lang="en-IN" sz="2800">
                <a:latin typeface="Times New Roman"/>
                <a:ea typeface="Times New Roman"/>
                <a:cs typeface="Times New Roman"/>
                <a:sym typeface="Times New Roman"/>
              </a:rPr>
              <a:t>Dimension of Wheels</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Choose from readily available type and sizes.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Tyres and other replacement parts should be easily available.</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Consider the use of standard wheel dimensions for eg. that of a truck, bus or tractors. </a:t>
            </a:r>
            <a:endParaRPr sz="2800">
              <a:latin typeface="Times New Roman"/>
              <a:ea typeface="Times New Roman"/>
              <a:cs typeface="Times New Roman"/>
              <a:sym typeface="Times New Roman"/>
            </a:endParaRPr>
          </a:p>
          <a:p>
            <a:pPr indent="0" lvl="0" marL="342900" rtl="0" algn="l">
              <a:spcBef>
                <a:spcPts val="5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Calibri"/>
              <a:buNone/>
            </a:pPr>
            <a:r>
              <a:rPr lang="en-IN">
                <a:solidFill>
                  <a:srgbClr val="FF0000"/>
                </a:solidFill>
              </a:rPr>
              <a:t>Engineering Considerations</a:t>
            </a:r>
            <a:endParaRPr>
              <a:solidFill>
                <a:srgbClr val="FF0000"/>
              </a:solidFill>
            </a:endParaRPr>
          </a:p>
        </p:txBody>
      </p:sp>
      <p:sp>
        <p:nvSpPr>
          <p:cNvPr id="198" name="Google Shape;198;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ctr">
              <a:spcBef>
                <a:spcPts val="0"/>
              </a:spcBef>
              <a:spcAft>
                <a:spcPts val="0"/>
              </a:spcAft>
              <a:buNone/>
            </a:pPr>
            <a:r>
              <a:rPr lang="en-IN" sz="2800">
                <a:latin typeface="Times New Roman"/>
                <a:ea typeface="Times New Roman"/>
                <a:cs typeface="Times New Roman"/>
                <a:sym typeface="Times New Roman"/>
              </a:rPr>
              <a:t>Length and material of the main beam</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Length of the beam should be chosen based on the width of the area to be irrigated.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Material of the beam should be chosen based on the strength requirement for support and other irrigation equipments on the beam, for eg. the number of sprinklers.</a:t>
            </a:r>
            <a:endParaRPr sz="2800">
              <a:latin typeface="Times New Roman"/>
              <a:ea typeface="Times New Roman"/>
              <a:cs typeface="Times New Roman"/>
              <a:sym typeface="Times New Roman"/>
            </a:endParaRPr>
          </a:p>
          <a:p>
            <a:pPr indent="0" lvl="0" marL="342900" rtl="0" algn="l">
              <a:spcBef>
                <a:spcPts val="5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Calibri"/>
              <a:buNone/>
            </a:pPr>
            <a:r>
              <a:rPr lang="en-IN">
                <a:solidFill>
                  <a:srgbClr val="FF0000"/>
                </a:solidFill>
              </a:rPr>
              <a:t>Engineering Considerations</a:t>
            </a:r>
            <a:endParaRPr>
              <a:solidFill>
                <a:srgbClr val="FF0000"/>
              </a:solidFill>
            </a:endParaRPr>
          </a:p>
        </p:txBody>
      </p:sp>
      <p:sp>
        <p:nvSpPr>
          <p:cNvPr id="204" name="Google Shape;204;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ctr">
              <a:spcBef>
                <a:spcPts val="0"/>
              </a:spcBef>
              <a:spcAft>
                <a:spcPts val="0"/>
              </a:spcAft>
              <a:buNone/>
            </a:pPr>
            <a:r>
              <a:rPr lang="en-IN" sz="2800">
                <a:latin typeface="Times New Roman"/>
                <a:ea typeface="Times New Roman"/>
                <a:cs typeface="Times New Roman"/>
                <a:sym typeface="Times New Roman"/>
              </a:rPr>
              <a:t>Supports for the main beam.</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Depending on area, multiple beams with support have to be installed.</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Support wheels also have to be installed depending on the requirement.</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The number of supports required would increase as we the width of the field increases.</a:t>
            </a:r>
            <a:endParaRPr sz="2800">
              <a:latin typeface="Times New Roman"/>
              <a:ea typeface="Times New Roman"/>
              <a:cs typeface="Times New Roman"/>
              <a:sym typeface="Times New Roman"/>
            </a:endParaRPr>
          </a:p>
          <a:p>
            <a:pPr indent="0" lvl="0" marL="342900" rtl="0" algn="l">
              <a:spcBef>
                <a:spcPts val="5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Calibri"/>
              <a:buNone/>
            </a:pPr>
            <a:r>
              <a:rPr lang="en-IN">
                <a:solidFill>
                  <a:srgbClr val="FF0000"/>
                </a:solidFill>
              </a:rPr>
              <a:t>Engineering Considerations</a:t>
            </a:r>
            <a:endParaRPr>
              <a:solidFill>
                <a:srgbClr val="FF0000"/>
              </a:solidFill>
            </a:endParaRPr>
          </a:p>
        </p:txBody>
      </p:sp>
      <p:sp>
        <p:nvSpPr>
          <p:cNvPr id="210" name="Google Shape;210;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ctr">
              <a:spcBef>
                <a:spcPts val="0"/>
              </a:spcBef>
              <a:spcAft>
                <a:spcPts val="0"/>
              </a:spcAft>
              <a:buNone/>
            </a:pPr>
            <a:r>
              <a:rPr lang="en-IN" sz="2800">
                <a:latin typeface="Times New Roman"/>
                <a:ea typeface="Times New Roman"/>
                <a:cs typeface="Times New Roman"/>
                <a:sym typeface="Times New Roman"/>
              </a:rPr>
              <a:t>Power Requirement.</a:t>
            </a:r>
            <a:endParaRPr sz="2800">
              <a:latin typeface="Times New Roman"/>
              <a:ea typeface="Times New Roman"/>
              <a:cs typeface="Times New Roman"/>
              <a:sym typeface="Times New Roman"/>
            </a:endParaRPr>
          </a:p>
          <a:p>
            <a:pPr indent="0" lvl="0" marL="457200" rtl="0" algn="ctr">
              <a:spcBef>
                <a:spcPts val="0"/>
              </a:spcBef>
              <a:spcAft>
                <a:spcPts val="0"/>
              </a:spcAft>
              <a:buNone/>
            </a:pPr>
            <a:r>
              <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Motor units, for example, mini-tractors could be used to drive the irrigation system across the length of the field.</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Electrical power could also be used to drive depending on the </a:t>
            </a:r>
            <a:r>
              <a:rPr lang="en-IN" sz="2800">
                <a:latin typeface="Times New Roman"/>
                <a:ea typeface="Times New Roman"/>
                <a:cs typeface="Times New Roman"/>
                <a:sym typeface="Times New Roman"/>
              </a:rPr>
              <a:t>availability</a:t>
            </a:r>
            <a:r>
              <a:rPr lang="en-IN"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IN" sz="2800">
                <a:latin typeface="Times New Roman"/>
                <a:ea typeface="Times New Roman"/>
                <a:cs typeface="Times New Roman"/>
                <a:sym typeface="Times New Roman"/>
              </a:rPr>
              <a:t>Either a single driving unit in the center of the field or one driving unit on each side of the main beam could be used.</a:t>
            </a:r>
            <a:endParaRPr sz="2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Calibri"/>
              <a:buNone/>
            </a:pPr>
            <a:r>
              <a:rPr lang="en-IN">
                <a:solidFill>
                  <a:srgbClr val="FF0000"/>
                </a:solidFill>
              </a:rPr>
              <a:t>Practical Considerations</a:t>
            </a:r>
            <a:endParaRPr>
              <a:solidFill>
                <a:srgbClr val="FF0000"/>
              </a:solidFill>
            </a:endParaRPr>
          </a:p>
        </p:txBody>
      </p:sp>
      <p:sp>
        <p:nvSpPr>
          <p:cNvPr id="216" name="Google Shape;216;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IN" sz="2800">
                <a:latin typeface="Times New Roman"/>
                <a:ea typeface="Times New Roman"/>
                <a:cs typeface="Times New Roman"/>
                <a:sym typeface="Times New Roman"/>
              </a:rPr>
              <a:t>Costs calculations per unit area to be irrigated.</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Possible m</a:t>
            </a:r>
            <a:r>
              <a:rPr lang="en-IN" sz="2800">
                <a:latin typeface="Times New Roman"/>
                <a:ea typeface="Times New Roman"/>
                <a:cs typeface="Times New Roman"/>
                <a:sym typeface="Times New Roman"/>
              </a:rPr>
              <a:t>ultiple use of the same system, for eg. to spray pesticides.</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Possible to supply w</a:t>
            </a:r>
            <a:r>
              <a:rPr lang="en-IN" sz="2800">
                <a:latin typeface="Times New Roman"/>
                <a:ea typeface="Times New Roman"/>
                <a:cs typeface="Times New Roman"/>
                <a:sym typeface="Times New Roman"/>
              </a:rPr>
              <a:t>ater from a fixed source (for eg., a well) or from a moving truck?</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0" y="0"/>
            <a:ext cx="9144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Future Scope</a:t>
            </a:r>
            <a:endParaRPr>
              <a:solidFill>
                <a:srgbClr val="FF0000"/>
              </a:solidFill>
              <a:latin typeface="Times New Roman"/>
              <a:ea typeface="Times New Roman"/>
              <a:cs typeface="Times New Roman"/>
              <a:sym typeface="Times New Roman"/>
            </a:endParaRPr>
          </a:p>
        </p:txBody>
      </p:sp>
      <p:sp>
        <p:nvSpPr>
          <p:cNvPr id="222" name="Google Shape;222;p30"/>
          <p:cNvSpPr txBox="1"/>
          <p:nvPr>
            <p:ph idx="1" type="body"/>
          </p:nvPr>
        </p:nvSpPr>
        <p:spPr>
          <a:xfrm>
            <a:off x="179512" y="1124744"/>
            <a:ext cx="8784976" cy="5184576"/>
          </a:xfrm>
          <a:prstGeom prst="rect">
            <a:avLst/>
          </a:prstGeom>
          <a:noFill/>
          <a:ln>
            <a:noFill/>
          </a:ln>
        </p:spPr>
        <p:txBody>
          <a:bodyPr anchorCtr="0" anchor="t" bIns="45700" lIns="91425" spcFirstLastPara="1" rIns="91425" wrap="square" tIns="45700">
            <a:noAutofit/>
          </a:bodyPr>
          <a:lstStyle/>
          <a:p>
            <a:pPr indent="-419100" lvl="0" marL="457200" rtl="0" algn="l">
              <a:lnSpc>
                <a:spcPct val="170000"/>
              </a:lnSpc>
              <a:spcBef>
                <a:spcPts val="0"/>
              </a:spcBef>
              <a:spcAft>
                <a:spcPts val="0"/>
              </a:spcAft>
              <a:buSzPts val="3000"/>
              <a:buFont typeface="Times New Roman"/>
              <a:buChar char="●"/>
            </a:pPr>
            <a:r>
              <a:rPr lang="en-IN" sz="3000">
                <a:latin typeface="Times New Roman"/>
                <a:ea typeface="Times New Roman"/>
                <a:cs typeface="Times New Roman"/>
                <a:sym typeface="Times New Roman"/>
              </a:rPr>
              <a:t>Higher return on investment.</a:t>
            </a:r>
            <a:endParaRPr/>
          </a:p>
          <a:p>
            <a:pPr indent="-419100" lvl="0" marL="457200" rtl="0" algn="l">
              <a:lnSpc>
                <a:spcPct val="170000"/>
              </a:lnSpc>
              <a:spcBef>
                <a:spcPts val="0"/>
              </a:spcBef>
              <a:spcAft>
                <a:spcPts val="0"/>
              </a:spcAft>
              <a:buSzPts val="3000"/>
              <a:buFont typeface="Times New Roman"/>
              <a:buChar char="●"/>
            </a:pPr>
            <a:r>
              <a:rPr lang="en-IN" sz="3000">
                <a:latin typeface="Times New Roman"/>
                <a:ea typeface="Times New Roman"/>
                <a:cs typeface="Times New Roman"/>
                <a:sym typeface="Times New Roman"/>
              </a:rPr>
              <a:t>Growth Opportunities.</a:t>
            </a:r>
            <a:endParaRPr/>
          </a:p>
          <a:p>
            <a:pPr indent="-419100" lvl="0" marL="457200" rtl="0" algn="l">
              <a:lnSpc>
                <a:spcPct val="170000"/>
              </a:lnSpc>
              <a:spcBef>
                <a:spcPts val="0"/>
              </a:spcBef>
              <a:spcAft>
                <a:spcPts val="0"/>
              </a:spcAft>
              <a:buSzPts val="3000"/>
              <a:buFont typeface="Times New Roman"/>
              <a:buChar char="●"/>
            </a:pPr>
            <a:r>
              <a:rPr lang="en-IN" sz="3000">
                <a:latin typeface="Times New Roman"/>
                <a:ea typeface="Times New Roman"/>
                <a:cs typeface="Times New Roman"/>
                <a:sym typeface="Times New Roman"/>
              </a:rPr>
              <a:t>Growing demand for water due to water scarcity.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Conclusion</a:t>
            </a:r>
            <a:endParaRPr>
              <a:solidFill>
                <a:srgbClr val="FF0000"/>
              </a:solidFill>
              <a:latin typeface="Times New Roman"/>
              <a:ea typeface="Times New Roman"/>
              <a:cs typeface="Times New Roman"/>
              <a:sym typeface="Times New Roman"/>
            </a:endParaRPr>
          </a:p>
        </p:txBody>
      </p:sp>
      <p:sp>
        <p:nvSpPr>
          <p:cNvPr id="228" name="Google Shape;22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342900" rtl="0" algn="just">
              <a:spcBef>
                <a:spcPts val="0"/>
              </a:spcBef>
              <a:spcAft>
                <a:spcPts val="0"/>
              </a:spcAft>
              <a:buNone/>
            </a:pPr>
            <a:r>
              <a:rPr lang="en-IN" sz="2800">
                <a:latin typeface="Times New Roman"/>
                <a:ea typeface="Times New Roman"/>
                <a:cs typeface="Times New Roman"/>
                <a:sym typeface="Times New Roman"/>
              </a:rPr>
              <a:t>Various aspect of the Centre Pivot System are studied and looking towards this method in Indian perspective, it may be concluded that there are vast opportunities to practice it in India. Specially, when we note the advantages of this system, such as its effectiveness to irrigate large area of land, this could ultimately help Indian farmers in a great way.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132222"/>
            <a:ext cx="8229600" cy="880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Times New Roman"/>
              <a:buNone/>
            </a:pPr>
            <a:r>
              <a:rPr lang="en-IN" sz="4000">
                <a:solidFill>
                  <a:srgbClr val="FF0000"/>
                </a:solidFill>
                <a:latin typeface="Times New Roman"/>
                <a:ea typeface="Times New Roman"/>
                <a:cs typeface="Times New Roman"/>
                <a:sym typeface="Times New Roman"/>
              </a:rPr>
              <a:t>INTRODUCTION</a:t>
            </a:r>
            <a:endParaRPr sz="4000">
              <a:solidFill>
                <a:srgbClr val="FF0000"/>
              </a:solidFill>
              <a:latin typeface="Times New Roman"/>
              <a:ea typeface="Times New Roman"/>
              <a:cs typeface="Times New Roman"/>
              <a:sym typeface="Times New Roman"/>
            </a:endParaRPr>
          </a:p>
        </p:txBody>
      </p:sp>
      <p:sp>
        <p:nvSpPr>
          <p:cNvPr id="96" name="Google Shape;96;p14"/>
          <p:cNvSpPr txBox="1"/>
          <p:nvPr>
            <p:ph idx="1" type="body"/>
          </p:nvPr>
        </p:nvSpPr>
        <p:spPr>
          <a:xfrm>
            <a:off x="457200" y="1484784"/>
            <a:ext cx="8229600" cy="478539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00"/>
              <a:buNone/>
            </a:pPr>
            <a:r>
              <a:t/>
            </a:r>
            <a:endParaRPr sz="2100">
              <a:latin typeface="Times New Roman"/>
              <a:ea typeface="Times New Roman"/>
              <a:cs typeface="Times New Roman"/>
              <a:sym typeface="Times New Roman"/>
            </a:endParaRPr>
          </a:p>
        </p:txBody>
      </p:sp>
      <p:pic>
        <p:nvPicPr>
          <p:cNvPr id="97" name="Google Shape;97;p14"/>
          <p:cNvPicPr preferRelativeResize="0"/>
          <p:nvPr/>
        </p:nvPicPr>
        <p:blipFill rotWithShape="1">
          <a:blip r:embed="rId3">
            <a:alphaModFix/>
          </a:blip>
          <a:srcRect b="0" l="0" r="0" t="0"/>
          <a:stretch/>
        </p:blipFill>
        <p:spPr>
          <a:xfrm>
            <a:off x="4566533" y="1343337"/>
            <a:ext cx="4490114" cy="4926842"/>
          </a:xfrm>
          <a:prstGeom prst="rect">
            <a:avLst/>
          </a:prstGeom>
          <a:noFill/>
          <a:ln>
            <a:noFill/>
          </a:ln>
        </p:spPr>
      </p:pic>
      <p:pic>
        <p:nvPicPr>
          <p:cNvPr id="98" name="Google Shape;98;p14"/>
          <p:cNvPicPr preferRelativeResize="0"/>
          <p:nvPr/>
        </p:nvPicPr>
        <p:blipFill rotWithShape="1">
          <a:blip r:embed="rId4">
            <a:alphaModFix/>
          </a:blip>
          <a:srcRect b="0" l="0" r="0" t="0"/>
          <a:stretch/>
        </p:blipFill>
        <p:spPr>
          <a:xfrm>
            <a:off x="179512" y="1343337"/>
            <a:ext cx="4244453" cy="4926842"/>
          </a:xfrm>
          <a:prstGeom prst="rect">
            <a:avLst/>
          </a:prstGeom>
          <a:noFill/>
          <a:ln>
            <a:noFill/>
          </a:ln>
        </p:spPr>
      </p:pic>
      <p:sp>
        <p:nvSpPr>
          <p:cNvPr id="99" name="Google Shape;99;p14"/>
          <p:cNvSpPr/>
          <p:nvPr/>
        </p:nvSpPr>
        <p:spPr>
          <a:xfrm>
            <a:off x="901510" y="820129"/>
            <a:ext cx="80649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800" u="none" cap="none" strike="noStrike">
                <a:solidFill>
                  <a:schemeClr val="dk1"/>
                </a:solidFill>
                <a:latin typeface="Times New Roman"/>
                <a:ea typeface="Times New Roman"/>
                <a:cs typeface="Times New Roman"/>
                <a:sym typeface="Times New Roman"/>
              </a:rPr>
              <a:t>Traditional Vs Modern Agriculture</a:t>
            </a:r>
            <a:endParaRPr/>
          </a:p>
        </p:txBody>
      </p:sp>
      <p:sp>
        <p:nvSpPr>
          <p:cNvPr id="100" name="Google Shape;100;p14"/>
          <p:cNvSpPr txBox="1"/>
          <p:nvPr/>
        </p:nvSpPr>
        <p:spPr>
          <a:xfrm>
            <a:off x="2608950" y="6411625"/>
            <a:ext cx="3926100" cy="2669400"/>
          </a:xfrm>
          <a:prstGeom prst="rect">
            <a:avLst/>
          </a:prstGeom>
          <a:noFill/>
          <a:ln>
            <a:noFill/>
          </a:ln>
        </p:spPr>
        <p:txBody>
          <a:bodyPr anchorCtr="0" anchor="t" bIns="91425" lIns="91425" spcFirstLastPara="1" rIns="91425" wrap="square" tIns="91425">
            <a:noAutofit/>
          </a:bodyPr>
          <a:lstStyle/>
          <a:p>
            <a:pPr indent="-203200" lvl="0" marL="34290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Image Courtesy: images.google.com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492919" y="1498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References</a:t>
            </a:r>
            <a:endParaRPr>
              <a:solidFill>
                <a:srgbClr val="FF0000"/>
              </a:solidFill>
              <a:latin typeface="Times New Roman"/>
              <a:ea typeface="Times New Roman"/>
              <a:cs typeface="Times New Roman"/>
              <a:sym typeface="Times New Roman"/>
            </a:endParaRPr>
          </a:p>
        </p:txBody>
      </p:sp>
      <p:sp>
        <p:nvSpPr>
          <p:cNvPr id="234" name="Google Shape;234;p32"/>
          <p:cNvSpPr txBox="1"/>
          <p:nvPr>
            <p:ph idx="1" type="body"/>
          </p:nvPr>
        </p:nvSpPr>
        <p:spPr>
          <a:xfrm>
            <a:off x="285720" y="908720"/>
            <a:ext cx="8643998" cy="594928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Clr>
                <a:schemeClr val="dk1"/>
              </a:buClr>
              <a:buSzPts val="1800"/>
              <a:buAutoNum type="arabicPeriod"/>
            </a:pPr>
            <a:r>
              <a:rPr lang="en-IN" sz="1800">
                <a:latin typeface="Times New Roman"/>
                <a:ea typeface="Times New Roman"/>
                <a:cs typeface="Times New Roman"/>
                <a:sym typeface="Times New Roman"/>
              </a:rPr>
              <a:t>Montero, J &amp; Martínez, A &amp; Valiente, M &amp; Moreno, Miguel &amp; M. Tarjuelo, J. . </a:t>
            </a:r>
            <a:r>
              <a:rPr i="1" lang="en-IN" sz="1800">
                <a:latin typeface="Times New Roman"/>
                <a:ea typeface="Times New Roman"/>
                <a:cs typeface="Times New Roman"/>
                <a:sym typeface="Times New Roman"/>
              </a:rPr>
              <a:t>Analysis of water application costs with a centre pivot system for irrigation of crops in Spain.</a:t>
            </a:r>
            <a:r>
              <a:rPr lang="en-IN" sz="1800">
                <a:latin typeface="Times New Roman"/>
                <a:ea typeface="Times New Roman"/>
                <a:cs typeface="Times New Roman"/>
                <a:sym typeface="Times New Roman"/>
              </a:rPr>
              <a:t> Irrigation Science </a:t>
            </a:r>
            <a:r>
              <a:rPr lang="en-IN" sz="1800">
                <a:latin typeface="Times New Roman"/>
                <a:ea typeface="Times New Roman"/>
                <a:cs typeface="Times New Roman"/>
                <a:sym typeface="Times New Roman"/>
              </a:rPr>
              <a:t>(2012),</a:t>
            </a:r>
            <a:r>
              <a:rPr lang="en-IN" sz="1800">
                <a:latin typeface="Times New Roman"/>
                <a:ea typeface="Times New Roman"/>
                <a:cs typeface="Times New Roman"/>
                <a:sym typeface="Times New Roman"/>
              </a:rPr>
              <a:t> DOI 31. 10.1007/s00271-012-0326-4. </a:t>
            </a:r>
            <a:endParaRPr sz="1800">
              <a:latin typeface="Times New Roman"/>
              <a:ea typeface="Times New Roman"/>
              <a:cs typeface="Times New Roman"/>
              <a:sym typeface="Times New Roman"/>
            </a:endParaRPr>
          </a:p>
          <a:p>
            <a:pPr indent="-304800" lvl="0" marL="342900" rtl="0" algn="l">
              <a:spcBef>
                <a:spcPts val="480"/>
              </a:spcBef>
              <a:spcAft>
                <a:spcPts val="0"/>
              </a:spcAft>
              <a:buClr>
                <a:schemeClr val="dk1"/>
              </a:buClr>
              <a:buSzPts val="1800"/>
              <a:buAutoNum type="arabicPeriod"/>
            </a:pPr>
            <a:r>
              <a:rPr lang="en-IN" sz="1800">
                <a:latin typeface="Times New Roman"/>
                <a:ea typeface="Times New Roman"/>
                <a:cs typeface="Times New Roman"/>
                <a:sym typeface="Times New Roman"/>
              </a:rPr>
              <a:t>Moreno, Miguel &amp; Medina, D &amp; F. Ortega, J &amp; M. Tarjuelo, J. (2012). </a:t>
            </a:r>
            <a:r>
              <a:rPr i="1" lang="en-IN" sz="1800">
                <a:latin typeface="Times New Roman"/>
                <a:ea typeface="Times New Roman"/>
                <a:cs typeface="Times New Roman"/>
                <a:sym typeface="Times New Roman"/>
              </a:rPr>
              <a:t>Optimal design of center pivot systems with water supplied from wells.</a:t>
            </a:r>
            <a:r>
              <a:rPr lang="en-IN" sz="1800">
                <a:latin typeface="Times New Roman"/>
                <a:ea typeface="Times New Roman"/>
                <a:cs typeface="Times New Roman"/>
                <a:sym typeface="Times New Roman"/>
              </a:rPr>
              <a:t> Agricultural Water Management. 107. 10.1016/j.agwat.2012.01.016. </a:t>
            </a:r>
            <a:endParaRPr sz="1800"/>
          </a:p>
          <a:p>
            <a:pPr indent="-304800" lvl="0" marL="342900" rtl="0" algn="l">
              <a:spcBef>
                <a:spcPts val="480"/>
              </a:spcBef>
              <a:spcAft>
                <a:spcPts val="0"/>
              </a:spcAft>
              <a:buClr>
                <a:schemeClr val="dk1"/>
              </a:buClr>
              <a:buSzPts val="1800"/>
              <a:buAutoNum type="arabicPeriod"/>
            </a:pPr>
            <a:r>
              <a:rPr lang="en-IN" sz="1800">
                <a:latin typeface="Times New Roman"/>
                <a:ea typeface="Times New Roman"/>
                <a:cs typeface="Times New Roman"/>
                <a:sym typeface="Times New Roman"/>
              </a:rPr>
              <a:t>J. Han, Young &amp; Khalilian, Ahmad &amp; Owino, Tom &amp; J. Farahani, Hamid &amp; Moore, Sam. (2009). </a:t>
            </a:r>
            <a:r>
              <a:rPr i="1" lang="en-IN" sz="1800">
                <a:latin typeface="Times New Roman"/>
                <a:ea typeface="Times New Roman"/>
                <a:cs typeface="Times New Roman"/>
                <a:sym typeface="Times New Roman"/>
              </a:rPr>
              <a:t>Development of Clemson variable-rate lateral irrigation system</a:t>
            </a:r>
            <a:r>
              <a:rPr lang="en-IN" sz="1800">
                <a:latin typeface="Times New Roman"/>
                <a:ea typeface="Times New Roman"/>
                <a:cs typeface="Times New Roman"/>
                <a:sym typeface="Times New Roman"/>
              </a:rPr>
              <a:t>. Computers and Electronics in Agriculture. 68. 108-113. 10.1016/j.compag.2009.05.002. </a:t>
            </a:r>
            <a:endParaRPr sz="1800"/>
          </a:p>
          <a:p>
            <a:pPr indent="-304800" lvl="0" marL="342900" rtl="0" algn="l">
              <a:spcBef>
                <a:spcPts val="480"/>
              </a:spcBef>
              <a:spcAft>
                <a:spcPts val="0"/>
              </a:spcAft>
              <a:buClr>
                <a:schemeClr val="dk1"/>
              </a:buClr>
              <a:buSzPts val="1800"/>
              <a:buAutoNum type="arabicPeriod"/>
            </a:pPr>
            <a:r>
              <a:rPr lang="en-IN" sz="1800">
                <a:latin typeface="Times New Roman"/>
                <a:ea typeface="Times New Roman"/>
                <a:cs typeface="Times New Roman"/>
                <a:sym typeface="Times New Roman"/>
              </a:rPr>
              <a:t>Amir, Ilan &amp; J. McFarland, Marshall &amp; L. Reddell, Donald. (1986). </a:t>
            </a:r>
            <a:r>
              <a:rPr i="1" lang="en-IN" sz="1800">
                <a:latin typeface="Times New Roman"/>
                <a:ea typeface="Times New Roman"/>
                <a:cs typeface="Times New Roman"/>
                <a:sym typeface="Times New Roman"/>
              </a:rPr>
              <a:t>Energy analysis of lateral move irrigation machines. Energy in Agriculture.</a:t>
            </a:r>
            <a:r>
              <a:rPr lang="en-IN" sz="1800">
                <a:latin typeface="Times New Roman"/>
                <a:ea typeface="Times New Roman"/>
                <a:cs typeface="Times New Roman"/>
                <a:sym typeface="Times New Roman"/>
              </a:rPr>
              <a:t> 5. 325-337. 10.1016/0167-5826(86)90031-8. </a:t>
            </a:r>
            <a:endParaRPr sz="1800">
              <a:latin typeface="Times New Roman"/>
              <a:ea typeface="Times New Roman"/>
              <a:cs typeface="Times New Roman"/>
              <a:sym typeface="Times New Roman"/>
            </a:endParaRPr>
          </a:p>
          <a:p>
            <a:pPr indent="-304800" lvl="0" marL="342900" rtl="0" algn="l">
              <a:spcBef>
                <a:spcPts val="480"/>
              </a:spcBef>
              <a:spcAft>
                <a:spcPts val="0"/>
              </a:spcAft>
              <a:buClr>
                <a:schemeClr val="dk1"/>
              </a:buClr>
              <a:buSzPts val="1800"/>
              <a:buAutoNum type="arabicPeriod"/>
            </a:pPr>
            <a:r>
              <a:rPr lang="en-IN" sz="1800">
                <a:latin typeface="Times New Roman"/>
                <a:ea typeface="Times New Roman"/>
                <a:cs typeface="Times New Roman"/>
                <a:sym typeface="Times New Roman"/>
              </a:rPr>
              <a:t>Omary, M., Camp, C.R. and Sadler, E.J., 1997. </a:t>
            </a:r>
            <a:r>
              <a:rPr i="1" lang="en-IN" sz="1800">
                <a:latin typeface="Times New Roman"/>
                <a:ea typeface="Times New Roman"/>
                <a:cs typeface="Times New Roman"/>
                <a:sym typeface="Times New Roman"/>
              </a:rPr>
              <a:t>Center pivot irrigation system modification to provide variable water application depths.</a:t>
            </a:r>
            <a:r>
              <a:rPr lang="en-IN" sz="1800">
                <a:latin typeface="Times New Roman"/>
                <a:ea typeface="Times New Roman"/>
                <a:cs typeface="Times New Roman"/>
                <a:sym typeface="Times New Roman"/>
              </a:rPr>
              <a:t> Applied Engineering in Agriculture, 13(2), pp.235-239. </a:t>
            </a:r>
            <a:endParaRPr sz="1800"/>
          </a:p>
          <a:p>
            <a:pPr indent="-304800" lvl="0" marL="342900" rtl="0" algn="l">
              <a:spcBef>
                <a:spcPts val="480"/>
              </a:spcBef>
              <a:spcAft>
                <a:spcPts val="0"/>
              </a:spcAft>
              <a:buClr>
                <a:schemeClr val="dk1"/>
              </a:buClr>
              <a:buSzPts val="1800"/>
              <a:buAutoNum type="arabicPeriod"/>
            </a:pPr>
            <a:r>
              <a:rPr lang="en-IN" sz="1800">
                <a:latin typeface="Times New Roman"/>
                <a:ea typeface="Times New Roman"/>
                <a:cs typeface="Times New Roman"/>
                <a:sym typeface="Times New Roman"/>
              </a:rPr>
              <a:t>Tolson, H.N., Hlavinka Equipment, 2000. </a:t>
            </a:r>
            <a:r>
              <a:rPr i="1" lang="en-IN" sz="1800">
                <a:latin typeface="Times New Roman"/>
                <a:ea typeface="Times New Roman"/>
                <a:cs typeface="Times New Roman"/>
                <a:sym typeface="Times New Roman"/>
              </a:rPr>
              <a:t>Pivoting lateral move irrigation system which waters in the pivot mode. </a:t>
            </a:r>
            <a:r>
              <a:rPr lang="en-IN" sz="1800">
                <a:latin typeface="Times New Roman"/>
                <a:ea typeface="Times New Roman"/>
                <a:cs typeface="Times New Roman"/>
                <a:sym typeface="Times New Roman"/>
              </a:rPr>
              <a:t>U.S. Patent 6,068,197.</a:t>
            </a:r>
            <a:endParaRPr sz="1800"/>
          </a:p>
          <a:p>
            <a:pPr indent="-304800" lvl="0" marL="342900" rtl="0" algn="l">
              <a:spcBef>
                <a:spcPts val="480"/>
              </a:spcBef>
              <a:spcAft>
                <a:spcPts val="0"/>
              </a:spcAft>
              <a:buClr>
                <a:schemeClr val="dk1"/>
              </a:buClr>
              <a:buSzPts val="1800"/>
              <a:buAutoNum type="arabicPeriod"/>
            </a:pPr>
            <a:r>
              <a:rPr lang="en-IN" sz="1800">
                <a:latin typeface="Times New Roman"/>
                <a:ea typeface="Times New Roman"/>
                <a:cs typeface="Times New Roman"/>
                <a:sym typeface="Times New Roman"/>
              </a:rPr>
              <a:t>Cornelius, G., WADE AND CO RM, 1971. </a:t>
            </a:r>
            <a:r>
              <a:rPr i="1" lang="en-IN" sz="1800">
                <a:latin typeface="Times New Roman"/>
                <a:ea typeface="Times New Roman"/>
                <a:cs typeface="Times New Roman"/>
                <a:sym typeface="Times New Roman"/>
              </a:rPr>
              <a:t>Laterally moving automatic irrigation system</a:t>
            </a:r>
            <a:r>
              <a:rPr lang="en-IN" sz="1800">
                <a:latin typeface="Times New Roman"/>
                <a:ea typeface="Times New Roman"/>
                <a:cs typeface="Times New Roman"/>
                <a:sym typeface="Times New Roman"/>
              </a:rPr>
              <a:t>. U.S. Patent 3,583,428.</a:t>
            </a:r>
            <a:br>
              <a:rPr lang="en-I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Times New Roman"/>
              <a:buNone/>
            </a:pPr>
            <a:r>
              <a:rPr lang="en-IN" sz="4000">
                <a:solidFill>
                  <a:srgbClr val="FF0000"/>
                </a:solidFill>
                <a:latin typeface="Times New Roman"/>
                <a:ea typeface="Times New Roman"/>
                <a:cs typeface="Times New Roman"/>
                <a:sym typeface="Times New Roman"/>
              </a:rPr>
              <a:t>NEED OF AUTOMATION</a:t>
            </a:r>
            <a:endParaRPr sz="4000">
              <a:solidFill>
                <a:srgbClr val="FF0000"/>
              </a:solidFill>
              <a:latin typeface="Times New Roman"/>
              <a:ea typeface="Times New Roman"/>
              <a:cs typeface="Times New Roman"/>
              <a:sym typeface="Times New Roman"/>
            </a:endParaRPr>
          </a:p>
        </p:txBody>
      </p:sp>
      <p:sp>
        <p:nvSpPr>
          <p:cNvPr id="106" name="Google Shape;106;p15"/>
          <p:cNvSpPr txBox="1"/>
          <p:nvPr>
            <p:ph idx="1" type="body"/>
          </p:nvPr>
        </p:nvSpPr>
        <p:spPr>
          <a:xfrm>
            <a:off x="457200" y="1600200"/>
            <a:ext cx="4114800" cy="45261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2200"/>
              <a:buNone/>
            </a:pPr>
            <a:r>
              <a:rPr b="1" lang="en-IN" sz="2200">
                <a:latin typeface="Times New Roman"/>
                <a:ea typeface="Times New Roman"/>
                <a:cs typeface="Times New Roman"/>
                <a:sym typeface="Times New Roman"/>
              </a:rPr>
              <a:t>Pros </a:t>
            </a:r>
            <a:endParaRPr b="1"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rPr lang="en-I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Improved Safety.</a:t>
            </a:r>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Better Product Quality.</a:t>
            </a:r>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Shorter workweeks for labour.</a:t>
            </a:r>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Increased in Productivity.</a:t>
            </a:r>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More efficient use of materials.</a:t>
            </a:r>
            <a:endParaRPr sz="2200">
              <a:latin typeface="Times New Roman"/>
              <a:ea typeface="Times New Roman"/>
              <a:cs typeface="Times New Roman"/>
              <a:sym typeface="Times New Roman"/>
            </a:endParaRPr>
          </a:p>
          <a:p>
            <a:pPr indent="0" lvl="0" marL="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0" lvl="0" marL="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107" name="Google Shape;107;p15"/>
          <p:cNvSpPr txBox="1"/>
          <p:nvPr>
            <p:ph idx="1" type="body"/>
          </p:nvPr>
        </p:nvSpPr>
        <p:spPr>
          <a:xfrm>
            <a:off x="4755275" y="1600200"/>
            <a:ext cx="4114800" cy="45261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2200"/>
              <a:buNone/>
            </a:pPr>
            <a:r>
              <a:rPr b="1" lang="en-IN" sz="2200">
                <a:latin typeface="Times New Roman"/>
                <a:ea typeface="Times New Roman"/>
                <a:cs typeface="Times New Roman"/>
                <a:sym typeface="Times New Roman"/>
              </a:rPr>
              <a:t>Cons </a:t>
            </a:r>
            <a:endParaRPr b="1"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Workers Displacement.</a:t>
            </a:r>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High Capital Expenditure required to invest in automation.</a:t>
            </a:r>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Higher maintenance level.</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idx="4294967295" type="title"/>
          </p:nvPr>
        </p:nvSpPr>
        <p:spPr>
          <a:xfrm>
            <a:off x="251520" y="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lang="en-IN" sz="4000">
                <a:solidFill>
                  <a:srgbClr val="FF0000"/>
                </a:solidFill>
                <a:latin typeface="Times New Roman"/>
                <a:ea typeface="Times New Roman"/>
                <a:cs typeface="Times New Roman"/>
                <a:sym typeface="Times New Roman"/>
              </a:rPr>
              <a:t>Possible Phases/Stages</a:t>
            </a:r>
            <a:endParaRPr sz="4000">
              <a:solidFill>
                <a:srgbClr val="FF0000"/>
              </a:solidFill>
              <a:latin typeface="Times New Roman"/>
              <a:ea typeface="Times New Roman"/>
              <a:cs typeface="Times New Roman"/>
              <a:sym typeface="Times New Roman"/>
            </a:endParaRPr>
          </a:p>
        </p:txBody>
      </p:sp>
      <p:graphicFrame>
        <p:nvGraphicFramePr>
          <p:cNvPr id="113" name="Google Shape;113;p16"/>
          <p:cNvGraphicFramePr/>
          <p:nvPr/>
        </p:nvGraphicFramePr>
        <p:xfrm>
          <a:off x="251520" y="980728"/>
          <a:ext cx="3000000" cy="3000000"/>
        </p:xfrm>
        <a:graphic>
          <a:graphicData uri="http://schemas.openxmlformats.org/drawingml/2006/table">
            <a:tbl>
              <a:tblPr>
                <a:noFill/>
                <a:tableStyleId>{554CE3D2-CC8D-4DCC-B64D-4C2C3F5A032E}</a:tableStyleId>
              </a:tblPr>
              <a:tblGrid>
                <a:gridCol w="4925875"/>
                <a:gridCol w="3715075"/>
              </a:tblGrid>
              <a:tr h="716125">
                <a:tc>
                  <a:txBody>
                    <a:bodyPr>
                      <a:noAutofit/>
                    </a:bodyPr>
                    <a:lstStyle/>
                    <a:p>
                      <a:pPr indent="0" lvl="0" marL="0" marR="0" rtl="0" algn="l">
                        <a:spcBef>
                          <a:spcPts val="0"/>
                        </a:spcBef>
                        <a:spcAft>
                          <a:spcPts val="0"/>
                        </a:spcAft>
                        <a:buClr>
                          <a:srgbClr val="FF0000"/>
                        </a:buClr>
                        <a:buSzPts val="2800"/>
                        <a:buFont typeface="Times New Roman"/>
                        <a:buNone/>
                      </a:pPr>
                      <a:r>
                        <a:rPr lang="en-IN" sz="2800" u="none" cap="none" strike="noStrike">
                          <a:solidFill>
                            <a:srgbClr val="FF0000"/>
                          </a:solidFill>
                          <a:latin typeface="Times New Roman"/>
                          <a:ea typeface="Times New Roman"/>
                          <a:cs typeface="Times New Roman"/>
                          <a:sym typeface="Times New Roman"/>
                        </a:rPr>
                        <a:t>Stages</a:t>
                      </a:r>
                      <a:endParaRPr sz="2800" u="none" cap="none" strike="noStrike">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marR="0" rtl="0" algn="l">
                        <a:spcBef>
                          <a:spcPts val="0"/>
                        </a:spcBef>
                        <a:spcAft>
                          <a:spcPts val="0"/>
                        </a:spcAft>
                        <a:buClr>
                          <a:srgbClr val="FF0000"/>
                        </a:buClr>
                        <a:buSzPts val="2800"/>
                        <a:buFont typeface="Times New Roman"/>
                        <a:buNone/>
                      </a:pPr>
                      <a:r>
                        <a:rPr lang="en-IN" sz="2800" u="none" cap="none" strike="noStrike">
                          <a:solidFill>
                            <a:srgbClr val="FF0000"/>
                          </a:solidFill>
                          <a:latin typeface="Times New Roman"/>
                          <a:ea typeface="Times New Roman"/>
                          <a:cs typeface="Times New Roman"/>
                          <a:sym typeface="Times New Roman"/>
                        </a:rPr>
                        <a:t>Status of Automation </a:t>
                      </a:r>
                      <a:endParaRPr sz="2800" u="none" cap="none" strike="noStrike">
                        <a:solidFill>
                          <a:srgbClr val="FF0000"/>
                        </a:solidFill>
                        <a:latin typeface="Times New Roman"/>
                        <a:ea typeface="Times New Roman"/>
                        <a:cs typeface="Times New Roman"/>
                        <a:sym typeface="Times New Roman"/>
                      </a:endParaRPr>
                    </a:p>
                    <a:p>
                      <a:pPr indent="0" lvl="0" marL="0" marR="0" rtl="0" algn="l">
                        <a:spcBef>
                          <a:spcPts val="0"/>
                        </a:spcBef>
                        <a:spcAft>
                          <a:spcPts val="0"/>
                        </a:spcAft>
                        <a:buClr>
                          <a:srgbClr val="FF0000"/>
                        </a:buClr>
                        <a:buSzPts val="2800"/>
                        <a:buFont typeface="Times New Roman"/>
                        <a:buNone/>
                      </a:pPr>
                      <a:r>
                        <a:rPr lang="en-IN" sz="2800" u="none" cap="none" strike="noStrike">
                          <a:solidFill>
                            <a:srgbClr val="FF0000"/>
                          </a:solidFill>
                          <a:latin typeface="Times New Roman"/>
                          <a:ea typeface="Times New Roman"/>
                          <a:cs typeface="Times New Roman"/>
                          <a:sym typeface="Times New Roman"/>
                        </a:rPr>
                        <a:t>(India)</a:t>
                      </a:r>
                      <a:endParaRPr sz="2800" u="none" cap="none" strike="noStrike">
                        <a:solidFill>
                          <a:srgbClr val="FF0000"/>
                        </a:solidFill>
                        <a:latin typeface="Times New Roman"/>
                        <a:ea typeface="Times New Roman"/>
                        <a:cs typeface="Times New Roman"/>
                        <a:sym typeface="Times New Roman"/>
                      </a:endParaRPr>
                    </a:p>
                  </a:txBody>
                  <a:tcPr marT="91425" marB="91425" marR="91425" marL="91425"/>
                </a:tc>
              </a:tr>
              <a:tr h="649425">
                <a:tc>
                  <a:txBody>
                    <a:bodyPr>
                      <a:noAutofit/>
                    </a:bodyPr>
                    <a:lstStyle/>
                    <a:p>
                      <a:pPr indent="0" lvl="0" marL="0" marR="0" rtl="0" algn="l">
                        <a:spcBef>
                          <a:spcPts val="0"/>
                        </a:spcBef>
                        <a:spcAft>
                          <a:spcPts val="0"/>
                        </a:spcAft>
                        <a:buClr>
                          <a:schemeClr val="dk1"/>
                        </a:buClr>
                        <a:buSzPts val="2800"/>
                        <a:buFont typeface="Times New Roman"/>
                        <a:buNone/>
                      </a:pPr>
                      <a:r>
                        <a:rPr lang="en-IN" sz="2800" u="none" cap="none" strike="noStrike">
                          <a:latin typeface="Times New Roman"/>
                          <a:ea typeface="Times New Roman"/>
                          <a:cs typeface="Times New Roman"/>
                          <a:sym typeface="Times New Roman"/>
                        </a:rPr>
                        <a:t>Land Preparation.</a:t>
                      </a:r>
                      <a:endParaRPr sz="2800" u="none" cap="none" strike="noStrike">
                        <a:latin typeface="Times New Roman"/>
                        <a:ea typeface="Times New Roman"/>
                        <a:cs typeface="Times New Roman"/>
                        <a:sym typeface="Times New Roman"/>
                      </a:endParaRPr>
                    </a:p>
                  </a:txBody>
                  <a:tcPr marT="91425" marB="91425" marR="91425" marL="91425"/>
                </a:tc>
                <a:tc>
                  <a:txBody>
                    <a:bodyPr>
                      <a:noAutofit/>
                    </a:bodyPr>
                    <a:lstStyle/>
                    <a:p>
                      <a:pPr indent="0" lvl="0" marL="0" marR="0" rtl="0" algn="l">
                        <a:spcBef>
                          <a:spcPts val="0"/>
                        </a:spcBef>
                        <a:spcAft>
                          <a:spcPts val="0"/>
                        </a:spcAft>
                        <a:buClr>
                          <a:schemeClr val="dk1"/>
                        </a:buClr>
                        <a:buSzPts val="2800"/>
                        <a:buFont typeface="Times New Roman"/>
                        <a:buNone/>
                      </a:pPr>
                      <a:r>
                        <a:rPr lang="en-IN" sz="2800" u="none" cap="none" strike="noStrike">
                          <a:latin typeface="Times New Roman"/>
                          <a:ea typeface="Times New Roman"/>
                          <a:cs typeface="Times New Roman"/>
                          <a:sym typeface="Times New Roman"/>
                        </a:rPr>
                        <a:t>Partially Exists</a:t>
                      </a:r>
                      <a:endParaRPr sz="2800" u="none" cap="none" strike="noStrike">
                        <a:latin typeface="Times New Roman"/>
                        <a:ea typeface="Times New Roman"/>
                        <a:cs typeface="Times New Roman"/>
                        <a:sym typeface="Times New Roman"/>
                      </a:endParaRPr>
                    </a:p>
                  </a:txBody>
                  <a:tcPr marT="91425" marB="91425" marR="91425" marL="91425"/>
                </a:tc>
              </a:tr>
              <a:tr h="646950">
                <a:tc>
                  <a:txBody>
                    <a:bodyPr>
                      <a:noAutofit/>
                    </a:bodyPr>
                    <a:lstStyle/>
                    <a:p>
                      <a:pPr indent="0" lvl="0" marL="0" marR="0" rtl="0" algn="l">
                        <a:spcBef>
                          <a:spcPts val="0"/>
                        </a:spcBef>
                        <a:spcAft>
                          <a:spcPts val="0"/>
                        </a:spcAft>
                        <a:buClr>
                          <a:schemeClr val="dk1"/>
                        </a:buClr>
                        <a:buSzPts val="2800"/>
                        <a:buFont typeface="Times New Roman"/>
                        <a:buNone/>
                      </a:pPr>
                      <a:r>
                        <a:rPr lang="en-IN" sz="2800" u="none" cap="none" strike="noStrike">
                          <a:latin typeface="Times New Roman"/>
                          <a:ea typeface="Times New Roman"/>
                          <a:cs typeface="Times New Roman"/>
                          <a:sym typeface="Times New Roman"/>
                        </a:rPr>
                        <a:t>Seed Sowing</a:t>
                      </a:r>
                      <a:endParaRPr sz="2800" u="none" cap="none" strike="noStrike">
                        <a:latin typeface="Times New Roman"/>
                        <a:ea typeface="Times New Roman"/>
                        <a:cs typeface="Times New Roman"/>
                        <a:sym typeface="Times New Roman"/>
                      </a:endParaRPr>
                    </a:p>
                  </a:txBody>
                  <a:tcPr marT="91425" marB="91425" marR="91425" marL="91425"/>
                </a:tc>
                <a:tc>
                  <a:txBody>
                    <a:bodyPr>
                      <a:noAutofit/>
                    </a:bodyPr>
                    <a:lstStyle/>
                    <a:p>
                      <a:pPr indent="0" lvl="0" marL="0" marR="0" rtl="0" algn="l">
                        <a:spcBef>
                          <a:spcPts val="0"/>
                        </a:spcBef>
                        <a:spcAft>
                          <a:spcPts val="0"/>
                        </a:spcAft>
                        <a:buClr>
                          <a:schemeClr val="dk1"/>
                        </a:buClr>
                        <a:buSzPts val="1100"/>
                        <a:buFont typeface="Arial"/>
                        <a:buNone/>
                      </a:pPr>
                      <a:r>
                        <a:rPr lang="en-IN" sz="2800" u="none" cap="none" strike="noStrike">
                          <a:solidFill>
                            <a:schemeClr val="dk1"/>
                          </a:solidFill>
                          <a:latin typeface="Times New Roman"/>
                          <a:ea typeface="Times New Roman"/>
                          <a:cs typeface="Times New Roman"/>
                          <a:sym typeface="Times New Roman"/>
                        </a:rPr>
                        <a:t>Partially Exists</a:t>
                      </a:r>
                      <a:endParaRPr sz="2800" u="none" cap="none" strike="noStrike">
                        <a:solidFill>
                          <a:schemeClr val="dk1"/>
                        </a:solidFill>
                        <a:latin typeface="Times New Roman"/>
                        <a:ea typeface="Times New Roman"/>
                        <a:cs typeface="Times New Roman"/>
                        <a:sym typeface="Times New Roman"/>
                      </a:endParaRPr>
                    </a:p>
                  </a:txBody>
                  <a:tcPr marT="91425" marB="91425" marR="91425" marL="91425"/>
                </a:tc>
              </a:tr>
              <a:tr h="649425">
                <a:tc>
                  <a:txBody>
                    <a:bodyPr>
                      <a:noAutofit/>
                    </a:bodyPr>
                    <a:lstStyle/>
                    <a:p>
                      <a:pPr indent="0" lvl="0" marL="0" marR="0" rtl="0" algn="l">
                        <a:spcBef>
                          <a:spcPts val="0"/>
                        </a:spcBef>
                        <a:spcAft>
                          <a:spcPts val="0"/>
                        </a:spcAft>
                        <a:buClr>
                          <a:schemeClr val="dk1"/>
                        </a:buClr>
                        <a:buSzPts val="2800"/>
                        <a:buFont typeface="Times New Roman"/>
                        <a:buNone/>
                      </a:pPr>
                      <a:r>
                        <a:rPr lang="en-IN" sz="2800" u="none" cap="none" strike="noStrike">
                          <a:latin typeface="Times New Roman"/>
                          <a:ea typeface="Times New Roman"/>
                          <a:cs typeface="Times New Roman"/>
                          <a:sym typeface="Times New Roman"/>
                        </a:rPr>
                        <a:t>Weeding</a:t>
                      </a:r>
                      <a:endParaRPr sz="2800" u="none" cap="none" strike="noStrike">
                        <a:latin typeface="Times New Roman"/>
                        <a:ea typeface="Times New Roman"/>
                        <a:cs typeface="Times New Roman"/>
                        <a:sym typeface="Times New Roman"/>
                      </a:endParaRPr>
                    </a:p>
                  </a:txBody>
                  <a:tcPr marT="91425" marB="91425" marR="91425" marL="91425"/>
                </a:tc>
                <a:tc>
                  <a:txBody>
                    <a:bodyPr>
                      <a:noAutofit/>
                    </a:bodyPr>
                    <a:lstStyle/>
                    <a:p>
                      <a:pPr indent="0" lvl="0" marL="0" marR="0" rtl="0" algn="l">
                        <a:spcBef>
                          <a:spcPts val="0"/>
                        </a:spcBef>
                        <a:spcAft>
                          <a:spcPts val="0"/>
                        </a:spcAft>
                        <a:buClr>
                          <a:schemeClr val="dk1"/>
                        </a:buClr>
                        <a:buSzPts val="2800"/>
                        <a:buFont typeface="Times New Roman"/>
                        <a:buNone/>
                      </a:pPr>
                      <a:r>
                        <a:rPr lang="en-IN" sz="2800" u="none" cap="none" strike="noStrike">
                          <a:latin typeface="Times New Roman"/>
                          <a:ea typeface="Times New Roman"/>
                          <a:cs typeface="Times New Roman"/>
                          <a:sym typeface="Times New Roman"/>
                        </a:rPr>
                        <a:t>Decent Level of Automation</a:t>
                      </a:r>
                      <a:endParaRPr sz="2800" u="none" cap="none" strike="noStrike">
                        <a:latin typeface="Times New Roman"/>
                        <a:ea typeface="Times New Roman"/>
                        <a:cs typeface="Times New Roman"/>
                        <a:sym typeface="Times New Roman"/>
                      </a:endParaRPr>
                    </a:p>
                  </a:txBody>
                  <a:tcPr marT="91425" marB="91425" marR="91425" marL="91425"/>
                </a:tc>
              </a:tr>
              <a:tr h="565225">
                <a:tc>
                  <a:txBody>
                    <a:bodyPr>
                      <a:noAutofit/>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latin typeface="Times New Roman"/>
                          <a:ea typeface="Times New Roman"/>
                          <a:cs typeface="Times New Roman"/>
                          <a:sym typeface="Times New Roman"/>
                        </a:rPr>
                        <a:t>Irrigation + Pesticide + Some Fertilizers</a:t>
                      </a:r>
                      <a:endParaRPr/>
                    </a:p>
                    <a:p>
                      <a:pPr indent="0" lvl="0" marL="0" marR="0" rtl="0" algn="l">
                        <a:spcBef>
                          <a:spcPts val="0"/>
                        </a:spcBef>
                        <a:spcAft>
                          <a:spcPts val="0"/>
                        </a:spcAft>
                        <a:buClr>
                          <a:schemeClr val="dk1"/>
                        </a:buClr>
                        <a:buSzPts val="2800"/>
                        <a:buFont typeface="Calibri"/>
                        <a:buNone/>
                      </a:pPr>
                      <a:r>
                        <a:t/>
                      </a:r>
                      <a:endParaRPr sz="2800" u="none" cap="none" strike="noStrike">
                        <a:latin typeface="Times New Roman"/>
                        <a:ea typeface="Times New Roman"/>
                        <a:cs typeface="Times New Roman"/>
                        <a:sym typeface="Times New Roman"/>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latin typeface="Times New Roman"/>
                          <a:ea typeface="Times New Roman"/>
                          <a:cs typeface="Times New Roman"/>
                          <a:sym typeface="Times New Roman"/>
                        </a:rPr>
                        <a:t>No Automation</a:t>
                      </a:r>
                      <a:endParaRPr/>
                    </a:p>
                  </a:txBody>
                  <a:tcPr marT="91425" marB="91425" marR="91425" marL="91425"/>
                </a:tc>
              </a:tr>
              <a:tr h="649425">
                <a:tc>
                  <a:txBody>
                    <a:bodyPr>
                      <a:noAutofit/>
                    </a:bodyPr>
                    <a:lstStyle/>
                    <a:p>
                      <a:pPr indent="0" lvl="0" marL="0" marR="0" rtl="0" algn="l">
                        <a:spcBef>
                          <a:spcPts val="0"/>
                        </a:spcBef>
                        <a:spcAft>
                          <a:spcPts val="0"/>
                        </a:spcAft>
                        <a:buClr>
                          <a:schemeClr val="dk1"/>
                        </a:buClr>
                        <a:buSzPts val="2800"/>
                        <a:buFont typeface="Times New Roman"/>
                        <a:buNone/>
                      </a:pPr>
                      <a:r>
                        <a:rPr lang="en-IN" sz="2800" u="none" cap="none" strike="noStrike">
                          <a:latin typeface="Times New Roman"/>
                          <a:ea typeface="Times New Roman"/>
                          <a:cs typeface="Times New Roman"/>
                          <a:sym typeface="Times New Roman"/>
                        </a:rPr>
                        <a:t>Harvesting</a:t>
                      </a:r>
                      <a:endParaRPr sz="2800" u="none" cap="none" strike="noStrike">
                        <a:latin typeface="Times New Roman"/>
                        <a:ea typeface="Times New Roman"/>
                        <a:cs typeface="Times New Roman"/>
                        <a:sym typeface="Times New Roman"/>
                      </a:endParaRPr>
                    </a:p>
                  </a:txBody>
                  <a:tcPr marT="91425" marB="91425" marR="91425" marL="91425"/>
                </a:tc>
                <a:tc>
                  <a:txBody>
                    <a:bodyPr>
                      <a:noAutofit/>
                    </a:bodyPr>
                    <a:lstStyle/>
                    <a:p>
                      <a:pPr indent="0" lvl="0" marL="0" marR="0" rtl="0" algn="l">
                        <a:spcBef>
                          <a:spcPts val="0"/>
                        </a:spcBef>
                        <a:spcAft>
                          <a:spcPts val="0"/>
                        </a:spcAft>
                        <a:buClr>
                          <a:schemeClr val="dk1"/>
                        </a:buClr>
                        <a:buSzPts val="2800"/>
                        <a:buFont typeface="Times New Roman"/>
                        <a:buNone/>
                      </a:pPr>
                      <a:r>
                        <a:rPr lang="en-IN" sz="2800" u="none" cap="none" strike="noStrike">
                          <a:latin typeface="Times New Roman"/>
                          <a:ea typeface="Times New Roman"/>
                          <a:cs typeface="Times New Roman"/>
                          <a:sym typeface="Times New Roman"/>
                        </a:rPr>
                        <a:t>Decent Level of Automation</a:t>
                      </a:r>
                      <a:endParaRPr sz="28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500034" y="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Center Pivot Irrigation System</a:t>
            </a:r>
            <a:endParaRPr>
              <a:solidFill>
                <a:srgbClr val="FF0000"/>
              </a:solidFill>
              <a:latin typeface="Times New Roman"/>
              <a:ea typeface="Times New Roman"/>
              <a:cs typeface="Times New Roman"/>
              <a:sym typeface="Times New Roman"/>
            </a:endParaRPr>
          </a:p>
        </p:txBody>
      </p:sp>
      <p:sp>
        <p:nvSpPr>
          <p:cNvPr id="119" name="Google Shape;119;p17"/>
          <p:cNvSpPr txBox="1"/>
          <p:nvPr>
            <p:ph idx="1" type="body"/>
          </p:nvPr>
        </p:nvSpPr>
        <p:spPr>
          <a:xfrm>
            <a:off x="457200" y="1268760"/>
            <a:ext cx="8229600" cy="485740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IN" sz="2960">
                <a:latin typeface="Times New Roman"/>
                <a:ea typeface="Times New Roman"/>
                <a:cs typeface="Times New Roman"/>
                <a:sym typeface="Times New Roman"/>
              </a:rPr>
              <a:t>Also known as </a:t>
            </a:r>
            <a:r>
              <a:rPr b="1" lang="en-IN" sz="2960">
                <a:latin typeface="Times New Roman"/>
                <a:ea typeface="Times New Roman"/>
                <a:cs typeface="Times New Roman"/>
                <a:sym typeface="Times New Roman"/>
              </a:rPr>
              <a:t>Water Wheel or Circle Irrigation System.</a:t>
            </a:r>
            <a:endParaRPr/>
          </a:p>
          <a:p>
            <a:pPr indent="-342900" lvl="0" marL="342900" rtl="0" algn="l">
              <a:lnSpc>
                <a:spcPct val="90000"/>
              </a:lnSpc>
              <a:spcBef>
                <a:spcPts val="592"/>
              </a:spcBef>
              <a:spcAft>
                <a:spcPts val="0"/>
              </a:spcAft>
              <a:buClr>
                <a:schemeClr val="dk1"/>
              </a:buClr>
              <a:buSzPts val="2960"/>
              <a:buChar char="•"/>
            </a:pPr>
            <a:r>
              <a:rPr lang="en-IN" sz="2960">
                <a:latin typeface="Times New Roman"/>
                <a:ea typeface="Times New Roman"/>
                <a:cs typeface="Times New Roman"/>
                <a:sym typeface="Times New Roman"/>
              </a:rPr>
              <a:t>Involves self-propelled system.</a:t>
            </a:r>
            <a:endParaRPr/>
          </a:p>
          <a:p>
            <a:pPr indent="-342900" lvl="0" marL="342900" rtl="0" algn="l">
              <a:lnSpc>
                <a:spcPct val="90000"/>
              </a:lnSpc>
              <a:spcBef>
                <a:spcPts val="592"/>
              </a:spcBef>
              <a:spcAft>
                <a:spcPts val="0"/>
              </a:spcAft>
              <a:buClr>
                <a:schemeClr val="dk1"/>
              </a:buClr>
              <a:buSzPts val="2960"/>
              <a:buChar char="•"/>
            </a:pPr>
            <a:r>
              <a:rPr lang="en-IN" sz="2960">
                <a:latin typeface="Times New Roman"/>
                <a:ea typeface="Times New Roman"/>
                <a:cs typeface="Times New Roman"/>
                <a:sym typeface="Times New Roman"/>
              </a:rPr>
              <a:t>It contains several segments of pipes mounted on wheel towers with sprinklers to fed water to crops in circular manner.</a:t>
            </a:r>
            <a:endParaRPr/>
          </a:p>
          <a:p>
            <a:pPr indent="-342900" lvl="0" marL="342900" rtl="0" algn="l">
              <a:lnSpc>
                <a:spcPct val="90000"/>
              </a:lnSpc>
              <a:spcBef>
                <a:spcPts val="592"/>
              </a:spcBef>
              <a:spcAft>
                <a:spcPts val="0"/>
              </a:spcAft>
              <a:buClr>
                <a:schemeClr val="dk1"/>
              </a:buClr>
              <a:buSzPts val="2960"/>
              <a:buChar char="•"/>
            </a:pPr>
            <a:r>
              <a:rPr lang="en-IN" sz="2960">
                <a:latin typeface="Times New Roman"/>
                <a:ea typeface="Times New Roman"/>
                <a:cs typeface="Times New Roman"/>
                <a:sym typeface="Times New Roman"/>
              </a:rPr>
              <a:t>In this, the equipment rotates around central pivot. </a:t>
            </a:r>
            <a:endParaRPr/>
          </a:p>
          <a:p>
            <a:pPr indent="-342900" lvl="0" marL="342900" rtl="0" algn="l">
              <a:lnSpc>
                <a:spcPct val="90000"/>
              </a:lnSpc>
              <a:spcBef>
                <a:spcPts val="592"/>
              </a:spcBef>
              <a:spcAft>
                <a:spcPts val="0"/>
              </a:spcAft>
              <a:buClr>
                <a:schemeClr val="dk1"/>
              </a:buClr>
              <a:buSzPts val="2960"/>
              <a:buChar char="•"/>
            </a:pPr>
            <a:r>
              <a:rPr b="1" lang="en-IN" sz="2960">
                <a:latin typeface="Times New Roman"/>
                <a:ea typeface="Times New Roman"/>
                <a:cs typeface="Times New Roman"/>
                <a:sym typeface="Times New Roman"/>
              </a:rPr>
              <a:t>Centre Pivot are not used in US </a:t>
            </a:r>
            <a:r>
              <a:rPr lang="en-IN" sz="2960">
                <a:latin typeface="Times New Roman"/>
                <a:ea typeface="Times New Roman"/>
                <a:cs typeface="Times New Roman"/>
                <a:sym typeface="Times New Roman"/>
              </a:rPr>
              <a:t>because this system irrigates water in a circular plot and did not cover corners of the square field.  </a:t>
            </a:r>
            <a:endParaRPr/>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125" name="Google Shape;125;p18"/>
          <p:cNvPicPr preferRelativeResize="0"/>
          <p:nvPr>
            <p:ph idx="1" type="body"/>
          </p:nvPr>
        </p:nvPicPr>
        <p:blipFill rotWithShape="1">
          <a:blip r:embed="rId3">
            <a:alphaModFix/>
          </a:blip>
          <a:srcRect b="0" l="0" r="0" t="0"/>
          <a:stretch/>
        </p:blipFill>
        <p:spPr>
          <a:xfrm>
            <a:off x="430298" y="476672"/>
            <a:ext cx="8229599" cy="5851525"/>
          </a:xfrm>
          <a:prstGeom prst="rect">
            <a:avLst/>
          </a:prstGeom>
          <a:noFill/>
          <a:ln>
            <a:noFill/>
          </a:ln>
        </p:spPr>
      </p:pic>
      <p:sp>
        <p:nvSpPr>
          <p:cNvPr id="126" name="Google Shape;126;p18"/>
          <p:cNvSpPr txBox="1"/>
          <p:nvPr/>
        </p:nvSpPr>
        <p:spPr>
          <a:xfrm>
            <a:off x="3072000" y="6397525"/>
            <a:ext cx="3000000" cy="3000000"/>
          </a:xfrm>
          <a:prstGeom prst="rect">
            <a:avLst/>
          </a:prstGeom>
          <a:noFill/>
          <a:ln>
            <a:noFill/>
          </a:ln>
        </p:spPr>
        <p:txBody>
          <a:bodyPr anchorCtr="0" anchor="t" bIns="91425" lIns="91425" spcFirstLastPara="1" rIns="91425" wrap="square" tIns="91425">
            <a:noAutofit/>
          </a:bodyPr>
          <a:lstStyle/>
          <a:p>
            <a:pPr indent="-203200" lvl="0" marL="34290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Image adopted from [1]</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Lateral Move Irrigation System</a:t>
            </a:r>
            <a:endParaRPr/>
          </a:p>
        </p:txBody>
      </p:sp>
      <p:sp>
        <p:nvSpPr>
          <p:cNvPr id="132" name="Google Shape;13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t>It contains series of pipes with drip tubes having sprinklers connected to it which feds water to crop.</a:t>
            </a:r>
            <a:endParaRPr/>
          </a:p>
          <a:p>
            <a:pPr indent="-342900" lvl="0" marL="342900" rtl="0" algn="l">
              <a:spcBef>
                <a:spcPts val="640"/>
              </a:spcBef>
              <a:spcAft>
                <a:spcPts val="0"/>
              </a:spcAft>
              <a:buClr>
                <a:schemeClr val="dk1"/>
              </a:buClr>
              <a:buSzPts val="3200"/>
              <a:buChar char="•"/>
            </a:pPr>
            <a:r>
              <a:rPr lang="en-IN"/>
              <a:t>It distributes equal amount of water in a straight line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138" name="Google Shape;138;p20"/>
          <p:cNvPicPr preferRelativeResize="0"/>
          <p:nvPr>
            <p:ph idx="1" type="body"/>
          </p:nvPr>
        </p:nvPicPr>
        <p:blipFill rotWithShape="1">
          <a:blip r:embed="rId3">
            <a:alphaModFix/>
          </a:blip>
          <a:srcRect b="0" l="0" r="0" t="0"/>
          <a:stretch/>
        </p:blipFill>
        <p:spPr>
          <a:xfrm>
            <a:off x="457200" y="620688"/>
            <a:ext cx="8229600" cy="5505475"/>
          </a:xfrm>
          <a:prstGeom prst="rect">
            <a:avLst/>
          </a:prstGeom>
          <a:noFill/>
          <a:ln>
            <a:noFill/>
          </a:ln>
        </p:spPr>
      </p:pic>
      <p:sp>
        <p:nvSpPr>
          <p:cNvPr id="139" name="Google Shape;139;p20"/>
          <p:cNvSpPr txBox="1"/>
          <p:nvPr/>
        </p:nvSpPr>
        <p:spPr>
          <a:xfrm>
            <a:off x="3072000" y="6216600"/>
            <a:ext cx="3000000" cy="3000000"/>
          </a:xfrm>
          <a:prstGeom prst="rect">
            <a:avLst/>
          </a:prstGeom>
          <a:noFill/>
          <a:ln>
            <a:noFill/>
          </a:ln>
        </p:spPr>
        <p:txBody>
          <a:bodyPr anchorCtr="0" anchor="t" bIns="91425" lIns="91425" spcFirstLastPara="1" rIns="91425" wrap="square" tIns="91425">
            <a:noAutofit/>
          </a:bodyPr>
          <a:lstStyle/>
          <a:p>
            <a:pPr indent="-203200" lvl="0" marL="34290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Image adopted from [2]</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145" name="Google Shape;145;p21"/>
          <p:cNvPicPr preferRelativeResize="0"/>
          <p:nvPr>
            <p:ph idx="1" type="body"/>
          </p:nvPr>
        </p:nvPicPr>
        <p:blipFill rotWithShape="1">
          <a:blip r:embed="rId3">
            <a:alphaModFix/>
          </a:blip>
          <a:srcRect b="0" l="2902" r="1931" t="2742"/>
          <a:stretch/>
        </p:blipFill>
        <p:spPr>
          <a:xfrm>
            <a:off x="789300" y="378275"/>
            <a:ext cx="7565400" cy="5392200"/>
          </a:xfrm>
          <a:prstGeom prst="rect">
            <a:avLst/>
          </a:prstGeom>
          <a:noFill/>
          <a:ln>
            <a:noFill/>
          </a:ln>
        </p:spPr>
      </p:pic>
      <p:sp>
        <p:nvSpPr>
          <p:cNvPr id="146" name="Google Shape;146;p21"/>
          <p:cNvSpPr txBox="1"/>
          <p:nvPr/>
        </p:nvSpPr>
        <p:spPr>
          <a:xfrm>
            <a:off x="3141200" y="5953475"/>
            <a:ext cx="2960400" cy="559200"/>
          </a:xfrm>
          <a:prstGeom prst="rect">
            <a:avLst/>
          </a:prstGeom>
          <a:noFill/>
          <a:ln>
            <a:noFill/>
          </a:ln>
        </p:spPr>
        <p:txBody>
          <a:bodyPr anchorCtr="0" anchor="t" bIns="91425" lIns="91425" spcFirstLastPara="1" rIns="91425" wrap="square" tIns="91425">
            <a:noAutofit/>
          </a:bodyPr>
          <a:lstStyle/>
          <a:p>
            <a:pPr indent="-203200" lvl="0" marL="34290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Image adopted from [3]</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