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61" r:id="rId6"/>
    <p:sldId id="260" r:id="rId7"/>
    <p:sldId id="263" r:id="rId8"/>
    <p:sldId id="264" r:id="rId9"/>
    <p:sldId id="277" r:id="rId10"/>
    <p:sldId id="278" r:id="rId11"/>
    <p:sldId id="279" r:id="rId12"/>
    <p:sldId id="280" r:id="rId13"/>
    <p:sldId id="266" r:id="rId14"/>
    <p:sldId id="282" r:id="rId15"/>
    <p:sldId id="283" r:id="rId16"/>
    <p:sldId id="270" r:id="rId17"/>
    <p:sldId id="271"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979AEA7-016B-4440-946D-8D5AC529656C}">
          <p14:sldIdLst>
            <p14:sldId id="256"/>
            <p14:sldId id="257"/>
            <p14:sldId id="258"/>
            <p14:sldId id="276"/>
            <p14:sldId id="261"/>
            <p14:sldId id="260"/>
            <p14:sldId id="263"/>
            <p14:sldId id="264"/>
            <p14:sldId id="277"/>
            <p14:sldId id="278"/>
            <p14:sldId id="279"/>
            <p14:sldId id="280"/>
            <p14:sldId id="266"/>
            <p14:sldId id="282"/>
            <p14:sldId id="283"/>
            <p14:sldId id="270"/>
            <p14:sldId id="271"/>
            <p14:sldId id="273"/>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23/04/2018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1470025"/>
          </a:xfrm>
        </p:spPr>
        <p:txBody>
          <a:bodyPr>
            <a:normAutofit fontScale="90000"/>
          </a:bodyPr>
          <a:lstStyle/>
          <a:p>
            <a:r>
              <a:rPr lang="en-US" sz="1800" dirty="0" smtClean="0">
                <a:latin typeface="Times New Roman" pitchFamily="18" charset="0"/>
                <a:cs typeface="Times New Roman" pitchFamily="18" charset="0"/>
              </a:rPr>
              <a:t>A</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SEMINAR</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On</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a:t>
            </a:r>
            <a:r>
              <a:rPr lang="en-US" b="1" dirty="0">
                <a:solidFill>
                  <a:srgbClr val="FF0000"/>
                </a:solidFill>
              </a:rPr>
              <a:t>Integration of Human </a:t>
            </a:r>
            <a:r>
              <a:rPr lang="en-US" b="1" dirty="0" smtClean="0">
                <a:solidFill>
                  <a:srgbClr val="FF0000"/>
                </a:solidFill>
              </a:rPr>
              <a:t>Collaboration </a:t>
            </a:r>
            <a:r>
              <a:rPr lang="en-US" b="1" dirty="0" smtClean="0">
                <a:solidFill>
                  <a:srgbClr val="FF0000"/>
                </a:solidFill>
              </a:rPr>
              <a:t>in </a:t>
            </a:r>
            <a:r>
              <a:rPr lang="en-US" b="1" dirty="0" smtClean="0">
                <a:solidFill>
                  <a:srgbClr val="FF0000"/>
                </a:solidFill>
              </a:rPr>
              <a:t>Robotic</a:t>
            </a:r>
            <a:r>
              <a:rPr lang="en-US" b="1" dirty="0">
                <a:solidFill>
                  <a:srgbClr val="FF0000"/>
                </a:solidFill>
              </a:rPr>
              <a:t/>
            </a:r>
            <a:br>
              <a:rPr lang="en-US" b="1" dirty="0">
                <a:solidFill>
                  <a:srgbClr val="FF0000"/>
                </a:solidFill>
              </a:rPr>
            </a:br>
            <a:r>
              <a:rPr lang="en-US" b="1" dirty="0">
                <a:solidFill>
                  <a:srgbClr val="FF0000"/>
                </a:solidFill>
              </a:rPr>
              <a:t>Welding for Mistake Proofing</a:t>
            </a:r>
            <a:r>
              <a:rPr lang="en-US" b="1" dirty="0" smtClean="0">
                <a:solidFill>
                  <a:srgbClr val="FF0000"/>
                </a:solidFill>
                <a:latin typeface="Times New Roman" pitchFamily="18" charset="0"/>
                <a:cs typeface="Times New Roman" pitchFamily="18" charset="0"/>
              </a:rPr>
              <a:t>’</a:t>
            </a:r>
            <a:endParaRPr lang="en-IN"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4077072"/>
            <a:ext cx="6400800" cy="2520280"/>
          </a:xfrm>
        </p:spPr>
        <p:txBody>
          <a:bodyPr>
            <a:normAutofit fontScale="77500" lnSpcReduction="20000"/>
          </a:bodyPr>
          <a:lstStyle/>
          <a:p>
            <a:r>
              <a:rPr lang="en-US" sz="4200" b="1" dirty="0" smtClean="0">
                <a:solidFill>
                  <a:schemeClr val="tx1"/>
                </a:solidFill>
                <a:latin typeface="Times New Roman" pitchFamily="18" charset="0"/>
                <a:cs typeface="Times New Roman" pitchFamily="18" charset="0"/>
              </a:rPr>
              <a:t>Mechanical Engineering Department </a:t>
            </a:r>
          </a:p>
          <a:p>
            <a:r>
              <a:rPr lang="en-US" b="1" dirty="0" smtClean="0">
                <a:solidFill>
                  <a:schemeClr val="tx2"/>
                </a:solidFill>
                <a:latin typeface="Times New Roman" pitchFamily="18" charset="0"/>
                <a:cs typeface="Times New Roman" pitchFamily="18" charset="0"/>
              </a:rPr>
              <a:t>Guided by</a:t>
            </a:r>
          </a:p>
          <a:p>
            <a:r>
              <a:rPr lang="en-US" b="1" dirty="0" smtClean="0">
                <a:solidFill>
                  <a:srgbClr val="7030A0"/>
                </a:solidFill>
                <a:latin typeface="Times New Roman" pitchFamily="18" charset="0"/>
                <a:cs typeface="Times New Roman" pitchFamily="18" charset="0"/>
              </a:rPr>
              <a:t>Prof. R.V.Bhaskar</a:t>
            </a:r>
          </a:p>
          <a:p>
            <a:r>
              <a:rPr lang="en-US" b="1" dirty="0" smtClean="0">
                <a:solidFill>
                  <a:schemeClr val="tx2"/>
                </a:solidFill>
                <a:latin typeface="Times New Roman" pitchFamily="18" charset="0"/>
                <a:cs typeface="Times New Roman" pitchFamily="18" charset="0"/>
              </a:rPr>
              <a:t>Submitted by</a:t>
            </a:r>
            <a:endParaRPr lang="en-IN" b="1" dirty="0" smtClean="0">
              <a:solidFill>
                <a:srgbClr val="7030A0"/>
              </a:solidFill>
              <a:latin typeface="Times New Roman" pitchFamily="18" charset="0"/>
              <a:cs typeface="Times New Roman" pitchFamily="18" charset="0"/>
            </a:endParaRPr>
          </a:p>
          <a:p>
            <a:r>
              <a:rPr lang="en-IN" b="1" dirty="0" smtClean="0">
                <a:solidFill>
                  <a:srgbClr val="7030A0"/>
                </a:solidFill>
                <a:latin typeface="Times New Roman" pitchFamily="18" charset="0"/>
                <a:cs typeface="Times New Roman" pitchFamily="18" charset="0"/>
              </a:rPr>
              <a:t>Ms. Komal Jagannath Patil</a:t>
            </a:r>
            <a:endParaRPr lang="en-US" b="1" dirty="0" smtClean="0">
              <a:solidFill>
                <a:schemeClr val="tx2"/>
              </a:solidFill>
              <a:latin typeface="Times New Roman" pitchFamily="18" charset="0"/>
              <a:cs typeface="Times New Roman" pitchFamily="18" charset="0"/>
            </a:endParaRPr>
          </a:p>
        </p:txBody>
      </p:sp>
      <p:pic>
        <p:nvPicPr>
          <p:cNvPr id="4" name="Picture 3" descr="E:\kkw job\TE-B CC\kk-wagh-log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6632"/>
            <a:ext cx="8382000" cy="1371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88332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76672"/>
            <a:ext cx="8856984" cy="6192688"/>
          </a:xfrm>
        </p:spPr>
        <p:txBody>
          <a:bodyPr/>
          <a:lstStyle/>
          <a:p>
            <a:pPr marL="0" indent="0">
              <a:buNone/>
            </a:pPr>
            <a:r>
              <a:rPr lang="en-US" dirty="0" smtClean="0"/>
              <a:t>2</a:t>
            </a:r>
            <a:r>
              <a:rPr lang="en-US" dirty="0" smtClean="0">
                <a:latin typeface="Times New Roman" pitchFamily="18" charset="0"/>
                <a:cs typeface="Times New Roman" pitchFamily="18" charset="0"/>
              </a:rPr>
              <a:t>.</a:t>
            </a:r>
            <a:r>
              <a:rPr lang="en-US" b="1" dirty="0">
                <a:latin typeface="Times New Roman" pitchFamily="18" charset="0"/>
                <a:cs typeface="Times New Roman" pitchFamily="18" charset="0"/>
              </a:rPr>
              <a:t> Non-Tactile </a:t>
            </a:r>
            <a:r>
              <a:rPr lang="en-US" b="1" dirty="0" smtClean="0">
                <a:latin typeface="Times New Roman" pitchFamily="18" charset="0"/>
                <a:cs typeface="Times New Roman" pitchFamily="18" charset="0"/>
              </a:rPr>
              <a:t>Sensor :</a:t>
            </a:r>
            <a:endParaRPr lang="en-US" dirty="0" smtClean="0">
              <a:latin typeface="Times New Roman" pitchFamily="18" charset="0"/>
              <a:cs typeface="Times New Roman" pitchFamily="18" charset="0"/>
            </a:endParaRPr>
          </a:p>
          <a:p>
            <a:pPr marL="0" indent="0">
              <a:lnSpc>
                <a:spcPct val="150000"/>
              </a:lnSpc>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These are contactless sensors which sense the signals remotely, but </a:t>
            </a:r>
            <a:r>
              <a:rPr lang="en-US" sz="2200" dirty="0" smtClean="0">
                <a:latin typeface="Times New Roman" pitchFamily="18" charset="0"/>
                <a:cs typeface="Times New Roman" pitchFamily="18" charset="0"/>
              </a:rPr>
              <a:t>  only </a:t>
            </a:r>
            <a:r>
              <a:rPr lang="en-US" sz="2200" dirty="0">
                <a:latin typeface="Times New Roman" pitchFamily="18" charset="0"/>
                <a:cs typeface="Times New Roman" pitchFamily="18" charset="0"/>
              </a:rPr>
              <a:t>within the specified range of distance from the object</a:t>
            </a:r>
            <a:r>
              <a:rPr lang="en-US" sz="2200" dirty="0" smtClean="0">
                <a:latin typeface="Times New Roman" pitchFamily="18" charset="0"/>
                <a:cs typeface="Times New Roman" pitchFamily="18" charset="0"/>
              </a:rPr>
              <a:t>.</a:t>
            </a:r>
          </a:p>
          <a:p>
            <a:pPr>
              <a:lnSpc>
                <a:spcPct val="150000"/>
              </a:lnSpc>
            </a:pPr>
            <a:r>
              <a:rPr lang="en-US" sz="2200" dirty="0">
                <a:latin typeface="Times New Roman" pitchFamily="18" charset="0"/>
                <a:cs typeface="Times New Roman" pitchFamily="18" charset="0"/>
              </a:rPr>
              <a:t>Typical Non-Contact Sensor include:-</a:t>
            </a:r>
          </a:p>
          <a:p>
            <a:pPr marL="0" lvl="0" indent="0">
              <a:lnSpc>
                <a:spcPct val="150000"/>
              </a:lnSpc>
              <a:buNone/>
            </a:pPr>
            <a:r>
              <a:rPr lang="en-US" sz="2200" dirty="0" smtClean="0">
                <a:latin typeface="Times New Roman" pitchFamily="18" charset="0"/>
                <a:cs typeface="Times New Roman" pitchFamily="18" charset="0"/>
              </a:rPr>
              <a:t>      1) Proximity </a:t>
            </a:r>
            <a:r>
              <a:rPr lang="en-US" sz="2200" dirty="0">
                <a:latin typeface="Times New Roman" pitchFamily="18" charset="0"/>
                <a:cs typeface="Times New Roman" pitchFamily="18" charset="0"/>
              </a:rPr>
              <a:t>Sensor</a:t>
            </a:r>
          </a:p>
          <a:p>
            <a:pPr marL="0" lvl="0" indent="0">
              <a:lnSpc>
                <a:spcPct val="150000"/>
              </a:lnSpc>
              <a:buNone/>
            </a:pPr>
            <a:r>
              <a:rPr lang="en-US" sz="2200" dirty="0" smtClean="0">
                <a:latin typeface="Times New Roman" pitchFamily="18" charset="0"/>
                <a:cs typeface="Times New Roman" pitchFamily="18" charset="0"/>
              </a:rPr>
              <a:t>       2)Magnetic </a:t>
            </a:r>
            <a:r>
              <a:rPr lang="en-US" sz="2200" dirty="0">
                <a:latin typeface="Times New Roman" pitchFamily="18" charset="0"/>
                <a:cs typeface="Times New Roman" pitchFamily="18" charset="0"/>
              </a:rPr>
              <a:t>Sensor</a:t>
            </a:r>
          </a:p>
          <a:p>
            <a:pPr marL="0" lvl="0" indent="0">
              <a:lnSpc>
                <a:spcPct val="150000"/>
              </a:lnSpc>
              <a:buNone/>
            </a:pPr>
            <a:r>
              <a:rPr lang="en-US" sz="2200" dirty="0" smtClean="0">
                <a:latin typeface="Times New Roman" pitchFamily="18" charset="0"/>
                <a:cs typeface="Times New Roman" pitchFamily="18" charset="0"/>
              </a:rPr>
              <a:t>       3)Electro-optical </a:t>
            </a:r>
            <a:r>
              <a:rPr lang="en-US" sz="2200" dirty="0">
                <a:latin typeface="Times New Roman" pitchFamily="18" charset="0"/>
                <a:cs typeface="Times New Roman" pitchFamily="18" charset="0"/>
              </a:rPr>
              <a:t>Vision Sensor</a:t>
            </a:r>
          </a:p>
          <a:p>
            <a:pPr marL="0" lvl="0" indent="0">
              <a:lnSpc>
                <a:spcPct val="150000"/>
              </a:lnSpc>
              <a:buNone/>
            </a:pPr>
            <a:r>
              <a:rPr lang="en-US" sz="2200" dirty="0" smtClean="0">
                <a:latin typeface="Times New Roman" pitchFamily="18" charset="0"/>
                <a:cs typeface="Times New Roman" pitchFamily="18" charset="0"/>
              </a:rPr>
              <a:t>        4)Ultrasonic </a:t>
            </a:r>
            <a:r>
              <a:rPr lang="en-US" sz="2200" dirty="0">
                <a:latin typeface="Times New Roman" pitchFamily="18" charset="0"/>
                <a:cs typeface="Times New Roman" pitchFamily="18" charset="0"/>
              </a:rPr>
              <a:t>Sensor</a:t>
            </a:r>
          </a:p>
          <a:p>
            <a:pPr marL="0" indent="0">
              <a:buNone/>
            </a:pPr>
            <a:endParaRPr lang="en-US" sz="2200"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355976" y="2636912"/>
            <a:ext cx="4608512" cy="3888432"/>
          </a:xfrm>
          <a:prstGeom prst="rect">
            <a:avLst/>
          </a:prstGeom>
        </p:spPr>
      </p:pic>
    </p:spTree>
    <p:extLst>
      <p:ext uri="{BB962C8B-B14F-4D97-AF65-F5344CB8AC3E}">
        <p14:creationId xmlns:p14="http://schemas.microsoft.com/office/powerpoint/2010/main" val="2699766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latin typeface="Times New Roman" pitchFamily="18" charset="0"/>
                <a:cs typeface="Times New Roman" pitchFamily="18" charset="0"/>
              </a:rPr>
              <a:t>FIXTURE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itchFamily="18" charset="0"/>
                <a:cs typeface="Times New Roman" pitchFamily="18" charset="0"/>
              </a:rPr>
              <a:t>Semiautomatic &amp; fully automatic welding result in increased arc time factor &amp; high productivity, but the advantages of this processes cannot be fully exploited unless jigs, fixture &amp; manipulator which are properly integrated with the welding equipment &amp; workpiece are devised</a:t>
            </a:r>
            <a:r>
              <a:rPr lang="en-US" dirty="0" smtClean="0"/>
              <a:t>.</a:t>
            </a:r>
          </a:p>
          <a:p>
            <a:r>
              <a:rPr lang="en-US" sz="2200" dirty="0">
                <a:latin typeface="Times New Roman" pitchFamily="18" charset="0"/>
                <a:cs typeface="Times New Roman" pitchFamily="18" charset="0"/>
              </a:rPr>
              <a:t>Use of jigs &amp; fixtures:</a:t>
            </a:r>
          </a:p>
          <a:p>
            <a:pPr marL="0" indent="0">
              <a:buNone/>
            </a:pPr>
            <a:r>
              <a:rPr lang="en-US" sz="2200" dirty="0" smtClean="0">
                <a:latin typeface="Times New Roman" pitchFamily="18" charset="0"/>
                <a:cs typeface="Times New Roman" pitchFamily="18" charset="0"/>
              </a:rPr>
              <a:t>     1</a:t>
            </a:r>
            <a:r>
              <a:rPr lang="en-US" sz="2200" dirty="0">
                <a:latin typeface="Times New Roman" pitchFamily="18" charset="0"/>
                <a:cs typeface="Times New Roman" pitchFamily="18" charset="0"/>
              </a:rPr>
              <a:t>. To minimize distortion cost by heat of </a:t>
            </a:r>
            <a:r>
              <a:rPr lang="en-US" sz="2200" dirty="0" smtClean="0">
                <a:latin typeface="Times New Roman" pitchFamily="18" charset="0"/>
                <a:cs typeface="Times New Roman" pitchFamily="18" charset="0"/>
              </a:rPr>
              <a:t>welding</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2</a:t>
            </a:r>
            <a:r>
              <a:rPr lang="en-US" sz="2200" dirty="0">
                <a:latin typeface="Times New Roman" pitchFamily="18" charset="0"/>
                <a:cs typeface="Times New Roman" pitchFamily="18" charset="0"/>
              </a:rPr>
              <a:t>. To permit welding in a more convenient </a:t>
            </a:r>
            <a:r>
              <a:rPr lang="en-US" sz="2200" dirty="0" smtClean="0">
                <a:latin typeface="Times New Roman" pitchFamily="18" charset="0"/>
                <a:cs typeface="Times New Roman" pitchFamily="18" charset="0"/>
              </a:rPr>
              <a:t>position </a:t>
            </a:r>
            <a:endParaRPr lang="en-US" sz="2200" dirty="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     3</a:t>
            </a:r>
            <a:r>
              <a:rPr lang="en-US" sz="2200" dirty="0">
                <a:latin typeface="Times New Roman" pitchFamily="18" charset="0"/>
                <a:cs typeface="Times New Roman" pitchFamily="18" charset="0"/>
              </a:rPr>
              <a:t>. To increase welding efficiency &amp; productivity </a:t>
            </a:r>
            <a:endParaRPr lang="en-US" sz="2200" dirty="0" smtClean="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4</a:t>
            </a:r>
            <a:r>
              <a:rPr lang="en-US" sz="2200" dirty="0">
                <a:latin typeface="Times New Roman" pitchFamily="18" charset="0"/>
                <a:cs typeface="Times New Roman" pitchFamily="18" charset="0"/>
              </a:rPr>
              <a:t>. To minimize fit-up problem </a:t>
            </a:r>
          </a:p>
          <a:p>
            <a:endParaRPr lang="en-US" dirty="0"/>
          </a:p>
        </p:txBody>
      </p:sp>
    </p:spTree>
    <p:extLst>
      <p:ext uri="{BB962C8B-B14F-4D97-AF65-F5344CB8AC3E}">
        <p14:creationId xmlns:p14="http://schemas.microsoft.com/office/powerpoint/2010/main" val="1071525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itchFamily="18" charset="0"/>
                <a:cs typeface="Times New Roman" pitchFamily="18" charset="0"/>
              </a:rPr>
              <a:t>CASE STUDY</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sz="2300" b="1" dirty="0">
                <a:latin typeface="Times New Roman" pitchFamily="18" charset="0"/>
                <a:cs typeface="Times New Roman" pitchFamily="18" charset="0"/>
              </a:rPr>
              <a:t>PROBLEM </a:t>
            </a:r>
            <a:r>
              <a:rPr lang="en-US" sz="2300" b="1" dirty="0" smtClean="0">
                <a:latin typeface="Times New Roman" pitchFamily="18" charset="0"/>
                <a:cs typeface="Times New Roman" pitchFamily="18" charset="0"/>
              </a:rPr>
              <a:t>STATEMENT :</a:t>
            </a:r>
            <a:endParaRPr lang="en-US" sz="2300" dirty="0">
              <a:latin typeface="Times New Roman" pitchFamily="18" charset="0"/>
              <a:cs typeface="Times New Roman" pitchFamily="18" charset="0"/>
            </a:endParaRPr>
          </a:p>
          <a:p>
            <a:pPr marL="0" indent="0">
              <a:lnSpc>
                <a:spcPct val="150000"/>
              </a:lnSpc>
              <a:buNone/>
            </a:pPr>
            <a:r>
              <a:rPr lang="en-US" sz="2200" dirty="0" smtClean="0">
                <a:latin typeface="Times New Roman" pitchFamily="18" charset="0"/>
                <a:cs typeface="Times New Roman" pitchFamily="18" charset="0"/>
              </a:rPr>
              <a:t>To </a:t>
            </a:r>
            <a:r>
              <a:rPr lang="en-US" sz="2200" dirty="0">
                <a:latin typeface="Times New Roman" pitchFamily="18" charset="0"/>
                <a:cs typeface="Times New Roman" pitchFamily="18" charset="0"/>
              </a:rPr>
              <a:t>introduce Poka-yoke for installation of </a:t>
            </a:r>
            <a:r>
              <a:rPr lang="en-US" sz="2200" dirty="0" smtClean="0">
                <a:latin typeface="Times New Roman" pitchFamily="18" charset="0"/>
                <a:cs typeface="Times New Roman" pitchFamily="18" charset="0"/>
              </a:rPr>
              <a:t>  Sensor </a:t>
            </a:r>
            <a:r>
              <a:rPr lang="en-US" sz="2200" dirty="0">
                <a:latin typeface="Times New Roman" pitchFamily="18" charset="0"/>
                <a:cs typeface="Times New Roman" pitchFamily="18" charset="0"/>
              </a:rPr>
              <a:t>in welding to avoid detect part Hole Missing &amp; reduce time.</a:t>
            </a:r>
          </a:p>
          <a:p>
            <a:pPr>
              <a:lnSpc>
                <a:spcPct val="150000"/>
              </a:lnSpc>
            </a:pPr>
            <a:r>
              <a:rPr lang="en-US" sz="2300" b="1" dirty="0" smtClean="0">
                <a:latin typeface="Times New Roman" pitchFamily="18" charset="0"/>
                <a:cs typeface="Times New Roman" pitchFamily="18" charset="0"/>
              </a:rPr>
              <a:t>POKA-YOKE :</a:t>
            </a:r>
          </a:p>
          <a:p>
            <a:pPr>
              <a:lnSpc>
                <a:spcPct val="150000"/>
              </a:lnSpc>
              <a:buFont typeface="Wingdings" pitchFamily="2" charset="2"/>
              <a:buChar char="Ø"/>
            </a:pPr>
            <a:r>
              <a:rPr lang="en-US" sz="2200" dirty="0" smtClean="0">
                <a:latin typeface="Times New Roman" pitchFamily="18" charset="0"/>
                <a:cs typeface="Times New Roman" pitchFamily="18" charset="0"/>
              </a:rPr>
              <a:t>Poka-yoke</a:t>
            </a:r>
            <a:r>
              <a:rPr lang="en-US" sz="2200" dirty="0">
                <a:latin typeface="Times New Roman" pitchFamily="18" charset="0"/>
                <a:cs typeface="Times New Roman" pitchFamily="18" charset="0"/>
              </a:rPr>
              <a:t> is a Japanese term that means "mistake-proofing" or "inadvertent error </a:t>
            </a:r>
            <a:r>
              <a:rPr lang="en-US" sz="2200" dirty="0" smtClean="0">
                <a:latin typeface="Times New Roman" pitchFamily="18" charset="0"/>
                <a:cs typeface="Times New Roman" pitchFamily="18" charset="0"/>
              </a:rPr>
              <a:t>prevention“.</a:t>
            </a:r>
          </a:p>
          <a:p>
            <a:pPr>
              <a:lnSpc>
                <a:spcPct val="150000"/>
              </a:lnSpc>
              <a:buFont typeface="Wingdings" pitchFamily="2" charset="2"/>
              <a:buChar char="Ø"/>
            </a:pPr>
            <a:r>
              <a:rPr lang="en-US" sz="2200" dirty="0">
                <a:latin typeface="Times New Roman" pitchFamily="18" charset="0"/>
                <a:cs typeface="Times New Roman" pitchFamily="18" charset="0"/>
              </a:rPr>
              <a:t>Its purpose is to eliminate product defects by preventing, correcting, or drawing attention to human errors as they occur. </a:t>
            </a:r>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504860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85750"/>
            <a:ext cx="8229600" cy="5840413"/>
          </a:xfrm>
        </p:spPr>
        <p:txBody>
          <a:bodyPr>
            <a:normAutofit fontScale="92500"/>
          </a:bodyPr>
          <a:lstStyle/>
          <a:p>
            <a:pPr marL="514350" indent="-514350">
              <a:lnSpc>
                <a:spcPct val="150000"/>
              </a:lnSpc>
              <a:buFont typeface="+mj-lt"/>
              <a:buAutoNum type="arabicPeriod"/>
            </a:pPr>
            <a:r>
              <a:rPr lang="en-US" sz="2400" b="1" dirty="0">
                <a:latin typeface="Times New Roman" pitchFamily="18" charset="0"/>
                <a:cs typeface="Times New Roman" pitchFamily="18" charset="0"/>
              </a:rPr>
              <a:t>Implementation in </a:t>
            </a:r>
            <a:r>
              <a:rPr lang="en-US" sz="2400" b="1" dirty="0" smtClean="0">
                <a:latin typeface="Times New Roman" pitchFamily="18" charset="0"/>
                <a:cs typeface="Times New Roman" pitchFamily="18" charset="0"/>
              </a:rPr>
              <a:t>manufacturing :</a:t>
            </a:r>
          </a:p>
          <a:p>
            <a:pPr>
              <a:lnSpc>
                <a:spcPct val="150000"/>
              </a:lnSpc>
            </a:pPr>
            <a:r>
              <a:rPr lang="en-US" sz="2400" b="1" dirty="0">
                <a:latin typeface="Times New Roman" pitchFamily="18" charset="0"/>
                <a:cs typeface="Times New Roman" pitchFamily="18" charset="0"/>
              </a:rPr>
              <a:t> </a:t>
            </a:r>
            <a:r>
              <a:rPr lang="en-US" sz="2200" dirty="0">
                <a:latin typeface="Times New Roman" pitchFamily="18" charset="0"/>
                <a:cs typeface="Times New Roman" pitchFamily="18" charset="0"/>
              </a:rPr>
              <a:t>Poka-yoke can be implemented at any step of a manufacturing </a:t>
            </a:r>
            <a:r>
              <a:rPr lang="en-US" sz="2200" dirty="0" smtClean="0">
                <a:latin typeface="Times New Roman" pitchFamily="18" charset="0"/>
                <a:cs typeface="Times New Roman" pitchFamily="18" charset="0"/>
              </a:rPr>
              <a:t> process where </a:t>
            </a:r>
            <a:r>
              <a:rPr lang="en-US" sz="2200" dirty="0">
                <a:latin typeface="Times New Roman" pitchFamily="18" charset="0"/>
                <a:cs typeface="Times New Roman" pitchFamily="18" charset="0"/>
              </a:rPr>
              <a:t>something can go wrong or an error can be made</a:t>
            </a:r>
            <a:r>
              <a:rPr lang="en-US" sz="2200" dirty="0" smtClean="0">
                <a:latin typeface="Times New Roman" pitchFamily="18" charset="0"/>
                <a:cs typeface="Times New Roman" pitchFamily="18" charset="0"/>
              </a:rPr>
              <a:t>.</a:t>
            </a:r>
          </a:p>
          <a:p>
            <a:pPr>
              <a:lnSpc>
                <a:spcPct val="150000"/>
              </a:lnSpc>
            </a:pPr>
            <a:r>
              <a:rPr lang="en-US" sz="2200" dirty="0">
                <a:latin typeface="Times New Roman" pitchFamily="18" charset="0"/>
                <a:cs typeface="Times New Roman" pitchFamily="18" charset="0"/>
              </a:rPr>
              <a:t>For example, a fixture that holds pieces for processing might be modified to only allow pieces to be held in the correct </a:t>
            </a:r>
            <a:r>
              <a:rPr lang="en-US" sz="2200" dirty="0" smtClean="0">
                <a:latin typeface="Times New Roman" pitchFamily="18" charset="0"/>
                <a:cs typeface="Times New Roman" pitchFamily="18" charset="0"/>
              </a:rPr>
              <a:t>orientation.</a:t>
            </a:r>
          </a:p>
          <a:p>
            <a:pPr marL="0" indent="0">
              <a:lnSpc>
                <a:spcPct val="150000"/>
              </a:lnSpc>
              <a:buNone/>
            </a:pPr>
            <a:r>
              <a:rPr lang="en-IN" sz="2400" dirty="0" smtClean="0">
                <a:latin typeface="Times New Roman" pitchFamily="18" charset="0"/>
                <a:cs typeface="Times New Roman" pitchFamily="18" charset="0"/>
              </a:rPr>
              <a:t>2. </a:t>
            </a:r>
            <a:r>
              <a:rPr lang="en-US" sz="2400" b="1" dirty="0">
                <a:latin typeface="Times New Roman" pitchFamily="18" charset="0"/>
                <a:cs typeface="Times New Roman" pitchFamily="18" charset="0"/>
              </a:rPr>
              <a:t>Sensor Driven Error </a:t>
            </a:r>
            <a:r>
              <a:rPr lang="en-US" sz="2400" b="1" dirty="0" smtClean="0">
                <a:latin typeface="Times New Roman" pitchFamily="18" charset="0"/>
                <a:cs typeface="Times New Roman" pitchFamily="18" charset="0"/>
              </a:rPr>
              <a:t>Proofing :</a:t>
            </a:r>
          </a:p>
          <a:p>
            <a:pPr>
              <a:lnSpc>
                <a:spcPct val="150000"/>
              </a:lnSpc>
            </a:pPr>
            <a:r>
              <a:rPr lang="en-US" sz="2200" dirty="0">
                <a:latin typeface="Times New Roman" pitchFamily="18" charset="0"/>
                <a:cs typeface="Times New Roman" pitchFamily="18" charset="0"/>
              </a:rPr>
              <a:t>Many people are recognizing that the most effective, cost-efficient, error-proofing programs integrate sensors in the manufacturing process to eliminate errors through 100% inspection</a:t>
            </a:r>
            <a:r>
              <a:rPr lang="en-US" sz="2200" dirty="0" smtClean="0">
                <a:latin typeface="Times New Roman" pitchFamily="18" charset="0"/>
                <a:cs typeface="Times New Roman" pitchFamily="18" charset="0"/>
              </a:rPr>
              <a:t>.</a:t>
            </a:r>
          </a:p>
          <a:p>
            <a:pPr>
              <a:lnSpc>
                <a:spcPct val="150000"/>
              </a:lnSpc>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role of sensors now not only relates the quality of parts or products being manufactured, but directly to overall system efficiency.</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US" sz="2400" b="1" dirty="0">
                <a:latin typeface="Times New Roman" pitchFamily="18" charset="0"/>
                <a:cs typeface="Times New Roman" pitchFamily="18" charset="0"/>
              </a:rPr>
              <a:t>Previous </a:t>
            </a:r>
            <a:r>
              <a:rPr lang="en-US" sz="2400" b="1" dirty="0" smtClean="0">
                <a:latin typeface="Times New Roman" pitchFamily="18" charset="0"/>
                <a:cs typeface="Times New Roman" pitchFamily="18" charset="0"/>
              </a:rPr>
              <a:t>Status :</a:t>
            </a:r>
          </a:p>
          <a:p>
            <a:pPr marL="0" indent="0">
              <a:buNone/>
            </a:pPr>
            <a:r>
              <a:rPr lang="en-US" sz="2200" b="1"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In </a:t>
            </a:r>
            <a:r>
              <a:rPr lang="en-US" sz="2200" dirty="0">
                <a:latin typeface="Times New Roman" pitchFamily="18" charset="0"/>
                <a:cs typeface="Times New Roman" pitchFamily="18" charset="0"/>
              </a:rPr>
              <a:t>previous condition welding was done manually without using </a:t>
            </a:r>
            <a:r>
              <a:rPr lang="en-US" sz="2200" dirty="0" smtClean="0">
                <a:latin typeface="Times New Roman" pitchFamily="18" charset="0"/>
                <a:cs typeface="Times New Roman" pitchFamily="18" charset="0"/>
              </a:rPr>
              <a:t>  any       sensor</a:t>
            </a:r>
            <a:r>
              <a:rPr lang="en-US" sz="2200" dirty="0">
                <a:latin typeface="Times New Roman" pitchFamily="18" charset="0"/>
                <a:cs typeface="Times New Roman" pitchFamily="18" charset="0"/>
              </a:rPr>
              <a:t>. Hence, because of operator negligence pin is not qualified to hole due to missing of hole in part</a:t>
            </a:r>
            <a:r>
              <a:rPr lang="en-US" sz="2200" dirty="0" smtClean="0">
                <a:latin typeface="Times New Roman" pitchFamily="18" charset="0"/>
                <a:cs typeface="Times New Roman" pitchFamily="18" charset="0"/>
              </a:rPr>
              <a:t>.</a:t>
            </a:r>
          </a:p>
          <a:p>
            <a:r>
              <a:rPr lang="en-US" sz="2400" b="1" dirty="0" smtClean="0">
                <a:latin typeface="Times New Roman" pitchFamily="18" charset="0"/>
                <a:cs typeface="Times New Roman" pitchFamily="18" charset="0"/>
              </a:rPr>
              <a:t>ANALYSIS:</a:t>
            </a:r>
            <a:endParaRPr lang="en-US" sz="2400" b="1" dirty="0">
              <a:latin typeface="Times New Roman" pitchFamily="18" charset="0"/>
              <a:cs typeface="Times New Roman" pitchFamily="18" charset="0"/>
            </a:endParaRPr>
          </a:p>
          <a:p>
            <a:pPr>
              <a:buFont typeface="Wingdings" pitchFamily="2" charset="2"/>
              <a:buChar char="Ø"/>
            </a:pPr>
            <a:r>
              <a:rPr lang="en-US" sz="2200" dirty="0">
                <a:latin typeface="Times New Roman" pitchFamily="18" charset="0"/>
                <a:cs typeface="Times New Roman" pitchFamily="18" charset="0"/>
              </a:rPr>
              <a:t>First they don’t have fixture at that time they were not able to detect the hole in pin but they used to do welding &amp; the time of assembly they came to know that some holes are missing</a:t>
            </a:r>
            <a:r>
              <a:rPr lang="en-US" sz="2200" dirty="0" smtClean="0">
                <a:latin typeface="Times New Roman" pitchFamily="18" charset="0"/>
                <a:cs typeface="Times New Roman" pitchFamily="18" charset="0"/>
              </a:rPr>
              <a:t>.</a:t>
            </a:r>
          </a:p>
          <a:p>
            <a:pPr>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So they had to resend the part at the hole making section. So they analysis the problem &amp; they found one solution over it. </a:t>
            </a:r>
            <a:endParaRPr lang="en-US" sz="2200" dirty="0" smtClean="0">
              <a:latin typeface="Times New Roman" pitchFamily="18" charset="0"/>
              <a:cs typeface="Times New Roman" pitchFamily="18" charset="0"/>
            </a:endParaRPr>
          </a:p>
          <a:p>
            <a:pPr>
              <a:buFont typeface="Wingdings" pitchFamily="2" charset="2"/>
              <a:buChar char="Ø"/>
            </a:pPr>
            <a:r>
              <a:rPr lang="en-US" sz="2200" dirty="0" smtClean="0">
                <a:latin typeface="Times New Roman" pitchFamily="18" charset="0"/>
                <a:cs typeface="Times New Roman" pitchFamily="18" charset="0"/>
              </a:rPr>
              <a:t>They </a:t>
            </a:r>
            <a:r>
              <a:rPr lang="en-US" sz="2200" dirty="0">
                <a:latin typeface="Times New Roman" pitchFamily="18" charset="0"/>
                <a:cs typeface="Times New Roman" pitchFamily="18" charset="0"/>
              </a:rPr>
              <a:t>install sensor on the fixture to avoid missing holes</a:t>
            </a:r>
            <a:r>
              <a:rPr lang="en-US" sz="2200" dirty="0" smtClean="0">
                <a:latin typeface="Times New Roman" pitchFamily="18" charset="0"/>
                <a:cs typeface="Times New Roman" pitchFamily="18" charset="0"/>
              </a:rPr>
              <a:t>.</a:t>
            </a:r>
          </a:p>
          <a:p>
            <a:pPr>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Only after all four pins are inserted properly in the hole then &amp; then only CO2 welding machine will start &amp; if any one of the pin is missing CO2 welding machine will not get start.</a:t>
            </a:r>
          </a:p>
          <a:p>
            <a:pPr marL="0" indent="0">
              <a:buNone/>
            </a:pPr>
            <a:endParaRPr lang="en-US" sz="2200" dirty="0" smtClean="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620818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1727684" y="-567443"/>
            <a:ext cx="5904655" cy="7992886"/>
          </a:xfrm>
        </p:spPr>
      </p:pic>
    </p:spTree>
    <p:extLst>
      <p:ext uri="{BB962C8B-B14F-4D97-AF65-F5344CB8AC3E}">
        <p14:creationId xmlns:p14="http://schemas.microsoft.com/office/powerpoint/2010/main" val="12091012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435280" cy="6192688"/>
          </a:xfrm>
        </p:spPr>
        <p:txBody>
          <a:bodyPr>
            <a:normAutofit fontScale="92500" lnSpcReduction="10000"/>
          </a:bodyPr>
          <a:lstStyle/>
          <a:p>
            <a:pPr marL="514350" indent="-514350">
              <a:lnSpc>
                <a:spcPct val="150000"/>
              </a:lnSpc>
              <a:buFont typeface="+mj-lt"/>
              <a:buAutoNum type="arabicPeriod"/>
            </a:pPr>
            <a:r>
              <a:rPr lang="en-IN" b="1" dirty="0" smtClean="0">
                <a:solidFill>
                  <a:srgbClr val="002060"/>
                </a:solidFill>
                <a:latin typeface="Times New Roman" pitchFamily="18" charset="0"/>
                <a:cs typeface="Times New Roman" pitchFamily="18" charset="0"/>
              </a:rPr>
              <a:t>BENEFITS :</a:t>
            </a:r>
          </a:p>
          <a:p>
            <a:pPr lvl="0">
              <a:lnSpc>
                <a:spcPct val="150000"/>
              </a:lnSpc>
              <a:buFont typeface="Wingdings" pitchFamily="2" charset="2"/>
              <a:buChar char="Ø"/>
            </a:pPr>
            <a:r>
              <a:rPr lang="en-IN"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Less time spent on training </a:t>
            </a:r>
            <a:r>
              <a:rPr lang="en-US" sz="2400" dirty="0" smtClean="0">
                <a:latin typeface="Times New Roman" pitchFamily="18" charset="0"/>
                <a:cs typeface="Times New Roman" pitchFamily="18" charset="0"/>
              </a:rPr>
              <a:t>workers.</a:t>
            </a:r>
            <a:endParaRPr lang="en-US" sz="2400" dirty="0">
              <a:latin typeface="Times New Roman" pitchFamily="18" charset="0"/>
              <a:cs typeface="Times New Roman" pitchFamily="18" charset="0"/>
            </a:endParaRPr>
          </a:p>
          <a:p>
            <a:pPr lvl="0">
              <a:lnSpc>
                <a:spcPct val="150000"/>
              </a:lnSpc>
              <a:buFont typeface="Wingdings" pitchFamily="2" charset="2"/>
              <a:buChar char="Ø"/>
            </a:pPr>
            <a:r>
              <a:rPr lang="en-US" sz="2400" dirty="0">
                <a:latin typeface="Times New Roman" pitchFamily="18" charset="0"/>
                <a:cs typeface="Times New Roman" pitchFamily="18" charset="0"/>
              </a:rPr>
              <a:t>Elimination of many operations related to quality </a:t>
            </a:r>
            <a:r>
              <a:rPr lang="en-US" sz="2400" dirty="0" smtClean="0">
                <a:latin typeface="Times New Roman" pitchFamily="18" charset="0"/>
                <a:cs typeface="Times New Roman" pitchFamily="18" charset="0"/>
              </a:rPr>
              <a:t>control.</a:t>
            </a:r>
            <a:endParaRPr lang="en-US" sz="2400" dirty="0">
              <a:latin typeface="Times New Roman" pitchFamily="18" charset="0"/>
              <a:cs typeface="Times New Roman" pitchFamily="18" charset="0"/>
            </a:endParaRPr>
          </a:p>
          <a:p>
            <a:pPr lvl="0">
              <a:lnSpc>
                <a:spcPct val="150000"/>
              </a:lnSpc>
              <a:buFont typeface="Wingdings" pitchFamily="2" charset="2"/>
              <a:buChar char="Ø"/>
            </a:pPr>
            <a:r>
              <a:rPr lang="en-US" sz="2400" dirty="0">
                <a:latin typeface="Times New Roman" pitchFamily="18" charset="0"/>
                <a:cs typeface="Times New Roman" pitchFamily="18" charset="0"/>
              </a:rPr>
              <a:t>Unburdening of operators from repetitive </a:t>
            </a:r>
            <a:r>
              <a:rPr lang="en-US" sz="2400" dirty="0" smtClean="0">
                <a:latin typeface="Times New Roman" pitchFamily="18" charset="0"/>
                <a:cs typeface="Times New Roman" pitchFamily="18" charset="0"/>
              </a:rPr>
              <a:t>operations.</a:t>
            </a:r>
            <a:endParaRPr lang="en-US" sz="2400" dirty="0">
              <a:latin typeface="Times New Roman" pitchFamily="18" charset="0"/>
              <a:cs typeface="Times New Roman" pitchFamily="18" charset="0"/>
            </a:endParaRPr>
          </a:p>
          <a:p>
            <a:pPr lvl="0">
              <a:lnSpc>
                <a:spcPct val="150000"/>
              </a:lnSpc>
              <a:buFont typeface="Wingdings" pitchFamily="2" charset="2"/>
              <a:buChar char="Ø"/>
            </a:pPr>
            <a:r>
              <a:rPr lang="en-US" sz="2400" dirty="0">
                <a:latin typeface="Times New Roman" pitchFamily="18" charset="0"/>
                <a:cs typeface="Times New Roman" pitchFamily="18" charset="0"/>
              </a:rPr>
              <a:t>Promotion of the work improvement-oriented approach and </a:t>
            </a:r>
            <a:r>
              <a:rPr lang="en-US" sz="2400" dirty="0" smtClean="0">
                <a:latin typeface="Times New Roman" pitchFamily="18" charset="0"/>
                <a:cs typeface="Times New Roman" pitchFamily="18" charset="0"/>
              </a:rPr>
              <a:t>actions.</a:t>
            </a:r>
          </a:p>
          <a:p>
            <a:pPr lvl="0">
              <a:lnSpc>
                <a:spcPct val="150000"/>
              </a:lnSpc>
              <a:buFont typeface="Wingdings" pitchFamily="2" charset="2"/>
              <a:buChar char="Ø"/>
            </a:pPr>
            <a:r>
              <a:rPr lang="en-US" sz="2400" dirty="0">
                <a:latin typeface="Times New Roman" pitchFamily="18" charset="0"/>
                <a:cs typeface="Times New Roman" pitchFamily="18" charset="0"/>
              </a:rPr>
              <a:t>Immediate action when a problem occurs;</a:t>
            </a:r>
          </a:p>
          <a:p>
            <a:pPr lvl="0">
              <a:lnSpc>
                <a:spcPct val="150000"/>
              </a:lnSpc>
              <a:buFont typeface="Wingdings" pitchFamily="2" charset="2"/>
              <a:buChar char="Ø"/>
            </a:pPr>
            <a:r>
              <a:rPr lang="en-US" sz="2400" dirty="0">
                <a:latin typeface="Times New Roman" pitchFamily="18" charset="0"/>
                <a:cs typeface="Times New Roman" pitchFamily="18" charset="0"/>
              </a:rPr>
              <a:t>100% built-in quality control</a:t>
            </a:r>
            <a:r>
              <a:rPr lang="en-US" sz="2400" dirty="0"/>
              <a:t>.</a:t>
            </a:r>
          </a:p>
          <a:p>
            <a:pPr marL="0" indent="0">
              <a:lnSpc>
                <a:spcPct val="150000"/>
              </a:lnSpc>
              <a:buNone/>
            </a:pPr>
            <a:r>
              <a:rPr lang="en-US" b="1" dirty="0" smtClean="0">
                <a:solidFill>
                  <a:srgbClr val="002060"/>
                </a:solidFill>
                <a:latin typeface="Times New Roman" pitchFamily="18" charset="0"/>
                <a:cs typeface="Times New Roman" pitchFamily="18" charset="0"/>
              </a:rPr>
              <a:t>2</a:t>
            </a:r>
            <a:r>
              <a:rPr lang="en-US" dirty="0" smtClean="0">
                <a:solidFill>
                  <a:srgbClr val="002060"/>
                </a:solidFill>
                <a:latin typeface="Times New Roman" pitchFamily="18" charset="0"/>
                <a:cs typeface="Times New Roman" pitchFamily="18" charset="0"/>
              </a:rPr>
              <a:t>. </a:t>
            </a:r>
            <a:r>
              <a:rPr lang="en-IN" b="1" dirty="0" smtClean="0">
                <a:solidFill>
                  <a:srgbClr val="002060"/>
                </a:solidFill>
                <a:latin typeface="Times New Roman" pitchFamily="18" charset="0"/>
                <a:cs typeface="Times New Roman" pitchFamily="18" charset="0"/>
              </a:rPr>
              <a:t>RESULT :</a:t>
            </a:r>
          </a:p>
          <a:p>
            <a:pPr marL="0" indent="0">
              <a:lnSpc>
                <a:spcPct val="150000"/>
              </a:lnSpc>
              <a:buNone/>
            </a:pPr>
            <a:r>
              <a:rPr lang="en-IN" dirty="0" smtClean="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Due to use of sensors, we get less number of rejected parts. Thus </a:t>
            </a:r>
            <a:r>
              <a:rPr lang="en-US" sz="2400" dirty="0" smtClean="0">
                <a:latin typeface="Times New Roman" pitchFamily="18" charset="0"/>
                <a:cs typeface="Times New Roman" pitchFamily="18" charset="0"/>
              </a:rPr>
              <a:t>  working </a:t>
            </a:r>
            <a:r>
              <a:rPr lang="en-US" sz="2400" dirty="0">
                <a:latin typeface="Times New Roman" pitchFamily="18" charset="0"/>
                <a:cs typeface="Times New Roman" pitchFamily="18" charset="0"/>
              </a:rPr>
              <a:t>will be efficient &amp; productivity increases.</a:t>
            </a:r>
            <a:endParaRPr lang="en-IN" sz="2400" dirty="0" smtClean="0">
              <a:latin typeface="Times New Roman" pitchFamily="18" charset="0"/>
              <a:cs typeface="Times New Roman" pitchFamily="18" charset="0"/>
            </a:endParaRPr>
          </a:p>
          <a:p>
            <a:pPr marL="0" indent="0">
              <a:buNone/>
            </a:pP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lstStyle/>
          <a:p>
            <a:r>
              <a:rPr lang="en-IN" sz="3500" dirty="0" smtClean="0">
                <a:solidFill>
                  <a:srgbClr val="FF0000"/>
                </a:solidFill>
                <a:latin typeface="Times New Roman" pitchFamily="18" charset="0"/>
                <a:cs typeface="Times New Roman" pitchFamily="18" charset="0"/>
              </a:rPr>
              <a:t>ADVANTAGES</a:t>
            </a:r>
            <a:endParaRPr lang="en-IN" sz="35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28670"/>
            <a:ext cx="8229600" cy="5020610"/>
          </a:xfrm>
        </p:spPr>
        <p:txBody>
          <a:bodyPr>
            <a:noAutofit/>
          </a:bodyPr>
          <a:lstStyle/>
          <a:p>
            <a:pPr lvl="0">
              <a:lnSpc>
                <a:spcPct val="150000"/>
              </a:lnSpc>
            </a:pPr>
            <a:r>
              <a:rPr lang="en-US" sz="2200" dirty="0">
                <a:latin typeface="Times New Roman" pitchFamily="18" charset="0"/>
                <a:cs typeface="Times New Roman" pitchFamily="18" charset="0"/>
              </a:rPr>
              <a:t>Cycle times </a:t>
            </a:r>
            <a:r>
              <a:rPr lang="en-US" sz="2200" dirty="0" smtClean="0">
                <a:latin typeface="Times New Roman" pitchFamily="18" charset="0"/>
                <a:cs typeface="Times New Roman" pitchFamily="18" charset="0"/>
              </a:rPr>
              <a:t>are shorter.</a:t>
            </a:r>
          </a:p>
          <a:p>
            <a:pPr lvl="0">
              <a:lnSpc>
                <a:spcPct val="150000"/>
              </a:lnSpc>
            </a:pPr>
            <a:r>
              <a:rPr lang="en-US" sz="2200" dirty="0" smtClean="0">
                <a:latin typeface="Times New Roman" pitchFamily="18" charset="0"/>
                <a:cs typeface="Times New Roman" pitchFamily="18" charset="0"/>
              </a:rPr>
              <a:t>Reliability </a:t>
            </a:r>
            <a:r>
              <a:rPr lang="en-US" sz="2200" dirty="0">
                <a:latin typeface="Times New Roman" pitchFamily="18" charset="0"/>
                <a:cs typeface="Times New Roman" pitchFamily="18" charset="0"/>
              </a:rPr>
              <a:t>and quality are </a:t>
            </a:r>
            <a:r>
              <a:rPr lang="en-US" sz="2200" dirty="0" smtClean="0">
                <a:latin typeface="Times New Roman" pitchFamily="18" charset="0"/>
                <a:cs typeface="Times New Roman" pitchFamily="18" charset="0"/>
              </a:rPr>
              <a:t>improved.</a:t>
            </a:r>
          </a:p>
          <a:p>
            <a:pPr lvl="0">
              <a:lnSpc>
                <a:spcPct val="150000"/>
              </a:lnSpc>
            </a:pPr>
            <a:r>
              <a:rPr lang="en-US" sz="2200" dirty="0" smtClean="0">
                <a:latin typeface="Times New Roman" pitchFamily="18" charset="0"/>
                <a:cs typeface="Times New Roman" pitchFamily="18" charset="0"/>
              </a:rPr>
              <a:t>Better </a:t>
            </a:r>
            <a:r>
              <a:rPr lang="en-US" sz="2200" dirty="0">
                <a:latin typeface="Times New Roman" pitchFamily="18" charset="0"/>
                <a:cs typeface="Times New Roman" pitchFamily="18" charset="0"/>
              </a:rPr>
              <a:t>floor space </a:t>
            </a:r>
            <a:r>
              <a:rPr lang="en-US" sz="2200" dirty="0" smtClean="0">
                <a:latin typeface="Times New Roman" pitchFamily="18" charset="0"/>
                <a:cs typeface="Times New Roman" pitchFamily="18" charset="0"/>
              </a:rPr>
              <a:t>utilization.</a:t>
            </a:r>
          </a:p>
          <a:p>
            <a:pPr lvl="0">
              <a:lnSpc>
                <a:spcPct val="150000"/>
              </a:lnSpc>
            </a:pPr>
            <a:r>
              <a:rPr lang="en-US" sz="2200" dirty="0" smtClean="0">
                <a:latin typeface="Times New Roman" pitchFamily="18" charset="0"/>
                <a:cs typeface="Times New Roman" pitchFamily="18" charset="0"/>
              </a:rPr>
              <a:t>Reduced waste.</a:t>
            </a:r>
          </a:p>
          <a:p>
            <a:pPr lvl="0">
              <a:lnSpc>
                <a:spcPct val="150000"/>
              </a:lnSpc>
            </a:pPr>
            <a:r>
              <a:rPr lang="en-US" sz="2200" dirty="0" smtClean="0">
                <a:latin typeface="Times New Roman" pitchFamily="18" charset="0"/>
                <a:cs typeface="Times New Roman" pitchFamily="18" charset="0"/>
              </a:rPr>
              <a:t>Workplace </a:t>
            </a:r>
            <a:r>
              <a:rPr lang="en-US" sz="2200" dirty="0">
                <a:latin typeface="Times New Roman" pitchFamily="18" charset="0"/>
                <a:cs typeface="Times New Roman" pitchFamily="18" charset="0"/>
              </a:rPr>
              <a:t>safety is increased and </a:t>
            </a:r>
            <a:r>
              <a:rPr lang="en-US" sz="2200" dirty="0" smtClean="0">
                <a:latin typeface="Times New Roman" pitchFamily="18" charset="0"/>
                <a:cs typeface="Times New Roman" pitchFamily="18" charset="0"/>
              </a:rPr>
              <a:t>improved</a:t>
            </a:r>
          </a:p>
          <a:p>
            <a:pPr lvl="0">
              <a:lnSpc>
                <a:spcPct val="150000"/>
              </a:lnSpc>
            </a:pPr>
            <a:r>
              <a:rPr lang="en-US" sz="2200" dirty="0">
                <a:latin typeface="Times New Roman" pitchFamily="18" charset="0"/>
                <a:cs typeface="Times New Roman" pitchFamily="18" charset="0"/>
              </a:rPr>
              <a:t>The welding is done by robots due to this manufacturing line becomes more </a:t>
            </a:r>
            <a:r>
              <a:rPr lang="en-US" sz="2200" dirty="0" smtClean="0">
                <a:latin typeface="Times New Roman" pitchFamily="18" charset="0"/>
                <a:cs typeface="Times New Roman" pitchFamily="18" charset="0"/>
              </a:rPr>
              <a:t>efficient.</a:t>
            </a:r>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latin typeface="Times New Roman" pitchFamily="18" charset="0"/>
                <a:cs typeface="Times New Roman" pitchFamily="18" charset="0"/>
              </a:rPr>
              <a:t> REFERENCES</a:t>
            </a:r>
            <a:r>
              <a:rPr lang="en-IN" dirty="0" smtClean="0"/>
              <a:t/>
            </a:r>
            <a:br>
              <a:rPr lang="en-IN" dirty="0" smtClean="0"/>
            </a:br>
            <a:endParaRPr lang="en-IN" dirty="0"/>
          </a:p>
        </p:txBody>
      </p:sp>
      <p:sp>
        <p:nvSpPr>
          <p:cNvPr id="3" name="Content Placeholder 2"/>
          <p:cNvSpPr>
            <a:spLocks noGrp="1"/>
          </p:cNvSpPr>
          <p:nvPr>
            <p:ph idx="1"/>
          </p:nvPr>
        </p:nvSpPr>
        <p:spPr>
          <a:xfrm>
            <a:off x="500034" y="1357298"/>
            <a:ext cx="8229600" cy="5214974"/>
          </a:xfrm>
        </p:spPr>
        <p:txBody>
          <a:bodyPr>
            <a:normAutofit fontScale="62500" lnSpcReduction="20000"/>
          </a:bodyPr>
          <a:lstStyle/>
          <a:p>
            <a:pPr lvl="0"/>
            <a:r>
              <a:rPr lang="en-US" dirty="0"/>
              <a:t>J. Ogbemhea*, K. Mpofub, N.S Tlalec, “Achieving Sustainability in Manufacturing Using Robotic Methodologies”, 14th Global Conference on Sustainable Manufacturing, GCSM 3-5 October 2016, Stellenbosch,South Africa</a:t>
            </a:r>
          </a:p>
          <a:p>
            <a:pPr lvl="0"/>
            <a:r>
              <a:rPr lang="en-US" dirty="0"/>
              <a:t>R. Förstmanna,*; J.Wagner a; K. Kreisköther a; A. Kampker a; D. Busch,</a:t>
            </a:r>
          </a:p>
          <a:p>
            <a:r>
              <a:rPr lang="en-US" dirty="0"/>
              <a:t>“Design for Automation: The Rapid Fixture Approach”, 27th International Conference on Flexible Automation and Intelligent Manufacturing, FAIM2017, 27-30 June 2017, Modena, Italy</a:t>
            </a:r>
          </a:p>
          <a:p>
            <a:pPr lvl="0"/>
            <a:r>
              <a:rPr lang="en-US" dirty="0"/>
              <a:t>Roman Gerbersa*; Markus Mückea; Franz Dietricha; Klaus Drödera, “Simplifying robot tools by taking advantage of sensor integration in human collaboration robots”, 6th CIRP Conference on Assembly Technologies and Systems (CATS)</a:t>
            </a:r>
          </a:p>
          <a:p>
            <a:pPr lvl="0"/>
            <a:r>
              <a:rPr lang="en-US" dirty="0"/>
              <a:t>R.K. JAIN, “Production Technology”, Manufacturing Processes, Technology, Automation, Khanna publication, Seventeenth Edition, Page No.944-961.</a:t>
            </a:r>
          </a:p>
          <a:p>
            <a:pPr lvl="0"/>
            <a:r>
              <a:rPr lang="en-US" dirty="0"/>
              <a:t>Er. R. K. RAJPUT, “A Textbook of Mechtronics”, S. Chand Publications, Third Edition, Page No. 43-187.</a:t>
            </a:r>
          </a:p>
          <a:p>
            <a:pPr lvl="0"/>
            <a:r>
              <a:rPr lang="en-US" dirty="0"/>
              <a:t>Dr. O. P. KHANNA, “Welding Technology”, </a:t>
            </a:r>
            <a:r>
              <a:rPr lang="en-US" dirty="0" err="1"/>
              <a:t>Dhanpat</a:t>
            </a:r>
            <a:r>
              <a:rPr lang="en-US" dirty="0"/>
              <a:t> </a:t>
            </a:r>
            <a:r>
              <a:rPr lang="en-US" dirty="0" err="1"/>
              <a:t>Rai</a:t>
            </a:r>
            <a:r>
              <a:rPr lang="en-US" dirty="0"/>
              <a:t>, First Edition, Page No.600-612.</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260648"/>
            <a:ext cx="8640960" cy="6264696"/>
          </a:xfrm>
        </p:spPr>
        <p:txBody>
          <a:bodyPr/>
          <a:lstStyle/>
          <a:p>
            <a:r>
              <a:rPr lang="en-IN" dirty="0" smtClean="0">
                <a:solidFill>
                  <a:srgbClr val="FF0000"/>
                </a:solidFill>
                <a:latin typeface="Times New Roman" pitchFamily="18" charset="0"/>
                <a:cs typeface="Times New Roman" pitchFamily="18" charset="0"/>
              </a:rPr>
              <a:t>THANK YOU !</a:t>
            </a:r>
            <a:endParaRPr lang="en-IN"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solidFill>
                  <a:srgbClr val="FF0000"/>
                </a:solidFill>
                <a:latin typeface="Times New Roman" pitchFamily="18" charset="0"/>
                <a:cs typeface="Times New Roman" pitchFamily="18" charset="0"/>
              </a:rPr>
              <a:t>INTRODUCTION</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4785395"/>
          </a:xfrm>
        </p:spPr>
        <p:txBody>
          <a:bodyPr>
            <a:normAutofit lnSpcReduction="10000"/>
          </a:bodyPr>
          <a:lstStyle/>
          <a:p>
            <a:pPr>
              <a:buNone/>
            </a:pPr>
            <a:r>
              <a:rPr lang="en-IN" sz="2100" dirty="0" smtClean="0">
                <a:latin typeface="Times New Roman" pitchFamily="18" charset="0"/>
                <a:cs typeface="Times New Roman" pitchFamily="18" charset="0"/>
              </a:rPr>
              <a:t> </a:t>
            </a:r>
            <a:endParaRPr lang="en-IN" sz="2400" dirty="0" smtClean="0"/>
          </a:p>
          <a:p>
            <a:r>
              <a:rPr lang="en-US" sz="2200" dirty="0" smtClean="0">
                <a:latin typeface="Times New Roman" pitchFamily="18" charset="0"/>
                <a:cs typeface="Times New Roman" pitchFamily="18" charset="0"/>
              </a:rPr>
              <a:t>A </a:t>
            </a:r>
            <a:r>
              <a:rPr lang="en-US" sz="2200" dirty="0">
                <a:latin typeface="Times New Roman" pitchFamily="18" charset="0"/>
                <a:cs typeface="Times New Roman" pitchFamily="18" charset="0"/>
              </a:rPr>
              <a:t>robot </a:t>
            </a:r>
            <a:r>
              <a:rPr lang="en-US" sz="2200" dirty="0" smtClean="0">
                <a:latin typeface="Times New Roman" pitchFamily="18" charset="0"/>
                <a:cs typeface="Times New Roman" pitchFamily="18" charset="0"/>
              </a:rPr>
              <a:t>carries </a:t>
            </a:r>
            <a:r>
              <a:rPr lang="en-US" sz="2200" dirty="0">
                <a:latin typeface="Times New Roman" pitchFamily="18" charset="0"/>
                <a:cs typeface="Times New Roman" pitchFamily="18" charset="0"/>
              </a:rPr>
              <a:t>out a task done by human being. Hence the robot which works with human being can be called as Human Robot Collaboration (HRC</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Robot welding is the use of mechanized programmable tool (i.e. Robots) which completely automates a welding process but both performing the weld &amp; handling the parts. </a:t>
            </a:r>
            <a:endParaRPr lang="en-IN"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Today’s HRC technique used in robotic welding fitted with a variety of integrated </a:t>
            </a:r>
            <a:r>
              <a:rPr lang="en-US" sz="2200" dirty="0" smtClean="0">
                <a:latin typeface="Times New Roman" pitchFamily="18" charset="0"/>
                <a:cs typeface="Times New Roman" pitchFamily="18" charset="0"/>
              </a:rPr>
              <a:t>sensors.</a:t>
            </a:r>
          </a:p>
          <a:p>
            <a:r>
              <a:rPr lang="en-US" sz="2200" dirty="0">
                <a:latin typeface="Times New Roman" pitchFamily="18" charset="0"/>
                <a:cs typeface="Times New Roman" pitchFamily="18" charset="0"/>
              </a:rPr>
              <a:t>semiautomatic &amp; fully automatic welding results in increased arc time factor &amp; higher productivity. But advantage of these processes cannot be fully exploited unless Jigs &amp; Fixture &amp; Manipulator which are properly integrated with welding equipment &amp; work piece are devised</a:t>
            </a:r>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FF0000"/>
                </a:solidFill>
                <a:latin typeface="Times New Roman" pitchFamily="18" charset="0"/>
                <a:cs typeface="Times New Roman" pitchFamily="18" charset="0"/>
              </a:rPr>
              <a:t>ROBOT WELDING</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
            </a:pPr>
            <a:r>
              <a:rPr lang="en-US" sz="2200" dirty="0">
                <a:latin typeface="Times New Roman" pitchFamily="18" charset="0"/>
                <a:cs typeface="Times New Roman" pitchFamily="18" charset="0"/>
              </a:rPr>
              <a:t>Robot welding is the use of mechanized programmable tool (i.e. Robots) which completely automates a welding process but both performing the weld &amp; handling the parts. </a:t>
            </a:r>
            <a:endParaRPr lang="en-US" sz="2200" dirty="0" smtClean="0">
              <a:latin typeface="Times New Roman" pitchFamily="18" charset="0"/>
              <a:cs typeface="Times New Roman" pitchFamily="18" charset="0"/>
            </a:endParaRPr>
          </a:p>
          <a:p>
            <a:pPr>
              <a:buFont typeface="Wingdings" pitchFamily="2" charset="2"/>
              <a:buChar char="§"/>
            </a:pPr>
            <a:r>
              <a:rPr lang="en-US" sz="2200" dirty="0">
                <a:latin typeface="Times New Roman" pitchFamily="18" charset="0"/>
                <a:cs typeface="Times New Roman" pitchFamily="18" charset="0"/>
              </a:rPr>
              <a:t>Welding is the most economical &amp; efficient way to join metals permantly. A weld is produced either by heating the materials to welding temperature with or without the application of pressure alone with or without the user of filler metal.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Types of Robotic Welding :</a:t>
            </a:r>
          </a:p>
          <a:p>
            <a:pPr marL="0" indent="0">
              <a:buNone/>
            </a:pPr>
            <a:r>
              <a:rPr lang="en-IN" sz="2200" dirty="0">
                <a:latin typeface="Times New Roman" pitchFamily="18" charset="0"/>
                <a:cs typeface="Times New Roman" pitchFamily="18" charset="0"/>
              </a:rPr>
              <a:t> </a:t>
            </a:r>
            <a:r>
              <a:rPr lang="en-IN" sz="2200" dirty="0" smtClean="0">
                <a:latin typeface="Times New Roman" pitchFamily="18" charset="0"/>
                <a:cs typeface="Times New Roman" pitchFamily="18" charset="0"/>
              </a:rPr>
              <a:t>        1</a:t>
            </a:r>
            <a:r>
              <a:rPr lang="en-IN" sz="2200" dirty="0">
                <a:latin typeface="Times New Roman" pitchFamily="18" charset="0"/>
                <a:cs typeface="Times New Roman" pitchFamily="18" charset="0"/>
              </a:rPr>
              <a:t>) Arc Welding </a:t>
            </a:r>
          </a:p>
          <a:p>
            <a:pPr marL="0" indent="0">
              <a:buNone/>
            </a:pPr>
            <a:r>
              <a:rPr lang="en-IN" sz="2200" dirty="0">
                <a:latin typeface="Times New Roman" pitchFamily="18" charset="0"/>
                <a:cs typeface="Times New Roman" pitchFamily="18" charset="0"/>
              </a:rPr>
              <a:t>         2) Spot Welding</a:t>
            </a:r>
          </a:p>
          <a:p>
            <a:pPr>
              <a:buNone/>
            </a:pPr>
            <a:endParaRPr lang="en-IN"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ARC WELDING</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a:latin typeface="Times New Roman" pitchFamily="18" charset="0"/>
                <a:cs typeface="Times New Roman" pitchFamily="18" charset="0"/>
              </a:rPr>
              <a:t>The Arc Welding uses electric arc as a heat source</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Playback controlled type robots are used for arc welding because they can repeat a task accurately along a taught welding line</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Automatic arc welding normally involves high duty cycles, and the welding equipment must be able to operate under those </a:t>
            </a:r>
            <a:r>
              <a:rPr lang="en-US" sz="2200" dirty="0" smtClean="0">
                <a:latin typeface="Times New Roman" pitchFamily="18" charset="0"/>
                <a:cs typeface="Times New Roman" pitchFamily="18" charset="0"/>
              </a:rPr>
              <a:t>conditions</a:t>
            </a:r>
          </a:p>
          <a:p>
            <a:r>
              <a:rPr lang="en-US" sz="2200" dirty="0">
                <a:latin typeface="Times New Roman" pitchFamily="18" charset="0"/>
                <a:cs typeface="Times New Roman" pitchFamily="18" charset="0"/>
              </a:rPr>
              <a:t>A special kind of electrical power is required to make an arc weld</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All arc-welding processes use an arc welding gun or torch to transmit welding current from a welding cable to the electrode. </a:t>
            </a:r>
          </a:p>
          <a:p>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productivity of the robot-welding cell is speeded up by having an automatically rotating or switching fixture, so that the operator can be fixing one set of parts while the robot is welding another. </a:t>
            </a:r>
          </a:p>
        </p:txBody>
      </p:sp>
    </p:spTree>
    <p:extLst>
      <p:ext uri="{BB962C8B-B14F-4D97-AF65-F5344CB8AC3E}">
        <p14:creationId xmlns:p14="http://schemas.microsoft.com/office/powerpoint/2010/main" val="3401838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1196752"/>
            <a:ext cx="9109676" cy="6375628"/>
          </a:xfrm>
        </p:spPr>
        <p:txBody>
          <a:bodyPr/>
          <a:lstStyle/>
          <a:p>
            <a:pPr marL="0" indent="0">
              <a:lnSpc>
                <a:spcPct val="150000"/>
              </a:lnSpc>
              <a:buNone/>
            </a:pPr>
            <a:r>
              <a:rPr lang="en-US" sz="2800" dirty="0" smtClean="0">
                <a:latin typeface="Times New Roman" pitchFamily="18" charset="0"/>
                <a:cs typeface="Times New Roman" pitchFamily="18" charset="0"/>
              </a:rPr>
              <a:t>1. Arc</a:t>
            </a:r>
            <a:r>
              <a:rPr lang="en-US" sz="2800" dirty="0">
                <a:latin typeface="Times New Roman" pitchFamily="18" charset="0"/>
                <a:cs typeface="Times New Roman" pitchFamily="18" charset="0"/>
              </a:rPr>
              <a:t> welding robot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2. Power source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3. Welding torch</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4. Wire </a:t>
            </a:r>
            <a:r>
              <a:rPr lang="en-US" sz="2800" dirty="0" smtClean="0">
                <a:latin typeface="Times New Roman" pitchFamily="18" charset="0"/>
                <a:cs typeface="Times New Roman" pitchFamily="18" charset="0"/>
              </a:rPr>
              <a:t>feeder</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5. Welding </a:t>
            </a:r>
            <a:r>
              <a:rPr lang="en-US" sz="2800" dirty="0" smtClean="0">
                <a:latin typeface="Times New Roman" pitchFamily="18" charset="0"/>
                <a:cs typeface="Times New Roman" pitchFamily="18" charset="0"/>
              </a:rPr>
              <a:t>fixtures</a:t>
            </a:r>
          </a:p>
          <a:p>
            <a:pPr marL="0" indent="0">
              <a:lnSpc>
                <a:spcPct val="150000"/>
              </a:lnSpc>
              <a:buNone/>
            </a:pPr>
            <a:r>
              <a:rPr lang="en-US" sz="2800" dirty="0" smtClean="0">
                <a:latin typeface="Times New Roman" pitchFamily="18" charset="0"/>
                <a:cs typeface="Times New Roman" pitchFamily="18" charset="0"/>
              </a:rPr>
              <a:t>6</a:t>
            </a:r>
            <a:r>
              <a:rPr lang="en-US" sz="2800" dirty="0">
                <a:latin typeface="Times New Roman" pitchFamily="18" charset="0"/>
                <a:cs typeface="Times New Roman" pitchFamily="18" charset="0"/>
              </a:rPr>
              <a:t>. Torch cleaner</a:t>
            </a:r>
          </a:p>
          <a:p>
            <a:pPr>
              <a:buNone/>
            </a:pPr>
            <a:endParaRPr lang="en-IN" dirty="0" smtClean="0"/>
          </a:p>
          <a:p>
            <a:pPr>
              <a:buFont typeface="Wingdings" pitchFamily="2" charset="2"/>
              <a:buChar char="Ø"/>
            </a:pPr>
            <a:endParaRPr lang="en-IN" dirty="0"/>
          </a:p>
        </p:txBody>
      </p:sp>
      <p:sp>
        <p:nvSpPr>
          <p:cNvPr id="4" name="TextBox 3"/>
          <p:cNvSpPr txBox="1"/>
          <p:nvPr/>
        </p:nvSpPr>
        <p:spPr>
          <a:xfrm>
            <a:off x="1714480" y="571480"/>
            <a:ext cx="4714908" cy="707886"/>
          </a:xfrm>
          <a:prstGeom prst="rect">
            <a:avLst/>
          </a:prstGeom>
          <a:noFill/>
        </p:spPr>
        <p:txBody>
          <a:bodyPr wrap="square" rtlCol="0">
            <a:spAutoFit/>
          </a:bodyPr>
          <a:lstStyle/>
          <a:p>
            <a:r>
              <a:rPr lang="en-IN" sz="4000" dirty="0" smtClean="0">
                <a:solidFill>
                  <a:srgbClr val="FF0000"/>
                </a:solidFill>
                <a:latin typeface="Times New Roman" pitchFamily="18" charset="0"/>
                <a:cs typeface="Times New Roman" pitchFamily="18" charset="0"/>
              </a:rPr>
              <a:t>WELDING SETUP</a:t>
            </a:r>
            <a:endParaRPr lang="en-IN" sz="4000" dirty="0"/>
          </a:p>
        </p:txBody>
      </p:sp>
      <p:pic>
        <p:nvPicPr>
          <p:cNvPr id="5" name="Picture 4"/>
          <p:cNvPicPr/>
          <p:nvPr/>
        </p:nvPicPr>
        <p:blipFill rotWithShape="1">
          <a:blip r:embed="rId2">
            <a:extLst>
              <a:ext uri="{28A0092B-C50C-407E-A947-70E740481C1C}">
                <a14:useLocalDpi xmlns:a14="http://schemas.microsoft.com/office/drawing/2010/main" val="0"/>
              </a:ext>
            </a:extLst>
          </a:blip>
          <a:srcRect t="-6402" b="6402"/>
          <a:stretch/>
        </p:blipFill>
        <p:spPr>
          <a:xfrm>
            <a:off x="3491880" y="1412776"/>
            <a:ext cx="5544616" cy="424847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FF0000"/>
                </a:solidFill>
                <a:latin typeface="Times New Roman" pitchFamily="18" charset="0"/>
                <a:cs typeface="Times New Roman" pitchFamily="18" charset="0"/>
              </a:rPr>
              <a:t>SPOT WELDING</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200" dirty="0">
                <a:latin typeface="Times New Roman" pitchFamily="18" charset="0"/>
                <a:cs typeface="Times New Roman" pitchFamily="18" charset="0"/>
              </a:rPr>
              <a:t>Resistance Spot Welding (RSW) is a process in which contacting metal surface points are joined by the heat obtained from resistance to electric current</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It is a subset of electric resistance welding</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Workpiece are held together under pressure exerted by electrodes. </a:t>
            </a:r>
            <a:endParaRPr lang="en-US"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The process uses two shaped copper alloy electrodes to Copper Alloy Electrodes to concentrate welding current into a small “spot” &amp; to simultaneously clamp the sheets together</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Forcing a large current through the spot will melt the metal &amp; form the weld. </a:t>
            </a:r>
            <a:endParaRPr lang="en-US"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Projection welding is often used to weld studs, nuts, and other threaded machine parts to metal plate. It is also frequently used to join crossed wires and bars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IN" sz="4000" dirty="0" smtClean="0">
                <a:solidFill>
                  <a:srgbClr val="FF0000"/>
                </a:solidFill>
                <a:latin typeface="Times New Roman" pitchFamily="18" charset="0"/>
                <a:cs typeface="Times New Roman" pitchFamily="18" charset="0"/>
              </a:rPr>
              <a:t>SPOT WELDING SETUP</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2984"/>
            <a:ext cx="8686800" cy="5715016"/>
          </a:xfrm>
        </p:spPr>
        <p:txBody>
          <a:bodyPr>
            <a:normAutofit/>
          </a:bodyPr>
          <a:lstStyle/>
          <a:p>
            <a:pPr marL="0" indent="0">
              <a:lnSpc>
                <a:spcPct val="150000"/>
              </a:lnSpc>
              <a:buNone/>
            </a:pPr>
            <a:r>
              <a:rPr lang="en-IN" dirty="0" smtClean="0">
                <a:latin typeface="Times New Roman" pitchFamily="18" charset="0"/>
                <a:cs typeface="Times New Roman" pitchFamily="18" charset="0"/>
              </a:rPr>
              <a:t>1</a:t>
            </a:r>
            <a:r>
              <a:rPr lang="en-IN" dirty="0">
                <a:latin typeface="Times New Roman" pitchFamily="18" charset="0"/>
                <a:cs typeface="Times New Roman" pitchFamily="18" charset="0"/>
              </a:rPr>
              <a:t>) Spot welding robot</a:t>
            </a:r>
          </a:p>
          <a:p>
            <a:pPr marL="0" indent="0">
              <a:lnSpc>
                <a:spcPct val="150000"/>
              </a:lnSpc>
              <a:buNone/>
            </a:pPr>
            <a:r>
              <a:rPr lang="en-IN" dirty="0" smtClean="0">
                <a:latin typeface="Times New Roman" pitchFamily="18" charset="0"/>
                <a:cs typeface="Times New Roman" pitchFamily="18" charset="0"/>
              </a:rPr>
              <a:t>2</a:t>
            </a:r>
            <a:r>
              <a:rPr lang="en-IN" dirty="0">
                <a:latin typeface="Times New Roman" pitchFamily="18" charset="0"/>
                <a:cs typeface="Times New Roman" pitchFamily="18" charset="0"/>
              </a:rPr>
              <a:t>) Spot welding gun</a:t>
            </a:r>
          </a:p>
          <a:p>
            <a:pPr marL="0" indent="0">
              <a:lnSpc>
                <a:spcPct val="150000"/>
              </a:lnSpc>
              <a:buNone/>
            </a:pPr>
            <a:r>
              <a:rPr lang="en-IN" dirty="0" smtClean="0">
                <a:latin typeface="Times New Roman" pitchFamily="18" charset="0"/>
                <a:cs typeface="Times New Roman" pitchFamily="18" charset="0"/>
              </a:rPr>
              <a:t>3</a:t>
            </a:r>
            <a:r>
              <a:rPr lang="en-IN" dirty="0">
                <a:latin typeface="Times New Roman" pitchFamily="18" charset="0"/>
                <a:cs typeface="Times New Roman" pitchFamily="18" charset="0"/>
              </a:rPr>
              <a:t>) Weld timer</a:t>
            </a:r>
          </a:p>
          <a:p>
            <a:pPr marL="0" indent="0">
              <a:lnSpc>
                <a:spcPct val="150000"/>
              </a:lnSpc>
              <a:buNone/>
            </a:pPr>
            <a:r>
              <a:rPr lang="en-IN" dirty="0" smtClean="0">
                <a:latin typeface="Times New Roman" pitchFamily="18" charset="0"/>
                <a:cs typeface="Times New Roman" pitchFamily="18" charset="0"/>
              </a:rPr>
              <a:t>4</a:t>
            </a:r>
            <a:r>
              <a:rPr lang="en-IN" dirty="0">
                <a:latin typeface="Times New Roman" pitchFamily="18" charset="0"/>
                <a:cs typeface="Times New Roman" pitchFamily="18" charset="0"/>
              </a:rPr>
              <a:t>) Electrode tip dresser</a:t>
            </a:r>
          </a:p>
          <a:p>
            <a:pPr marL="0" indent="0">
              <a:lnSpc>
                <a:spcPct val="150000"/>
              </a:lnSpc>
              <a:buNone/>
            </a:pPr>
            <a:r>
              <a:rPr lang="en-IN" dirty="0" smtClean="0">
                <a:latin typeface="Times New Roman" pitchFamily="18" charset="0"/>
                <a:cs typeface="Times New Roman" pitchFamily="18" charset="0"/>
              </a:rPr>
              <a:t>5</a:t>
            </a:r>
            <a:r>
              <a:rPr lang="en-IN" dirty="0">
                <a:latin typeface="Times New Roman" pitchFamily="18" charset="0"/>
                <a:cs typeface="Times New Roman" pitchFamily="18" charset="0"/>
              </a:rPr>
              <a:t>) Spot welding swivel</a:t>
            </a:r>
            <a:endParaRPr lang="en-IN" dirty="0" smtClean="0">
              <a:latin typeface="Times New Roman" pitchFamily="18" charset="0"/>
              <a:cs typeface="Times New Roman"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b="10556"/>
          <a:stretch/>
        </p:blipFill>
        <p:spPr bwMode="auto">
          <a:xfrm>
            <a:off x="4499992" y="1412776"/>
            <a:ext cx="4536504" cy="396044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rgbClr val="FF0000"/>
                </a:solidFill>
                <a:latin typeface="Times New Roman" pitchFamily="18" charset="0"/>
                <a:cs typeface="Times New Roman" pitchFamily="18" charset="0"/>
              </a:rPr>
              <a:t>SENSORS</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25144"/>
          </a:xfrm>
        </p:spPr>
        <p:txBody>
          <a:bodyPr>
            <a:normAutofit fontScale="92500"/>
          </a:bodyPr>
          <a:lstStyle/>
          <a:p>
            <a:pPr>
              <a:lnSpc>
                <a:spcPct val="150000"/>
              </a:lnSpc>
            </a:pPr>
            <a:r>
              <a:rPr lang="en-US" sz="2200" dirty="0">
                <a:latin typeface="Times New Roman" pitchFamily="18" charset="0"/>
                <a:cs typeface="Times New Roman" pitchFamily="18" charset="0"/>
              </a:rPr>
              <a:t>The main use of sensors in robotic welding is to detect and measure process features and parameters, such as joint geometry, weld pool geometry and location, and online control of the welding process. </a:t>
            </a:r>
            <a:endParaRPr lang="en-US" sz="2200" dirty="0" smtClean="0">
              <a:latin typeface="Times New Roman" pitchFamily="18" charset="0"/>
              <a:cs typeface="Times New Roman" pitchFamily="18" charset="0"/>
            </a:endParaRPr>
          </a:p>
          <a:p>
            <a:pPr>
              <a:lnSpc>
                <a:spcPct val="150000"/>
              </a:lnSpc>
            </a:pPr>
            <a:r>
              <a:rPr lang="en-US" sz="2200" dirty="0">
                <a:latin typeface="Times New Roman" pitchFamily="18" charset="0"/>
                <a:cs typeface="Times New Roman" pitchFamily="18" charset="0"/>
              </a:rPr>
              <a:t>sensors provide information </a:t>
            </a:r>
            <a:r>
              <a:rPr lang="en-US" sz="2200" dirty="0" smtClean="0">
                <a:latin typeface="Times New Roman" pitchFamily="18" charset="0"/>
                <a:cs typeface="Times New Roman" pitchFamily="18" charset="0"/>
              </a:rPr>
              <a:t>like-</a:t>
            </a:r>
          </a:p>
          <a:p>
            <a:pPr>
              <a:lnSpc>
                <a:spcPct val="150000"/>
              </a:lnSpc>
              <a:buFont typeface="Wingdings" pitchFamily="2" charset="2"/>
              <a:buChar char="Ø"/>
            </a:pPr>
            <a:r>
              <a:rPr lang="en-US" sz="2200" dirty="0" smtClean="0">
                <a:latin typeface="Times New Roman" pitchFamily="18" charset="0"/>
                <a:cs typeface="Times New Roman" pitchFamily="18" charset="0"/>
              </a:rPr>
              <a:t>Recognition </a:t>
            </a:r>
            <a:r>
              <a:rPr lang="en-US" sz="2200" dirty="0">
                <a:latin typeface="Times New Roman" pitchFamily="18" charset="0"/>
                <a:cs typeface="Times New Roman" pitchFamily="18" charset="0"/>
              </a:rPr>
              <a:t>data (to understand the shape, size &amp; features of </a:t>
            </a:r>
            <a:r>
              <a:rPr lang="en-US" sz="2200" dirty="0" smtClean="0">
                <a:latin typeface="Times New Roman" pitchFamily="18" charset="0"/>
                <a:cs typeface="Times New Roman" pitchFamily="18" charset="0"/>
              </a:rPr>
              <a:t>object).</a:t>
            </a:r>
            <a:endParaRPr lang="en-US" sz="2200" dirty="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Orientation </a:t>
            </a:r>
            <a:r>
              <a:rPr lang="en-US" sz="2200" dirty="0">
                <a:latin typeface="Times New Roman" pitchFamily="18" charset="0"/>
                <a:cs typeface="Times New Roman" pitchFamily="18" charset="0"/>
              </a:rPr>
              <a:t>data (the position of the object in relation to the </a:t>
            </a:r>
            <a:r>
              <a:rPr lang="en-US" sz="2200" dirty="0" smtClean="0">
                <a:latin typeface="Times New Roman" pitchFamily="18" charset="0"/>
                <a:cs typeface="Times New Roman" pitchFamily="18" charset="0"/>
              </a:rPr>
              <a:t>robot </a:t>
            </a:r>
            <a:r>
              <a:rPr lang="en-US" sz="2200" dirty="0">
                <a:latin typeface="Times New Roman" pitchFamily="18" charset="0"/>
                <a:cs typeface="Times New Roman" pitchFamily="18" charset="0"/>
              </a:rPr>
              <a:t>arm coordinates in the absolute mode).</a:t>
            </a:r>
          </a:p>
          <a:p>
            <a:pPr>
              <a:lnSpc>
                <a:spcPct val="150000"/>
              </a:lnSpc>
              <a:buFont typeface="Wingdings" pitchFamily="2" charset="2"/>
              <a:buChar char="Ø"/>
            </a:pPr>
            <a:r>
              <a:rPr lang="en-US" sz="2200" dirty="0" smtClean="0">
                <a:latin typeface="Times New Roman" pitchFamily="18" charset="0"/>
                <a:cs typeface="Times New Roman" pitchFamily="18" charset="0"/>
              </a:rPr>
              <a:t>Physical </a:t>
            </a:r>
            <a:r>
              <a:rPr lang="en-US" sz="2200" dirty="0">
                <a:latin typeface="Times New Roman" pitchFamily="18" charset="0"/>
                <a:cs typeface="Times New Roman" pitchFamily="18" charset="0"/>
              </a:rPr>
              <a:t>interaction data (to understand the intensity interaction between the end effectors &amp; the object). </a:t>
            </a:r>
          </a:p>
          <a:p>
            <a:endParaRPr lang="en-IN"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FF0000"/>
                </a:solidFill>
                <a:latin typeface="Times New Roman" pitchFamily="18" charset="0"/>
                <a:cs typeface="Times New Roman" pitchFamily="18" charset="0"/>
              </a:rPr>
              <a:t>TYPES OF SENSOR</a:t>
            </a:r>
            <a:endParaRPr lang="en-US"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340768"/>
            <a:ext cx="8964488" cy="5112568"/>
          </a:xfrm>
        </p:spPr>
        <p:txBody>
          <a:bodyPr>
            <a:normAutofit fontScale="92500"/>
          </a:bodyPr>
          <a:lstStyle/>
          <a:p>
            <a:pPr>
              <a:lnSpc>
                <a:spcPct val="160000"/>
              </a:lnSpc>
            </a:pPr>
            <a:r>
              <a:rPr lang="en-US" sz="2400" dirty="0" smtClean="0">
                <a:latin typeface="Times New Roman" pitchFamily="18" charset="0"/>
                <a:cs typeface="Times New Roman" pitchFamily="18" charset="0"/>
              </a:rPr>
              <a:t>There are two types of sensor :</a:t>
            </a:r>
          </a:p>
          <a:p>
            <a:pPr marL="0" indent="0">
              <a:lnSpc>
                <a:spcPct val="160000"/>
              </a:lnSpc>
              <a:buNone/>
            </a:pPr>
            <a:r>
              <a:rPr lang="en-US" sz="22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1. Tactile Sensor :</a:t>
            </a:r>
            <a:r>
              <a:rPr lang="en-US" sz="2400" dirty="0">
                <a:latin typeface="Times New Roman" pitchFamily="18" charset="0"/>
                <a:cs typeface="Times New Roman" pitchFamily="18" charset="0"/>
              </a:rPr>
              <a:t>Tactile sensors can be used to sense a diverse range of stimulus ranging from detecting the presence or absence of a grasped object to complete tactile image.</a:t>
            </a:r>
          </a:p>
          <a:p>
            <a:pPr>
              <a:lnSpc>
                <a:spcPct val="160000"/>
              </a:lnSpc>
            </a:pPr>
            <a:r>
              <a:rPr lang="en-US" sz="2200" dirty="0" smtClean="0">
                <a:latin typeface="Times New Roman" pitchFamily="18" charset="0"/>
                <a:cs typeface="Times New Roman" pitchFamily="18" charset="0"/>
              </a:rPr>
              <a:t>Typical Contact Type Robotic Sensors include:-</a:t>
            </a:r>
          </a:p>
          <a:p>
            <a:pPr marL="0" indent="0">
              <a:lnSpc>
                <a:spcPct val="160000"/>
              </a:lnSpc>
              <a:buNone/>
            </a:pPr>
            <a:r>
              <a:rPr lang="en-US" sz="2200" dirty="0" smtClean="0">
                <a:latin typeface="Times New Roman" pitchFamily="18" charset="0"/>
                <a:cs typeface="Times New Roman" pitchFamily="18" charset="0"/>
              </a:rPr>
              <a:t>        a</a:t>
            </a:r>
            <a:r>
              <a:rPr lang="en-US" sz="2200" dirty="0">
                <a:latin typeface="Times New Roman" pitchFamily="18" charset="0"/>
                <a:cs typeface="Times New Roman" pitchFamily="18" charset="0"/>
              </a:rPr>
              <a:t>) Force Sensor</a:t>
            </a:r>
          </a:p>
          <a:p>
            <a:pPr marL="0" indent="0">
              <a:lnSpc>
                <a:spcPct val="160000"/>
              </a:lnSpc>
              <a:buNone/>
            </a:pPr>
            <a:r>
              <a:rPr lang="en-US" sz="2200" dirty="0" smtClean="0">
                <a:latin typeface="Times New Roman" pitchFamily="18" charset="0"/>
                <a:cs typeface="Times New Roman" pitchFamily="18" charset="0"/>
              </a:rPr>
              <a:t>        b</a:t>
            </a:r>
            <a:r>
              <a:rPr lang="en-US" sz="2200" dirty="0">
                <a:latin typeface="Times New Roman" pitchFamily="18" charset="0"/>
                <a:cs typeface="Times New Roman" pitchFamily="18" charset="0"/>
              </a:rPr>
              <a:t>) Torque Sensor</a:t>
            </a:r>
          </a:p>
          <a:p>
            <a:pPr marL="0" indent="0">
              <a:lnSpc>
                <a:spcPct val="160000"/>
              </a:lnSpc>
              <a:buNone/>
            </a:pPr>
            <a:r>
              <a:rPr lang="en-US" sz="2200" dirty="0" smtClean="0">
                <a:latin typeface="Times New Roman" pitchFamily="18" charset="0"/>
                <a:cs typeface="Times New Roman" pitchFamily="18" charset="0"/>
              </a:rPr>
              <a:t>        c</a:t>
            </a:r>
            <a:r>
              <a:rPr lang="en-US" sz="2200" dirty="0">
                <a:latin typeface="Times New Roman" pitchFamily="18" charset="0"/>
                <a:cs typeface="Times New Roman" pitchFamily="18" charset="0"/>
              </a:rPr>
              <a:t>) Touch sensor</a:t>
            </a:r>
          </a:p>
          <a:p>
            <a:pPr marL="0" indent="0">
              <a:lnSpc>
                <a:spcPct val="160000"/>
              </a:lnSpc>
              <a:buNone/>
            </a:pPr>
            <a:r>
              <a:rPr lang="en-US" sz="2200" dirty="0" smtClean="0">
                <a:latin typeface="Times New Roman" pitchFamily="18" charset="0"/>
                <a:cs typeface="Times New Roman" pitchFamily="18" charset="0"/>
              </a:rPr>
              <a:t>        d</a:t>
            </a:r>
            <a:r>
              <a:rPr lang="en-US" sz="2200" dirty="0">
                <a:latin typeface="Times New Roman" pitchFamily="18" charset="0"/>
                <a:cs typeface="Times New Roman" pitchFamily="18" charset="0"/>
              </a:rPr>
              <a:t>) Position Sensor</a:t>
            </a:r>
          </a:p>
          <a:p>
            <a:pPr marL="0" indent="0">
              <a:buNone/>
            </a:pPr>
            <a:endParaRPr lang="en-US" sz="2200" dirty="0" smtClean="0">
              <a:latin typeface="Times New Roman" pitchFamily="18" charset="0"/>
              <a:cs typeface="Times New Roman" pitchFamily="18" charset="0"/>
            </a:endParaRPr>
          </a:p>
          <a:p>
            <a:pPr marL="0" indent="0">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493528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1299</Words>
  <Application>Microsoft Office PowerPoint</Application>
  <PresentationFormat>On-screen Show (4:3)</PresentationFormat>
  <Paragraphs>113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  SEMINAR  On ‘Integration of Human Collaboration in Robotic Welding for Mistake Proofing’</vt:lpstr>
      <vt:lpstr>INTRODUCTION</vt:lpstr>
      <vt:lpstr>ROBOT WELDING</vt:lpstr>
      <vt:lpstr>ARC WELDING</vt:lpstr>
      <vt:lpstr>PowerPoint Presentation</vt:lpstr>
      <vt:lpstr>SPOT WELDING</vt:lpstr>
      <vt:lpstr>SPOT WELDING SETUP</vt:lpstr>
      <vt:lpstr>SENSORS</vt:lpstr>
      <vt:lpstr>TYPES OF SENSOR</vt:lpstr>
      <vt:lpstr>PowerPoint Presentation</vt:lpstr>
      <vt:lpstr>FIXTURE</vt:lpstr>
      <vt:lpstr>CASE STUDY</vt:lpstr>
      <vt:lpstr>PowerPoint Presentation</vt:lpstr>
      <vt:lpstr>PowerPoint Presentation</vt:lpstr>
      <vt:lpstr>PowerPoint Presentation</vt:lpstr>
      <vt:lpstr>PowerPoint Presentation</vt:lpstr>
      <vt:lpstr>ADVANTAGES</vt:lpstr>
      <vt:lpstr> REFERENCES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Title</dc:title>
  <dc:creator>pankaj</dc:creator>
  <cp:lastModifiedBy>Komal</cp:lastModifiedBy>
  <cp:revision>53</cp:revision>
  <dcterms:created xsi:type="dcterms:W3CDTF">2006-08-16T00:00:00Z</dcterms:created>
  <dcterms:modified xsi:type="dcterms:W3CDTF">2018-04-23T06:59:46Z</dcterms:modified>
</cp:coreProperties>
</file>