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73"/>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CCA7-F986-4F42-BFC6-91EA9B092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12EA8-8C19-0D45-B40A-CBDCBCB9F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65BDAC-A47E-944E-AEFC-DC734302144E}"/>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215307D8-8874-234A-8D96-8951C911F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DD63F-B2C5-D54D-A3BD-9665803B4F7F}"/>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333616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02F0-7D82-874E-8C1A-0A602D729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6251A-6566-7344-8D48-F5D37F6725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35C05-AC39-4243-999B-189E806538EF}"/>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8751DF78-AD4D-0B43-8551-1C65587D9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5AE65-2980-4943-AFF5-162CDEE0971B}"/>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346777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E08DA-F4BC-A64C-996D-8EC2668CE8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55CD-B289-B344-B149-41140F745B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DDB84-7834-FA47-BB22-DA0F5FAC865D}"/>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3858FC08-27BF-9341-A82D-A6E85BE8D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6175C-7142-AD4B-ACDD-4E65EE59A7C2}"/>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24086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D1CD-825A-6542-9F8B-C413BDF6B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2BD5D-5BEF-1147-AF3C-60E6D6F2F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D6334-B13B-FE43-94EB-40DC9235335B}"/>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86E79AB4-0891-5F4A-B1ED-CDAB87648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32615-71E4-3F4F-92E3-106561CC09F4}"/>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373438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873D-BC4C-B644-9507-02EB4F5EA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E93B3-C88B-E747-8064-13719A04A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BF6559-A272-1844-928B-2699DD1B84CD}"/>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95273242-3B4F-9A4E-AA1B-C9ADE71DA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7B275-C261-214F-9E0D-5E9DFDE20D96}"/>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232331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0F30-4A2C-6049-9CEE-3108B2593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53015-D631-8B43-B255-D14C69C54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3111BC-CA8A-3B41-A2AE-4EB2276DC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5C67F3-F6B0-564A-9CF4-A22B1BF0EA93}"/>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6" name="Footer Placeholder 5">
            <a:extLst>
              <a:ext uri="{FF2B5EF4-FFF2-40B4-BE49-F238E27FC236}">
                <a16:creationId xmlns:a16="http://schemas.microsoft.com/office/drawing/2014/main" id="{91E79DCC-286C-3E46-81F1-D000C6B2A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47E8E-964C-874A-B693-6334A5835EBF}"/>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98117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716D-5363-AB48-8309-AC53C5B14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0E3F94-E1F9-214B-9194-8B33D8DA4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C393-A6E2-C745-879C-8E4F65D25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E4059-C764-954D-A9E8-1DFF1AA52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F62B8-B010-6D43-92E6-7E1FAD6AF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5D45C8-24F0-8D45-97FB-6D1FB5829A87}"/>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8" name="Footer Placeholder 7">
            <a:extLst>
              <a:ext uri="{FF2B5EF4-FFF2-40B4-BE49-F238E27FC236}">
                <a16:creationId xmlns:a16="http://schemas.microsoft.com/office/drawing/2014/main" id="{7E71E10B-2751-E34E-874D-34CBA20E0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366E1-6353-E546-9D3B-4430772590BE}"/>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290510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9F89-10DE-394D-8779-D6156B351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2A41CB-F431-C748-B9E6-43BA28849891}"/>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4" name="Footer Placeholder 3">
            <a:extLst>
              <a:ext uri="{FF2B5EF4-FFF2-40B4-BE49-F238E27FC236}">
                <a16:creationId xmlns:a16="http://schemas.microsoft.com/office/drawing/2014/main" id="{F2D3EBB9-D8B6-9442-B332-DBC42534B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113DAD-411A-4742-A392-EB387E2266ED}"/>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293381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85AA5-8B9C-4449-92A7-18E556D30B14}"/>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3" name="Footer Placeholder 2">
            <a:extLst>
              <a:ext uri="{FF2B5EF4-FFF2-40B4-BE49-F238E27FC236}">
                <a16:creationId xmlns:a16="http://schemas.microsoft.com/office/drawing/2014/main" id="{ABC0C6B9-F734-624C-B06E-E3212DF40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C6942-6085-0D4E-A78B-84C094C2126D}"/>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186367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3CC8-866D-C246-AE5D-8F4F9F72D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728F0-03FB-4E4C-AF66-51E7AA3C9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FAF791-9333-4846-BE57-46B7D036D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36E00-BBCE-5F46-BDDC-1DEB98C5280C}"/>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6" name="Footer Placeholder 5">
            <a:extLst>
              <a:ext uri="{FF2B5EF4-FFF2-40B4-BE49-F238E27FC236}">
                <a16:creationId xmlns:a16="http://schemas.microsoft.com/office/drawing/2014/main" id="{0FECD90D-1D08-0340-951D-F5859CDAB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6FBCB-D081-444C-9481-B1D0EED21A91}"/>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26374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304-BB36-1743-AB5E-C3282C08B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0C47E2-8E9C-5F49-95F4-B3FB0E0F9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11F97-D5D4-8540-821F-B81A86CF2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5A602-23CF-3744-B10A-36C1D6338D93}"/>
              </a:ext>
            </a:extLst>
          </p:cNvPr>
          <p:cNvSpPr>
            <a:spLocks noGrp="1"/>
          </p:cNvSpPr>
          <p:nvPr>
            <p:ph type="dt" sz="half" idx="10"/>
          </p:nvPr>
        </p:nvSpPr>
        <p:spPr/>
        <p:txBody>
          <a:bodyPr/>
          <a:lstStyle/>
          <a:p>
            <a:fld id="{ECD2CCAF-D7C9-CE45-A114-856EA4E72B2C}" type="datetimeFigureOut">
              <a:rPr lang="en-US" smtClean="0"/>
              <a:t>6/18/20</a:t>
            </a:fld>
            <a:endParaRPr lang="en-US"/>
          </a:p>
        </p:txBody>
      </p:sp>
      <p:sp>
        <p:nvSpPr>
          <p:cNvPr id="6" name="Footer Placeholder 5">
            <a:extLst>
              <a:ext uri="{FF2B5EF4-FFF2-40B4-BE49-F238E27FC236}">
                <a16:creationId xmlns:a16="http://schemas.microsoft.com/office/drawing/2014/main" id="{5BD760A4-B33B-8D4D-8D46-DEEFB8994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039C1-5DAC-7146-A3E6-464CD8B4E870}"/>
              </a:ext>
            </a:extLst>
          </p:cNvPr>
          <p:cNvSpPr>
            <a:spLocks noGrp="1"/>
          </p:cNvSpPr>
          <p:nvPr>
            <p:ph type="sldNum" sz="quarter" idx="12"/>
          </p:nvPr>
        </p:nvSpPr>
        <p:spPr/>
        <p:txBody>
          <a:bodyPr/>
          <a:lstStyle/>
          <a:p>
            <a:fld id="{36D0C7C4-C572-2345-856C-7188008FC190}" type="slidenum">
              <a:rPr lang="en-US" smtClean="0"/>
              <a:t>‹#›</a:t>
            </a:fld>
            <a:endParaRPr lang="en-US"/>
          </a:p>
        </p:txBody>
      </p:sp>
    </p:spTree>
    <p:extLst>
      <p:ext uri="{BB962C8B-B14F-4D97-AF65-F5344CB8AC3E}">
        <p14:creationId xmlns:p14="http://schemas.microsoft.com/office/powerpoint/2010/main" val="99352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9DAE2-95BA-3F4A-874B-E64CBCC06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EF20A-BA44-734E-9F3D-5FFFAD75A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B0DA9-21ED-4341-86A3-3D489B5BA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2CCAF-D7C9-CE45-A114-856EA4E72B2C}" type="datetimeFigureOut">
              <a:rPr lang="en-US" smtClean="0"/>
              <a:t>6/18/20</a:t>
            </a:fld>
            <a:endParaRPr lang="en-US"/>
          </a:p>
        </p:txBody>
      </p:sp>
      <p:sp>
        <p:nvSpPr>
          <p:cNvPr id="5" name="Footer Placeholder 4">
            <a:extLst>
              <a:ext uri="{FF2B5EF4-FFF2-40B4-BE49-F238E27FC236}">
                <a16:creationId xmlns:a16="http://schemas.microsoft.com/office/drawing/2014/main" id="{A4CD1B37-2A49-E24E-8308-EE95ED756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D8C9E0-F8BC-5A45-B1F0-749914641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0C7C4-C572-2345-856C-7188008FC190}" type="slidenum">
              <a:rPr lang="en-US" smtClean="0"/>
              <a:t>‹#›</a:t>
            </a:fld>
            <a:endParaRPr lang="en-US"/>
          </a:p>
        </p:txBody>
      </p:sp>
    </p:spTree>
    <p:extLst>
      <p:ext uri="{BB962C8B-B14F-4D97-AF65-F5344CB8AC3E}">
        <p14:creationId xmlns:p14="http://schemas.microsoft.com/office/powerpoint/2010/main" val="2030705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26093-42A1-FF45-836B-51E357B91119}"/>
              </a:ext>
            </a:extLst>
          </p:cNvPr>
          <p:cNvSpPr>
            <a:spLocks noGrp="1"/>
          </p:cNvSpPr>
          <p:nvPr>
            <p:ph type="ctrTitle"/>
          </p:nvPr>
        </p:nvSpPr>
        <p:spPr>
          <a:xfrm>
            <a:off x="1024128" y="965199"/>
            <a:ext cx="6766078" cy="4927601"/>
          </a:xfrm>
        </p:spPr>
        <p:txBody>
          <a:bodyPr anchor="ctr">
            <a:normAutofit/>
          </a:bodyPr>
          <a:lstStyle/>
          <a:p>
            <a:pPr algn="r"/>
            <a:r>
              <a:rPr lang="en-US" sz="4800">
                <a:solidFill>
                  <a:schemeClr val="bg1"/>
                </a:solidFill>
              </a:rPr>
              <a:t>COVID-19 Data Visualization and Analysis using Python</a:t>
            </a:r>
          </a:p>
        </p:txBody>
      </p:sp>
      <p:sp>
        <p:nvSpPr>
          <p:cNvPr id="3" name="Subtitle 2">
            <a:extLst>
              <a:ext uri="{FF2B5EF4-FFF2-40B4-BE49-F238E27FC236}">
                <a16:creationId xmlns:a16="http://schemas.microsoft.com/office/drawing/2014/main" id="{A17E8014-4A28-AD41-83C6-38FDAE88541D}"/>
              </a:ext>
            </a:extLst>
          </p:cNvPr>
          <p:cNvSpPr>
            <a:spLocks noGrp="1"/>
          </p:cNvSpPr>
          <p:nvPr>
            <p:ph type="subTitle" idx="1"/>
          </p:nvPr>
        </p:nvSpPr>
        <p:spPr>
          <a:xfrm>
            <a:off x="8438729" y="965198"/>
            <a:ext cx="2707937" cy="4927602"/>
          </a:xfrm>
        </p:spPr>
        <p:txBody>
          <a:bodyPr anchor="ctr">
            <a:normAutofit/>
          </a:bodyPr>
          <a:lstStyle/>
          <a:p>
            <a:pPr algn="l"/>
            <a:endParaRPr lang="en-US" sz="2000">
              <a:solidFill>
                <a:srgbClr val="FFC000"/>
              </a:solidFill>
            </a:endParaRPr>
          </a:p>
          <a:p>
            <a:pPr algn="l"/>
            <a:endParaRPr lang="en-US" sz="2000">
              <a:solidFill>
                <a:srgbClr val="FFC000"/>
              </a:solidFill>
            </a:endParaRPr>
          </a:p>
          <a:p>
            <a:pPr algn="l"/>
            <a:r>
              <a:rPr lang="en-US" sz="2000">
                <a:solidFill>
                  <a:srgbClr val="FFC000"/>
                </a:solidFill>
              </a:rPr>
              <a:t>Aakash Bhagat </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3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9657-3939-3242-A61B-D77E135780A2}"/>
              </a:ext>
            </a:extLst>
          </p:cNvPr>
          <p:cNvSpPr>
            <a:spLocks noGrp="1"/>
          </p:cNvSpPr>
          <p:nvPr>
            <p:ph type="title"/>
          </p:nvPr>
        </p:nvSpPr>
        <p:spPr>
          <a:xfrm>
            <a:off x="1653363" y="365760"/>
            <a:ext cx="9367203" cy="1188720"/>
          </a:xfrm>
        </p:spPr>
        <p:txBody>
          <a:bodyPr>
            <a:normAutofit/>
          </a:bodyPr>
          <a:lstStyle/>
          <a:p>
            <a:r>
              <a:rPr lang="en-US" sz="3700"/>
              <a:t>Purpose of the project</a:t>
            </a:r>
            <a:br>
              <a:rPr lang="en-US" sz="3700"/>
            </a:br>
            <a:endParaRPr lang="en-US" sz="370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0077D7A-4D39-EA49-A767-13084A4ECD49}"/>
              </a:ext>
            </a:extLst>
          </p:cNvPr>
          <p:cNvSpPr>
            <a:spLocks noGrp="1"/>
          </p:cNvSpPr>
          <p:nvPr>
            <p:ph idx="1"/>
          </p:nvPr>
        </p:nvSpPr>
        <p:spPr>
          <a:xfrm>
            <a:off x="1208519" y="1695372"/>
            <a:ext cx="9367204" cy="4041648"/>
          </a:xfrm>
        </p:spPr>
        <p:txBody>
          <a:bodyPr anchor="t">
            <a:normAutofit/>
          </a:bodyPr>
          <a:lstStyle/>
          <a:p>
            <a:r>
              <a:rPr lang="en-US" sz="2400" dirty="0"/>
              <a:t>The purpose of this project is to track and report the daily progress of deaths, variation of the positive and negative cases per states, most affected states, least affected states, variation in the number of people hospitalized and are currently in ICU.</a:t>
            </a:r>
          </a:p>
        </p:txBody>
      </p:sp>
    </p:spTree>
    <p:extLst>
      <p:ext uri="{BB962C8B-B14F-4D97-AF65-F5344CB8AC3E}">
        <p14:creationId xmlns:p14="http://schemas.microsoft.com/office/powerpoint/2010/main" val="201986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D98F-106D-124F-B246-9D6D024073A6}"/>
              </a:ext>
            </a:extLst>
          </p:cNvPr>
          <p:cNvSpPr>
            <a:spLocks noGrp="1"/>
          </p:cNvSpPr>
          <p:nvPr>
            <p:ph type="title"/>
          </p:nvPr>
        </p:nvSpPr>
        <p:spPr>
          <a:xfrm>
            <a:off x="1653363" y="365760"/>
            <a:ext cx="9367203" cy="1188720"/>
          </a:xfrm>
        </p:spPr>
        <p:txBody>
          <a:bodyPr>
            <a:normAutofit/>
          </a:bodyPr>
          <a:lstStyle/>
          <a:p>
            <a:r>
              <a:rPr lang="en-US"/>
              <a:t>About the Data</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DC8531-347E-E147-B3ED-3481C41C5332}"/>
              </a:ext>
            </a:extLst>
          </p:cNvPr>
          <p:cNvSpPr>
            <a:spLocks noGrp="1"/>
          </p:cNvSpPr>
          <p:nvPr>
            <p:ph idx="1"/>
          </p:nvPr>
        </p:nvSpPr>
        <p:spPr>
          <a:xfrm>
            <a:off x="1233233" y="1767796"/>
            <a:ext cx="9367204" cy="4041648"/>
          </a:xfrm>
        </p:spPr>
        <p:txBody>
          <a:bodyPr anchor="t">
            <a:normAutofit/>
          </a:bodyPr>
          <a:lstStyle/>
          <a:p>
            <a:r>
              <a:rPr lang="en-US" sz="2400" dirty="0"/>
              <a:t>The data from the COVID tracking project website is pulled using two APIs, i.e. one for the state data and other for the US current </a:t>
            </a:r>
          </a:p>
          <a:p>
            <a:r>
              <a:rPr lang="en-US" sz="2400" dirty="0"/>
              <a:t>https://</a:t>
            </a:r>
            <a:r>
              <a:rPr lang="en-US" sz="2400" dirty="0" err="1"/>
              <a:t>covidtracking.com</a:t>
            </a:r>
            <a:r>
              <a:rPr lang="en-US" sz="2400" dirty="0"/>
              <a:t>/</a:t>
            </a:r>
            <a:r>
              <a:rPr lang="en-US" sz="2400" dirty="0" err="1"/>
              <a:t>api</a:t>
            </a:r>
            <a:r>
              <a:rPr lang="en-US" sz="2400" dirty="0"/>
              <a:t>/v1/us/</a:t>
            </a:r>
            <a:r>
              <a:rPr lang="en-US" sz="2400" dirty="0" err="1"/>
              <a:t>daily.json</a:t>
            </a:r>
            <a:br>
              <a:rPr lang="en-US" sz="2400" dirty="0"/>
            </a:br>
            <a:r>
              <a:rPr lang="en-US" sz="2400" dirty="0"/>
              <a:t>https://</a:t>
            </a:r>
            <a:r>
              <a:rPr lang="en-US" sz="2400" dirty="0" err="1"/>
              <a:t>covidtracking.com</a:t>
            </a:r>
            <a:r>
              <a:rPr lang="en-US" sz="2400" dirty="0"/>
              <a:t>/</a:t>
            </a:r>
            <a:r>
              <a:rPr lang="en-US" sz="2400" dirty="0" err="1"/>
              <a:t>api</a:t>
            </a:r>
            <a:r>
              <a:rPr lang="en-US" sz="2400" dirty="0"/>
              <a:t>/v1/states/</a:t>
            </a:r>
            <a:r>
              <a:rPr lang="en-US" sz="2400" dirty="0" err="1"/>
              <a:t>current.json</a:t>
            </a:r>
            <a:endParaRPr lang="en-US" sz="2000" dirty="0"/>
          </a:p>
        </p:txBody>
      </p:sp>
      <p:sp>
        <p:nvSpPr>
          <p:cNvPr id="5" name="TextBox 4">
            <a:extLst>
              <a:ext uri="{FF2B5EF4-FFF2-40B4-BE49-F238E27FC236}">
                <a16:creationId xmlns:a16="http://schemas.microsoft.com/office/drawing/2014/main" id="{70D70B86-6ED6-EB4D-8B07-BA9645E258C0}"/>
              </a:ext>
            </a:extLst>
          </p:cNvPr>
          <p:cNvSpPr txBox="1"/>
          <p:nvPr/>
        </p:nvSpPr>
        <p:spPr>
          <a:xfrm>
            <a:off x="4843463" y="2571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481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6283-133C-7643-B877-F578247913BA}"/>
              </a:ext>
            </a:extLst>
          </p:cNvPr>
          <p:cNvSpPr>
            <a:spLocks noGrp="1"/>
          </p:cNvSpPr>
          <p:nvPr>
            <p:ph type="title"/>
          </p:nvPr>
        </p:nvSpPr>
        <p:spPr>
          <a:xfrm>
            <a:off x="1653363" y="365760"/>
            <a:ext cx="9367203" cy="1188720"/>
          </a:xfrm>
        </p:spPr>
        <p:txBody>
          <a:bodyPr>
            <a:normAutofit/>
          </a:bodyPr>
          <a:lstStyle/>
          <a:p>
            <a:r>
              <a:rPr lang="en-US"/>
              <a:t>Workflow</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50534837-3B5E-7549-B302-1958169E4904}"/>
              </a:ext>
            </a:extLst>
          </p:cNvPr>
          <p:cNvSpPr/>
          <p:nvPr/>
        </p:nvSpPr>
        <p:spPr>
          <a:xfrm>
            <a:off x="823373" y="2940907"/>
            <a:ext cx="1474984" cy="1433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COVID Tracking Project API</a:t>
            </a:r>
            <a:endParaRPr lang="en-US" dirty="0"/>
          </a:p>
        </p:txBody>
      </p:sp>
      <p:sp>
        <p:nvSpPr>
          <p:cNvPr id="13" name="Rectangle 12">
            <a:extLst>
              <a:ext uri="{FF2B5EF4-FFF2-40B4-BE49-F238E27FC236}">
                <a16:creationId xmlns:a16="http://schemas.microsoft.com/office/drawing/2014/main" id="{A3DACED9-0CA2-F14D-904D-84EAADEDC59C}"/>
              </a:ext>
            </a:extLst>
          </p:cNvPr>
          <p:cNvSpPr/>
          <p:nvPr/>
        </p:nvSpPr>
        <p:spPr>
          <a:xfrm>
            <a:off x="2817340" y="2916194"/>
            <a:ext cx="1575895" cy="1433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JSON / CSV Files Generated</a:t>
            </a:r>
            <a:endParaRPr lang="en-US" dirty="0"/>
          </a:p>
        </p:txBody>
      </p:sp>
      <p:sp>
        <p:nvSpPr>
          <p:cNvPr id="15" name="Rectangle 14">
            <a:extLst>
              <a:ext uri="{FF2B5EF4-FFF2-40B4-BE49-F238E27FC236}">
                <a16:creationId xmlns:a16="http://schemas.microsoft.com/office/drawing/2014/main" id="{C7588160-5B05-5546-8BC2-F2B218BFAC73}"/>
              </a:ext>
            </a:extLst>
          </p:cNvPr>
          <p:cNvSpPr/>
          <p:nvPr/>
        </p:nvSpPr>
        <p:spPr>
          <a:xfrm>
            <a:off x="4911913" y="2940907"/>
            <a:ext cx="1698641" cy="1433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Exploration</a:t>
            </a:r>
            <a:endParaRPr lang="en-US" dirty="0"/>
          </a:p>
        </p:txBody>
      </p:sp>
      <p:sp>
        <p:nvSpPr>
          <p:cNvPr id="17" name="Rectangle 16">
            <a:extLst>
              <a:ext uri="{FF2B5EF4-FFF2-40B4-BE49-F238E27FC236}">
                <a16:creationId xmlns:a16="http://schemas.microsoft.com/office/drawing/2014/main" id="{334ABC4D-D21E-604A-94C3-AAA17ACED657}"/>
              </a:ext>
            </a:extLst>
          </p:cNvPr>
          <p:cNvSpPr/>
          <p:nvPr/>
        </p:nvSpPr>
        <p:spPr>
          <a:xfrm>
            <a:off x="7129232" y="2916194"/>
            <a:ext cx="1829211" cy="1433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State and US latest stats displayed as output</a:t>
            </a:r>
            <a:endParaRPr lang="en-US" dirty="0"/>
          </a:p>
        </p:txBody>
      </p:sp>
      <p:sp>
        <p:nvSpPr>
          <p:cNvPr id="22" name="Rectangle 21">
            <a:extLst>
              <a:ext uri="{FF2B5EF4-FFF2-40B4-BE49-F238E27FC236}">
                <a16:creationId xmlns:a16="http://schemas.microsoft.com/office/drawing/2014/main" id="{101EAFFA-866C-0744-B65F-C7BE8563E151}"/>
              </a:ext>
            </a:extLst>
          </p:cNvPr>
          <p:cNvSpPr/>
          <p:nvPr/>
        </p:nvSpPr>
        <p:spPr>
          <a:xfrm>
            <a:off x="9509239" y="2916194"/>
            <a:ext cx="1698641" cy="1433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Visualization and Reporting of State and US Data</a:t>
            </a:r>
            <a:endParaRPr lang="en-US" dirty="0"/>
          </a:p>
        </p:txBody>
      </p:sp>
      <p:cxnSp>
        <p:nvCxnSpPr>
          <p:cNvPr id="6" name="Straight Arrow Connector 5">
            <a:extLst>
              <a:ext uri="{FF2B5EF4-FFF2-40B4-BE49-F238E27FC236}">
                <a16:creationId xmlns:a16="http://schemas.microsoft.com/office/drawing/2014/main" id="{698301B2-CC22-3B4A-8B48-9E34DD83D50E}"/>
              </a:ext>
            </a:extLst>
          </p:cNvPr>
          <p:cNvCxnSpPr>
            <a:cxnSpLocks/>
          </p:cNvCxnSpPr>
          <p:nvPr/>
        </p:nvCxnSpPr>
        <p:spPr>
          <a:xfrm>
            <a:off x="2298357" y="3657598"/>
            <a:ext cx="518983"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7A6CAE-3BDB-1B41-BD16-4E0B91910E6C}"/>
              </a:ext>
            </a:extLst>
          </p:cNvPr>
          <p:cNvCxnSpPr>
            <a:cxnSpLocks/>
          </p:cNvCxnSpPr>
          <p:nvPr/>
        </p:nvCxnSpPr>
        <p:spPr>
          <a:xfrm>
            <a:off x="4393235" y="3637002"/>
            <a:ext cx="518983"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D50F6AD-FA44-4F44-A142-4E973215A04C}"/>
              </a:ext>
            </a:extLst>
          </p:cNvPr>
          <p:cNvCxnSpPr>
            <a:cxnSpLocks/>
          </p:cNvCxnSpPr>
          <p:nvPr/>
        </p:nvCxnSpPr>
        <p:spPr>
          <a:xfrm>
            <a:off x="6621578" y="3628762"/>
            <a:ext cx="518983"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C9DB9C-4524-824E-86E0-51B2882BAF28}"/>
              </a:ext>
            </a:extLst>
          </p:cNvPr>
          <p:cNvCxnSpPr>
            <a:cxnSpLocks/>
          </p:cNvCxnSpPr>
          <p:nvPr/>
        </p:nvCxnSpPr>
        <p:spPr>
          <a:xfrm>
            <a:off x="8973490" y="3645235"/>
            <a:ext cx="518983"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94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A470-5F66-5F4F-865E-45064A2543D2}"/>
              </a:ext>
            </a:extLst>
          </p:cNvPr>
          <p:cNvSpPr>
            <a:spLocks noGrp="1"/>
          </p:cNvSpPr>
          <p:nvPr>
            <p:ph type="title"/>
          </p:nvPr>
        </p:nvSpPr>
        <p:spPr>
          <a:xfrm>
            <a:off x="599435" y="3217991"/>
            <a:ext cx="5667375" cy="1908902"/>
          </a:xfrm>
        </p:spPr>
        <p:txBody>
          <a:bodyPr vert="horz" lIns="91440" tIns="45720" rIns="91440" bIns="45720" rtlCol="0" anchor="ctr">
            <a:normAutofit/>
          </a:bodyPr>
          <a:lstStyle/>
          <a:p>
            <a:r>
              <a:rPr lang="en-US" kern="1200">
                <a:solidFill>
                  <a:schemeClr val="tx1"/>
                </a:solidFill>
                <a:latin typeface="+mj-lt"/>
                <a:ea typeface="+mj-ea"/>
                <a:cs typeface="+mj-cs"/>
              </a:rPr>
              <a:t>Libraries Used</a:t>
            </a:r>
          </a:p>
        </p:txBody>
      </p:sp>
      <p:sp>
        <p:nvSpPr>
          <p:cNvPr id="28"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 white, holding, city&#10;&#10;Description automatically generated">
            <a:extLst>
              <a:ext uri="{FF2B5EF4-FFF2-40B4-BE49-F238E27FC236}">
                <a16:creationId xmlns:a16="http://schemas.microsoft.com/office/drawing/2014/main" id="{B786AC44-F0BE-644B-BB2F-F8F4A37FFA43}"/>
              </a:ext>
            </a:extLst>
          </p:cNvPr>
          <p:cNvPicPr>
            <a:picLocks noChangeAspect="1"/>
          </p:cNvPicPr>
          <p:nvPr/>
        </p:nvPicPr>
        <p:blipFill>
          <a:blip r:embed="rId2"/>
          <a:stretch>
            <a:fillRect/>
          </a:stretch>
        </p:blipFill>
        <p:spPr>
          <a:xfrm>
            <a:off x="6512012" y="581298"/>
            <a:ext cx="4887702" cy="2314960"/>
          </a:xfrm>
          <a:prstGeom prst="rect">
            <a:avLst/>
          </a:prstGeom>
        </p:spPr>
      </p:pic>
      <p:sp>
        <p:nvSpPr>
          <p:cNvPr id="30"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518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32E7-A0CA-724C-949F-BBC38F7C570D}"/>
              </a:ext>
            </a:extLst>
          </p:cNvPr>
          <p:cNvSpPr>
            <a:spLocks noGrp="1"/>
          </p:cNvSpPr>
          <p:nvPr>
            <p:ph type="title"/>
          </p:nvPr>
        </p:nvSpPr>
        <p:spPr>
          <a:xfrm>
            <a:off x="841249" y="365760"/>
            <a:ext cx="9912072" cy="1188404"/>
          </a:xfrm>
        </p:spPr>
        <p:txBody>
          <a:bodyPr>
            <a:normAutofit/>
          </a:bodyPr>
          <a:lstStyle/>
          <a:p>
            <a:r>
              <a:rPr lang="en-US" dirty="0"/>
              <a:t>Output </a:t>
            </a:r>
          </a:p>
        </p:txBody>
      </p:sp>
      <p:sp>
        <p:nvSpPr>
          <p:cNvPr id="14"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AD05970-F984-D549-8115-9BBE0B547B74}"/>
              </a:ext>
            </a:extLst>
          </p:cNvPr>
          <p:cNvPicPr>
            <a:picLocks noChangeAspect="1"/>
          </p:cNvPicPr>
          <p:nvPr/>
        </p:nvPicPr>
        <p:blipFill>
          <a:blip r:embed="rId2"/>
          <a:stretch>
            <a:fillRect/>
          </a:stretch>
        </p:blipFill>
        <p:spPr>
          <a:xfrm>
            <a:off x="0" y="1690688"/>
            <a:ext cx="3918041" cy="2424112"/>
          </a:xfrm>
          <a:prstGeom prst="rect">
            <a:avLst/>
          </a:prstGeom>
        </p:spPr>
      </p:pic>
      <p:pic>
        <p:nvPicPr>
          <p:cNvPr id="7" name="Picture 6" descr="A picture containing accessory, umbrella&#10;&#10;Description automatically generated">
            <a:extLst>
              <a:ext uri="{FF2B5EF4-FFF2-40B4-BE49-F238E27FC236}">
                <a16:creationId xmlns:a16="http://schemas.microsoft.com/office/drawing/2014/main" id="{2976C1CF-52AB-C640-AB5C-3014802B62FF}"/>
              </a:ext>
            </a:extLst>
          </p:cNvPr>
          <p:cNvPicPr>
            <a:picLocks noChangeAspect="1"/>
          </p:cNvPicPr>
          <p:nvPr/>
        </p:nvPicPr>
        <p:blipFill>
          <a:blip r:embed="rId3"/>
          <a:stretch>
            <a:fillRect/>
          </a:stretch>
        </p:blipFill>
        <p:spPr>
          <a:xfrm>
            <a:off x="8258124" y="1647827"/>
            <a:ext cx="3810203" cy="3279823"/>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E61948AE-DF45-1141-8961-92E5E55927BF}"/>
              </a:ext>
            </a:extLst>
          </p:cNvPr>
          <p:cNvPicPr>
            <a:picLocks noChangeAspect="1"/>
          </p:cNvPicPr>
          <p:nvPr/>
        </p:nvPicPr>
        <p:blipFill>
          <a:blip r:embed="rId4"/>
          <a:stretch>
            <a:fillRect/>
          </a:stretch>
        </p:blipFill>
        <p:spPr>
          <a:xfrm>
            <a:off x="3926809" y="0"/>
            <a:ext cx="4331315" cy="2958782"/>
          </a:xfrm>
          <a:prstGeom prst="rect">
            <a:avLst/>
          </a:prstGeom>
        </p:spPr>
      </p:pic>
      <p:pic>
        <p:nvPicPr>
          <p:cNvPr id="17" name="Picture 16" descr="A close up of a map&#10;&#10;Description automatically generated">
            <a:extLst>
              <a:ext uri="{FF2B5EF4-FFF2-40B4-BE49-F238E27FC236}">
                <a16:creationId xmlns:a16="http://schemas.microsoft.com/office/drawing/2014/main" id="{0E62960F-F568-2344-8051-3B2E6C2DEF63}"/>
              </a:ext>
            </a:extLst>
          </p:cNvPr>
          <p:cNvPicPr>
            <a:picLocks noChangeAspect="1"/>
          </p:cNvPicPr>
          <p:nvPr/>
        </p:nvPicPr>
        <p:blipFill>
          <a:blip r:embed="rId5"/>
          <a:stretch>
            <a:fillRect/>
          </a:stretch>
        </p:blipFill>
        <p:spPr>
          <a:xfrm>
            <a:off x="3926809" y="3661350"/>
            <a:ext cx="4331316" cy="3097645"/>
          </a:xfrm>
          <a:prstGeom prst="rect">
            <a:avLst/>
          </a:prstGeom>
        </p:spPr>
      </p:pic>
    </p:spTree>
    <p:extLst>
      <p:ext uri="{BB962C8B-B14F-4D97-AF65-F5344CB8AC3E}">
        <p14:creationId xmlns:p14="http://schemas.microsoft.com/office/powerpoint/2010/main" val="170879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32E7-A0CA-724C-949F-BBC38F7C570D}"/>
              </a:ext>
            </a:extLst>
          </p:cNvPr>
          <p:cNvSpPr>
            <a:spLocks noGrp="1"/>
          </p:cNvSpPr>
          <p:nvPr>
            <p:ph type="title"/>
          </p:nvPr>
        </p:nvSpPr>
        <p:spPr>
          <a:xfrm>
            <a:off x="1524000" y="3011117"/>
            <a:ext cx="9144000" cy="1355750"/>
          </a:xfrm>
        </p:spPr>
        <p:txBody>
          <a:bodyPr vert="horz" lIns="91440" tIns="45720" rIns="91440" bIns="45720" rtlCol="0" anchor="b">
            <a:normAutofit/>
          </a:bodyPr>
          <a:lstStyle/>
          <a:p>
            <a:r>
              <a:rPr lang="en-US" sz="5400"/>
              <a:t>Output </a:t>
            </a:r>
          </a:p>
        </p:txBody>
      </p:sp>
      <p:sp>
        <p:nvSpPr>
          <p:cNvPr id="30" name="Freeform 20">
            <a:extLst>
              <a:ext uri="{FF2B5EF4-FFF2-40B4-BE49-F238E27FC236}">
                <a16:creationId xmlns:a16="http://schemas.microsoft.com/office/drawing/2014/main" id="{B5128750-6DE7-4BD7-B6DD-399E9047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4" name="Picture 3" descr="A screenshot of a cell phone&#10;&#10;Description automatically generated">
            <a:extLst>
              <a:ext uri="{FF2B5EF4-FFF2-40B4-BE49-F238E27FC236}">
                <a16:creationId xmlns:a16="http://schemas.microsoft.com/office/drawing/2014/main" id="{CC88BBA2-6242-6A44-B208-A77F59CBA594}"/>
              </a:ext>
            </a:extLst>
          </p:cNvPr>
          <p:cNvPicPr>
            <a:picLocks noChangeAspect="1"/>
          </p:cNvPicPr>
          <p:nvPr/>
        </p:nvPicPr>
        <p:blipFill>
          <a:blip r:embed="rId2"/>
          <a:stretch>
            <a:fillRect/>
          </a:stretch>
        </p:blipFill>
        <p:spPr>
          <a:xfrm>
            <a:off x="4736728" y="215051"/>
            <a:ext cx="5264521" cy="2412966"/>
          </a:xfrm>
          <a:prstGeom prst="rect">
            <a:avLst/>
          </a:prstGeom>
        </p:spPr>
      </p:pic>
      <p:pic>
        <p:nvPicPr>
          <p:cNvPr id="8" name="Picture 7" descr="A close up of a logo&#10;&#10;Description automatically generated">
            <a:extLst>
              <a:ext uri="{FF2B5EF4-FFF2-40B4-BE49-F238E27FC236}">
                <a16:creationId xmlns:a16="http://schemas.microsoft.com/office/drawing/2014/main" id="{4023D58A-8C77-2C4B-BB76-69924A4EBC9D}"/>
              </a:ext>
            </a:extLst>
          </p:cNvPr>
          <p:cNvPicPr>
            <a:picLocks noChangeAspect="1"/>
          </p:cNvPicPr>
          <p:nvPr/>
        </p:nvPicPr>
        <p:blipFill>
          <a:blip r:embed="rId3"/>
          <a:stretch>
            <a:fillRect/>
          </a:stretch>
        </p:blipFill>
        <p:spPr>
          <a:xfrm>
            <a:off x="4736727" y="2989899"/>
            <a:ext cx="5265049" cy="2412965"/>
          </a:xfrm>
          <a:prstGeom prst="rect">
            <a:avLst/>
          </a:prstGeom>
        </p:spPr>
      </p:pic>
      <p:sp>
        <p:nvSpPr>
          <p:cNvPr id="32" name="Freeform 12">
            <a:extLst>
              <a:ext uri="{FF2B5EF4-FFF2-40B4-BE49-F238E27FC236}">
                <a16:creationId xmlns:a16="http://schemas.microsoft.com/office/drawing/2014/main" id="{07BA6415-1CCB-4FE4-8D1D-DE0505D99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2">
            <a:extLst>
              <a:ext uri="{FF2B5EF4-FFF2-40B4-BE49-F238E27FC236}">
                <a16:creationId xmlns:a16="http://schemas.microsoft.com/office/drawing/2014/main" id="{CA1B373B-0DE9-4AE4-A839-26F801A34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898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38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375E-2C28-B244-B1F2-0A2709BAE5F7}"/>
              </a:ext>
            </a:extLst>
          </p:cNvPr>
          <p:cNvSpPr>
            <a:spLocks noGrp="1"/>
          </p:cNvSpPr>
          <p:nvPr>
            <p:ph type="title"/>
          </p:nvPr>
        </p:nvSpPr>
        <p:spPr>
          <a:xfrm>
            <a:off x="1653363" y="365760"/>
            <a:ext cx="9367203" cy="1188720"/>
          </a:xfrm>
        </p:spPr>
        <p:txBody>
          <a:bodyPr>
            <a:normAutofit/>
          </a:bodyPr>
          <a:lstStyle/>
          <a:p>
            <a:r>
              <a:rPr lang="en-US" dirty="0"/>
              <a:t>Conclusion</a:t>
            </a:r>
          </a:p>
        </p:txBody>
      </p:sp>
      <p:sp>
        <p:nvSpPr>
          <p:cNvPr id="14"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3347AA-9F5D-1C44-B63F-9901E66F8ABD}"/>
              </a:ext>
            </a:extLst>
          </p:cNvPr>
          <p:cNvSpPr>
            <a:spLocks noGrp="1"/>
          </p:cNvSpPr>
          <p:nvPr>
            <p:ph idx="1"/>
          </p:nvPr>
        </p:nvSpPr>
        <p:spPr>
          <a:xfrm>
            <a:off x="1653363" y="2176272"/>
            <a:ext cx="9367204" cy="4041648"/>
          </a:xfrm>
        </p:spPr>
        <p:txBody>
          <a:bodyPr anchor="t">
            <a:normAutofit/>
          </a:bodyPr>
          <a:lstStyle/>
          <a:p>
            <a:r>
              <a:rPr lang="en-US" sz="2400" dirty="0"/>
              <a:t>From the current analysis of the visualizations we can conclude that:</a:t>
            </a:r>
          </a:p>
          <a:p>
            <a:pPr marL="0" indent="0">
              <a:buNone/>
            </a:pPr>
            <a:endParaRPr lang="en-US" sz="2400" dirty="0"/>
          </a:p>
          <a:p>
            <a:pPr marL="914400" lvl="1" indent="-457200" algn="just">
              <a:buFont typeface="+mj-lt"/>
              <a:buAutoNum type="alphaLcPeriod"/>
            </a:pPr>
            <a:r>
              <a:rPr lang="en-US" sz="2000" dirty="0"/>
              <a:t>The top 5 most affected states are: NY, NJ , CA, IL, MA </a:t>
            </a:r>
          </a:p>
          <a:p>
            <a:pPr marL="914400" lvl="1" indent="-457200" algn="just">
              <a:buFont typeface="+mj-lt"/>
              <a:buAutoNum type="alphaLcPeriod"/>
            </a:pPr>
            <a:r>
              <a:rPr lang="en-US" sz="2000" dirty="0"/>
              <a:t>The top 5 least affected states are </a:t>
            </a:r>
          </a:p>
          <a:p>
            <a:pPr marL="914400" lvl="1" indent="-457200" algn="just">
              <a:buFont typeface="+mj-lt"/>
              <a:buAutoNum type="alphaLcPeriod"/>
            </a:pPr>
            <a:r>
              <a:rPr lang="en-US" sz="2000" dirty="0"/>
              <a:t>The number of patients admitted into hospitals is increasing </a:t>
            </a:r>
          </a:p>
          <a:p>
            <a:pPr marL="914400" lvl="1" indent="-457200" algn="just">
              <a:buFont typeface="+mj-lt"/>
              <a:buAutoNum type="alphaLcPeriod"/>
            </a:pPr>
            <a:r>
              <a:rPr lang="en-US" sz="2000" dirty="0"/>
              <a:t>The  number of patients in ICU is declining </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41187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212</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 Data Visualization and Analysis using Python</vt:lpstr>
      <vt:lpstr>Purpose of the project </vt:lpstr>
      <vt:lpstr>About the Data</vt:lpstr>
      <vt:lpstr>Workflow</vt:lpstr>
      <vt:lpstr>Libraries Used</vt:lpstr>
      <vt:lpstr>Output </vt:lpstr>
      <vt:lpstr>Output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Visualization and Analysis using Python</dc:title>
  <dc:creator>Aakash Bhagat</dc:creator>
  <cp:lastModifiedBy>Aakash Bhagat</cp:lastModifiedBy>
  <cp:revision>2</cp:revision>
  <dcterms:created xsi:type="dcterms:W3CDTF">2020-06-18T22:23:55Z</dcterms:created>
  <dcterms:modified xsi:type="dcterms:W3CDTF">2020-06-18T22:34:45Z</dcterms:modified>
</cp:coreProperties>
</file>