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2"/>
  </p:notesMasterIdLst>
  <p:sldIdLst>
    <p:sldId id="256" r:id="rId5"/>
    <p:sldId id="2146847054" r:id="rId6"/>
    <p:sldId id="262" r:id="rId7"/>
    <p:sldId id="263" r:id="rId8"/>
    <p:sldId id="265" r:id="rId9"/>
    <p:sldId id="266" r:id="rId10"/>
    <p:sldId id="267" r:id="rId11"/>
    <p:sldId id="2146847062" r:id="rId12"/>
    <p:sldId id="2146847063" r:id="rId13"/>
    <p:sldId id="2146847064" r:id="rId14"/>
    <p:sldId id="268" r:id="rId15"/>
    <p:sldId id="2146847055" r:id="rId16"/>
    <p:sldId id="269" r:id="rId17"/>
    <p:sldId id="2146847059" r:id="rId18"/>
    <p:sldId id="2146847060" r:id="rId19"/>
    <p:sldId id="2146847061" r:id="rId20"/>
    <p:sldId id="259"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A2B98E8-7AC3-75BD-DBFE-38A4BBF4F439}" v="10" dt="2024-01-05T12:23:35.348"/>
    <p1510:client id="{12466EFC-1F62-CA2C-07B1-96111B302B1B}" v="154" dt="2023-11-22T13:37:01.483"/>
    <p1510:client id="{47C7BCB7-7546-3717-E035-B2126C89CD1A}" v="2" dt="2023-11-22T12:55:27.32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4" d="100"/>
          <a:sy n="84" d="100"/>
        </p:scale>
        <p:origin x="629"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hyperlink" Target="https://www.ibm.com/docs/en/watsonx/w-and-w/2.0.0?topic=models-build-model-autoai" TargetMode="External"/><Relationship Id="rId3" Type="http://schemas.openxmlformats.org/officeDocument/2006/relationships/hyperlink" Target="https://www.ibm.com/docs/en/watsonx/w-and-w/2.0.0?topic=models-autoai" TargetMode="External"/><Relationship Id="rId7" Type="http://schemas.openxmlformats.org/officeDocument/2006/relationships/hyperlink" Target="https://www.geeksforgeeks.org/machine-learning/getting-started-with-classification/" TargetMode="External"/><Relationship Id="rId2" Type="http://schemas.openxmlformats.org/officeDocument/2006/relationships/hyperlink" Target="https://aikosh.indiaai.gov.in/home/datasets/details/pradhan_mantri_gram_sadak_yojna_pmgsy.html" TargetMode="External"/><Relationship Id="rId1" Type="http://schemas.openxmlformats.org/officeDocument/2006/relationships/slideLayout" Target="../slideLayouts/slideLayout2.xml"/><Relationship Id="rId6" Type="http://schemas.openxmlformats.org/officeDocument/2006/relationships/hyperlink" Target="https://megcnrd.gov.in/forms/PMGSY.pdf" TargetMode="External"/><Relationship Id="rId5" Type="http://schemas.openxmlformats.org/officeDocument/2006/relationships/hyperlink" Target="https://www.myscheme.gov.in/schemes/pmgsy" TargetMode="External"/><Relationship Id="rId4" Type="http://schemas.openxmlformats.org/officeDocument/2006/relationships/hyperlink" Target="https://cloud.ibm.com/apidocs/watsonx-ai" TargetMode="External"/></Relationships>
</file>

<file path=ppt/slides/_rels/slide14.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panose="020B0604020202020204" pitchFamily="34" charset="0"/>
                <a:cs typeface="Arial" panose="020B0604020202020204" pitchFamily="34" charset="0"/>
              </a:rPr>
              <a:t>PMGSY Scheme classifier</a:t>
            </a: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627633" y="3973717"/>
            <a:ext cx="8958016" cy="1323439"/>
          </a:xfrm>
          <a:prstGeom prst="rect">
            <a:avLst/>
          </a:prstGeom>
          <a:noFill/>
        </p:spPr>
        <p:txBody>
          <a:bodyPr wrap="square" lIns="91440" tIns="45720" rIns="91440" bIns="45720" rtlCol="0" anchor="t">
            <a:spAutoFit/>
          </a:bodyPr>
          <a:lstStyle/>
          <a:p>
            <a:pPr algn="ctr"/>
            <a:r>
              <a:rPr lang="en-US" sz="2000" b="1" dirty="0">
                <a:solidFill>
                  <a:schemeClr val="accent1">
                    <a:lumMod val="75000"/>
                  </a:schemeClr>
                </a:solidFill>
                <a:latin typeface="Arial" pitchFamily="34" charset="0"/>
                <a:cs typeface="Arial" pitchFamily="34" charset="0"/>
              </a:rPr>
              <a:t>Presented By:</a:t>
            </a:r>
          </a:p>
          <a:p>
            <a:pPr algn="ctr"/>
            <a:r>
              <a:rPr lang="en-US" sz="2000" b="1" dirty="0">
                <a:solidFill>
                  <a:schemeClr val="accent1">
                    <a:lumMod val="75000"/>
                  </a:schemeClr>
                </a:solidFill>
                <a:latin typeface="Arial" pitchFamily="34" charset="0"/>
                <a:cs typeface="Arial" pitchFamily="34" charset="0"/>
              </a:rPr>
              <a:t>Aakash Singh</a:t>
            </a:r>
          </a:p>
          <a:p>
            <a:pPr algn="ctr"/>
            <a:r>
              <a:rPr lang="en-US" sz="2000" b="1" dirty="0">
                <a:solidFill>
                  <a:schemeClr val="accent1">
                    <a:lumMod val="75000"/>
                  </a:schemeClr>
                </a:solidFill>
                <a:latin typeface="Arial" pitchFamily="34" charset="0"/>
                <a:cs typeface="Arial" pitchFamily="34" charset="0"/>
              </a:rPr>
              <a:t>IET, Dr. Shakuntala Misra National Rehabilitation University Lucknow</a:t>
            </a:r>
          </a:p>
          <a:p>
            <a:pPr algn="ctr"/>
            <a:r>
              <a:rPr lang="en-US" sz="2000" b="1" dirty="0">
                <a:solidFill>
                  <a:schemeClr val="accent1">
                    <a:lumMod val="75000"/>
                  </a:schemeClr>
                </a:solidFill>
                <a:latin typeface="Arial" pitchFamily="34" charset="0"/>
                <a:cs typeface="Arial" pitchFamily="34" charset="0"/>
              </a:rPr>
              <a:t>Department of Electronics and Communication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BA85AE-9947-DBE0-7920-4B3A1E24FD2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5BCB0EAD-5752-656E-1BEE-6354D4DCBD44}"/>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Content Placeholder 3">
            <a:extLst>
              <a:ext uri="{FF2B5EF4-FFF2-40B4-BE49-F238E27FC236}">
                <a16:creationId xmlns:a16="http://schemas.microsoft.com/office/drawing/2014/main" id="{0364BAD1-C5C3-1D7C-CC7B-E8E0F464271D}"/>
              </a:ext>
            </a:extLst>
          </p:cNvPr>
          <p:cNvSpPr>
            <a:spLocks noGrp="1"/>
          </p:cNvSpPr>
          <p:nvPr>
            <p:ph idx="1"/>
          </p:nvPr>
        </p:nvSpPr>
        <p:spPr>
          <a:xfrm>
            <a:off x="581192" y="853441"/>
            <a:ext cx="11029615" cy="2126974"/>
          </a:xfrm>
        </p:spPr>
        <p:txBody>
          <a:bodyPr/>
          <a:lstStyle/>
          <a:p>
            <a:r>
              <a:rPr lang="en-US" b="1" dirty="0"/>
              <a:t>Prediction Results: </a:t>
            </a:r>
            <a:r>
              <a:rPr lang="en-US" dirty="0"/>
              <a:t>On test data, the classifier confidently assigned schemes such as PMGSY-II, PMGSY-I, PMGSY-III, PM-JANMAN, and RCPLWEA with confidence levels between 95% and 100%. The system displayed both predicted classes and their associated probabilities for transparency.</a:t>
            </a:r>
          </a:p>
          <a:p>
            <a:endParaRPr lang="en-IN" dirty="0"/>
          </a:p>
        </p:txBody>
      </p:sp>
      <p:pic>
        <p:nvPicPr>
          <p:cNvPr id="3" name="Picture 2">
            <a:extLst>
              <a:ext uri="{FF2B5EF4-FFF2-40B4-BE49-F238E27FC236}">
                <a16:creationId xmlns:a16="http://schemas.microsoft.com/office/drawing/2014/main" id="{CE14CA95-4FCD-784E-2817-465D0A9A0B42}"/>
              </a:ext>
            </a:extLst>
          </p:cNvPr>
          <p:cNvPicPr>
            <a:picLocks noChangeAspect="1"/>
          </p:cNvPicPr>
          <p:nvPr/>
        </p:nvPicPr>
        <p:blipFill>
          <a:blip r:embed="rId2"/>
          <a:srcRect/>
          <a:stretch/>
        </p:blipFill>
        <p:spPr>
          <a:xfrm>
            <a:off x="1920556" y="2259623"/>
            <a:ext cx="8350885" cy="4186322"/>
          </a:xfrm>
          <a:prstGeom prst="rect">
            <a:avLst/>
          </a:prstGeom>
        </p:spPr>
      </p:pic>
    </p:spTree>
    <p:extLst>
      <p:ext uri="{BB962C8B-B14F-4D97-AF65-F5344CB8AC3E}">
        <p14:creationId xmlns:p14="http://schemas.microsoft.com/office/powerpoint/2010/main" val="31897877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p:txBody>
          <a:bodyPr>
            <a:normAutofit/>
          </a:bodyPr>
          <a:lstStyle/>
          <a:p>
            <a:pPr marL="305435" indent="-305435"/>
            <a:r>
              <a:rPr lang="en-US" sz="1800" dirty="0">
                <a:latin typeface="Calibri" panose="020F0502020204030204" pitchFamily="34" charset="0"/>
                <a:ea typeface="Calibri" panose="020F0502020204030204" pitchFamily="34" charset="0"/>
                <a:cs typeface="Calibri" panose="020F0502020204030204" pitchFamily="34" charset="0"/>
              </a:rPr>
              <a:t>This project successfully automated the classification of rural road and bridge projects into relevant PMGSY schemes using IBM </a:t>
            </a:r>
            <a:r>
              <a:rPr lang="en-US" sz="1800" dirty="0" err="1">
                <a:latin typeface="Calibri" panose="020F0502020204030204" pitchFamily="34" charset="0"/>
                <a:ea typeface="Calibri" panose="020F0502020204030204" pitchFamily="34" charset="0"/>
                <a:cs typeface="Calibri" panose="020F0502020204030204" pitchFamily="34" charset="0"/>
              </a:rPr>
              <a:t>AutoAI</a:t>
            </a:r>
            <a:r>
              <a:rPr lang="en-US" sz="1800" dirty="0">
                <a:latin typeface="Calibri" panose="020F0502020204030204" pitchFamily="34" charset="0"/>
                <a:ea typeface="Calibri" panose="020F0502020204030204" pitchFamily="34" charset="0"/>
                <a:cs typeface="Calibri" panose="020F0502020204030204" pitchFamily="34" charset="0"/>
              </a:rPr>
              <a:t> and cloud deployment. The resulting model, with a high accuracy of 92.4%, enables government planners and stakeholders to make quick and reliable decisions while eliminating the errors, delays, and resource constraints of manual classification. Our solution demonstrates the impact of machine learning in public sector infrastructure management—boosting transparency, driving efficiency, and supporting scalable policy analysis. Through rigorous model evaluation and seamless integration, the system stands ready to streamline project monitoring and future scheme assessments.</a:t>
            </a:r>
            <a:endParaRPr lang="en-IN" sz="1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833151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lnSpcReduction="10000"/>
          </a:bodyPr>
          <a:lstStyle/>
          <a:p>
            <a:pPr marL="0" indent="0">
              <a:buNone/>
            </a:pPr>
            <a:endParaRPr lang="en-US" sz="2000" b="1" dirty="0"/>
          </a:p>
          <a:p>
            <a:r>
              <a:rPr lang="en-US" b="1" dirty="0">
                <a:latin typeface="Calibri" panose="020F0502020204030204" pitchFamily="34" charset="0"/>
                <a:ea typeface="Calibri" panose="020F0502020204030204" pitchFamily="34" charset="0"/>
                <a:cs typeface="Calibri" panose="020F0502020204030204" pitchFamily="34" charset="0"/>
              </a:rPr>
              <a:t>Expanded Data Integration:</a:t>
            </a:r>
            <a:r>
              <a:rPr lang="en-US" dirty="0">
                <a:latin typeface="Calibri" panose="020F0502020204030204" pitchFamily="34" charset="0"/>
                <a:ea typeface="Calibri" panose="020F0502020204030204" pitchFamily="34" charset="0"/>
                <a:cs typeface="Calibri" panose="020F0502020204030204" pitchFamily="34" charset="0"/>
              </a:rPr>
              <a:t> Incorporate real-time project updates and additional data sources, such as satellite imagery and local weather, to further improve classification accuracy and adaptability.</a:t>
            </a:r>
          </a:p>
          <a:p>
            <a:r>
              <a:rPr lang="en-US" b="1" dirty="0">
                <a:latin typeface="Calibri" panose="020F0502020204030204" pitchFamily="34" charset="0"/>
                <a:ea typeface="Calibri" panose="020F0502020204030204" pitchFamily="34" charset="0"/>
                <a:cs typeface="Calibri" panose="020F0502020204030204" pitchFamily="34" charset="0"/>
              </a:rPr>
              <a:t>Enhanced Algorithmic Approaches: </a:t>
            </a:r>
            <a:r>
              <a:rPr lang="en-US" dirty="0">
                <a:latin typeface="Calibri" panose="020F0502020204030204" pitchFamily="34" charset="0"/>
                <a:ea typeface="Calibri" panose="020F0502020204030204" pitchFamily="34" charset="0"/>
                <a:cs typeface="Calibri" panose="020F0502020204030204" pitchFamily="34" charset="0"/>
              </a:rPr>
              <a:t>Explore advanced techniques (e.g., deep learning, ensemble meta-models) for even more robust project classification.</a:t>
            </a:r>
          </a:p>
          <a:p>
            <a:r>
              <a:rPr lang="en-US" b="1" dirty="0">
                <a:latin typeface="Calibri" panose="020F0502020204030204" pitchFamily="34" charset="0"/>
                <a:ea typeface="Calibri" panose="020F0502020204030204" pitchFamily="34" charset="0"/>
                <a:cs typeface="Calibri" panose="020F0502020204030204" pitchFamily="34" charset="0"/>
              </a:rPr>
              <a:t>Geographical &amp; Temporal Analysis: </a:t>
            </a:r>
            <a:r>
              <a:rPr lang="en-US" dirty="0">
                <a:latin typeface="Calibri" panose="020F0502020204030204" pitchFamily="34" charset="0"/>
                <a:ea typeface="Calibri" panose="020F0502020204030204" pitchFamily="34" charset="0"/>
                <a:cs typeface="Calibri" panose="020F0502020204030204" pitchFamily="34" charset="0"/>
              </a:rPr>
              <a:t>Add modules for region-wise scheme trends, project progress over time, and predictive analytics for upcoming project needs.</a:t>
            </a:r>
          </a:p>
          <a:p>
            <a:r>
              <a:rPr lang="en-US" b="1" dirty="0">
                <a:latin typeface="Calibri" panose="020F0502020204030204" pitchFamily="34" charset="0"/>
                <a:ea typeface="Calibri" panose="020F0502020204030204" pitchFamily="34" charset="0"/>
                <a:cs typeface="Calibri" panose="020F0502020204030204" pitchFamily="34" charset="0"/>
              </a:rPr>
              <a:t>Policy &amp; Impact Assessment: </a:t>
            </a:r>
            <a:r>
              <a:rPr lang="en-US" dirty="0">
                <a:latin typeface="Calibri" panose="020F0502020204030204" pitchFamily="34" charset="0"/>
                <a:ea typeface="Calibri" panose="020F0502020204030204" pitchFamily="34" charset="0"/>
                <a:cs typeface="Calibri" panose="020F0502020204030204" pitchFamily="34" charset="0"/>
              </a:rPr>
              <a:t>Use the system for deeper evaluation of scheme effectiveness, impact measurement, and data-driven policy recommendations.</a:t>
            </a:r>
          </a:p>
          <a:p>
            <a:r>
              <a:rPr lang="en-US" b="1" dirty="0">
                <a:latin typeface="Calibri" panose="020F0502020204030204" pitchFamily="34" charset="0"/>
                <a:ea typeface="Calibri" panose="020F0502020204030204" pitchFamily="34" charset="0"/>
                <a:cs typeface="Calibri" panose="020F0502020204030204" pitchFamily="34" charset="0"/>
              </a:rPr>
              <a:t>User Experience: </a:t>
            </a:r>
            <a:r>
              <a:rPr lang="en-US" dirty="0">
                <a:latin typeface="Calibri" panose="020F0502020204030204" pitchFamily="34" charset="0"/>
                <a:ea typeface="Calibri" panose="020F0502020204030204" pitchFamily="34" charset="0"/>
                <a:cs typeface="Calibri" panose="020F0502020204030204" pitchFamily="34" charset="0"/>
              </a:rPr>
              <a:t>Develop a more intuitive dashboard and APIs to allow government officials and planners to upload, visualize, and analyze project data easily.</a:t>
            </a:r>
          </a:p>
          <a:p>
            <a:r>
              <a:rPr lang="en-US" b="1" dirty="0">
                <a:latin typeface="Calibri" panose="020F0502020204030204" pitchFamily="34" charset="0"/>
                <a:ea typeface="Calibri" panose="020F0502020204030204" pitchFamily="34" charset="0"/>
                <a:cs typeface="Calibri" panose="020F0502020204030204" pitchFamily="34" charset="0"/>
              </a:rPr>
              <a:t>Scalability: </a:t>
            </a:r>
            <a:r>
              <a:rPr lang="en-US" dirty="0">
                <a:latin typeface="Calibri" panose="020F0502020204030204" pitchFamily="34" charset="0"/>
                <a:ea typeface="Calibri" panose="020F0502020204030204" pitchFamily="34" charset="0"/>
                <a:cs typeface="Calibri" panose="020F0502020204030204" pitchFamily="34" charset="0"/>
              </a:rPr>
              <a:t>Extend the solution framework to cover other government schemes or public infrastructure domains using similar AI-based classification methods.</a:t>
            </a:r>
          </a:p>
          <a:p>
            <a:pPr marL="305435" indent="-305435"/>
            <a:endParaRPr lang="en-US"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a:bodyPr>
          <a:lstStyle/>
          <a:p>
            <a:r>
              <a:rPr lang="en-IN" dirty="0"/>
              <a:t>AI Kosh Dataset: Pradhan Mantri Gram Sadak Yojana (PMGSY)</a:t>
            </a:r>
          </a:p>
          <a:p>
            <a:pPr lvl="1"/>
            <a:r>
              <a:rPr lang="en-IN" dirty="0">
                <a:hlinkClick r:id="rId2"/>
              </a:rPr>
              <a:t>https://aikosh.indiaai.gov.in/home/datasets/details/pradhan_mantri_gram_sadak_yojna_pmgsy.html</a:t>
            </a:r>
            <a:endParaRPr lang="en-IN" dirty="0"/>
          </a:p>
          <a:p>
            <a:r>
              <a:rPr lang="en-IN" dirty="0"/>
              <a:t>IBM Watson Studio </a:t>
            </a:r>
            <a:r>
              <a:rPr lang="en-IN" dirty="0" err="1"/>
              <a:t>AutoAI</a:t>
            </a:r>
            <a:r>
              <a:rPr lang="en-IN" dirty="0"/>
              <a:t> Documentation</a:t>
            </a:r>
          </a:p>
          <a:p>
            <a:pPr lvl="1"/>
            <a:r>
              <a:rPr lang="en-IN" dirty="0">
                <a:hlinkClick r:id="rId3"/>
              </a:rPr>
              <a:t>https://www.ibm.com/docs/en/watsonx/w-and-w/2.0.0?topic=models-autoai</a:t>
            </a:r>
            <a:endParaRPr lang="en-IN" dirty="0"/>
          </a:p>
          <a:p>
            <a:r>
              <a:rPr lang="en-IN" dirty="0"/>
              <a:t>IBM watsonx.ai API Reference</a:t>
            </a:r>
          </a:p>
          <a:p>
            <a:pPr lvl="1"/>
            <a:r>
              <a:rPr lang="en-IN" dirty="0">
                <a:hlinkClick r:id="rId4"/>
              </a:rPr>
              <a:t>https://cloud.ibm.com/apidocs/watsonx-ai</a:t>
            </a:r>
            <a:endParaRPr lang="en-IN" dirty="0"/>
          </a:p>
          <a:p>
            <a:r>
              <a:rPr lang="en-IN" dirty="0"/>
              <a:t>PMGSY Official Guidelines and Publications</a:t>
            </a:r>
          </a:p>
          <a:p>
            <a:pPr lvl="1"/>
            <a:r>
              <a:rPr lang="en-IN" dirty="0">
                <a:hlinkClick r:id="rId5"/>
              </a:rPr>
              <a:t>https://www.myscheme.gov.in/schemes/pmgsy</a:t>
            </a:r>
            <a:endParaRPr lang="en-IN" dirty="0"/>
          </a:p>
          <a:p>
            <a:pPr lvl="1"/>
            <a:r>
              <a:rPr lang="en-IN" dirty="0">
                <a:hlinkClick r:id="rId6"/>
              </a:rPr>
              <a:t>https://megcnrd.gov.in/forms/PMGSY.pdf</a:t>
            </a:r>
            <a:endParaRPr lang="en-IN" dirty="0"/>
          </a:p>
          <a:p>
            <a:r>
              <a:rPr lang="en-IN" dirty="0"/>
              <a:t>Machine Learning Classification Best Practices</a:t>
            </a:r>
          </a:p>
          <a:p>
            <a:pPr lvl="1"/>
            <a:r>
              <a:rPr lang="en-IN" dirty="0">
                <a:hlinkClick r:id="rId7"/>
              </a:rPr>
              <a:t>https://www.geeksforgeeks.org/machine-learning/getting-started-with-classification/</a:t>
            </a:r>
            <a:endParaRPr lang="en-IN" dirty="0"/>
          </a:p>
          <a:p>
            <a:pPr lvl="1"/>
            <a:r>
              <a:rPr lang="en-IN" dirty="0">
                <a:hlinkClick r:id="rId8"/>
              </a:rPr>
              <a:t>https://www.ibm.com/docs/en/watsonx/w-and-w/2.0.0?topic=models-build-model-autoai</a:t>
            </a:r>
            <a:endParaRPr lang="en-IN" dirty="0"/>
          </a:p>
        </p:txBody>
      </p:sp>
    </p:spTree>
    <p:extLst>
      <p:ext uri="{BB962C8B-B14F-4D97-AF65-F5344CB8AC3E}">
        <p14:creationId xmlns:p14="http://schemas.microsoft.com/office/powerpoint/2010/main" val="728950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DF92EB11-2429-C369-41C3-DBE44183F049}"/>
              </a:ext>
            </a:extLst>
          </p:cNvPr>
          <p:cNvPicPr>
            <a:picLocks noGrp="1" noChangeAspect="1"/>
          </p:cNvPicPr>
          <p:nvPr>
            <p:ph idx="1"/>
          </p:nvPr>
        </p:nvPicPr>
        <p:blipFill>
          <a:blip r:embed="rId2"/>
          <a:stretch>
            <a:fillRect/>
          </a:stretch>
        </p:blipFill>
        <p:spPr>
          <a:xfrm>
            <a:off x="2816113" y="1332230"/>
            <a:ext cx="6559774" cy="5068916"/>
          </a:xfrm>
        </p:spPr>
      </p:pic>
    </p:spTree>
    <p:extLst>
      <p:ext uri="{BB962C8B-B14F-4D97-AF65-F5344CB8AC3E}">
        <p14:creationId xmlns:p14="http://schemas.microsoft.com/office/powerpoint/2010/main" val="3847331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424A8ADB-BFBB-103B-CABC-3C31F93DF108}"/>
              </a:ext>
            </a:extLst>
          </p:cNvPr>
          <p:cNvPicPr>
            <a:picLocks noGrp="1" noChangeAspect="1"/>
          </p:cNvPicPr>
          <p:nvPr>
            <p:ph idx="1"/>
          </p:nvPr>
        </p:nvPicPr>
        <p:blipFill>
          <a:blip r:embed="rId2"/>
          <a:stretch>
            <a:fillRect/>
          </a:stretch>
        </p:blipFill>
        <p:spPr>
          <a:xfrm>
            <a:off x="2785633" y="1322070"/>
            <a:ext cx="6620734" cy="5116022"/>
          </a:xfrm>
        </p:spPr>
      </p:pic>
    </p:spTree>
    <p:extLst>
      <p:ext uri="{BB962C8B-B14F-4D97-AF65-F5344CB8AC3E}">
        <p14:creationId xmlns:p14="http://schemas.microsoft.com/office/powerpoint/2010/main" val="41287103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7" name="Content Placeholder 6">
            <a:extLst>
              <a:ext uri="{FF2B5EF4-FFF2-40B4-BE49-F238E27FC236}">
                <a16:creationId xmlns:a16="http://schemas.microsoft.com/office/drawing/2014/main" id="{F311171E-0554-CE78-9F15-863CD22C05A3}"/>
              </a:ext>
            </a:extLst>
          </p:cNvPr>
          <p:cNvPicPr>
            <a:picLocks noGrp="1" noChangeAspect="1"/>
          </p:cNvPicPr>
          <p:nvPr>
            <p:ph idx="1"/>
          </p:nvPr>
        </p:nvPicPr>
        <p:blipFill>
          <a:blip r:embed="rId2"/>
          <a:stretch>
            <a:fillRect/>
          </a:stretch>
        </p:blipFill>
        <p:spPr>
          <a:xfrm>
            <a:off x="2273100" y="1454150"/>
            <a:ext cx="7645800" cy="5403850"/>
          </a:xfrm>
        </p:spPr>
      </p:pic>
    </p:spTree>
    <p:extLst>
      <p:ext uri="{BB962C8B-B14F-4D97-AF65-F5344CB8AC3E}">
        <p14:creationId xmlns:p14="http://schemas.microsoft.com/office/powerpoint/2010/main" val="21718527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400" dirty="0"/>
              <a:t>In India, the Pradhan Mantri Gram Sadak Yojana (PMGSY) plays a vital role in connecting rural communities by building all-weather roads and bridges. Over time, this program has introduced multiple phases, each with its own goals and funding methods. With thousands of projects underway or completed, keeping track of which project belongs to which phase has become challenging. Doing this manually takes a lot of time, is prone to mistakes, and doesn’t scale well. To support better planning, budgeting, and evaluation, we need an intelligent automated system that can quickly and accurately classify these projects based on their characteristics. This would help decision-makers monitor progress and make informed choices to improve rural connectivity.</a:t>
            </a:r>
            <a:endParaRPr lang="en-IN" sz="36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289257" y="1232452"/>
            <a:ext cx="11613485" cy="5563973"/>
          </a:xfrm>
        </p:spPr>
        <p:txBody>
          <a:bodyPr vert="horz" lIns="91440" tIns="45720" rIns="91440" bIns="45720" rtlCol="0" anchor="ctr">
            <a:noAutofit/>
          </a:bodyPr>
          <a:lstStyle/>
          <a:p>
            <a:pPr marL="305435" indent="-305435"/>
            <a:endParaRPr lang="en-IN" sz="1200" b="1" dirty="0">
              <a:latin typeface="Calibri"/>
              <a:cs typeface="Calibri"/>
            </a:endParaRPr>
          </a:p>
          <a:p>
            <a:pPr marL="305435" indent="-305435"/>
            <a:r>
              <a:rPr lang="en-US" sz="1200" b="1" dirty="0">
                <a:latin typeface="Calibri" panose="020F0502020204030204" pitchFamily="34" charset="0"/>
                <a:ea typeface="Calibri" panose="020F0502020204030204" pitchFamily="34" charset="0"/>
                <a:cs typeface="Calibri" panose="020F0502020204030204" pitchFamily="34" charset="0"/>
              </a:rPr>
              <a:t>The proposed system aims to streamline and automate the classification of road and bridge construction projects into their respective PMGSY schemes. This solution leverages data science and machine learning to accurately categorize projects based on physical and financial parameters. The main components are as follows:</a:t>
            </a:r>
          </a:p>
          <a:p>
            <a:pPr marL="305435" indent="-305435"/>
            <a:r>
              <a:rPr lang="en-IN" sz="1200" b="1" dirty="0">
                <a:latin typeface="Calibri"/>
                <a:ea typeface="+mn-lt"/>
                <a:cs typeface="+mn-lt"/>
              </a:rPr>
              <a:t>Data Collection:</a:t>
            </a:r>
          </a:p>
          <a:p>
            <a:pPr marL="629435" lvl="1" indent="-305435"/>
            <a:r>
              <a:rPr lang="en-US" sz="1200" b="1" dirty="0">
                <a:latin typeface="Calibri" panose="020F0502020204030204" pitchFamily="34" charset="0"/>
                <a:ea typeface="Calibri" panose="020F0502020204030204" pitchFamily="34" charset="0"/>
                <a:cs typeface="Calibri" panose="020F0502020204030204" pitchFamily="34" charset="0"/>
              </a:rPr>
              <a:t>Gather historical data on completed and ongoing road and bridge projects, including their physical specifications, financial details, project status, and existing scheme labels.</a:t>
            </a:r>
            <a:endParaRPr lang="en-IN" sz="900" b="1" dirty="0">
              <a:latin typeface="Calibri"/>
              <a:cs typeface="Calibri"/>
            </a:endParaRPr>
          </a:p>
          <a:p>
            <a:pPr lvl="1"/>
            <a:r>
              <a:rPr lang="en-US" sz="1200" b="1" dirty="0">
                <a:latin typeface="Calibri" panose="020F0502020204030204" pitchFamily="34" charset="0"/>
                <a:ea typeface="Calibri" panose="020F0502020204030204" pitchFamily="34" charset="0"/>
                <a:cs typeface="Calibri" panose="020F0502020204030204" pitchFamily="34" charset="0"/>
              </a:rPr>
              <a:t>Source additional relevant datasets, such as government records or the AI Kosh dataset, to ensure diversity and accuracy in the training data.</a:t>
            </a:r>
          </a:p>
          <a:p>
            <a:pPr marL="305435" indent="-305435"/>
            <a:r>
              <a:rPr lang="en-IN" sz="1200" b="1" dirty="0">
                <a:latin typeface="Calibri"/>
                <a:ea typeface="+mn-lt"/>
                <a:cs typeface="+mn-lt"/>
              </a:rPr>
              <a:t>Data Preprocessing:</a:t>
            </a:r>
            <a:endParaRPr lang="en-IN" sz="1200" b="1" dirty="0">
              <a:latin typeface="Calibri"/>
              <a:cs typeface="Calibri"/>
            </a:endParaRPr>
          </a:p>
          <a:p>
            <a:pPr marL="629920" lvl="1" indent="-305435"/>
            <a:r>
              <a:rPr lang="en-IN" sz="1200" b="1" dirty="0">
                <a:latin typeface="Calibri"/>
                <a:ea typeface="+mn-lt"/>
                <a:cs typeface="+mn-lt"/>
              </a:rPr>
              <a:t>Clean and preprocess the collected data to handle missing values, outliers, and inconsistencies.</a:t>
            </a:r>
            <a:endParaRPr lang="en-IN" sz="1200" b="1" dirty="0">
              <a:latin typeface="Calibri"/>
              <a:cs typeface="Calibri"/>
            </a:endParaRPr>
          </a:p>
          <a:p>
            <a:pPr lvl="1"/>
            <a:r>
              <a:rPr lang="en-US" sz="1200" b="1" dirty="0">
                <a:latin typeface="Calibri" panose="020F0502020204030204" pitchFamily="34" charset="0"/>
                <a:ea typeface="Calibri" panose="020F0502020204030204" pitchFamily="34" charset="0"/>
                <a:cs typeface="Calibri" panose="020F0502020204030204" pitchFamily="34" charset="0"/>
              </a:rPr>
              <a:t>Perform feature engineering to identify and construct the most impactful features for distinguishing between different PMGSY schemes.</a:t>
            </a:r>
          </a:p>
          <a:p>
            <a:pPr marL="305435" indent="-305435"/>
            <a:r>
              <a:rPr lang="en-IN" sz="1200" b="1" dirty="0">
                <a:latin typeface="Calibri"/>
                <a:ea typeface="+mn-lt"/>
                <a:cs typeface="+mn-lt"/>
              </a:rPr>
              <a:t>Machine Learning Algorithm:</a:t>
            </a:r>
            <a:endParaRPr lang="en-IN" sz="1200" b="1" dirty="0">
              <a:latin typeface="Calibri"/>
              <a:cs typeface="Calibri"/>
            </a:endParaRPr>
          </a:p>
          <a:p>
            <a:pPr lvl="1"/>
            <a:r>
              <a:rPr lang="en-US" sz="1200" b="1" dirty="0">
                <a:latin typeface="Calibri" panose="020F0502020204030204" pitchFamily="34" charset="0"/>
                <a:ea typeface="Calibri" panose="020F0502020204030204" pitchFamily="34" charset="0"/>
                <a:cs typeface="Calibri" panose="020F0502020204030204" pitchFamily="34" charset="0"/>
              </a:rPr>
              <a:t>Utilize IBM </a:t>
            </a:r>
            <a:r>
              <a:rPr lang="en-US" sz="1200" b="1" dirty="0" err="1">
                <a:latin typeface="Calibri" panose="020F0502020204030204" pitchFamily="34" charset="0"/>
                <a:ea typeface="Calibri" panose="020F0502020204030204" pitchFamily="34" charset="0"/>
                <a:cs typeface="Calibri" panose="020F0502020204030204" pitchFamily="34" charset="0"/>
              </a:rPr>
              <a:t>AutoAI</a:t>
            </a:r>
            <a:r>
              <a:rPr lang="en-US" sz="1200" b="1" dirty="0">
                <a:latin typeface="Calibri" panose="020F0502020204030204" pitchFamily="34" charset="0"/>
                <a:ea typeface="Calibri" panose="020F0502020204030204" pitchFamily="34" charset="0"/>
                <a:cs typeface="Calibri" panose="020F0502020204030204" pitchFamily="34" charset="0"/>
              </a:rPr>
              <a:t> to automate the selection, training, and optimization of machine learning classification models suited to this problem.</a:t>
            </a:r>
          </a:p>
          <a:p>
            <a:pPr lvl="1"/>
            <a:r>
              <a:rPr lang="en-US" sz="1200" b="1" dirty="0">
                <a:latin typeface="Calibri" panose="020F0502020204030204" pitchFamily="34" charset="0"/>
                <a:ea typeface="Calibri" panose="020F0502020204030204" pitchFamily="34" charset="0"/>
                <a:cs typeface="Calibri" panose="020F0502020204030204" pitchFamily="34" charset="0"/>
              </a:rPr>
              <a:t>Let the model learn from financial, physical, and administrative features to predict the appropriate scheme for each project.</a:t>
            </a:r>
          </a:p>
          <a:p>
            <a:pPr marL="305435" indent="-305435"/>
            <a:r>
              <a:rPr lang="en-IN" sz="1200" b="1" dirty="0">
                <a:latin typeface="Calibri"/>
                <a:ea typeface="+mn-lt"/>
                <a:cs typeface="+mn-lt"/>
              </a:rPr>
              <a:t>Deployment:</a:t>
            </a:r>
            <a:endParaRPr lang="en-IN" sz="1200" b="1" dirty="0">
              <a:latin typeface="Calibri"/>
              <a:cs typeface="Calibri"/>
            </a:endParaRPr>
          </a:p>
          <a:p>
            <a:pPr lvl="1"/>
            <a:r>
              <a:rPr lang="en-US" sz="1200" b="1" dirty="0">
                <a:latin typeface="Calibri" panose="020F0502020204030204" pitchFamily="34" charset="0"/>
                <a:ea typeface="Calibri" panose="020F0502020204030204" pitchFamily="34" charset="0"/>
                <a:cs typeface="Calibri" panose="020F0502020204030204" pitchFamily="34" charset="0"/>
              </a:rPr>
              <a:t>Deploy the trained model on IBM Cloud Lite services, ensuring scalability and accessibility for end-users, planners, and policy makers.</a:t>
            </a:r>
          </a:p>
          <a:p>
            <a:pPr lvl="1"/>
            <a:r>
              <a:rPr lang="en-US" sz="1200" b="1" dirty="0">
                <a:latin typeface="Calibri" panose="020F0502020204030204" pitchFamily="34" charset="0"/>
                <a:ea typeface="Calibri" panose="020F0502020204030204" pitchFamily="34" charset="0"/>
                <a:cs typeface="Calibri" panose="020F0502020204030204" pitchFamily="34" charset="0"/>
              </a:rPr>
              <a:t>Integrate the solution into an interface or API, allowing stakeholders to quickly classify new projects as data becomes available.</a:t>
            </a:r>
            <a:endParaRPr lang="en-US" b="1" dirty="0">
              <a:latin typeface="Calibri" panose="020F0502020204030204" pitchFamily="34" charset="0"/>
              <a:ea typeface="Calibri" panose="020F0502020204030204" pitchFamily="34" charset="0"/>
              <a:cs typeface="Calibri" panose="020F0502020204030204" pitchFamily="34" charset="0"/>
            </a:endParaRPr>
          </a:p>
          <a:p>
            <a:pPr marL="305435" indent="-305435"/>
            <a:r>
              <a:rPr lang="en-IN" sz="1200" b="1" dirty="0">
                <a:latin typeface="Calibri"/>
                <a:ea typeface="+mn-lt"/>
                <a:cs typeface="+mn-lt"/>
              </a:rPr>
              <a:t>Evaluation:</a:t>
            </a:r>
            <a:endParaRPr lang="en-IN" sz="1200" b="1" dirty="0">
              <a:latin typeface="Calibri"/>
              <a:cs typeface="Calibri"/>
            </a:endParaRPr>
          </a:p>
          <a:p>
            <a:pPr lvl="1"/>
            <a:r>
              <a:rPr lang="en-US" sz="1200" b="1" dirty="0">
                <a:latin typeface="Calibri" panose="020F0502020204030204" pitchFamily="34" charset="0"/>
                <a:ea typeface="Calibri" panose="020F0502020204030204" pitchFamily="34" charset="0"/>
                <a:cs typeface="Calibri" panose="020F0502020204030204" pitchFamily="34" charset="0"/>
              </a:rPr>
              <a:t>Assess model performance using relevant metrics such as accuracy, precision, recall, and the confusion matrix.</a:t>
            </a:r>
          </a:p>
          <a:p>
            <a:pPr marL="629920" lvl="1" indent="-305435"/>
            <a:r>
              <a:rPr lang="en-IN" sz="1200" b="1" dirty="0">
                <a:ea typeface="+mn-lt"/>
                <a:cs typeface="+mn-lt"/>
              </a:rPr>
              <a:t>Result : </a:t>
            </a:r>
            <a:r>
              <a:rPr lang="en-US" sz="1200" b="1" dirty="0">
                <a:latin typeface="Calibri" panose="020F0502020204030204" pitchFamily="34" charset="0"/>
                <a:ea typeface="Calibri" panose="020F0502020204030204" pitchFamily="34" charset="0"/>
                <a:cs typeface="Calibri" panose="020F0502020204030204" pitchFamily="34" charset="0"/>
              </a:rPr>
              <a:t>The system now enables fast, reliable, and accurate classification of rural infrastructure projects into their correct PMGSY schemes, reducing manual workload and supporting better government decision-making.</a:t>
            </a:r>
          </a:p>
          <a:p>
            <a:pPr marL="629920" lvl="1" indent="-305435"/>
            <a:endParaRPr lang="en-IN" sz="1200" b="1" dirty="0"/>
          </a:p>
          <a:p>
            <a:pPr marL="0" indent="0">
              <a:buNone/>
            </a:pPr>
            <a:endParaRPr lang="en-IN"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dirty="0">
                <a:solidFill>
                  <a:schemeClr val="accent1"/>
                </a:solidFill>
                <a:latin typeface="Arial"/>
                <a:ea typeface="+mj-lt"/>
                <a:cs typeface="Arial"/>
              </a:rPr>
              <a:t>System  Approach</a:t>
            </a:r>
            <a:endParaRPr lang="en-US" sz="44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IN" b="1" dirty="0"/>
              <a:t>Platform:</a:t>
            </a:r>
            <a:r>
              <a:rPr lang="en-IN" dirty="0"/>
              <a:t> IBM Cloud Lite services for scalable, cloud-based model development and deployment.</a:t>
            </a:r>
          </a:p>
          <a:p>
            <a:r>
              <a:rPr lang="en-IN" b="1" dirty="0"/>
              <a:t>Tool:</a:t>
            </a:r>
            <a:r>
              <a:rPr lang="en-IN" dirty="0"/>
              <a:t> IBM </a:t>
            </a:r>
            <a:r>
              <a:rPr lang="en-IN" dirty="0" err="1"/>
              <a:t>AutoAI</a:t>
            </a:r>
            <a:r>
              <a:rPr lang="en-IN" dirty="0"/>
              <a:t> for automated machine learning pipeline including data preprocessing, model training, and optimization.</a:t>
            </a:r>
          </a:p>
          <a:p>
            <a:r>
              <a:rPr lang="en-IN" b="1" dirty="0"/>
              <a:t>Data</a:t>
            </a:r>
            <a:r>
              <a:rPr lang="en-IN" dirty="0"/>
              <a:t> </a:t>
            </a:r>
            <a:r>
              <a:rPr lang="en-IN" b="1" dirty="0"/>
              <a:t>Source:</a:t>
            </a:r>
            <a:r>
              <a:rPr lang="en-IN" dirty="0"/>
              <a:t> AI Kosh dataset from the Government of India containing detailed road and bridge project data.</a:t>
            </a:r>
          </a:p>
          <a:p>
            <a:r>
              <a:rPr lang="en-IN" b="1" dirty="0"/>
              <a:t>Programming</a:t>
            </a:r>
            <a:r>
              <a:rPr lang="en-IN" dirty="0"/>
              <a:t> </a:t>
            </a:r>
            <a:r>
              <a:rPr lang="en-IN" b="1" dirty="0"/>
              <a:t>Languages:</a:t>
            </a:r>
            <a:r>
              <a:rPr lang="en-IN" dirty="0"/>
              <a:t> Python (for model exploration, evaluation, and deployment scripting).</a:t>
            </a:r>
          </a:p>
          <a:p>
            <a:r>
              <a:rPr lang="en-IN" b="1" dirty="0"/>
              <a:t>Model Deployment: </a:t>
            </a:r>
            <a:r>
              <a:rPr lang="en-IN" dirty="0"/>
              <a:t>Deployed trained model as an API endpoint on IBM Cloud for real-time project classification.</a:t>
            </a:r>
          </a:p>
          <a:p>
            <a:r>
              <a:rPr lang="en-IN" b="1" dirty="0"/>
              <a:t>Additional Tools: </a:t>
            </a:r>
            <a:r>
              <a:rPr lang="en-IN" dirty="0" err="1"/>
              <a:t>Jupyter</a:t>
            </a:r>
            <a:r>
              <a:rPr lang="en-IN" dirty="0"/>
              <a:t> notebooks for data analysis and visualization during development.</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482520"/>
            <a:ext cx="11029615" cy="4673324"/>
          </a:xfrm>
        </p:spPr>
        <p:txBody>
          <a:bodyPr>
            <a:normAutofit lnSpcReduction="10000"/>
          </a:bodyPr>
          <a:lstStyle/>
          <a:p>
            <a:r>
              <a:rPr lang="en-US" b="1" dirty="0"/>
              <a:t>Algorithm:</a:t>
            </a:r>
            <a:br>
              <a:rPr lang="en-US" dirty="0"/>
            </a:br>
            <a:r>
              <a:rPr lang="en-US" dirty="0"/>
              <a:t>Utilized IBM </a:t>
            </a:r>
            <a:r>
              <a:rPr lang="en-US" dirty="0" err="1"/>
              <a:t>AutoAI</a:t>
            </a:r>
            <a:r>
              <a:rPr lang="en-US" dirty="0"/>
              <a:t> for automated machine learning, which conducted feature selection, model training, optimization, and pipeline generation. The approach involved multiclass classification to predict the PMGSY scheme based on project features.</a:t>
            </a:r>
          </a:p>
          <a:p>
            <a:r>
              <a:rPr lang="en-US" b="1" dirty="0"/>
              <a:t>Model Training:</a:t>
            </a:r>
            <a:br>
              <a:rPr lang="en-US" dirty="0"/>
            </a:br>
            <a:r>
              <a:rPr lang="en-US" dirty="0"/>
              <a:t>The </a:t>
            </a:r>
            <a:r>
              <a:rPr lang="en-US" dirty="0" err="1"/>
              <a:t>AutoAI</a:t>
            </a:r>
            <a:r>
              <a:rPr lang="en-US" dirty="0"/>
              <a:t> experiment was configured using the AI Kosh dataset, targeting the "PMGSY_SCHEME" column for classification. Training included holdout validation and scoring using accuracy.</a:t>
            </a:r>
          </a:p>
          <a:p>
            <a:r>
              <a:rPr lang="en-US" b="1" dirty="0"/>
              <a:t>Model Evaluation:</a:t>
            </a:r>
            <a:br>
              <a:rPr lang="en-US" dirty="0"/>
            </a:br>
            <a:r>
              <a:rPr lang="en-US" dirty="0"/>
              <a:t>Pipelines were compared using accuracy and feature importance; the best pipeline was selected for deployment.</a:t>
            </a:r>
          </a:p>
          <a:p>
            <a:r>
              <a:rPr lang="en-US" b="1" dirty="0"/>
              <a:t>Deployment:</a:t>
            </a:r>
            <a:br>
              <a:rPr lang="en-US" dirty="0"/>
            </a:br>
            <a:r>
              <a:rPr lang="en-US" dirty="0"/>
              <a:t>The final model was deployed on IBM Cloud Lite as a web service using IBM Watsonx.ai Runtime. It is accessible via API for real-time project classification.</a:t>
            </a:r>
          </a:p>
          <a:p>
            <a:r>
              <a:rPr lang="en-US" b="1" dirty="0"/>
              <a:t>Scoring &amp; Prediction:</a:t>
            </a:r>
            <a:br>
              <a:rPr lang="en-US" dirty="0"/>
            </a:br>
            <a:r>
              <a:rPr lang="en-US" dirty="0"/>
              <a:t>The deployed model accepts new project data, returning predicted PMGSY scheme along with probability scores, enabling accurate and quick scheme assignment.</a:t>
            </a:r>
          </a:p>
          <a:p>
            <a:pPr marL="305435" indent="-305435"/>
            <a:endParaRPr lang="en-IN" dirty="0"/>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Content Placeholder 3">
            <a:extLst>
              <a:ext uri="{FF2B5EF4-FFF2-40B4-BE49-F238E27FC236}">
                <a16:creationId xmlns:a16="http://schemas.microsoft.com/office/drawing/2014/main" id="{28F90749-F661-EB4A-D902-68D3C9884C44}"/>
              </a:ext>
            </a:extLst>
          </p:cNvPr>
          <p:cNvSpPr>
            <a:spLocks noGrp="1"/>
          </p:cNvSpPr>
          <p:nvPr>
            <p:ph idx="1"/>
          </p:nvPr>
        </p:nvSpPr>
        <p:spPr>
          <a:xfrm>
            <a:off x="581192" y="853441"/>
            <a:ext cx="11029615" cy="2126974"/>
          </a:xfrm>
        </p:spPr>
        <p:txBody>
          <a:bodyPr/>
          <a:lstStyle/>
          <a:p>
            <a:r>
              <a:rPr lang="en-US" b="1" dirty="0"/>
              <a:t>Model Performance: </a:t>
            </a:r>
            <a:r>
              <a:rPr lang="en-US" dirty="0"/>
              <a:t>The top pipeline, using a Batched Tree Ensemble Classifier (XGB Classifier), achieved a cross-validated accuracy of 92.4%, making it highly reliable for classifying PMGSY project schemes.</a:t>
            </a:r>
          </a:p>
          <a:p>
            <a:endParaRPr lang="en-IN" dirty="0"/>
          </a:p>
        </p:txBody>
      </p:sp>
      <p:pic>
        <p:nvPicPr>
          <p:cNvPr id="7" name="Picture 6">
            <a:extLst>
              <a:ext uri="{FF2B5EF4-FFF2-40B4-BE49-F238E27FC236}">
                <a16:creationId xmlns:a16="http://schemas.microsoft.com/office/drawing/2014/main" id="{01249EAD-633F-59DF-AC23-13AF9512A1C1}"/>
              </a:ext>
            </a:extLst>
          </p:cNvPr>
          <p:cNvPicPr>
            <a:picLocks noChangeAspect="1"/>
          </p:cNvPicPr>
          <p:nvPr/>
        </p:nvPicPr>
        <p:blipFill>
          <a:blip r:embed="rId2"/>
          <a:stretch>
            <a:fillRect/>
          </a:stretch>
        </p:blipFill>
        <p:spPr>
          <a:xfrm>
            <a:off x="1909764" y="2263075"/>
            <a:ext cx="8372472" cy="4188418"/>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6BB637-62FA-30D2-49D7-C31408D2BF9E}"/>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BEC5453F-F0EA-E868-A402-9B8E0D5F46C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Content Placeholder 3">
            <a:extLst>
              <a:ext uri="{FF2B5EF4-FFF2-40B4-BE49-F238E27FC236}">
                <a16:creationId xmlns:a16="http://schemas.microsoft.com/office/drawing/2014/main" id="{416C1143-711E-EE12-CF68-3413CC77CD55}"/>
              </a:ext>
            </a:extLst>
          </p:cNvPr>
          <p:cNvSpPr>
            <a:spLocks noGrp="1"/>
          </p:cNvSpPr>
          <p:nvPr>
            <p:ph idx="1"/>
          </p:nvPr>
        </p:nvSpPr>
        <p:spPr>
          <a:xfrm>
            <a:off x="581192" y="853441"/>
            <a:ext cx="11029615" cy="2126974"/>
          </a:xfrm>
        </p:spPr>
        <p:txBody>
          <a:bodyPr/>
          <a:lstStyle/>
          <a:p>
            <a:r>
              <a:rPr lang="en-US" b="1" dirty="0"/>
              <a:t>Pipeline Development: </a:t>
            </a:r>
            <a:r>
              <a:rPr lang="en-US" dirty="0" err="1"/>
              <a:t>AutoAI</a:t>
            </a:r>
            <a:r>
              <a:rPr lang="en-US" dirty="0"/>
              <a:t> generated 10 different pipelines through data preprocessing, model selection, feature engineering, and ensemble methods. Pipeline 10 was selected as the best performer based on accuracy.</a:t>
            </a:r>
          </a:p>
          <a:p>
            <a:endParaRPr lang="en-IN" dirty="0"/>
          </a:p>
        </p:txBody>
      </p:sp>
      <p:pic>
        <p:nvPicPr>
          <p:cNvPr id="3" name="Picture 2">
            <a:extLst>
              <a:ext uri="{FF2B5EF4-FFF2-40B4-BE49-F238E27FC236}">
                <a16:creationId xmlns:a16="http://schemas.microsoft.com/office/drawing/2014/main" id="{B735E24F-CA0A-153A-A08C-808F0E657374}"/>
              </a:ext>
            </a:extLst>
          </p:cNvPr>
          <p:cNvPicPr>
            <a:picLocks noChangeAspect="1"/>
          </p:cNvPicPr>
          <p:nvPr/>
        </p:nvPicPr>
        <p:blipFill>
          <a:blip r:embed="rId2"/>
          <a:stretch>
            <a:fillRect/>
          </a:stretch>
        </p:blipFill>
        <p:spPr>
          <a:xfrm>
            <a:off x="1911858" y="2259623"/>
            <a:ext cx="8368283" cy="4186322"/>
          </a:xfrm>
          <a:prstGeom prst="rect">
            <a:avLst/>
          </a:prstGeom>
        </p:spPr>
      </p:pic>
    </p:spTree>
    <p:extLst>
      <p:ext uri="{BB962C8B-B14F-4D97-AF65-F5344CB8AC3E}">
        <p14:creationId xmlns:p14="http://schemas.microsoft.com/office/powerpoint/2010/main" val="1583249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07F089-C6CF-2411-3366-3CC53B93B524}"/>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214ABCD7-8552-B10A-F4CB-0F2E4BD2B34A}"/>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sp>
        <p:nvSpPr>
          <p:cNvPr id="4" name="Content Placeholder 3">
            <a:extLst>
              <a:ext uri="{FF2B5EF4-FFF2-40B4-BE49-F238E27FC236}">
                <a16:creationId xmlns:a16="http://schemas.microsoft.com/office/drawing/2014/main" id="{AB920B31-731C-8555-414F-0EA330A7DE20}"/>
              </a:ext>
            </a:extLst>
          </p:cNvPr>
          <p:cNvSpPr>
            <a:spLocks noGrp="1"/>
          </p:cNvSpPr>
          <p:nvPr>
            <p:ph idx="1"/>
          </p:nvPr>
        </p:nvSpPr>
        <p:spPr>
          <a:xfrm>
            <a:off x="581192" y="853441"/>
            <a:ext cx="11029615" cy="2126974"/>
          </a:xfrm>
        </p:spPr>
        <p:txBody>
          <a:bodyPr/>
          <a:lstStyle/>
          <a:p>
            <a:r>
              <a:rPr lang="en-US" b="1" dirty="0"/>
              <a:t>Deployment &amp; Usage: </a:t>
            </a:r>
            <a:r>
              <a:rPr lang="en-US" dirty="0"/>
              <a:t>The final model was seamlessly deployed as an online service on IBM Cloud. Users can input new project data directly into the interface to receive instant scheme predictions.</a:t>
            </a:r>
          </a:p>
          <a:p>
            <a:endParaRPr lang="en-IN" dirty="0"/>
          </a:p>
        </p:txBody>
      </p:sp>
      <p:pic>
        <p:nvPicPr>
          <p:cNvPr id="3" name="Picture 2">
            <a:extLst>
              <a:ext uri="{FF2B5EF4-FFF2-40B4-BE49-F238E27FC236}">
                <a16:creationId xmlns:a16="http://schemas.microsoft.com/office/drawing/2014/main" id="{1E897033-469E-9886-090C-0BD75F0D38D4}"/>
              </a:ext>
            </a:extLst>
          </p:cNvPr>
          <p:cNvPicPr>
            <a:picLocks noChangeAspect="1"/>
          </p:cNvPicPr>
          <p:nvPr/>
        </p:nvPicPr>
        <p:blipFill>
          <a:blip r:embed="rId2"/>
          <a:srcRect/>
          <a:stretch/>
        </p:blipFill>
        <p:spPr>
          <a:xfrm>
            <a:off x="1916212" y="2259623"/>
            <a:ext cx="8359574" cy="4186322"/>
          </a:xfrm>
          <a:prstGeom prst="rect">
            <a:avLst/>
          </a:prstGeom>
        </p:spPr>
      </p:pic>
    </p:spTree>
    <p:extLst>
      <p:ext uri="{BB962C8B-B14F-4D97-AF65-F5344CB8AC3E}">
        <p14:creationId xmlns:p14="http://schemas.microsoft.com/office/powerpoint/2010/main" val="16725586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89</TotalTime>
  <Words>1301</Words>
  <Application>Microsoft Office PowerPoint</Application>
  <PresentationFormat>Widescreen</PresentationFormat>
  <Paragraphs>84</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Calibri Light</vt:lpstr>
      <vt:lpstr>Franklin Gothic Book</vt:lpstr>
      <vt:lpstr>Franklin Gothic Demi</vt:lpstr>
      <vt:lpstr>Wingdings 2</vt:lpstr>
      <vt:lpstr>DividendVTI</vt:lpstr>
      <vt:lpstr>PMGSY Scheme classifier</vt:lpstr>
      <vt:lpstr>OUTLINE</vt:lpstr>
      <vt:lpstr>Problem Statement</vt:lpstr>
      <vt:lpstr>Proposed Solution</vt:lpstr>
      <vt:lpstr>System  Approach</vt:lpstr>
      <vt:lpstr>Algorithm &amp; Deployment</vt:lpstr>
      <vt:lpstr>Result</vt:lpstr>
      <vt:lpstr>Result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Aakash Suryavanshi</cp:lastModifiedBy>
  <cp:revision>26</cp:revision>
  <dcterms:created xsi:type="dcterms:W3CDTF">2021-05-26T16:50:10Z</dcterms:created>
  <dcterms:modified xsi:type="dcterms:W3CDTF">2025-08-04T17:13:07Z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