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77" r:id="rId6"/>
    <p:sldId id="260" r:id="rId7"/>
    <p:sldId id="261" r:id="rId8"/>
    <p:sldId id="262" r:id="rId9"/>
    <p:sldId id="263" r:id="rId10"/>
    <p:sldId id="264" r:id="rId11"/>
    <p:sldId id="268" r:id="rId12"/>
    <p:sldId id="267" r:id="rId13"/>
    <p:sldId id="270" r:id="rId14"/>
    <p:sldId id="269" r:id="rId15"/>
    <p:sldId id="271" r:id="rId16"/>
    <p:sldId id="272" r:id="rId17"/>
    <p:sldId id="275"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 Gupta" initials="VG" lastIdx="1" clrIdx="0">
    <p:extLst>
      <p:ext uri="{19B8F6BF-5375-455C-9EA6-DF929625EA0E}">
        <p15:presenceInfo xmlns:p15="http://schemas.microsoft.com/office/powerpoint/2012/main" userId="763bb38aa02ba5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1" autoAdjust="0"/>
    <p:restoredTop sz="94660"/>
  </p:normalViewPr>
  <p:slideViewPr>
    <p:cSldViewPr snapToGrid="0">
      <p:cViewPr varScale="1">
        <p:scale>
          <a:sx n="79" d="100"/>
          <a:sy n="79" d="100"/>
        </p:scale>
        <p:origin x="77"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3/29/2019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0514-76D6-47A7-9D6E-8CBB7E5CFE1C}"/>
              </a:ext>
            </a:extLst>
          </p:cNvPr>
          <p:cNvSpPr>
            <a:spLocks noGrp="1"/>
          </p:cNvSpPr>
          <p:nvPr>
            <p:ph type="ctrTitle"/>
          </p:nvPr>
        </p:nvSpPr>
        <p:spPr>
          <a:xfrm>
            <a:off x="2839623" y="669855"/>
            <a:ext cx="9263599" cy="2616199"/>
          </a:xfrm>
        </p:spPr>
        <p:txBody>
          <a:bodyPr>
            <a:normAutofit fontScale="90000"/>
          </a:bodyPr>
          <a:lstStyle/>
          <a:p>
            <a:r>
              <a:rPr lang="en-IN" dirty="0"/>
              <a:t>WhatsApp Group Chat Analysis &amp; Sentiment Analysis</a:t>
            </a:r>
          </a:p>
        </p:txBody>
      </p:sp>
      <p:sp>
        <p:nvSpPr>
          <p:cNvPr id="3" name="Subtitle 2">
            <a:extLst>
              <a:ext uri="{FF2B5EF4-FFF2-40B4-BE49-F238E27FC236}">
                <a16:creationId xmlns:a16="http://schemas.microsoft.com/office/drawing/2014/main" id="{5CB866D1-A5C6-410E-8563-2E02522CDCEC}"/>
              </a:ext>
            </a:extLst>
          </p:cNvPr>
          <p:cNvSpPr>
            <a:spLocks noGrp="1"/>
          </p:cNvSpPr>
          <p:nvPr>
            <p:ph type="subTitle" idx="1"/>
          </p:nvPr>
        </p:nvSpPr>
        <p:spPr>
          <a:xfrm>
            <a:off x="5020146" y="4808220"/>
            <a:ext cx="6987645" cy="1686290"/>
          </a:xfrm>
        </p:spPr>
        <p:txBody>
          <a:bodyPr>
            <a:normAutofit fontScale="55000" lnSpcReduction="20000"/>
          </a:bodyPr>
          <a:lstStyle/>
          <a:p>
            <a:endParaRPr lang="en-IN" dirty="0"/>
          </a:p>
          <a:p>
            <a:r>
              <a:rPr lang="en-IN" dirty="0">
                <a:solidFill>
                  <a:schemeClr val="accent4">
                    <a:lumMod val="50000"/>
                  </a:schemeClr>
                </a:solidFill>
              </a:rPr>
              <a:t>Akash Gupta</a:t>
            </a:r>
          </a:p>
          <a:p>
            <a:r>
              <a:rPr lang="en-IN" dirty="0">
                <a:solidFill>
                  <a:schemeClr val="accent4">
                    <a:lumMod val="50000"/>
                  </a:schemeClr>
                </a:solidFill>
              </a:rPr>
              <a:t>Department of Statistics </a:t>
            </a:r>
          </a:p>
          <a:p>
            <a:r>
              <a:rPr lang="en-IN" dirty="0">
                <a:solidFill>
                  <a:schemeClr val="accent4">
                    <a:lumMod val="50000"/>
                  </a:schemeClr>
                </a:solidFill>
              </a:rPr>
              <a:t>University of Delhi</a:t>
            </a:r>
          </a:p>
          <a:p>
            <a:r>
              <a:rPr lang="en-IN" dirty="0">
                <a:solidFill>
                  <a:schemeClr val="accent4">
                    <a:lumMod val="50000"/>
                  </a:schemeClr>
                </a:solidFill>
              </a:rPr>
              <a:t>Contact: 8377849418</a:t>
            </a:r>
          </a:p>
          <a:p>
            <a:r>
              <a:rPr lang="en-IN" dirty="0">
                <a:solidFill>
                  <a:schemeClr val="accent4">
                    <a:lumMod val="50000"/>
                  </a:schemeClr>
                </a:solidFill>
              </a:rPr>
              <a:t>email: akash.gupta.stats@gmail.com</a:t>
            </a:r>
          </a:p>
          <a:p>
            <a:endParaRPr lang="en-IN" dirty="0">
              <a:solidFill>
                <a:schemeClr val="accent4">
                  <a:lumMod val="50000"/>
                </a:schemeClr>
              </a:solidFill>
            </a:endParaRPr>
          </a:p>
          <a:p>
            <a:endParaRPr lang="en-IN" dirty="0"/>
          </a:p>
        </p:txBody>
      </p:sp>
    </p:spTree>
    <p:extLst>
      <p:ext uri="{BB962C8B-B14F-4D97-AF65-F5344CB8AC3E}">
        <p14:creationId xmlns:p14="http://schemas.microsoft.com/office/powerpoint/2010/main" val="178780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BF28-DCC7-4B5A-B744-01137D13BFDF}"/>
              </a:ext>
            </a:extLst>
          </p:cNvPr>
          <p:cNvSpPr>
            <a:spLocks noGrp="1"/>
          </p:cNvSpPr>
          <p:nvPr>
            <p:ph type="title"/>
          </p:nvPr>
        </p:nvSpPr>
        <p:spPr>
          <a:xfrm>
            <a:off x="1556028" y="1250577"/>
            <a:ext cx="10018713" cy="5006788"/>
          </a:xfrm>
        </p:spPr>
        <p:txBody>
          <a:bodyPr>
            <a:normAutofit fontScale="90000"/>
          </a:bodyPr>
          <a:lstStyle/>
          <a:p>
            <a:pPr algn="l"/>
            <a:r>
              <a:rPr lang="en-IN" b="1" u="sng" dirty="0"/>
              <a:t>Bar Plot: </a:t>
            </a:r>
            <a:br>
              <a:rPr lang="en-IN" b="1" u="sng" dirty="0"/>
            </a:br>
            <a:br>
              <a:rPr lang="en-IN" sz="2000" b="1" u="sng" dirty="0"/>
            </a:br>
            <a:r>
              <a:rPr lang="en-IN" sz="2000" dirty="0"/>
              <a:t>Graph that presents categorical data with rectangular bars with heights or lengths proportional to the values that they represent.</a:t>
            </a:r>
            <a:br>
              <a:rPr lang="en-IN" b="1" u="sng" dirty="0"/>
            </a:br>
            <a:br>
              <a:rPr lang="en-IN" b="1" u="sng" dirty="0"/>
            </a:br>
            <a:r>
              <a:rPr lang="en-IN" b="1" u="sng" dirty="0"/>
              <a:t>Word Cloud:</a:t>
            </a:r>
            <a:br>
              <a:rPr lang="en-IN" sz="2000" b="1" u="sng" dirty="0"/>
            </a:br>
            <a:br>
              <a:rPr lang="en-IN" b="1" u="sng" dirty="0"/>
            </a:br>
            <a:r>
              <a:rPr lang="en-IN" sz="2000" dirty="0"/>
              <a:t>An Image composed of words used in a particular text or subject, in which the size of each word indicates its frequency or importance.</a:t>
            </a:r>
            <a:br>
              <a:rPr lang="en-IN" dirty="0"/>
            </a:br>
            <a:br>
              <a:rPr lang="en-IN" dirty="0"/>
            </a:br>
            <a:endParaRPr lang="en-IN" dirty="0"/>
          </a:p>
        </p:txBody>
      </p:sp>
    </p:spTree>
    <p:extLst>
      <p:ext uri="{BB962C8B-B14F-4D97-AF65-F5344CB8AC3E}">
        <p14:creationId xmlns:p14="http://schemas.microsoft.com/office/powerpoint/2010/main" val="329218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CD90-62B6-4A87-B0A8-5B9B755C0655}"/>
              </a:ext>
            </a:extLst>
          </p:cNvPr>
          <p:cNvSpPr>
            <a:spLocks noGrp="1"/>
          </p:cNvSpPr>
          <p:nvPr>
            <p:ph type="title"/>
          </p:nvPr>
        </p:nvSpPr>
        <p:spPr>
          <a:xfrm>
            <a:off x="1556028" y="0"/>
            <a:ext cx="10018713" cy="699248"/>
          </a:xfrm>
        </p:spPr>
        <p:txBody>
          <a:bodyPr>
            <a:normAutofit/>
          </a:bodyPr>
          <a:lstStyle/>
          <a:p>
            <a:pPr algn="l"/>
            <a:r>
              <a:rPr lang="en-IN" sz="2800" b="1" u="sng" dirty="0"/>
              <a:t>Sender V/s Number of Message:</a:t>
            </a:r>
          </a:p>
        </p:txBody>
      </p:sp>
      <p:pic>
        <p:nvPicPr>
          <p:cNvPr id="5" name="Content Placeholder 4">
            <a:extLst>
              <a:ext uri="{FF2B5EF4-FFF2-40B4-BE49-F238E27FC236}">
                <a16:creationId xmlns:a16="http://schemas.microsoft.com/office/drawing/2014/main" id="{7FD8C8BF-ACF2-45CA-A8E6-74B020F15F38}"/>
              </a:ext>
            </a:extLst>
          </p:cNvPr>
          <p:cNvPicPr>
            <a:picLocks noGrp="1" noChangeAspect="1"/>
          </p:cNvPicPr>
          <p:nvPr>
            <p:ph idx="1"/>
          </p:nvPr>
        </p:nvPicPr>
        <p:blipFill>
          <a:blip r:embed="rId2"/>
          <a:stretch>
            <a:fillRect/>
          </a:stretch>
        </p:blipFill>
        <p:spPr>
          <a:xfrm>
            <a:off x="1846728" y="687210"/>
            <a:ext cx="10246659" cy="5471542"/>
          </a:xfrm>
        </p:spPr>
      </p:pic>
    </p:spTree>
    <p:extLst>
      <p:ext uri="{BB962C8B-B14F-4D97-AF65-F5344CB8AC3E}">
        <p14:creationId xmlns:p14="http://schemas.microsoft.com/office/powerpoint/2010/main" val="89888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15F0-2037-4DE4-AF23-0C90B9C81CCB}"/>
              </a:ext>
            </a:extLst>
          </p:cNvPr>
          <p:cNvSpPr>
            <a:spLocks noGrp="1"/>
          </p:cNvSpPr>
          <p:nvPr>
            <p:ph type="title"/>
          </p:nvPr>
        </p:nvSpPr>
        <p:spPr>
          <a:xfrm>
            <a:off x="1618781" y="76200"/>
            <a:ext cx="10018713" cy="524435"/>
          </a:xfrm>
        </p:spPr>
        <p:txBody>
          <a:bodyPr>
            <a:normAutofit/>
          </a:bodyPr>
          <a:lstStyle/>
          <a:p>
            <a:pPr algn="l"/>
            <a:r>
              <a:rPr lang="en-IN" sz="2800" b="1" u="sng" dirty="0"/>
              <a:t>Sender V/s Sum of Message Length:</a:t>
            </a:r>
          </a:p>
        </p:txBody>
      </p:sp>
      <p:pic>
        <p:nvPicPr>
          <p:cNvPr id="5" name="Content Placeholder 4">
            <a:extLst>
              <a:ext uri="{FF2B5EF4-FFF2-40B4-BE49-F238E27FC236}">
                <a16:creationId xmlns:a16="http://schemas.microsoft.com/office/drawing/2014/main" id="{4A21EA9A-D5D0-45EB-B75A-8A20BC1D7D8C}"/>
              </a:ext>
            </a:extLst>
          </p:cNvPr>
          <p:cNvPicPr>
            <a:picLocks noGrp="1" noChangeAspect="1"/>
          </p:cNvPicPr>
          <p:nvPr>
            <p:ph idx="1"/>
          </p:nvPr>
        </p:nvPicPr>
        <p:blipFill>
          <a:blip r:embed="rId2"/>
          <a:stretch>
            <a:fillRect/>
          </a:stretch>
        </p:blipFill>
        <p:spPr>
          <a:xfrm>
            <a:off x="1824969" y="753035"/>
            <a:ext cx="10291886" cy="5423647"/>
          </a:xfrm>
        </p:spPr>
      </p:pic>
    </p:spTree>
    <p:extLst>
      <p:ext uri="{BB962C8B-B14F-4D97-AF65-F5344CB8AC3E}">
        <p14:creationId xmlns:p14="http://schemas.microsoft.com/office/powerpoint/2010/main" val="307117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AF52-ADC7-40B4-A0DD-9B280D580F40}"/>
              </a:ext>
            </a:extLst>
          </p:cNvPr>
          <p:cNvSpPr>
            <a:spLocks noGrp="1"/>
          </p:cNvSpPr>
          <p:nvPr>
            <p:ph type="title"/>
          </p:nvPr>
        </p:nvSpPr>
        <p:spPr>
          <a:xfrm>
            <a:off x="1624614" y="-53266"/>
            <a:ext cx="9984943" cy="736847"/>
          </a:xfrm>
        </p:spPr>
        <p:txBody>
          <a:bodyPr>
            <a:normAutofit/>
          </a:bodyPr>
          <a:lstStyle/>
          <a:p>
            <a:pPr algn="l"/>
            <a:r>
              <a:rPr lang="en-IN" sz="2800" b="1" u="sng" dirty="0"/>
              <a:t>Word Cloud of Message:</a:t>
            </a:r>
            <a:endParaRPr lang="en-IN" sz="2800" dirty="0"/>
          </a:p>
        </p:txBody>
      </p:sp>
      <p:pic>
        <p:nvPicPr>
          <p:cNvPr id="5" name="Content Placeholder 4">
            <a:extLst>
              <a:ext uri="{FF2B5EF4-FFF2-40B4-BE49-F238E27FC236}">
                <a16:creationId xmlns:a16="http://schemas.microsoft.com/office/drawing/2014/main" id="{C0110CC8-7248-4D26-A1DB-225EF23EE9B6}"/>
              </a:ext>
            </a:extLst>
          </p:cNvPr>
          <p:cNvPicPr>
            <a:picLocks noGrp="1" noChangeAspect="1"/>
          </p:cNvPicPr>
          <p:nvPr>
            <p:ph idx="1"/>
          </p:nvPr>
        </p:nvPicPr>
        <p:blipFill>
          <a:blip r:embed="rId2"/>
          <a:stretch>
            <a:fillRect/>
          </a:stretch>
        </p:blipFill>
        <p:spPr>
          <a:xfrm>
            <a:off x="1076994" y="887767"/>
            <a:ext cx="6461852" cy="5868633"/>
          </a:xfrm>
          <a:prstGeom prst="ellipse">
            <a:avLst/>
          </a:prstGeom>
        </p:spPr>
      </p:pic>
      <p:graphicFrame>
        <p:nvGraphicFramePr>
          <p:cNvPr id="10" name="Table 9">
            <a:extLst>
              <a:ext uri="{FF2B5EF4-FFF2-40B4-BE49-F238E27FC236}">
                <a16:creationId xmlns:a16="http://schemas.microsoft.com/office/drawing/2014/main" id="{1D79B92B-6875-4416-B157-70F3A40446BF}"/>
              </a:ext>
            </a:extLst>
          </p:cNvPr>
          <p:cNvGraphicFramePr>
            <a:graphicFrameLocks noGrp="1"/>
          </p:cNvGraphicFramePr>
          <p:nvPr>
            <p:extLst>
              <p:ext uri="{D42A27DB-BD31-4B8C-83A1-F6EECF244321}">
                <p14:modId xmlns:p14="http://schemas.microsoft.com/office/powerpoint/2010/main" val="2116333287"/>
              </p:ext>
            </p:extLst>
          </p:nvPr>
        </p:nvGraphicFramePr>
        <p:xfrm>
          <a:off x="8280338" y="1657776"/>
          <a:ext cx="2294834" cy="2295130"/>
        </p:xfrm>
        <a:graphic>
          <a:graphicData uri="http://schemas.openxmlformats.org/drawingml/2006/table">
            <a:tbl>
              <a:tblPr>
                <a:tableStyleId>{5C22544A-7EE6-4342-B048-85BDC9FD1C3A}</a:tableStyleId>
              </a:tblPr>
              <a:tblGrid>
                <a:gridCol w="1135339">
                  <a:extLst>
                    <a:ext uri="{9D8B030D-6E8A-4147-A177-3AD203B41FA5}">
                      <a16:colId xmlns:a16="http://schemas.microsoft.com/office/drawing/2014/main" val="3213540605"/>
                    </a:ext>
                  </a:extLst>
                </a:gridCol>
                <a:gridCol w="1159495">
                  <a:extLst>
                    <a:ext uri="{9D8B030D-6E8A-4147-A177-3AD203B41FA5}">
                      <a16:colId xmlns:a16="http://schemas.microsoft.com/office/drawing/2014/main" val="2341174925"/>
                    </a:ext>
                  </a:extLst>
                </a:gridCol>
              </a:tblGrid>
              <a:tr h="207415">
                <a:tc>
                  <a:txBody>
                    <a:bodyPr/>
                    <a:lstStyle/>
                    <a:p>
                      <a:pPr algn="ctr" fontAlgn="ctr"/>
                      <a:r>
                        <a:rPr lang="en-IN" sz="1400" b="1" u="none" strike="noStrike" dirty="0">
                          <a:effectLst/>
                        </a:rPr>
                        <a:t>word</a:t>
                      </a:r>
                      <a:endParaRPr lang="en-IN"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b="1" u="none" strike="noStrike" dirty="0" err="1">
                          <a:effectLst/>
                        </a:rPr>
                        <a:t>freq</a:t>
                      </a:r>
                      <a:endParaRPr lang="en-IN" sz="14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22716635"/>
                  </a:ext>
                </a:extLst>
              </a:tr>
              <a:tr h="207415">
                <a:tc>
                  <a:txBody>
                    <a:bodyPr/>
                    <a:lstStyle/>
                    <a:p>
                      <a:pPr algn="ctr" fontAlgn="ctr"/>
                      <a:r>
                        <a:rPr lang="en-IN" sz="1100" b="1" u="none" strike="noStrike" dirty="0">
                          <a:effectLst/>
                        </a:rPr>
                        <a:t>happy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1910</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79514508"/>
                  </a:ext>
                </a:extLst>
              </a:tr>
              <a:tr h="207415">
                <a:tc>
                  <a:txBody>
                    <a:bodyPr/>
                    <a:lstStyle/>
                    <a:p>
                      <a:pPr algn="ctr" fontAlgn="ctr"/>
                      <a:r>
                        <a:rPr lang="en-IN" sz="1100" b="1" u="none" strike="noStrike" dirty="0">
                          <a:effectLst/>
                        </a:rPr>
                        <a:t>birthday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1738</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67518468"/>
                  </a:ext>
                </a:extLst>
              </a:tr>
              <a:tr h="207415">
                <a:tc>
                  <a:txBody>
                    <a:bodyPr/>
                    <a:lstStyle/>
                    <a:p>
                      <a:pPr algn="ctr" fontAlgn="ctr"/>
                      <a:r>
                        <a:rPr lang="en-IN" sz="1100" u="none" strike="noStrike" dirty="0">
                          <a:effectLst/>
                        </a:rPr>
                        <a:t>the</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1049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6395921"/>
                  </a:ext>
                </a:extLst>
              </a:tr>
              <a:tr h="207415">
                <a:tc>
                  <a:txBody>
                    <a:bodyPr/>
                    <a:lstStyle/>
                    <a:p>
                      <a:pPr algn="ctr" fontAlgn="ctr"/>
                      <a:r>
                        <a:rPr lang="en-IN" sz="1100" u="none" strike="noStrike">
                          <a:effectLst/>
                        </a:rPr>
                        <a:t>and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745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03510458"/>
                  </a:ext>
                </a:extLst>
              </a:tr>
              <a:tr h="207415">
                <a:tc>
                  <a:txBody>
                    <a:bodyPr/>
                    <a:lstStyle/>
                    <a:p>
                      <a:pPr algn="ctr" fontAlgn="ctr"/>
                      <a:r>
                        <a:rPr lang="en-IN" sz="1100" u="none" strike="noStrike">
                          <a:effectLst/>
                        </a:rPr>
                        <a:t>you</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481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17721889"/>
                  </a:ext>
                </a:extLst>
              </a:tr>
              <a:tr h="207415">
                <a:tc>
                  <a:txBody>
                    <a:bodyPr/>
                    <a:lstStyle/>
                    <a:p>
                      <a:pPr algn="ctr" fontAlgn="ctr"/>
                      <a:r>
                        <a:rPr lang="en-IN" sz="1100" u="none" strike="noStrike">
                          <a:effectLst/>
                        </a:rPr>
                        <a:t>hai</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431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09720902"/>
                  </a:ext>
                </a:extLst>
              </a:tr>
              <a:tr h="207415">
                <a:tc>
                  <a:txBody>
                    <a:bodyPr/>
                    <a:lstStyle/>
                    <a:p>
                      <a:pPr algn="ctr" fontAlgn="ctr"/>
                      <a:r>
                        <a:rPr lang="en-IN" sz="1100" u="none" strike="noStrike">
                          <a:effectLst/>
                        </a:rPr>
                        <a:t>maam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394</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88775348"/>
                  </a:ext>
                </a:extLst>
              </a:tr>
              <a:tr h="207415">
                <a:tc>
                  <a:txBody>
                    <a:bodyPr/>
                    <a:lstStyle/>
                    <a:p>
                      <a:pPr algn="ctr" fontAlgn="ctr"/>
                      <a:r>
                        <a:rPr lang="en-IN" sz="1100" u="none" strike="noStrike">
                          <a:effectLst/>
                        </a:rPr>
                        <a:t>for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392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4049596"/>
                  </a:ext>
                </a:extLst>
              </a:tr>
              <a:tr h="207415">
                <a:tc>
                  <a:txBody>
                    <a:bodyPr/>
                    <a:lstStyle/>
                    <a:p>
                      <a:pPr algn="ctr" fontAlgn="ctr"/>
                      <a:r>
                        <a:rPr lang="en-IN" sz="1100" u="none" strike="noStrike">
                          <a:effectLst/>
                        </a:rPr>
                        <a:t>class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336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08835009"/>
                  </a:ext>
                </a:extLst>
              </a:tr>
              <a:tr h="207415">
                <a:tc>
                  <a:txBody>
                    <a:bodyPr/>
                    <a:lstStyle/>
                    <a:p>
                      <a:pPr algn="ctr" fontAlgn="ctr"/>
                      <a:r>
                        <a:rPr lang="en-IN" sz="1100" u="none" strike="noStrike">
                          <a:effectLst/>
                        </a:rPr>
                        <a:t>will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264</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40273596"/>
                  </a:ext>
                </a:extLst>
              </a:tr>
            </a:tbl>
          </a:graphicData>
        </a:graphic>
      </p:graphicFrame>
      <p:sp>
        <p:nvSpPr>
          <p:cNvPr id="11" name="TextBox 10">
            <a:extLst>
              <a:ext uri="{FF2B5EF4-FFF2-40B4-BE49-F238E27FC236}">
                <a16:creationId xmlns:a16="http://schemas.microsoft.com/office/drawing/2014/main" id="{D0026F4E-6B8A-4B08-BCC4-0C16F053C41B}"/>
              </a:ext>
            </a:extLst>
          </p:cNvPr>
          <p:cNvSpPr txBox="1"/>
          <p:nvPr/>
        </p:nvSpPr>
        <p:spPr>
          <a:xfrm>
            <a:off x="8418529" y="1006141"/>
            <a:ext cx="2018452" cy="646331"/>
          </a:xfrm>
          <a:prstGeom prst="rect">
            <a:avLst/>
          </a:prstGeom>
          <a:noFill/>
        </p:spPr>
        <p:txBody>
          <a:bodyPr wrap="square" rtlCol="0">
            <a:spAutoFit/>
          </a:bodyPr>
          <a:lstStyle/>
          <a:p>
            <a:pPr algn="ctr"/>
            <a:r>
              <a:rPr lang="en-IN" sz="1200" u="sng" dirty="0">
                <a:solidFill>
                  <a:srgbClr val="002060"/>
                </a:solidFill>
              </a:rPr>
              <a:t>Frequency table for top 10 words in message variable</a:t>
            </a:r>
          </a:p>
          <a:p>
            <a:pPr algn="ctr"/>
            <a:endParaRPr lang="en-IN" sz="1200" dirty="0">
              <a:solidFill>
                <a:srgbClr val="FF0000"/>
              </a:solidFill>
            </a:endParaRPr>
          </a:p>
        </p:txBody>
      </p:sp>
      <p:sp>
        <p:nvSpPr>
          <p:cNvPr id="13" name="TextBox 12">
            <a:extLst>
              <a:ext uri="{FF2B5EF4-FFF2-40B4-BE49-F238E27FC236}">
                <a16:creationId xmlns:a16="http://schemas.microsoft.com/office/drawing/2014/main" id="{95400B8E-6216-47C2-9B9E-83761DDF8344}"/>
              </a:ext>
            </a:extLst>
          </p:cNvPr>
          <p:cNvSpPr txBox="1"/>
          <p:nvPr/>
        </p:nvSpPr>
        <p:spPr>
          <a:xfrm>
            <a:off x="7805177" y="4598632"/>
            <a:ext cx="455254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Here the combined word “HAPPY BIRTHDAY” has higher frequency as compare to other words. And the proportion of sharing is ~ 10% (approx.)</a:t>
            </a:r>
          </a:p>
          <a:p>
            <a:pPr marL="285750" indent="-285750">
              <a:buFont typeface="Arial" panose="020B0604020202020204" pitchFamily="34" charset="0"/>
              <a:buChar char="•"/>
            </a:pPr>
            <a:r>
              <a:rPr lang="en-IN" dirty="0"/>
              <a:t>We can say people are feel very pleasant here to wish HBD.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8717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0A8A-924D-4EFE-ADA6-26E15565BBEA}"/>
              </a:ext>
            </a:extLst>
          </p:cNvPr>
          <p:cNvSpPr>
            <a:spLocks noGrp="1"/>
          </p:cNvSpPr>
          <p:nvPr>
            <p:ph type="title"/>
          </p:nvPr>
        </p:nvSpPr>
        <p:spPr>
          <a:xfrm>
            <a:off x="1608598" y="82118"/>
            <a:ext cx="10018713" cy="752383"/>
          </a:xfrm>
        </p:spPr>
        <p:txBody>
          <a:bodyPr>
            <a:normAutofit/>
          </a:bodyPr>
          <a:lstStyle/>
          <a:p>
            <a:pPr algn="l"/>
            <a:r>
              <a:rPr lang="en-IN" sz="2800" b="1" u="sng" dirty="0"/>
              <a:t>Word Cloud of Sender:</a:t>
            </a:r>
          </a:p>
        </p:txBody>
      </p:sp>
      <p:pic>
        <p:nvPicPr>
          <p:cNvPr id="13" name="Picture 12" descr="Plot Zoom">
            <a:extLst>
              <a:ext uri="{FF2B5EF4-FFF2-40B4-BE49-F238E27FC236}">
                <a16:creationId xmlns:a16="http://schemas.microsoft.com/office/drawing/2014/main" id="{941B1E25-5F0A-4321-8F28-D987F7D2EAF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5748" t="13754" r="28095" b="7327"/>
          <a:stretch/>
        </p:blipFill>
        <p:spPr>
          <a:xfrm>
            <a:off x="1136342" y="916620"/>
            <a:ext cx="6711517" cy="6052351"/>
          </a:xfrm>
          <a:prstGeom prst="ellipse">
            <a:avLst/>
          </a:prstGeom>
          <a:ln>
            <a:solidFill>
              <a:schemeClr val="bg1"/>
            </a:solidFill>
          </a:ln>
        </p:spPr>
      </p:pic>
      <p:graphicFrame>
        <p:nvGraphicFramePr>
          <p:cNvPr id="14" name="Table 13">
            <a:extLst>
              <a:ext uri="{FF2B5EF4-FFF2-40B4-BE49-F238E27FC236}">
                <a16:creationId xmlns:a16="http://schemas.microsoft.com/office/drawing/2014/main" id="{612CD5BA-4BA3-4D20-85D5-FC6BEF8F0DAD}"/>
              </a:ext>
            </a:extLst>
          </p:cNvPr>
          <p:cNvGraphicFramePr>
            <a:graphicFrameLocks noGrp="1"/>
          </p:cNvGraphicFramePr>
          <p:nvPr>
            <p:extLst>
              <p:ext uri="{D42A27DB-BD31-4B8C-83A1-F6EECF244321}">
                <p14:modId xmlns:p14="http://schemas.microsoft.com/office/powerpoint/2010/main" val="1560409228"/>
              </p:ext>
            </p:extLst>
          </p:nvPr>
        </p:nvGraphicFramePr>
        <p:xfrm>
          <a:off x="8179162" y="1026721"/>
          <a:ext cx="2130642" cy="2333460"/>
        </p:xfrm>
        <a:graphic>
          <a:graphicData uri="http://schemas.openxmlformats.org/drawingml/2006/table">
            <a:tbl>
              <a:tblPr>
                <a:tableStyleId>{5C22544A-7EE6-4342-B048-85BDC9FD1C3A}</a:tableStyleId>
              </a:tblPr>
              <a:tblGrid>
                <a:gridCol w="1065321">
                  <a:extLst>
                    <a:ext uri="{9D8B030D-6E8A-4147-A177-3AD203B41FA5}">
                      <a16:colId xmlns:a16="http://schemas.microsoft.com/office/drawing/2014/main" val="920301419"/>
                    </a:ext>
                  </a:extLst>
                </a:gridCol>
                <a:gridCol w="1065321">
                  <a:extLst>
                    <a:ext uri="{9D8B030D-6E8A-4147-A177-3AD203B41FA5}">
                      <a16:colId xmlns:a16="http://schemas.microsoft.com/office/drawing/2014/main" val="3601414496"/>
                    </a:ext>
                  </a:extLst>
                </a:gridCol>
              </a:tblGrid>
              <a:tr h="211248">
                <a:tc>
                  <a:txBody>
                    <a:bodyPr/>
                    <a:lstStyle/>
                    <a:p>
                      <a:pPr algn="ctr" fontAlgn="ctr"/>
                      <a:r>
                        <a:rPr lang="en-IN" sz="1400" b="1" u="none" strike="noStrike" dirty="0">
                          <a:effectLst/>
                        </a:rPr>
                        <a:t>word</a:t>
                      </a:r>
                      <a:endParaRPr lang="en-IN"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b="1" u="none" strike="noStrike" dirty="0" err="1">
                          <a:effectLst/>
                        </a:rPr>
                        <a:t>freq</a:t>
                      </a:r>
                      <a:endParaRPr lang="en-IN" sz="14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62762841"/>
                  </a:ext>
                </a:extLst>
              </a:tr>
              <a:tr h="211248">
                <a:tc>
                  <a:txBody>
                    <a:bodyPr/>
                    <a:lstStyle/>
                    <a:p>
                      <a:pPr algn="ctr" fontAlgn="ctr"/>
                      <a:r>
                        <a:rPr lang="en-IN" sz="1100" u="none" strike="noStrike">
                          <a:effectLst/>
                        </a:rPr>
                        <a:t>marwah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753</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55097998"/>
                  </a:ext>
                </a:extLst>
              </a:tr>
              <a:tr h="211248">
                <a:tc>
                  <a:txBody>
                    <a:bodyPr/>
                    <a:lstStyle/>
                    <a:p>
                      <a:pPr algn="ctr" fontAlgn="ctr"/>
                      <a:r>
                        <a:rPr lang="en-IN" sz="1100" u="none" strike="noStrike">
                          <a:effectLst/>
                        </a:rPr>
                        <a:t>sukhmani</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753</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52049182"/>
                  </a:ext>
                </a:extLst>
              </a:tr>
              <a:tr h="211248">
                <a:tc>
                  <a:txBody>
                    <a:bodyPr/>
                    <a:lstStyle/>
                    <a:p>
                      <a:pPr algn="ctr" fontAlgn="ctr"/>
                      <a:r>
                        <a:rPr lang="en-IN" sz="1100" u="none" strike="noStrike">
                          <a:effectLst/>
                        </a:rPr>
                        <a:t>yadav</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751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96827369"/>
                  </a:ext>
                </a:extLst>
              </a:tr>
              <a:tr h="211248">
                <a:tc>
                  <a:txBody>
                    <a:bodyPr/>
                    <a:lstStyle/>
                    <a:p>
                      <a:pPr algn="ctr" fontAlgn="ctr"/>
                      <a:r>
                        <a:rPr lang="en-IN" sz="1100" u="none" strike="noStrike">
                          <a:effectLst/>
                        </a:rPr>
                        <a:t>sharma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636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78278700"/>
                  </a:ext>
                </a:extLst>
              </a:tr>
              <a:tr h="211248">
                <a:tc>
                  <a:txBody>
                    <a:bodyPr/>
                    <a:lstStyle/>
                    <a:p>
                      <a:pPr algn="ctr" fontAlgn="ctr"/>
                      <a:r>
                        <a:rPr lang="en-IN" sz="1100" u="none" strike="noStrike">
                          <a:effectLst/>
                        </a:rPr>
                        <a:t>vrinda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613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96608680"/>
                  </a:ext>
                </a:extLst>
              </a:tr>
              <a:tr h="211248">
                <a:tc>
                  <a:txBody>
                    <a:bodyPr/>
                    <a:lstStyle/>
                    <a:p>
                      <a:pPr algn="ctr" fontAlgn="ctr"/>
                      <a:r>
                        <a:rPr lang="en-IN" sz="1100" u="none" strike="noStrike">
                          <a:effectLst/>
                        </a:rPr>
                        <a:t>biraj</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566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89509247"/>
                  </a:ext>
                </a:extLst>
              </a:tr>
              <a:tr h="211248">
                <a:tc>
                  <a:txBody>
                    <a:bodyPr/>
                    <a:lstStyle/>
                    <a:p>
                      <a:pPr algn="ctr" fontAlgn="ctr"/>
                      <a:r>
                        <a:rPr lang="en-IN" sz="1100" u="none" strike="noStrike">
                          <a:effectLst/>
                        </a:rPr>
                        <a:t>das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566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6153580"/>
                  </a:ext>
                </a:extLst>
              </a:tr>
              <a:tr h="211248">
                <a:tc>
                  <a:txBody>
                    <a:bodyPr/>
                    <a:lstStyle/>
                    <a:p>
                      <a:pPr algn="ctr" fontAlgn="ctr"/>
                      <a:r>
                        <a:rPr lang="en-IN" sz="1100" u="none" strike="noStrike">
                          <a:effectLst/>
                        </a:rPr>
                        <a:t>gupta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481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38378342"/>
                  </a:ext>
                </a:extLst>
              </a:tr>
              <a:tr h="211248">
                <a:tc>
                  <a:txBody>
                    <a:bodyPr/>
                    <a:lstStyle/>
                    <a:p>
                      <a:pPr algn="ctr" fontAlgn="ctr"/>
                      <a:r>
                        <a:rPr lang="en-IN" sz="1100" u="none" strike="noStrike">
                          <a:effectLst/>
                        </a:rPr>
                        <a:t>chauhan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439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08658050"/>
                  </a:ext>
                </a:extLst>
              </a:tr>
              <a:tr h="211248">
                <a:tc>
                  <a:txBody>
                    <a:bodyPr/>
                    <a:lstStyle/>
                    <a:p>
                      <a:pPr algn="ctr" fontAlgn="ctr"/>
                      <a:r>
                        <a:rPr lang="en-IN" sz="1100" u="none" strike="noStrike">
                          <a:effectLst/>
                        </a:rPr>
                        <a:t>rohit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439</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85945585"/>
                  </a:ext>
                </a:extLst>
              </a:tr>
            </a:tbl>
          </a:graphicData>
        </a:graphic>
      </p:graphicFrame>
      <p:sp>
        <p:nvSpPr>
          <p:cNvPr id="15" name="TextBox 14">
            <a:extLst>
              <a:ext uri="{FF2B5EF4-FFF2-40B4-BE49-F238E27FC236}">
                <a16:creationId xmlns:a16="http://schemas.microsoft.com/office/drawing/2014/main" id="{BFF89218-5354-4755-AE63-CBE3F4A94E5D}"/>
              </a:ext>
            </a:extLst>
          </p:cNvPr>
          <p:cNvSpPr txBox="1"/>
          <p:nvPr/>
        </p:nvSpPr>
        <p:spPr>
          <a:xfrm>
            <a:off x="8179162" y="353863"/>
            <a:ext cx="2018452" cy="646331"/>
          </a:xfrm>
          <a:prstGeom prst="rect">
            <a:avLst/>
          </a:prstGeom>
          <a:noFill/>
        </p:spPr>
        <p:txBody>
          <a:bodyPr wrap="square" rtlCol="0">
            <a:spAutoFit/>
          </a:bodyPr>
          <a:lstStyle/>
          <a:p>
            <a:pPr algn="ctr"/>
            <a:r>
              <a:rPr lang="en-IN" sz="1200" u="sng" dirty="0">
                <a:solidFill>
                  <a:srgbClr val="002060"/>
                </a:solidFill>
              </a:rPr>
              <a:t>Frequency table for top 10 words in sender variable</a:t>
            </a:r>
          </a:p>
          <a:p>
            <a:pPr algn="ctr"/>
            <a:endParaRPr lang="en-IN" sz="1200" dirty="0">
              <a:solidFill>
                <a:srgbClr val="FF0000"/>
              </a:solidFill>
            </a:endParaRPr>
          </a:p>
        </p:txBody>
      </p:sp>
      <p:sp>
        <p:nvSpPr>
          <p:cNvPr id="18" name="TextBox 17">
            <a:extLst>
              <a:ext uri="{FF2B5EF4-FFF2-40B4-BE49-F238E27FC236}">
                <a16:creationId xmlns:a16="http://schemas.microsoft.com/office/drawing/2014/main" id="{62CDB505-722C-4914-81FF-20CB7672FB5B}"/>
              </a:ext>
            </a:extLst>
          </p:cNvPr>
          <p:cNvSpPr txBox="1"/>
          <p:nvPr/>
        </p:nvSpPr>
        <p:spPr>
          <a:xfrm>
            <a:off x="8123067" y="3803105"/>
            <a:ext cx="4002497" cy="2308324"/>
          </a:xfrm>
          <a:prstGeom prst="rect">
            <a:avLst/>
          </a:prstGeom>
          <a:noFill/>
        </p:spPr>
        <p:txBody>
          <a:bodyPr wrap="square" rtlCol="0">
            <a:spAutoFit/>
          </a:bodyPr>
          <a:lstStyle/>
          <a:p>
            <a:pPr marL="285750" indent="-285750">
              <a:buFont typeface="Arial" panose="020B0604020202020204" pitchFamily="34" charset="0"/>
              <a:buChar char="•"/>
            </a:pPr>
            <a:r>
              <a:rPr lang="en-IN" dirty="0"/>
              <a:t>Here names and surname are considered as two different words.</a:t>
            </a:r>
          </a:p>
          <a:p>
            <a:pPr marL="285750" indent="-285750">
              <a:buFont typeface="Arial" panose="020B0604020202020204" pitchFamily="34" charset="0"/>
              <a:buChar char="•"/>
            </a:pPr>
            <a:r>
              <a:rPr lang="en-IN" dirty="0"/>
              <a:t>Names are unique except two </a:t>
            </a:r>
            <a:r>
              <a:rPr lang="en-IN" b="1" dirty="0"/>
              <a:t>Pooja,</a:t>
            </a:r>
            <a:r>
              <a:rPr lang="en-IN" dirty="0"/>
              <a:t> and two </a:t>
            </a:r>
            <a:r>
              <a:rPr lang="en-IN" b="1" dirty="0"/>
              <a:t>Meghna etc</a:t>
            </a:r>
            <a:r>
              <a:rPr lang="en-IN" dirty="0"/>
              <a:t>.</a:t>
            </a:r>
          </a:p>
          <a:p>
            <a:pPr marL="285750" indent="-285750">
              <a:buFont typeface="Arial" panose="020B0604020202020204" pitchFamily="34" charset="0"/>
              <a:buChar char="•"/>
            </a:pPr>
            <a:r>
              <a:rPr lang="en-IN" dirty="0"/>
              <a:t>But surnames are same in many cases like </a:t>
            </a:r>
            <a:r>
              <a:rPr lang="en-IN" b="1" dirty="0"/>
              <a:t>Gupta, Yadav and Singh </a:t>
            </a:r>
            <a:r>
              <a:rPr lang="en-IN" dirty="0"/>
              <a:t>and many more.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826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BD39-84FA-4DDC-98F1-F8CFFFA97D61}"/>
              </a:ext>
            </a:extLst>
          </p:cNvPr>
          <p:cNvSpPr>
            <a:spLocks noGrp="1"/>
          </p:cNvSpPr>
          <p:nvPr>
            <p:ph type="title"/>
          </p:nvPr>
        </p:nvSpPr>
        <p:spPr>
          <a:xfrm>
            <a:off x="1484311" y="685800"/>
            <a:ext cx="10018713" cy="5590713"/>
          </a:xfrm>
        </p:spPr>
        <p:txBody>
          <a:bodyPr>
            <a:normAutofit/>
          </a:bodyPr>
          <a:lstStyle/>
          <a:p>
            <a:r>
              <a:rPr lang="en-IN" sz="7200" dirty="0"/>
              <a:t>Sentimental Analysis</a:t>
            </a:r>
          </a:p>
        </p:txBody>
      </p:sp>
    </p:spTree>
    <p:extLst>
      <p:ext uri="{BB962C8B-B14F-4D97-AF65-F5344CB8AC3E}">
        <p14:creationId xmlns:p14="http://schemas.microsoft.com/office/powerpoint/2010/main" val="394147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0E3D-CA48-49B8-A49F-A3FCDEE9C15C}"/>
              </a:ext>
            </a:extLst>
          </p:cNvPr>
          <p:cNvSpPr txBox="1">
            <a:spLocks/>
          </p:cNvSpPr>
          <p:nvPr/>
        </p:nvSpPr>
        <p:spPr>
          <a:xfrm>
            <a:off x="1597981" y="1580224"/>
            <a:ext cx="9967882" cy="5277775"/>
          </a:xfrm>
          <a:prstGeom prst="rect">
            <a:avLst/>
          </a:prstGeom>
        </p:spPr>
        <p:txBody>
          <a:bodyP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400" b="1" u="sng" dirty="0"/>
              <a:t>Sentiment analysis</a:t>
            </a:r>
            <a:r>
              <a:rPr lang="en-US" sz="4400" b="1" dirty="0"/>
              <a:t>:</a:t>
            </a:r>
          </a:p>
          <a:p>
            <a:pPr algn="l"/>
            <a:endParaRPr lang="en-US" sz="2200" b="1" dirty="0"/>
          </a:p>
          <a:p>
            <a:pPr algn="l"/>
            <a:r>
              <a:rPr lang="en-US" sz="2000" b="1" dirty="0"/>
              <a:t>Sentiment analysis</a:t>
            </a:r>
            <a:r>
              <a:rPr lang="en-US" sz="2000" dirty="0"/>
              <a:t> is extremely useful in social media monitoring as it allows us to gain an overview of the wider public opinion behind certain topic.</a:t>
            </a:r>
            <a:br>
              <a:rPr lang="en-IN" sz="2000" b="1" u="sng" dirty="0"/>
            </a:br>
            <a:r>
              <a:rPr lang="en-IN" sz="2000" dirty="0"/>
              <a:t>                    </a:t>
            </a:r>
          </a:p>
          <a:p>
            <a:pPr algn="l"/>
            <a:r>
              <a:rPr lang="en-IN" sz="2000" dirty="0"/>
              <a:t>                 </a:t>
            </a:r>
            <a:r>
              <a:rPr lang="en-US" sz="2000" dirty="0"/>
              <a:t>WhatsApp is most popular chat app with monthly active users of more than 700 million. The popularity of this app has made it a necessary app among smartphone users and even businesses and organizations use WhatsApp for daily communication in groups and across departments. Corporations get a huge amount of textual data from WhatsApp and they can leverage WhatsApp chat sentiment analysis to gain better insights about their employees and try to avoid unforeseen conflicts due to various redundancies and inefficiency of business processes.</a:t>
            </a:r>
            <a:br>
              <a:rPr lang="en-IN" sz="2000" b="1" u="sng" dirty="0"/>
            </a:br>
            <a:br>
              <a:rPr lang="en-IN" sz="2000" b="1" u="sng" dirty="0"/>
            </a:br>
            <a:br>
              <a:rPr lang="en-IN" dirty="0"/>
            </a:br>
            <a:br>
              <a:rPr lang="en-IN" dirty="0"/>
            </a:br>
            <a:endParaRPr lang="en-IN" dirty="0"/>
          </a:p>
        </p:txBody>
      </p:sp>
    </p:spTree>
    <p:extLst>
      <p:ext uri="{BB962C8B-B14F-4D97-AF65-F5344CB8AC3E}">
        <p14:creationId xmlns:p14="http://schemas.microsoft.com/office/powerpoint/2010/main" val="1620538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DD349A-ED75-4EAD-B9C5-38BAFADB5AB3}"/>
              </a:ext>
            </a:extLst>
          </p:cNvPr>
          <p:cNvSpPr txBox="1">
            <a:spLocks/>
          </p:cNvSpPr>
          <p:nvPr/>
        </p:nvSpPr>
        <p:spPr>
          <a:xfrm>
            <a:off x="1686758" y="958787"/>
            <a:ext cx="9967882" cy="5277775"/>
          </a:xfrm>
          <a:prstGeom prst="rect">
            <a:avLst/>
          </a:prstGeom>
        </p:spPr>
        <p:txBody>
          <a:bodyP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900" b="1" u="sng" dirty="0"/>
              <a:t>About Sentiment Dictionary and Categories:</a:t>
            </a:r>
          </a:p>
          <a:p>
            <a:pPr algn="l"/>
            <a:endParaRPr lang="en-US" sz="2900" b="1" u="sng" dirty="0"/>
          </a:p>
          <a:p>
            <a:pPr algn="l"/>
            <a:r>
              <a:rPr lang="en-US" sz="1800" dirty="0"/>
              <a:t>            Here Use Function iterates over a vector of strings and returns sentiment values based on user supplied method. The default method, "</a:t>
            </a:r>
            <a:r>
              <a:rPr lang="en-US" sz="1800" dirty="0" err="1"/>
              <a:t>syuzhet</a:t>
            </a:r>
            <a:r>
              <a:rPr lang="en-US" sz="1800" dirty="0"/>
              <a:t>" is a custom </a:t>
            </a:r>
            <a:r>
              <a:rPr lang="en-US" sz="1800" b="1" dirty="0"/>
              <a:t>sentiment dictionary </a:t>
            </a:r>
            <a:r>
              <a:rPr lang="en-US" sz="1800" dirty="0"/>
              <a:t>developed in the Nebraska Literary Lab. The default dictionary should be better tuned to fiction as the terms were extracted from a collection of 165,000 human coded sentences taken from a small corpus of contemporary novels. At the time of this release, </a:t>
            </a:r>
            <a:r>
              <a:rPr lang="en-US" sz="1800" dirty="0" err="1"/>
              <a:t>Syuzhet</a:t>
            </a:r>
            <a:r>
              <a:rPr lang="en-US" sz="1800" dirty="0"/>
              <a:t> will only work with languages that use Latin character sets. This effectively means that "Arabic", "Bengali", "</a:t>
            </a:r>
            <a:r>
              <a:rPr lang="en-US" sz="1800" dirty="0" err="1"/>
              <a:t>Chinese_simplified</a:t>
            </a:r>
            <a:r>
              <a:rPr lang="en-US" sz="1800" dirty="0"/>
              <a:t>", "</a:t>
            </a:r>
            <a:r>
              <a:rPr lang="en-US" sz="1800" dirty="0" err="1"/>
              <a:t>Chinese_traditional</a:t>
            </a:r>
            <a:r>
              <a:rPr lang="en-US" sz="1800" dirty="0"/>
              <a:t>", "Greek", "Gujarati", "Hebrew", "Hindi", "Japanese", "Marathi", "Persian", "Russian", "Tamil", "Telugu", "Thai", "</a:t>
            </a:r>
            <a:r>
              <a:rPr lang="en-US" sz="1800" dirty="0" err="1"/>
              <a:t>Ukranian</a:t>
            </a:r>
            <a:r>
              <a:rPr lang="en-US" sz="1800" dirty="0"/>
              <a:t>", "Urdu", "Yiddish" are not supported even though these languages are part of the extended </a:t>
            </a:r>
            <a:r>
              <a:rPr lang="en-US" sz="1800" b="1" dirty="0"/>
              <a:t>NRC</a:t>
            </a:r>
            <a:r>
              <a:rPr lang="en-US" sz="1800" dirty="0"/>
              <a:t> </a:t>
            </a:r>
            <a:r>
              <a:rPr lang="en-US" sz="1800" b="1" dirty="0"/>
              <a:t>dictionary</a:t>
            </a:r>
            <a:r>
              <a:rPr lang="en-US" sz="1800" dirty="0"/>
              <a:t>. </a:t>
            </a:r>
          </a:p>
          <a:p>
            <a:pPr algn="l"/>
            <a:r>
              <a:rPr lang="en-US" sz="1800" dirty="0"/>
              <a:t> </a:t>
            </a:r>
          </a:p>
          <a:p>
            <a:pPr algn="l"/>
            <a:r>
              <a:rPr lang="en-US" sz="1800" dirty="0"/>
              <a:t>The NRC Emotion Lexicon is a list of English words and their associations with eight basic emotions (anger, fear, anticipation, trust, surprise, sadness, joy, and disgust) and two sentiments (negative and positive).</a:t>
            </a:r>
          </a:p>
          <a:p>
            <a:pPr algn="l"/>
            <a:endParaRPr lang="en-US" sz="1800" dirty="0"/>
          </a:p>
          <a:p>
            <a:pPr algn="l"/>
            <a:r>
              <a:rPr lang="en-US" sz="1800" dirty="0"/>
              <a:t> A data frame where each row represents a sentence from the original file. The columns include one for each emotion type as well as a positive or negative valence. The </a:t>
            </a:r>
            <a:r>
              <a:rPr lang="en-US" sz="1800" b="1" dirty="0"/>
              <a:t>ten columns </a:t>
            </a:r>
            <a:r>
              <a:rPr lang="en-US" sz="1800" dirty="0"/>
              <a:t>are as follows: "anger", "anticipation", "disgust", "fear", "joy", "sadness", "surprise", "trust", "negative", "positive."</a:t>
            </a:r>
            <a:endParaRPr lang="en-IN" sz="1800" dirty="0"/>
          </a:p>
        </p:txBody>
      </p:sp>
    </p:spTree>
    <p:extLst>
      <p:ext uri="{BB962C8B-B14F-4D97-AF65-F5344CB8AC3E}">
        <p14:creationId xmlns:p14="http://schemas.microsoft.com/office/powerpoint/2010/main" val="282133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794C5-1CED-4C5E-8ADB-FD386FAC4647}"/>
              </a:ext>
            </a:extLst>
          </p:cNvPr>
          <p:cNvPicPr>
            <a:picLocks noChangeAspect="1"/>
          </p:cNvPicPr>
          <p:nvPr/>
        </p:nvPicPr>
        <p:blipFill>
          <a:blip r:embed="rId2"/>
          <a:stretch>
            <a:fillRect/>
          </a:stretch>
        </p:blipFill>
        <p:spPr>
          <a:xfrm>
            <a:off x="1514197" y="2246049"/>
            <a:ext cx="10477500" cy="2566479"/>
          </a:xfrm>
          <a:prstGeom prst="rect">
            <a:avLst/>
          </a:prstGeom>
        </p:spPr>
      </p:pic>
      <p:sp>
        <p:nvSpPr>
          <p:cNvPr id="4" name="Rectangle 3">
            <a:extLst>
              <a:ext uri="{FF2B5EF4-FFF2-40B4-BE49-F238E27FC236}">
                <a16:creationId xmlns:a16="http://schemas.microsoft.com/office/drawing/2014/main" id="{FAB3CC53-40EA-4C1B-9CA1-5635B5580A64}"/>
              </a:ext>
            </a:extLst>
          </p:cNvPr>
          <p:cNvSpPr/>
          <p:nvPr/>
        </p:nvSpPr>
        <p:spPr>
          <a:xfrm>
            <a:off x="5118847" y="484094"/>
            <a:ext cx="2764524" cy="519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a:t>
            </a:r>
          </a:p>
        </p:txBody>
      </p:sp>
    </p:spTree>
    <p:extLst>
      <p:ext uri="{BB962C8B-B14F-4D97-AF65-F5344CB8AC3E}">
        <p14:creationId xmlns:p14="http://schemas.microsoft.com/office/powerpoint/2010/main" val="4272658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8B45F0-4CFA-49B8-80DD-A426B18C1A4D}"/>
              </a:ext>
            </a:extLst>
          </p:cNvPr>
          <p:cNvPicPr>
            <a:picLocks noChangeAspect="1"/>
          </p:cNvPicPr>
          <p:nvPr/>
        </p:nvPicPr>
        <p:blipFill>
          <a:blip r:embed="rId2"/>
          <a:stretch>
            <a:fillRect/>
          </a:stretch>
        </p:blipFill>
        <p:spPr>
          <a:xfrm>
            <a:off x="1793290" y="918661"/>
            <a:ext cx="10203402" cy="5302446"/>
          </a:xfrm>
          <a:prstGeom prst="rect">
            <a:avLst/>
          </a:prstGeom>
        </p:spPr>
      </p:pic>
      <p:sp>
        <p:nvSpPr>
          <p:cNvPr id="9" name="Title 1">
            <a:extLst>
              <a:ext uri="{FF2B5EF4-FFF2-40B4-BE49-F238E27FC236}">
                <a16:creationId xmlns:a16="http://schemas.microsoft.com/office/drawing/2014/main" id="{3A4DB79F-0124-4FA7-944D-6AAD9F97D50D}"/>
              </a:ext>
            </a:extLst>
          </p:cNvPr>
          <p:cNvSpPr txBox="1">
            <a:spLocks/>
          </p:cNvSpPr>
          <p:nvPr/>
        </p:nvSpPr>
        <p:spPr>
          <a:xfrm>
            <a:off x="1624614" y="115410"/>
            <a:ext cx="9984943" cy="736847"/>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800" b="1" u="sng" dirty="0"/>
              <a:t>Sentiment Plot Of Group:</a:t>
            </a:r>
            <a:endParaRPr lang="en-IN" sz="2800" dirty="0"/>
          </a:p>
        </p:txBody>
      </p:sp>
    </p:spTree>
    <p:extLst>
      <p:ext uri="{BB962C8B-B14F-4D97-AF65-F5344CB8AC3E}">
        <p14:creationId xmlns:p14="http://schemas.microsoft.com/office/powerpoint/2010/main" val="1330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F5D1-AA5A-4380-8923-AB5C833F1680}"/>
              </a:ext>
            </a:extLst>
          </p:cNvPr>
          <p:cNvSpPr>
            <a:spLocks noGrp="1"/>
          </p:cNvSpPr>
          <p:nvPr>
            <p:ph type="title"/>
          </p:nvPr>
        </p:nvSpPr>
        <p:spPr>
          <a:xfrm>
            <a:off x="1484311" y="685800"/>
            <a:ext cx="8582967" cy="4953000"/>
          </a:xfrm>
        </p:spPr>
        <p:txBody>
          <a:bodyPr/>
          <a:lstStyle/>
          <a:p>
            <a:r>
              <a:rPr lang="en-IN" sz="8800" dirty="0"/>
              <a:t>Just For Fun</a:t>
            </a:r>
            <a:br>
              <a:rPr lang="en-IN" dirty="0"/>
            </a:br>
            <a:endParaRPr lang="en-IN" dirty="0"/>
          </a:p>
        </p:txBody>
      </p:sp>
      <p:pic>
        <p:nvPicPr>
          <p:cNvPr id="3" name="Picture 2">
            <a:extLst>
              <a:ext uri="{FF2B5EF4-FFF2-40B4-BE49-F238E27FC236}">
                <a16:creationId xmlns:a16="http://schemas.microsoft.com/office/drawing/2014/main" id="{FFE10196-9C96-4D07-ABFC-5BEECD86923D}"/>
              </a:ext>
            </a:extLst>
          </p:cNvPr>
          <p:cNvPicPr>
            <a:picLocks noChangeAspect="1"/>
          </p:cNvPicPr>
          <p:nvPr/>
        </p:nvPicPr>
        <p:blipFill>
          <a:blip r:embed="rId2"/>
          <a:stretch>
            <a:fillRect/>
          </a:stretch>
        </p:blipFill>
        <p:spPr>
          <a:xfrm>
            <a:off x="9117367" y="1825325"/>
            <a:ext cx="2083099" cy="1603675"/>
          </a:xfrm>
          <a:prstGeom prst="rect">
            <a:avLst/>
          </a:prstGeom>
        </p:spPr>
      </p:pic>
    </p:spTree>
    <p:extLst>
      <p:ext uri="{BB962C8B-B14F-4D97-AF65-F5344CB8AC3E}">
        <p14:creationId xmlns:p14="http://schemas.microsoft.com/office/powerpoint/2010/main" val="35040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CE2D-F6CD-4006-8DB1-B5F3396A740A}"/>
              </a:ext>
            </a:extLst>
          </p:cNvPr>
          <p:cNvSpPr>
            <a:spLocks noGrp="1"/>
          </p:cNvSpPr>
          <p:nvPr>
            <p:ph type="title"/>
          </p:nvPr>
        </p:nvSpPr>
        <p:spPr>
          <a:xfrm>
            <a:off x="1431045" y="268550"/>
            <a:ext cx="10018713" cy="6012180"/>
          </a:xfrm>
        </p:spPr>
        <p:txBody>
          <a:bodyPr>
            <a:normAutofit/>
          </a:bodyPr>
          <a:lstStyle/>
          <a:p>
            <a:r>
              <a:rPr lang="en-IN" sz="7200" dirty="0"/>
              <a:t>Thank You!!</a:t>
            </a:r>
          </a:p>
        </p:txBody>
      </p:sp>
    </p:spTree>
    <p:extLst>
      <p:ext uri="{BB962C8B-B14F-4D97-AF65-F5344CB8AC3E}">
        <p14:creationId xmlns:p14="http://schemas.microsoft.com/office/powerpoint/2010/main" val="198736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249E-BF41-4CC9-A56F-F513C8FB693A}"/>
              </a:ext>
            </a:extLst>
          </p:cNvPr>
          <p:cNvSpPr>
            <a:spLocks noGrp="1"/>
          </p:cNvSpPr>
          <p:nvPr>
            <p:ph type="title"/>
          </p:nvPr>
        </p:nvSpPr>
        <p:spPr>
          <a:xfrm>
            <a:off x="1777274" y="933744"/>
            <a:ext cx="10018713" cy="6073588"/>
          </a:xfrm>
        </p:spPr>
        <p:txBody>
          <a:bodyPr>
            <a:normAutofit fontScale="90000"/>
          </a:bodyPr>
          <a:lstStyle/>
          <a:p>
            <a:pPr algn="l"/>
            <a:r>
              <a:rPr lang="en-IN" sz="3600" b="1" u="sng" dirty="0"/>
              <a:t>Acknowledgement:</a:t>
            </a:r>
            <a:br>
              <a:rPr lang="en-IN" sz="2400" dirty="0"/>
            </a:br>
            <a:br>
              <a:rPr lang="en-IN" sz="2000" dirty="0"/>
            </a:br>
            <a:r>
              <a:rPr lang="en-IN" sz="2000" dirty="0"/>
              <a:t>             Its true that everyday we generate huge amounts of text online but analysing this text data isn’t an easy task. Converting text into structured information to analyse with a machine will be a complex task. In recent year </a:t>
            </a:r>
            <a:r>
              <a:rPr lang="en-IN" sz="2000" b="1" dirty="0"/>
              <a:t>Text mining </a:t>
            </a:r>
            <a:r>
              <a:rPr lang="en-IN" sz="2000" dirty="0"/>
              <a:t> has become a lot more accessible for data analysts, developers and data scientists.</a:t>
            </a:r>
            <a:br>
              <a:rPr lang="en-IN" sz="2000" dirty="0"/>
            </a:br>
            <a:r>
              <a:rPr lang="en-IN" sz="2000" dirty="0"/>
              <a:t>           This study is basically based on the text data from </a:t>
            </a:r>
            <a:r>
              <a:rPr lang="en-IN" sz="2000" b="1" dirty="0"/>
              <a:t>WhatsApp Group chat</a:t>
            </a:r>
            <a:r>
              <a:rPr lang="en-IN" sz="2000" dirty="0"/>
              <a:t>. In this study we will see the some statistics for the text data by summarising them and also see by graphically. And we will able to determine over all sentiment of the WhatsApp group. Here sentiment analysis or emotion AI (Opinion mining) refers to the use of </a:t>
            </a:r>
            <a:r>
              <a:rPr lang="en-IN" sz="2000" b="1" dirty="0"/>
              <a:t>Natural Language Processing</a:t>
            </a:r>
            <a:r>
              <a:rPr lang="en-IN" sz="2000" dirty="0"/>
              <a:t> and Text Mining to systematically identify, extract, quantify and study affective states and subjective information.</a:t>
            </a:r>
            <a:br>
              <a:rPr lang="en-IN" sz="2000" dirty="0"/>
            </a:br>
            <a:br>
              <a:rPr lang="en-IN" sz="2000" dirty="0"/>
            </a:br>
            <a:br>
              <a:rPr lang="en-IN" sz="2000" dirty="0"/>
            </a:br>
            <a:r>
              <a:rPr lang="en-IN" sz="2000" dirty="0"/>
              <a:t>          </a:t>
            </a:r>
            <a:br>
              <a:rPr lang="en-IN" sz="2000" dirty="0"/>
            </a:br>
            <a:r>
              <a:rPr lang="en-IN" sz="2000" dirty="0"/>
              <a:t> </a:t>
            </a:r>
            <a:r>
              <a:rPr lang="en-IN" sz="2000" b="1" dirty="0"/>
              <a:t>Data Source: </a:t>
            </a:r>
            <a:r>
              <a:rPr lang="en-IN" sz="2000" dirty="0"/>
              <a:t>“The Second Years WhatsApp Group”</a:t>
            </a:r>
            <a:br>
              <a:rPr lang="en-IN" sz="2000" dirty="0"/>
            </a:br>
            <a:r>
              <a:rPr lang="en-IN" sz="2000" dirty="0"/>
              <a:t>           </a:t>
            </a:r>
            <a:br>
              <a:rPr lang="en-IN" sz="2000" dirty="0"/>
            </a:br>
            <a:r>
              <a:rPr lang="en-IN" sz="2000" dirty="0"/>
              <a:t> </a:t>
            </a:r>
            <a:br>
              <a:rPr lang="en-IN" sz="1600" dirty="0"/>
            </a:br>
            <a:br>
              <a:rPr lang="en-IN" sz="1600" dirty="0"/>
            </a:br>
            <a:br>
              <a:rPr lang="en-IN" sz="1600" dirty="0"/>
            </a:br>
            <a:endParaRPr lang="en-IN" sz="1600" dirty="0"/>
          </a:p>
        </p:txBody>
      </p:sp>
    </p:spTree>
    <p:extLst>
      <p:ext uri="{BB962C8B-B14F-4D97-AF65-F5344CB8AC3E}">
        <p14:creationId xmlns:p14="http://schemas.microsoft.com/office/powerpoint/2010/main" val="245272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B99872-A186-4F64-9E75-F86235535E75}"/>
              </a:ext>
            </a:extLst>
          </p:cNvPr>
          <p:cNvSpPr/>
          <p:nvPr/>
        </p:nvSpPr>
        <p:spPr>
          <a:xfrm>
            <a:off x="5118847" y="484094"/>
            <a:ext cx="1954306" cy="54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a:t>
            </a:r>
          </a:p>
        </p:txBody>
      </p:sp>
      <p:sp>
        <p:nvSpPr>
          <p:cNvPr id="3" name="Rectangle: Rounded Corners 2">
            <a:extLst>
              <a:ext uri="{FF2B5EF4-FFF2-40B4-BE49-F238E27FC236}">
                <a16:creationId xmlns:a16="http://schemas.microsoft.com/office/drawing/2014/main" id="{751C1E17-37E2-48DF-B78A-C0C3C6B37E47}"/>
              </a:ext>
            </a:extLst>
          </p:cNvPr>
          <p:cNvSpPr/>
          <p:nvPr/>
        </p:nvSpPr>
        <p:spPr>
          <a:xfrm>
            <a:off x="1555377" y="2411501"/>
            <a:ext cx="1945342" cy="896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 text data from WhatsApp Group</a:t>
            </a:r>
          </a:p>
        </p:txBody>
      </p:sp>
      <p:sp>
        <p:nvSpPr>
          <p:cNvPr id="5" name="Rectangle: Rounded Corners 4">
            <a:extLst>
              <a:ext uri="{FF2B5EF4-FFF2-40B4-BE49-F238E27FC236}">
                <a16:creationId xmlns:a16="http://schemas.microsoft.com/office/drawing/2014/main" id="{8A004F7B-80F8-4706-B6D2-BE7490BD24AF}"/>
              </a:ext>
            </a:extLst>
          </p:cNvPr>
          <p:cNvSpPr/>
          <p:nvPr/>
        </p:nvSpPr>
        <p:spPr>
          <a:xfrm>
            <a:off x="4101353" y="2411501"/>
            <a:ext cx="1945342" cy="896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Build Corpus</a:t>
            </a:r>
          </a:p>
        </p:txBody>
      </p:sp>
      <p:sp>
        <p:nvSpPr>
          <p:cNvPr id="6" name="Rectangle: Rounded Corners 5">
            <a:extLst>
              <a:ext uri="{FF2B5EF4-FFF2-40B4-BE49-F238E27FC236}">
                <a16:creationId xmlns:a16="http://schemas.microsoft.com/office/drawing/2014/main" id="{CCD5212F-F24D-4FC7-92D0-E16B4FDC53ED}"/>
              </a:ext>
            </a:extLst>
          </p:cNvPr>
          <p:cNvSpPr/>
          <p:nvPr/>
        </p:nvSpPr>
        <p:spPr>
          <a:xfrm>
            <a:off x="6647329" y="2411499"/>
            <a:ext cx="1945342" cy="896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Clean Text</a:t>
            </a:r>
          </a:p>
        </p:txBody>
      </p:sp>
      <p:sp>
        <p:nvSpPr>
          <p:cNvPr id="7" name="Rectangle: Rounded Corners 6">
            <a:extLst>
              <a:ext uri="{FF2B5EF4-FFF2-40B4-BE49-F238E27FC236}">
                <a16:creationId xmlns:a16="http://schemas.microsoft.com/office/drawing/2014/main" id="{FC9E8B8D-0972-4F2A-9F90-57B2DA55E0AA}"/>
              </a:ext>
            </a:extLst>
          </p:cNvPr>
          <p:cNvSpPr/>
          <p:nvPr/>
        </p:nvSpPr>
        <p:spPr>
          <a:xfrm>
            <a:off x="9193305" y="2411500"/>
            <a:ext cx="1945342" cy="896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Convert it in</a:t>
            </a:r>
          </a:p>
          <a:p>
            <a:pPr algn="ctr"/>
            <a:r>
              <a:rPr lang="en-IN" dirty="0"/>
              <a:t> Data Frame</a:t>
            </a:r>
          </a:p>
        </p:txBody>
      </p:sp>
      <p:sp>
        <p:nvSpPr>
          <p:cNvPr id="8" name="Rectangle: Rounded Corners 7">
            <a:extLst>
              <a:ext uri="{FF2B5EF4-FFF2-40B4-BE49-F238E27FC236}">
                <a16:creationId xmlns:a16="http://schemas.microsoft.com/office/drawing/2014/main" id="{40CE5B06-9007-4CDA-B609-4203093F63A3}"/>
              </a:ext>
            </a:extLst>
          </p:cNvPr>
          <p:cNvSpPr/>
          <p:nvPr/>
        </p:nvSpPr>
        <p:spPr>
          <a:xfrm>
            <a:off x="6593540" y="4294066"/>
            <a:ext cx="1945342" cy="896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Plots</a:t>
            </a:r>
          </a:p>
        </p:txBody>
      </p:sp>
      <p:sp>
        <p:nvSpPr>
          <p:cNvPr id="9" name="Rectangle: Rounded Corners 8">
            <a:extLst>
              <a:ext uri="{FF2B5EF4-FFF2-40B4-BE49-F238E27FC236}">
                <a16:creationId xmlns:a16="http://schemas.microsoft.com/office/drawing/2014/main" id="{85737B4F-075F-4950-A455-D135B03E653B}"/>
              </a:ext>
            </a:extLst>
          </p:cNvPr>
          <p:cNvSpPr/>
          <p:nvPr/>
        </p:nvSpPr>
        <p:spPr>
          <a:xfrm>
            <a:off x="9269505" y="4294066"/>
            <a:ext cx="1945342" cy="896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Analysis</a:t>
            </a:r>
          </a:p>
        </p:txBody>
      </p:sp>
      <p:sp>
        <p:nvSpPr>
          <p:cNvPr id="15" name="Arrow: Right 14">
            <a:extLst>
              <a:ext uri="{FF2B5EF4-FFF2-40B4-BE49-F238E27FC236}">
                <a16:creationId xmlns:a16="http://schemas.microsoft.com/office/drawing/2014/main" id="{5D257521-1764-4F49-B360-4E4B7352D3D6}"/>
              </a:ext>
            </a:extLst>
          </p:cNvPr>
          <p:cNvSpPr/>
          <p:nvPr/>
        </p:nvSpPr>
        <p:spPr>
          <a:xfrm>
            <a:off x="3552266" y="2859733"/>
            <a:ext cx="497540" cy="152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5BA872A0-7A28-4898-BC50-0ECAFB2059FD}"/>
              </a:ext>
            </a:extLst>
          </p:cNvPr>
          <p:cNvSpPr/>
          <p:nvPr/>
        </p:nvSpPr>
        <p:spPr>
          <a:xfrm>
            <a:off x="6096000" y="2859733"/>
            <a:ext cx="497540" cy="152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E5AE8CC7-EEBB-45A9-997B-63F44896FEEA}"/>
              </a:ext>
            </a:extLst>
          </p:cNvPr>
          <p:cNvSpPr/>
          <p:nvPr/>
        </p:nvSpPr>
        <p:spPr>
          <a:xfrm>
            <a:off x="8644218" y="2859732"/>
            <a:ext cx="497540" cy="152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Curved Left 20">
            <a:extLst>
              <a:ext uri="{FF2B5EF4-FFF2-40B4-BE49-F238E27FC236}">
                <a16:creationId xmlns:a16="http://schemas.microsoft.com/office/drawing/2014/main" id="{EBC065E7-4481-4463-891B-EBF0E61110E4}"/>
              </a:ext>
            </a:extLst>
          </p:cNvPr>
          <p:cNvSpPr/>
          <p:nvPr/>
        </p:nvSpPr>
        <p:spPr>
          <a:xfrm>
            <a:off x="11214847" y="2859732"/>
            <a:ext cx="896471" cy="198120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Left-Right 22">
            <a:extLst>
              <a:ext uri="{FF2B5EF4-FFF2-40B4-BE49-F238E27FC236}">
                <a16:creationId xmlns:a16="http://schemas.microsoft.com/office/drawing/2014/main" id="{93184B1C-0EA2-4B92-BCD2-D71897333F8E}"/>
              </a:ext>
            </a:extLst>
          </p:cNvPr>
          <p:cNvSpPr/>
          <p:nvPr/>
        </p:nvSpPr>
        <p:spPr>
          <a:xfrm>
            <a:off x="8590429" y="4652682"/>
            <a:ext cx="602876"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Curved Down 23">
            <a:extLst>
              <a:ext uri="{FF2B5EF4-FFF2-40B4-BE49-F238E27FC236}">
                <a16:creationId xmlns:a16="http://schemas.microsoft.com/office/drawing/2014/main" id="{5B5E783C-52D3-49F2-A4A5-666B61723C13}"/>
              </a:ext>
            </a:extLst>
          </p:cNvPr>
          <p:cNvSpPr/>
          <p:nvPr/>
        </p:nvSpPr>
        <p:spPr>
          <a:xfrm rot="16200000">
            <a:off x="5241782" y="3601237"/>
            <a:ext cx="1694992" cy="7844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TextBox 25">
            <a:extLst>
              <a:ext uri="{FF2B5EF4-FFF2-40B4-BE49-F238E27FC236}">
                <a16:creationId xmlns:a16="http://schemas.microsoft.com/office/drawing/2014/main" id="{C59F55F9-6B8E-4DC2-AB9B-2724849F2C98}"/>
              </a:ext>
            </a:extLst>
          </p:cNvPr>
          <p:cNvSpPr txBox="1"/>
          <p:nvPr/>
        </p:nvSpPr>
        <p:spPr>
          <a:xfrm>
            <a:off x="4399428" y="1490387"/>
            <a:ext cx="1945342" cy="461665"/>
          </a:xfrm>
          <a:prstGeom prst="rect">
            <a:avLst/>
          </a:prstGeom>
          <a:noFill/>
        </p:spPr>
        <p:txBody>
          <a:bodyPr wrap="square" rtlCol="0">
            <a:spAutoFit/>
          </a:bodyPr>
          <a:lstStyle/>
          <a:p>
            <a:r>
              <a:rPr lang="en-IN" sz="1200" dirty="0"/>
              <a:t>To convert text into different documents</a:t>
            </a:r>
          </a:p>
        </p:txBody>
      </p:sp>
      <p:cxnSp>
        <p:nvCxnSpPr>
          <p:cNvPr id="28" name="Straight Arrow Connector 27">
            <a:extLst>
              <a:ext uri="{FF2B5EF4-FFF2-40B4-BE49-F238E27FC236}">
                <a16:creationId xmlns:a16="http://schemas.microsoft.com/office/drawing/2014/main" id="{EDE476AF-B0F1-4ACD-BEE7-1301A04C7454}"/>
              </a:ext>
            </a:extLst>
          </p:cNvPr>
          <p:cNvCxnSpPr>
            <a:cxnSpLocks/>
          </p:cNvCxnSpPr>
          <p:nvPr/>
        </p:nvCxnSpPr>
        <p:spPr>
          <a:xfrm flipV="1">
            <a:off x="5096436" y="2014920"/>
            <a:ext cx="170330" cy="274545"/>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BEA8335-0F9F-479D-9275-A5F39E8430DE}"/>
              </a:ext>
            </a:extLst>
          </p:cNvPr>
          <p:cNvSpPr txBox="1"/>
          <p:nvPr/>
        </p:nvSpPr>
        <p:spPr>
          <a:xfrm>
            <a:off x="9395013" y="1496234"/>
            <a:ext cx="2259105" cy="461665"/>
          </a:xfrm>
          <a:prstGeom prst="rect">
            <a:avLst/>
          </a:prstGeom>
          <a:noFill/>
        </p:spPr>
        <p:txBody>
          <a:bodyPr wrap="square" rtlCol="0">
            <a:spAutoFit/>
          </a:bodyPr>
          <a:lstStyle/>
          <a:p>
            <a:pPr algn="ctr"/>
            <a:r>
              <a:rPr lang="en-IN" sz="1200" dirty="0"/>
              <a:t>Consists of 6 columns date, time, sender, message &amp; length</a:t>
            </a:r>
          </a:p>
        </p:txBody>
      </p:sp>
      <p:cxnSp>
        <p:nvCxnSpPr>
          <p:cNvPr id="33" name="Straight Arrow Connector 32">
            <a:extLst>
              <a:ext uri="{FF2B5EF4-FFF2-40B4-BE49-F238E27FC236}">
                <a16:creationId xmlns:a16="http://schemas.microsoft.com/office/drawing/2014/main" id="{D29BD20A-3746-4000-9E29-2C87B79A1A6E}"/>
              </a:ext>
            </a:extLst>
          </p:cNvPr>
          <p:cNvCxnSpPr>
            <a:cxnSpLocks/>
          </p:cNvCxnSpPr>
          <p:nvPr/>
        </p:nvCxnSpPr>
        <p:spPr>
          <a:xfrm flipV="1">
            <a:off x="10165976" y="2014921"/>
            <a:ext cx="170330" cy="274545"/>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A6B89AD-66DE-41CE-ABD3-D513E3788B8E}"/>
              </a:ext>
            </a:extLst>
          </p:cNvPr>
          <p:cNvSpPr txBox="1"/>
          <p:nvPr/>
        </p:nvSpPr>
        <p:spPr>
          <a:xfrm>
            <a:off x="7234518" y="1703294"/>
            <a:ext cx="1237129" cy="276999"/>
          </a:xfrm>
          <a:prstGeom prst="rect">
            <a:avLst/>
          </a:prstGeom>
          <a:noFill/>
        </p:spPr>
        <p:txBody>
          <a:bodyPr wrap="square" rtlCol="0">
            <a:spAutoFit/>
          </a:bodyPr>
          <a:lstStyle/>
          <a:p>
            <a:r>
              <a:rPr lang="en-IN" sz="1200" dirty="0"/>
              <a:t>Text mining</a:t>
            </a:r>
          </a:p>
        </p:txBody>
      </p:sp>
      <p:cxnSp>
        <p:nvCxnSpPr>
          <p:cNvPr id="35" name="Straight Arrow Connector 34">
            <a:extLst>
              <a:ext uri="{FF2B5EF4-FFF2-40B4-BE49-F238E27FC236}">
                <a16:creationId xmlns:a16="http://schemas.microsoft.com/office/drawing/2014/main" id="{8EA41A22-5208-41D7-B86D-EFFB9C9F2C15}"/>
              </a:ext>
            </a:extLst>
          </p:cNvPr>
          <p:cNvCxnSpPr>
            <a:cxnSpLocks/>
          </p:cNvCxnSpPr>
          <p:nvPr/>
        </p:nvCxnSpPr>
        <p:spPr>
          <a:xfrm flipV="1">
            <a:off x="7407088" y="2014920"/>
            <a:ext cx="170330" cy="274545"/>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04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804D-4A1C-4D3C-BA6F-38C7EBED4090}"/>
              </a:ext>
            </a:extLst>
          </p:cNvPr>
          <p:cNvSpPr>
            <a:spLocks noGrp="1"/>
          </p:cNvSpPr>
          <p:nvPr>
            <p:ph type="title"/>
          </p:nvPr>
        </p:nvSpPr>
        <p:spPr>
          <a:xfrm>
            <a:off x="1484311" y="410592"/>
            <a:ext cx="10018713" cy="5669280"/>
          </a:xfrm>
        </p:spPr>
        <p:txBody>
          <a:bodyPr>
            <a:normAutofit/>
          </a:bodyPr>
          <a:lstStyle/>
          <a:p>
            <a:r>
              <a:rPr lang="en-IN" sz="7200" dirty="0"/>
              <a:t>Data Interpretation </a:t>
            </a:r>
          </a:p>
        </p:txBody>
      </p:sp>
    </p:spTree>
    <p:extLst>
      <p:ext uri="{BB962C8B-B14F-4D97-AF65-F5344CB8AC3E}">
        <p14:creationId xmlns:p14="http://schemas.microsoft.com/office/powerpoint/2010/main" val="206158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2550-8C6F-4AC8-9F70-054E41AE0D50}"/>
              </a:ext>
            </a:extLst>
          </p:cNvPr>
          <p:cNvSpPr>
            <a:spLocks noGrp="1"/>
          </p:cNvSpPr>
          <p:nvPr>
            <p:ph type="title"/>
          </p:nvPr>
        </p:nvSpPr>
        <p:spPr>
          <a:xfrm>
            <a:off x="1484311" y="336178"/>
            <a:ext cx="10018713" cy="685800"/>
          </a:xfrm>
        </p:spPr>
        <p:txBody>
          <a:bodyPr>
            <a:normAutofit fontScale="90000"/>
          </a:bodyPr>
          <a:lstStyle/>
          <a:p>
            <a:pPr algn="l"/>
            <a:r>
              <a:rPr lang="en-IN" u="sng" dirty="0"/>
              <a:t>Text Data &amp; Data Frame</a:t>
            </a:r>
            <a:br>
              <a:rPr lang="en-IN" u="sng" dirty="0"/>
            </a:br>
            <a:endParaRPr lang="en-IN" u="sng" dirty="0"/>
          </a:p>
        </p:txBody>
      </p:sp>
      <p:sp>
        <p:nvSpPr>
          <p:cNvPr id="5" name="TextBox 4">
            <a:extLst>
              <a:ext uri="{FF2B5EF4-FFF2-40B4-BE49-F238E27FC236}">
                <a16:creationId xmlns:a16="http://schemas.microsoft.com/office/drawing/2014/main" id="{282E8F23-C45B-481C-9802-432D2EFFBCC8}"/>
              </a:ext>
            </a:extLst>
          </p:cNvPr>
          <p:cNvSpPr txBox="1"/>
          <p:nvPr/>
        </p:nvSpPr>
        <p:spPr>
          <a:xfrm>
            <a:off x="2070846" y="802826"/>
            <a:ext cx="2886635" cy="369332"/>
          </a:xfrm>
          <a:prstGeom prst="rect">
            <a:avLst/>
          </a:prstGeom>
          <a:noFill/>
        </p:spPr>
        <p:txBody>
          <a:bodyPr wrap="square" rtlCol="0">
            <a:spAutoFit/>
          </a:bodyPr>
          <a:lstStyle/>
          <a:p>
            <a:r>
              <a:rPr lang="en-IN" b="1" u="sng" dirty="0"/>
              <a:t>Unstructured Data:</a:t>
            </a:r>
          </a:p>
        </p:txBody>
      </p:sp>
      <p:sp>
        <p:nvSpPr>
          <p:cNvPr id="8" name="TextBox 7">
            <a:extLst>
              <a:ext uri="{FF2B5EF4-FFF2-40B4-BE49-F238E27FC236}">
                <a16:creationId xmlns:a16="http://schemas.microsoft.com/office/drawing/2014/main" id="{0E987EB3-D67B-43FA-8E05-E9FE116188B6}"/>
              </a:ext>
            </a:extLst>
          </p:cNvPr>
          <p:cNvSpPr txBox="1"/>
          <p:nvPr/>
        </p:nvSpPr>
        <p:spPr>
          <a:xfrm>
            <a:off x="2070846" y="3059668"/>
            <a:ext cx="3182471" cy="923330"/>
          </a:xfrm>
          <a:prstGeom prst="rect">
            <a:avLst/>
          </a:prstGeom>
          <a:noFill/>
        </p:spPr>
        <p:txBody>
          <a:bodyPr wrap="square" rtlCol="0">
            <a:spAutoFit/>
          </a:bodyPr>
          <a:lstStyle/>
          <a:p>
            <a:endParaRPr lang="en-IN" b="1" u="sng" dirty="0"/>
          </a:p>
          <a:p>
            <a:endParaRPr lang="en-IN" b="1" u="sng" dirty="0"/>
          </a:p>
          <a:p>
            <a:r>
              <a:rPr lang="en-IN" b="1" u="sng" dirty="0"/>
              <a:t>Structured Data:</a:t>
            </a:r>
          </a:p>
        </p:txBody>
      </p:sp>
      <p:sp>
        <p:nvSpPr>
          <p:cNvPr id="9" name="Rectangle 8">
            <a:extLst>
              <a:ext uri="{FF2B5EF4-FFF2-40B4-BE49-F238E27FC236}">
                <a16:creationId xmlns:a16="http://schemas.microsoft.com/office/drawing/2014/main" id="{89C9BBD4-D46D-4C14-B0C5-3E93303752FB}"/>
              </a:ext>
            </a:extLst>
          </p:cNvPr>
          <p:cNvSpPr/>
          <p:nvPr/>
        </p:nvSpPr>
        <p:spPr>
          <a:xfrm>
            <a:off x="2070846" y="1189401"/>
            <a:ext cx="10121154" cy="1569660"/>
          </a:xfrm>
          <a:prstGeom prst="rect">
            <a:avLst/>
          </a:prstGeom>
        </p:spPr>
        <p:txBody>
          <a:bodyPr wrap="square">
            <a:spAutoFit/>
          </a:bodyPr>
          <a:lstStyle/>
          <a:p>
            <a:r>
              <a:rPr lang="en-IN" sz="1600" dirty="0"/>
              <a:t>[1] "02/10/2017, 4:39 pm - Messages to this group are now secured with end-to-end encryption. Tap for more info."</a:t>
            </a:r>
          </a:p>
          <a:p>
            <a:r>
              <a:rPr lang="en-IN" sz="1600" dirty="0"/>
              <a:t>[2] "02/10/2017, 4:02 pm - Mradu created group \"Only 1st years-M.sc\""                                          </a:t>
            </a:r>
          </a:p>
          <a:p>
            <a:r>
              <a:rPr lang="en-IN" sz="1600" dirty="0"/>
              <a:t>[3] "02/10/2017, 4:39 pm - Mradu added you"                                                                      </a:t>
            </a:r>
          </a:p>
          <a:p>
            <a:r>
              <a:rPr lang="en-IN" sz="1600" dirty="0"/>
              <a:t>[4] "02/10/2017, 4:39 pm - Mradu added +91 99712 64557"                                                          </a:t>
            </a:r>
          </a:p>
          <a:p>
            <a:r>
              <a:rPr lang="en-IN" sz="1600" dirty="0"/>
              <a:t>[5] "02/10/2017, 4:39 pm - You're now an admin"                                                                  </a:t>
            </a:r>
          </a:p>
          <a:p>
            <a:r>
              <a:rPr lang="en-IN" sz="1600" dirty="0"/>
              <a:t>[6] "02/10/2017, 4:39 pm - +91 80051 70927 added +91 87459 36097" </a:t>
            </a:r>
          </a:p>
        </p:txBody>
      </p:sp>
      <p:sp>
        <p:nvSpPr>
          <p:cNvPr id="18" name="TextBox 17">
            <a:extLst>
              <a:ext uri="{FF2B5EF4-FFF2-40B4-BE49-F238E27FC236}">
                <a16:creationId xmlns:a16="http://schemas.microsoft.com/office/drawing/2014/main" id="{D53484FB-8CEC-4D9F-8C7A-71A2D670EEDE}"/>
              </a:ext>
            </a:extLst>
          </p:cNvPr>
          <p:cNvSpPr txBox="1"/>
          <p:nvPr/>
        </p:nvSpPr>
        <p:spPr>
          <a:xfrm>
            <a:off x="4367814" y="785583"/>
            <a:ext cx="1728186" cy="369332"/>
          </a:xfrm>
          <a:prstGeom prst="rect">
            <a:avLst/>
          </a:prstGeom>
          <a:noFill/>
        </p:spPr>
        <p:txBody>
          <a:bodyPr wrap="square" rtlCol="0">
            <a:spAutoFit/>
          </a:bodyPr>
          <a:lstStyle/>
          <a:p>
            <a:endParaRPr lang="en-IN" dirty="0"/>
          </a:p>
        </p:txBody>
      </p:sp>
      <p:graphicFrame>
        <p:nvGraphicFramePr>
          <p:cNvPr id="22" name="Table 21">
            <a:extLst>
              <a:ext uri="{FF2B5EF4-FFF2-40B4-BE49-F238E27FC236}">
                <a16:creationId xmlns:a16="http://schemas.microsoft.com/office/drawing/2014/main" id="{ECB5A2F0-0846-4654-952B-3BBAE83203EF}"/>
              </a:ext>
            </a:extLst>
          </p:cNvPr>
          <p:cNvGraphicFramePr>
            <a:graphicFrameLocks noGrp="1"/>
          </p:cNvGraphicFramePr>
          <p:nvPr>
            <p:extLst>
              <p:ext uri="{D42A27DB-BD31-4B8C-83A1-F6EECF244321}">
                <p14:modId xmlns:p14="http://schemas.microsoft.com/office/powerpoint/2010/main" val="2760820204"/>
              </p:ext>
            </p:extLst>
          </p:nvPr>
        </p:nvGraphicFramePr>
        <p:xfrm>
          <a:off x="2070846" y="4210255"/>
          <a:ext cx="9896252" cy="1975734"/>
        </p:xfrm>
        <a:graphic>
          <a:graphicData uri="http://schemas.openxmlformats.org/drawingml/2006/table">
            <a:tbl>
              <a:tblPr>
                <a:tableStyleId>{5C22544A-7EE6-4342-B048-85BDC9FD1C3A}</a:tableStyleId>
              </a:tblPr>
              <a:tblGrid>
                <a:gridCol w="889551">
                  <a:extLst>
                    <a:ext uri="{9D8B030D-6E8A-4147-A177-3AD203B41FA5}">
                      <a16:colId xmlns:a16="http://schemas.microsoft.com/office/drawing/2014/main" val="1024687616"/>
                    </a:ext>
                  </a:extLst>
                </a:gridCol>
                <a:gridCol w="1037809">
                  <a:extLst>
                    <a:ext uri="{9D8B030D-6E8A-4147-A177-3AD203B41FA5}">
                      <a16:colId xmlns:a16="http://schemas.microsoft.com/office/drawing/2014/main" val="1170454997"/>
                    </a:ext>
                  </a:extLst>
                </a:gridCol>
                <a:gridCol w="555969">
                  <a:extLst>
                    <a:ext uri="{9D8B030D-6E8A-4147-A177-3AD203B41FA5}">
                      <a16:colId xmlns:a16="http://schemas.microsoft.com/office/drawing/2014/main" val="1659640621"/>
                    </a:ext>
                  </a:extLst>
                </a:gridCol>
                <a:gridCol w="1978503">
                  <a:extLst>
                    <a:ext uri="{9D8B030D-6E8A-4147-A177-3AD203B41FA5}">
                      <a16:colId xmlns:a16="http://schemas.microsoft.com/office/drawing/2014/main" val="3825543940"/>
                    </a:ext>
                  </a:extLst>
                </a:gridCol>
                <a:gridCol w="3970368">
                  <a:extLst>
                    <a:ext uri="{9D8B030D-6E8A-4147-A177-3AD203B41FA5}">
                      <a16:colId xmlns:a16="http://schemas.microsoft.com/office/drawing/2014/main" val="2031999350"/>
                    </a:ext>
                  </a:extLst>
                </a:gridCol>
                <a:gridCol w="1464052">
                  <a:extLst>
                    <a:ext uri="{9D8B030D-6E8A-4147-A177-3AD203B41FA5}">
                      <a16:colId xmlns:a16="http://schemas.microsoft.com/office/drawing/2014/main" val="1047264464"/>
                    </a:ext>
                  </a:extLst>
                </a:gridCol>
              </a:tblGrid>
              <a:tr h="255629">
                <a:tc>
                  <a:txBody>
                    <a:bodyPr/>
                    <a:lstStyle/>
                    <a:p>
                      <a:pPr algn="ctr" fontAlgn="ctr"/>
                      <a:r>
                        <a:rPr lang="en-IN" sz="1400" u="none" strike="noStrike" dirty="0">
                          <a:effectLst/>
                        </a:rPr>
                        <a:t> </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date</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time</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sender</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message</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message_length</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6215383"/>
                  </a:ext>
                </a:extLst>
              </a:tr>
              <a:tr h="255629">
                <a:tc>
                  <a:txBody>
                    <a:bodyPr/>
                    <a:lstStyle/>
                    <a:p>
                      <a:pPr algn="ctr" fontAlgn="ctr"/>
                      <a:r>
                        <a:rPr lang="en-IN" sz="1400" u="none" strike="noStrike" dirty="0">
                          <a:effectLst/>
                        </a:rPr>
                        <a:t>191</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03-10-2017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10.20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Biraj Das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Anybody asked sir?</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18</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2904562"/>
                  </a:ext>
                </a:extLst>
              </a:tr>
              <a:tr h="255629">
                <a:tc>
                  <a:txBody>
                    <a:bodyPr/>
                    <a:lstStyle/>
                    <a:p>
                      <a:pPr algn="ctr" fontAlgn="ctr"/>
                      <a:r>
                        <a:rPr lang="en-IN" sz="1400" u="none" strike="noStrike">
                          <a:effectLst/>
                        </a:rPr>
                        <a:t>192</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dirty="0">
                          <a:effectLst/>
                        </a:rPr>
                        <a:t>03-10-2017</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10.24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Nikita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I asked him</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557601"/>
                  </a:ext>
                </a:extLst>
              </a:tr>
              <a:tr h="255629">
                <a:tc>
                  <a:txBody>
                    <a:bodyPr/>
                    <a:lstStyle/>
                    <a:p>
                      <a:pPr algn="ctr" fontAlgn="ctr"/>
                      <a:r>
                        <a:rPr lang="en-IN" sz="1400" u="none" strike="noStrike">
                          <a:effectLst/>
                        </a:rPr>
                        <a:t>193</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dirty="0">
                          <a:effectLst/>
                        </a:rPr>
                        <a:t>03-10-2017</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10.24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Nikita</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He read the message but didn't reply</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36</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6211522"/>
                  </a:ext>
                </a:extLst>
              </a:tr>
              <a:tr h="255629">
                <a:tc>
                  <a:txBody>
                    <a:bodyPr/>
                    <a:lstStyle/>
                    <a:p>
                      <a:pPr algn="ctr" fontAlgn="ctr"/>
                      <a:r>
                        <a:rPr lang="en-IN" sz="1400" u="none" strike="noStrike">
                          <a:effectLst/>
                        </a:rPr>
                        <a:t>194</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03-10-2017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10.25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Biraj Das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then what to do</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1640536"/>
                  </a:ext>
                </a:extLst>
              </a:tr>
              <a:tr h="255629">
                <a:tc>
                  <a:txBody>
                    <a:bodyPr/>
                    <a:lstStyle/>
                    <a:p>
                      <a:pPr algn="ctr" fontAlgn="ctr"/>
                      <a:r>
                        <a:rPr lang="en-IN" sz="1400" u="none" strike="noStrike">
                          <a:effectLst/>
                        </a:rPr>
                        <a:t>195</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03-10-2017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10.25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Biraj Das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Read all!</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7402424"/>
                  </a:ext>
                </a:extLst>
              </a:tr>
              <a:tr h="212888">
                <a:tc>
                  <a:txBody>
                    <a:bodyPr/>
                    <a:lstStyle/>
                    <a:p>
                      <a:pPr algn="ctr" fontAlgn="ctr"/>
                      <a:r>
                        <a:rPr lang="en-IN" sz="1400" u="none" strike="noStrike" dirty="0">
                          <a:effectLst/>
                        </a:rPr>
                        <a:t>196</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03-10-2017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10.34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Sukhmani Marwah</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Unhe request </a:t>
                      </a:r>
                      <a:r>
                        <a:rPr lang="en-IN" sz="1400" u="none" strike="noStrike" dirty="0" err="1">
                          <a:effectLst/>
                        </a:rPr>
                        <a:t>kar</a:t>
                      </a:r>
                      <a:r>
                        <a:rPr lang="en-IN" sz="1400" u="none" strike="noStrike" dirty="0">
                          <a:effectLst/>
                        </a:rPr>
                        <a:t> lo </a:t>
                      </a:r>
                      <a:r>
                        <a:rPr lang="en-IN" sz="1400" u="none" strike="noStrike" dirty="0" err="1">
                          <a:effectLst/>
                        </a:rPr>
                        <a:t>ki</a:t>
                      </a:r>
                      <a:r>
                        <a:rPr lang="en-IN" sz="1400" u="none" strike="noStrike" dirty="0">
                          <a:effectLst/>
                        </a:rPr>
                        <a:t> Syllabus </a:t>
                      </a:r>
                      <a:r>
                        <a:rPr lang="en-IN" sz="1400" u="none" strike="noStrike" dirty="0" err="1">
                          <a:effectLst/>
                        </a:rPr>
                        <a:t>naa</a:t>
                      </a:r>
                      <a:r>
                        <a:rPr lang="en-IN" sz="1400" u="none" strike="noStrike" dirty="0">
                          <a:effectLst/>
                        </a:rPr>
                        <a:t> </a:t>
                      </a:r>
                      <a:r>
                        <a:rPr lang="en-IN" sz="1400" u="none" strike="noStrike" dirty="0" err="1">
                          <a:effectLst/>
                        </a:rPr>
                        <a:t>badhayein</a:t>
                      </a:r>
                      <a:r>
                        <a:rPr lang="en-IN" sz="1400" u="none" strike="noStrike" dirty="0">
                          <a:effectLst/>
                        </a:rPr>
                        <a:t> </a:t>
                      </a:r>
                      <a:r>
                        <a:rPr lang="en-IN" sz="1400" u="none" strike="noStrike" dirty="0" err="1">
                          <a:effectLst/>
                        </a:rPr>
                        <a:t>yaar</a:t>
                      </a:r>
                      <a:r>
                        <a:rPr lang="en-IN" sz="1400" u="none" strike="noStrike" dirty="0">
                          <a:effectLst/>
                        </a:rPr>
                        <a: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52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4849056"/>
                  </a:ext>
                </a:extLst>
              </a:tr>
              <a:tr h="204186">
                <a:tc>
                  <a:txBody>
                    <a:bodyPr/>
                    <a:lstStyle/>
                    <a:p>
                      <a:pPr algn="ctr" fontAlgn="ctr"/>
                      <a:r>
                        <a:rPr lang="en-IN" sz="1400" u="none" strike="noStrike" dirty="0">
                          <a:effectLst/>
                        </a:rPr>
                        <a:t>197</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dirty="0">
                          <a:effectLst/>
                        </a:rPr>
                        <a:t>03-10-2017</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10.37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Tamanna Yadav</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nn-NO" sz="1400" u="none" strike="noStrike" dirty="0">
                          <a:effectLst/>
                        </a:rPr>
                        <a:t>sir ko 5 min ke liye is grp me add Karlo</a:t>
                      </a:r>
                      <a:endParaRPr lang="nn-NO"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9527246"/>
                  </a:ext>
                </a:extLst>
              </a:tr>
            </a:tbl>
          </a:graphicData>
        </a:graphic>
      </p:graphicFrame>
      <p:sp>
        <p:nvSpPr>
          <p:cNvPr id="23" name="TextBox 22">
            <a:extLst>
              <a:ext uri="{FF2B5EF4-FFF2-40B4-BE49-F238E27FC236}">
                <a16:creationId xmlns:a16="http://schemas.microsoft.com/office/drawing/2014/main" id="{E836A6BF-A459-47FA-AFCA-A41FB4F8A662}"/>
              </a:ext>
            </a:extLst>
          </p:cNvPr>
          <p:cNvSpPr txBox="1"/>
          <p:nvPr/>
        </p:nvSpPr>
        <p:spPr>
          <a:xfrm>
            <a:off x="2396970" y="2959685"/>
            <a:ext cx="9241655" cy="338554"/>
          </a:xfrm>
          <a:prstGeom prst="rect">
            <a:avLst/>
          </a:prstGeom>
          <a:noFill/>
        </p:spPr>
        <p:txBody>
          <a:bodyPr wrap="square" rtlCol="0">
            <a:spAutoFit/>
          </a:bodyPr>
          <a:lstStyle/>
          <a:p>
            <a:r>
              <a:rPr lang="en-IN" sz="1600" b="1" dirty="0"/>
              <a:t>Note: </a:t>
            </a:r>
            <a:r>
              <a:rPr lang="en-IN" sz="1400" dirty="0"/>
              <a:t>02/10/2017, Chat was started for this group with the name “Only 1</a:t>
            </a:r>
            <a:r>
              <a:rPr lang="en-IN" sz="1400" baseline="30000" dirty="0"/>
              <a:t>st</a:t>
            </a:r>
            <a:r>
              <a:rPr lang="en-IN" sz="1400" dirty="0"/>
              <a:t> years-M.sc” in my mobile phone.</a:t>
            </a:r>
          </a:p>
        </p:txBody>
      </p:sp>
    </p:spTree>
    <p:extLst>
      <p:ext uri="{BB962C8B-B14F-4D97-AF65-F5344CB8AC3E}">
        <p14:creationId xmlns:p14="http://schemas.microsoft.com/office/powerpoint/2010/main" val="43938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28BC-58BE-450D-9B62-965428AE5205}"/>
              </a:ext>
            </a:extLst>
          </p:cNvPr>
          <p:cNvSpPr>
            <a:spLocks noGrp="1"/>
          </p:cNvSpPr>
          <p:nvPr>
            <p:ph type="title"/>
          </p:nvPr>
        </p:nvSpPr>
        <p:spPr>
          <a:xfrm>
            <a:off x="1582924" y="22412"/>
            <a:ext cx="10018711" cy="784412"/>
          </a:xfrm>
        </p:spPr>
        <p:txBody>
          <a:bodyPr/>
          <a:lstStyle/>
          <a:p>
            <a:pPr algn="l"/>
            <a:r>
              <a:rPr lang="en-IN" b="1" u="sng" dirty="0"/>
              <a:t>Exploring The Data:</a:t>
            </a:r>
          </a:p>
        </p:txBody>
      </p:sp>
      <p:sp>
        <p:nvSpPr>
          <p:cNvPr id="5" name="TextBox 4">
            <a:extLst>
              <a:ext uri="{FF2B5EF4-FFF2-40B4-BE49-F238E27FC236}">
                <a16:creationId xmlns:a16="http://schemas.microsoft.com/office/drawing/2014/main" id="{974514BF-E00F-4C69-A8C5-4C59C4EBE877}"/>
              </a:ext>
            </a:extLst>
          </p:cNvPr>
          <p:cNvSpPr txBox="1"/>
          <p:nvPr/>
        </p:nvSpPr>
        <p:spPr>
          <a:xfrm>
            <a:off x="1582923" y="893124"/>
            <a:ext cx="3123547" cy="369332"/>
          </a:xfrm>
          <a:prstGeom prst="rect">
            <a:avLst/>
          </a:prstGeom>
          <a:noFill/>
        </p:spPr>
        <p:txBody>
          <a:bodyPr wrap="square" rtlCol="0">
            <a:spAutoFit/>
          </a:bodyPr>
          <a:lstStyle/>
          <a:p>
            <a:r>
              <a:rPr lang="en-IN" b="1" u="sng" dirty="0"/>
              <a:t>Summary of the data frame:</a:t>
            </a:r>
          </a:p>
        </p:txBody>
      </p:sp>
      <p:graphicFrame>
        <p:nvGraphicFramePr>
          <p:cNvPr id="10" name="Table 9">
            <a:extLst>
              <a:ext uri="{FF2B5EF4-FFF2-40B4-BE49-F238E27FC236}">
                <a16:creationId xmlns:a16="http://schemas.microsoft.com/office/drawing/2014/main" id="{AF54CFBA-D89E-4889-979C-9E9D69C216C3}"/>
              </a:ext>
            </a:extLst>
          </p:cNvPr>
          <p:cNvGraphicFramePr>
            <a:graphicFrameLocks noGrp="1"/>
          </p:cNvGraphicFramePr>
          <p:nvPr>
            <p:extLst>
              <p:ext uri="{D42A27DB-BD31-4B8C-83A1-F6EECF244321}">
                <p14:modId xmlns:p14="http://schemas.microsoft.com/office/powerpoint/2010/main" val="930283739"/>
              </p:ext>
            </p:extLst>
          </p:nvPr>
        </p:nvGraphicFramePr>
        <p:xfrm>
          <a:off x="1582923" y="1361810"/>
          <a:ext cx="10101310" cy="2903000"/>
        </p:xfrm>
        <a:graphic>
          <a:graphicData uri="http://schemas.openxmlformats.org/drawingml/2006/table">
            <a:tbl>
              <a:tblPr>
                <a:tableStyleId>{5C22544A-7EE6-4342-B048-85BDC9FD1C3A}</a:tableStyleId>
              </a:tblPr>
              <a:tblGrid>
                <a:gridCol w="2033525">
                  <a:extLst>
                    <a:ext uri="{9D8B030D-6E8A-4147-A177-3AD203B41FA5}">
                      <a16:colId xmlns:a16="http://schemas.microsoft.com/office/drawing/2014/main" val="42054217"/>
                    </a:ext>
                  </a:extLst>
                </a:gridCol>
                <a:gridCol w="1480936">
                  <a:extLst>
                    <a:ext uri="{9D8B030D-6E8A-4147-A177-3AD203B41FA5}">
                      <a16:colId xmlns:a16="http://schemas.microsoft.com/office/drawing/2014/main" val="3350526074"/>
                    </a:ext>
                  </a:extLst>
                </a:gridCol>
                <a:gridCol w="2409284">
                  <a:extLst>
                    <a:ext uri="{9D8B030D-6E8A-4147-A177-3AD203B41FA5}">
                      <a16:colId xmlns:a16="http://schemas.microsoft.com/office/drawing/2014/main" val="1412886722"/>
                    </a:ext>
                  </a:extLst>
                </a:gridCol>
                <a:gridCol w="1923006">
                  <a:extLst>
                    <a:ext uri="{9D8B030D-6E8A-4147-A177-3AD203B41FA5}">
                      <a16:colId xmlns:a16="http://schemas.microsoft.com/office/drawing/2014/main" val="1466036116"/>
                    </a:ext>
                  </a:extLst>
                </a:gridCol>
                <a:gridCol w="2254559">
                  <a:extLst>
                    <a:ext uri="{9D8B030D-6E8A-4147-A177-3AD203B41FA5}">
                      <a16:colId xmlns:a16="http://schemas.microsoft.com/office/drawing/2014/main" val="2675236962"/>
                    </a:ext>
                  </a:extLst>
                </a:gridCol>
              </a:tblGrid>
              <a:tr h="362875">
                <a:tc>
                  <a:txBody>
                    <a:bodyPr/>
                    <a:lstStyle/>
                    <a:p>
                      <a:pPr algn="ctr" fontAlgn="ctr"/>
                      <a:r>
                        <a:rPr lang="en-IN" sz="1600" u="none" strike="noStrike" dirty="0">
                          <a:effectLst/>
                        </a:rPr>
                        <a:t>date</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time</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sender</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message</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message_length</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0324108"/>
                  </a:ext>
                </a:extLst>
              </a:tr>
              <a:tr h="362875">
                <a:tc>
                  <a:txBody>
                    <a:bodyPr/>
                    <a:lstStyle/>
                    <a:p>
                      <a:pPr algn="ctr" fontAlgn="ctr"/>
                      <a:r>
                        <a:rPr lang="en-IN" sz="1600" u="none" strike="noStrike" dirty="0">
                          <a:effectLst/>
                        </a:rPr>
                        <a:t>02/11/2018: 327</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dirty="0">
                          <a:effectLst/>
                        </a:rPr>
                        <a:t>   08:27       : 163</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Sukhmani Marwah: 753</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Length:10676</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Min.   :  0.00</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49725280"/>
                  </a:ext>
                </a:extLst>
              </a:tr>
              <a:tr h="362875">
                <a:tc>
                  <a:txBody>
                    <a:bodyPr/>
                    <a:lstStyle/>
                    <a:p>
                      <a:pPr algn="ctr" fontAlgn="ctr"/>
                      <a:r>
                        <a:rPr lang="en-IN" sz="1600" u="none" strike="noStrike" dirty="0">
                          <a:effectLst/>
                        </a:rPr>
                        <a:t>06/10/2017: 267</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dirty="0">
                          <a:effectLst/>
                        </a:rPr>
                        <a:t>09:59     : 63</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Vrinda Sharma  : 613</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Class :character</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1st Qu.:  4.00</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33373668"/>
                  </a:ext>
                </a:extLst>
              </a:tr>
              <a:tr h="362875">
                <a:tc>
                  <a:txBody>
                    <a:bodyPr/>
                    <a:lstStyle/>
                    <a:p>
                      <a:pPr algn="ctr" fontAlgn="ctr"/>
                      <a:r>
                        <a:rPr lang="en-IN" sz="1600" u="none" strike="noStrike" dirty="0">
                          <a:effectLst/>
                        </a:rPr>
                        <a:t>16/01/2019: 233</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12:07      :55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Biraj Das      : 566</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Mode  :character</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Median : 18.00</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11523587"/>
                  </a:ext>
                </a:extLst>
              </a:tr>
              <a:tr h="362875">
                <a:tc>
                  <a:txBody>
                    <a:bodyPr/>
                    <a:lstStyle/>
                    <a:p>
                      <a:pPr algn="ctr" fontAlgn="ctr"/>
                      <a:r>
                        <a:rPr lang="en-IN" sz="1600" u="none" strike="noStrike">
                          <a:effectLst/>
                        </a:rPr>
                        <a:t>02/10/2017: 188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11:24     :53</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Rohit Chauhan  : 440</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Mean   : 25.11</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0092086"/>
                  </a:ext>
                </a:extLst>
              </a:tr>
              <a:tr h="362875">
                <a:tc>
                  <a:txBody>
                    <a:bodyPr/>
                    <a:lstStyle/>
                    <a:p>
                      <a:pPr algn="ctr" fontAlgn="ctr"/>
                      <a:r>
                        <a:rPr lang="en-IN" sz="1600" u="none" strike="noStrike">
                          <a:effectLst/>
                        </a:rPr>
                        <a:t>19/11/2017: 165</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8:33     :50</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Megha Arora    : 427</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3rd Qu.: 30.00</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97419747"/>
                  </a:ext>
                </a:extLst>
              </a:tr>
              <a:tr h="362875">
                <a:tc>
                  <a:txBody>
                    <a:bodyPr/>
                    <a:lstStyle/>
                    <a:p>
                      <a:pPr algn="ctr" fontAlgn="ctr"/>
                      <a:r>
                        <a:rPr lang="en-IN" sz="1600" u="none" strike="noStrike">
                          <a:effectLst/>
                        </a:rPr>
                        <a:t>03/02/2018: 148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9:52     :50</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(Other)        :7877</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Max.   :745.00</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75824"/>
                  </a:ext>
                </a:extLst>
              </a:tr>
              <a:tr h="362875">
                <a:tc>
                  <a:txBody>
                    <a:bodyPr/>
                    <a:lstStyle/>
                    <a:p>
                      <a:pPr algn="ctr" fontAlgn="ctr"/>
                      <a:r>
                        <a:rPr lang="en-IN" sz="1600" u="none" strike="noStrike">
                          <a:effectLst/>
                        </a:rPr>
                        <a:t>(Other)   :9348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(Other):10242</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45941361"/>
                  </a:ext>
                </a:extLst>
              </a:tr>
            </a:tbl>
          </a:graphicData>
        </a:graphic>
      </p:graphicFrame>
      <p:sp>
        <p:nvSpPr>
          <p:cNvPr id="11" name="TextBox 10">
            <a:extLst>
              <a:ext uri="{FF2B5EF4-FFF2-40B4-BE49-F238E27FC236}">
                <a16:creationId xmlns:a16="http://schemas.microsoft.com/office/drawing/2014/main" id="{18E934B9-DFAB-4C1B-AD2C-B28E6573A4EC}"/>
              </a:ext>
            </a:extLst>
          </p:cNvPr>
          <p:cNvSpPr txBox="1"/>
          <p:nvPr/>
        </p:nvSpPr>
        <p:spPr>
          <a:xfrm>
            <a:off x="1914356" y="4388194"/>
            <a:ext cx="10277644" cy="2215991"/>
          </a:xfrm>
          <a:prstGeom prst="rect">
            <a:avLst/>
          </a:prstGeom>
          <a:noFill/>
        </p:spPr>
        <p:txBody>
          <a:bodyPr wrap="square" rtlCol="0">
            <a:spAutoFit/>
          </a:bodyPr>
          <a:lstStyle/>
          <a:p>
            <a:pPr marL="285750" indent="-285750">
              <a:buFont typeface="Arial" panose="020B0604020202020204" pitchFamily="34" charset="0"/>
              <a:buChar char="•"/>
            </a:pPr>
            <a:r>
              <a:rPr lang="en-IN" dirty="0"/>
              <a:t>An average people chat with message length approximately </a:t>
            </a:r>
            <a:r>
              <a:rPr lang="en-IN" b="1" dirty="0"/>
              <a:t>25 words </a:t>
            </a:r>
            <a:r>
              <a:rPr lang="en-IN" dirty="0"/>
              <a:t>(including whitespaces).</a:t>
            </a:r>
          </a:p>
          <a:p>
            <a:pPr marL="285750" indent="-285750">
              <a:buFont typeface="Arial" panose="020B0604020202020204" pitchFamily="34" charset="0"/>
              <a:buChar char="•"/>
            </a:pPr>
            <a:r>
              <a:rPr lang="en-IN" dirty="0"/>
              <a:t>We can see here no of chat corresponding to the date;</a:t>
            </a:r>
          </a:p>
          <a:p>
            <a:r>
              <a:rPr lang="en-IN" b="1" dirty="0"/>
              <a:t>       02/11/2018 :</a:t>
            </a:r>
            <a:r>
              <a:rPr lang="en-IN" sz="1600" dirty="0"/>
              <a:t> A huge discussion about the date changes for the 3 semester examination</a:t>
            </a:r>
            <a:r>
              <a:rPr lang="en-IN" dirty="0"/>
              <a:t>.</a:t>
            </a:r>
          </a:p>
          <a:p>
            <a:r>
              <a:rPr lang="en-IN" dirty="0"/>
              <a:t>       </a:t>
            </a:r>
            <a:r>
              <a:rPr lang="en-IN" b="1" dirty="0"/>
              <a:t>16/01/2019</a:t>
            </a:r>
            <a:r>
              <a:rPr lang="en-IN" dirty="0"/>
              <a:t> </a:t>
            </a:r>
            <a:r>
              <a:rPr lang="en-IN" b="1" dirty="0"/>
              <a:t>:</a:t>
            </a:r>
            <a:r>
              <a:rPr lang="en-IN" sz="1600" dirty="0"/>
              <a:t> </a:t>
            </a:r>
            <a:r>
              <a:rPr lang="en-IN" sz="1600" dirty="0" err="1"/>
              <a:t>hahahaha</a:t>
            </a:r>
            <a:r>
              <a:rPr lang="en-IN" sz="1600" dirty="0"/>
              <a:t> this one is important date</a:t>
            </a:r>
            <a:r>
              <a:rPr lang="en-IN" dirty="0"/>
              <a:t>, Bloody Saturday, </a:t>
            </a:r>
            <a:r>
              <a:rPr lang="en-IN" sz="1600" dirty="0"/>
              <a:t>chat between unsatisfied people of Group A </a:t>
            </a:r>
          </a:p>
          <a:p>
            <a:r>
              <a:rPr lang="en-IN" sz="1600" dirty="0"/>
              <a:t>                                     and C for their issue.</a:t>
            </a:r>
          </a:p>
          <a:p>
            <a:r>
              <a:rPr lang="en-IN" sz="1600" dirty="0"/>
              <a:t>       </a:t>
            </a:r>
            <a:r>
              <a:rPr lang="en-IN" b="1" dirty="0"/>
              <a:t>06/10/2017 : </a:t>
            </a:r>
            <a:r>
              <a:rPr lang="en-IN" sz="1600" dirty="0"/>
              <a:t> three things were on this date, 1</a:t>
            </a:r>
            <a:r>
              <a:rPr lang="en-IN" sz="1600" baseline="30000" dirty="0"/>
              <a:t>st</a:t>
            </a:r>
            <a:r>
              <a:rPr lang="en-IN" sz="1600" dirty="0"/>
              <a:t>  Birthday of Tammana and 2</a:t>
            </a:r>
            <a:r>
              <a:rPr lang="en-IN" sz="1600" baseline="30000" dirty="0"/>
              <a:t>nd</a:t>
            </a:r>
            <a:r>
              <a:rPr lang="en-IN" sz="1600" dirty="0"/>
              <a:t> unhealthy Biraj Das and 3</a:t>
            </a:r>
            <a:r>
              <a:rPr lang="en-IN" sz="1600" baseline="30000" dirty="0"/>
              <a:t>rd</a:t>
            </a:r>
            <a:r>
              <a:rPr lang="en-IN" sz="1600" dirty="0"/>
              <a:t> was</a:t>
            </a:r>
            <a:endParaRPr lang="en-IN" b="1" dirty="0"/>
          </a:p>
          <a:p>
            <a:r>
              <a:rPr lang="en-IN" sz="1600" dirty="0"/>
              <a:t>                                     discussion about strategy making for 1</a:t>
            </a:r>
            <a:r>
              <a:rPr lang="en-IN" sz="1600" baseline="30000" dirty="0"/>
              <a:t>st</a:t>
            </a:r>
            <a:r>
              <a:rPr lang="en-IN" sz="1600" dirty="0"/>
              <a:t> Semester Examination.               </a:t>
            </a:r>
          </a:p>
          <a:p>
            <a:r>
              <a:rPr lang="en-IN" sz="1600" dirty="0"/>
              <a:t>                                            </a:t>
            </a:r>
          </a:p>
        </p:txBody>
      </p:sp>
    </p:spTree>
    <p:extLst>
      <p:ext uri="{BB962C8B-B14F-4D97-AF65-F5344CB8AC3E}">
        <p14:creationId xmlns:p14="http://schemas.microsoft.com/office/powerpoint/2010/main" val="12383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CACDA-31E3-4951-894A-081138424A70}"/>
              </a:ext>
            </a:extLst>
          </p:cNvPr>
          <p:cNvSpPr txBox="1"/>
          <p:nvPr/>
        </p:nvSpPr>
        <p:spPr>
          <a:xfrm>
            <a:off x="1884764" y="3327735"/>
            <a:ext cx="5372035" cy="646331"/>
          </a:xfrm>
          <a:prstGeom prst="rect">
            <a:avLst/>
          </a:prstGeom>
          <a:noFill/>
        </p:spPr>
        <p:txBody>
          <a:bodyPr wrap="square" rtlCol="0">
            <a:spAutoFit/>
          </a:bodyPr>
          <a:lstStyle/>
          <a:p>
            <a:r>
              <a:rPr lang="en-IN" b="1" u="sng" dirty="0"/>
              <a:t>Top 25 Less Responding Sender in increasing Order:</a:t>
            </a:r>
          </a:p>
          <a:p>
            <a:r>
              <a:rPr lang="en-IN" dirty="0"/>
              <a:t>(Top Left – Bottom Right)</a:t>
            </a:r>
            <a:endParaRPr lang="en-IN" b="1" u="sng" dirty="0"/>
          </a:p>
        </p:txBody>
      </p:sp>
      <p:sp>
        <p:nvSpPr>
          <p:cNvPr id="4" name="TextBox 3">
            <a:extLst>
              <a:ext uri="{FF2B5EF4-FFF2-40B4-BE49-F238E27FC236}">
                <a16:creationId xmlns:a16="http://schemas.microsoft.com/office/drawing/2014/main" id="{58442E4E-48C5-4DEC-9FCD-8F4FB82861FA}"/>
              </a:ext>
            </a:extLst>
          </p:cNvPr>
          <p:cNvSpPr txBox="1"/>
          <p:nvPr/>
        </p:nvSpPr>
        <p:spPr>
          <a:xfrm>
            <a:off x="1698332" y="138107"/>
            <a:ext cx="5536969" cy="646331"/>
          </a:xfrm>
          <a:prstGeom prst="rect">
            <a:avLst/>
          </a:prstGeom>
          <a:noFill/>
        </p:spPr>
        <p:txBody>
          <a:bodyPr wrap="square" rtlCol="0">
            <a:spAutoFit/>
          </a:bodyPr>
          <a:lstStyle/>
          <a:p>
            <a:r>
              <a:rPr lang="en-IN" b="1" u="sng" dirty="0"/>
              <a:t>Top 25 More Responding Sender in decreasing Order:</a:t>
            </a:r>
            <a:r>
              <a:rPr lang="en-IN" dirty="0"/>
              <a:t> (Top Left – Bottom Right)</a:t>
            </a:r>
          </a:p>
        </p:txBody>
      </p:sp>
      <p:graphicFrame>
        <p:nvGraphicFramePr>
          <p:cNvPr id="6" name="Table 5">
            <a:extLst>
              <a:ext uri="{FF2B5EF4-FFF2-40B4-BE49-F238E27FC236}">
                <a16:creationId xmlns:a16="http://schemas.microsoft.com/office/drawing/2014/main" id="{5C9465DC-9866-48BA-A41C-4ACF50239767}"/>
              </a:ext>
            </a:extLst>
          </p:cNvPr>
          <p:cNvGraphicFramePr>
            <a:graphicFrameLocks noGrp="1"/>
          </p:cNvGraphicFramePr>
          <p:nvPr>
            <p:extLst>
              <p:ext uri="{D42A27DB-BD31-4B8C-83A1-F6EECF244321}">
                <p14:modId xmlns:p14="http://schemas.microsoft.com/office/powerpoint/2010/main" val="3738499612"/>
              </p:ext>
            </p:extLst>
          </p:nvPr>
        </p:nvGraphicFramePr>
        <p:xfrm>
          <a:off x="2378519" y="869687"/>
          <a:ext cx="9383698" cy="2209800"/>
        </p:xfrm>
        <a:graphic>
          <a:graphicData uri="http://schemas.openxmlformats.org/drawingml/2006/table">
            <a:tbl>
              <a:tblPr>
                <a:tableStyleId>{5C22544A-7EE6-4342-B048-85BDC9FD1C3A}</a:tableStyleId>
              </a:tblPr>
              <a:tblGrid>
                <a:gridCol w="2363132">
                  <a:extLst>
                    <a:ext uri="{9D8B030D-6E8A-4147-A177-3AD203B41FA5}">
                      <a16:colId xmlns:a16="http://schemas.microsoft.com/office/drawing/2014/main" val="1974488192"/>
                    </a:ext>
                  </a:extLst>
                </a:gridCol>
                <a:gridCol w="1628955">
                  <a:extLst>
                    <a:ext uri="{9D8B030D-6E8A-4147-A177-3AD203B41FA5}">
                      <a16:colId xmlns:a16="http://schemas.microsoft.com/office/drawing/2014/main" val="2805222501"/>
                    </a:ext>
                  </a:extLst>
                </a:gridCol>
                <a:gridCol w="1812499">
                  <a:extLst>
                    <a:ext uri="{9D8B030D-6E8A-4147-A177-3AD203B41FA5}">
                      <a16:colId xmlns:a16="http://schemas.microsoft.com/office/drawing/2014/main" val="1018903641"/>
                    </a:ext>
                  </a:extLst>
                </a:gridCol>
                <a:gridCol w="1743670">
                  <a:extLst>
                    <a:ext uri="{9D8B030D-6E8A-4147-A177-3AD203B41FA5}">
                      <a16:colId xmlns:a16="http://schemas.microsoft.com/office/drawing/2014/main" val="1205058440"/>
                    </a:ext>
                  </a:extLst>
                </a:gridCol>
                <a:gridCol w="1835442">
                  <a:extLst>
                    <a:ext uri="{9D8B030D-6E8A-4147-A177-3AD203B41FA5}">
                      <a16:colId xmlns:a16="http://schemas.microsoft.com/office/drawing/2014/main" val="3124956728"/>
                    </a:ext>
                  </a:extLst>
                </a:gridCol>
              </a:tblGrid>
              <a:tr h="210211">
                <a:tc>
                  <a:txBody>
                    <a:bodyPr/>
                    <a:lstStyle/>
                    <a:p>
                      <a:pPr algn="ctr" fontAlgn="ctr"/>
                      <a:r>
                        <a:rPr lang="en-IN" sz="1400" u="none" strike="noStrike" dirty="0">
                          <a:effectLst/>
                        </a:rPr>
                        <a:t>Sukhmani </a:t>
                      </a:r>
                      <a:r>
                        <a:rPr lang="en-IN" sz="1400" u="none" strike="noStrike" dirty="0" err="1">
                          <a:effectLst/>
                        </a:rPr>
                        <a:t>Marwah</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Vrinda Sharma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Biraj Das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Rohit Chauhan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Megha Arora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2433982"/>
                  </a:ext>
                </a:extLst>
              </a:tr>
              <a:tr h="210211">
                <a:tc>
                  <a:txBody>
                    <a:bodyPr/>
                    <a:lstStyle/>
                    <a:p>
                      <a:pPr algn="ctr" fontAlgn="ctr"/>
                      <a:r>
                        <a:rPr lang="en-IN" sz="1400" u="none" strike="noStrike" dirty="0">
                          <a:effectLst/>
                        </a:rPr>
                        <a:t>753</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613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566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440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427</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8777785"/>
                  </a:ext>
                </a:extLst>
              </a:tr>
              <a:tr h="210211">
                <a:tc>
                  <a:txBody>
                    <a:bodyPr/>
                    <a:lstStyle/>
                    <a:p>
                      <a:pPr algn="ctr" fontAlgn="ctr"/>
                      <a:r>
                        <a:rPr lang="en-IN" sz="1400" u="none" strike="noStrike" dirty="0" err="1">
                          <a:effectLst/>
                        </a:rPr>
                        <a:t>Arkobrato</a:t>
                      </a:r>
                      <a:r>
                        <a:rPr lang="en-IN" sz="1400" u="none" strike="noStrike" dirty="0">
                          <a:effectLst/>
                        </a:rPr>
                        <a:t> Gupta</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Kriti Sareen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Mradu</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Tamanna Yadav</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Geetika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253404"/>
                  </a:ext>
                </a:extLst>
              </a:tr>
              <a:tr h="210211">
                <a:tc>
                  <a:txBody>
                    <a:bodyPr/>
                    <a:lstStyle/>
                    <a:p>
                      <a:pPr algn="ctr" fontAlgn="ctr"/>
                      <a:r>
                        <a:rPr lang="en-IN" sz="1400" u="none" strike="noStrike" dirty="0">
                          <a:effectLst/>
                        </a:rPr>
                        <a:t>344</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dirty="0">
                          <a:effectLst/>
                        </a:rPr>
                        <a:t>321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321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271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260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3140598"/>
                  </a:ext>
                </a:extLst>
              </a:tr>
              <a:tr h="210211">
                <a:tc>
                  <a:txBody>
                    <a:bodyPr/>
                    <a:lstStyle/>
                    <a:p>
                      <a:pPr algn="ctr" fontAlgn="ctr"/>
                      <a:r>
                        <a:rPr lang="en-IN" sz="1400" u="none" strike="noStrike">
                          <a:effectLst/>
                        </a:rPr>
                        <a:t>Nina</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dirty="0" err="1">
                          <a:effectLst/>
                        </a:rPr>
                        <a:t>Kunzang</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Zeba Khan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Srestha Dutta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Madhurima Saha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4920074"/>
                  </a:ext>
                </a:extLst>
              </a:tr>
              <a:tr h="210211">
                <a:tc>
                  <a:txBody>
                    <a:bodyPr/>
                    <a:lstStyle/>
                    <a:p>
                      <a:pPr algn="ctr" fontAlgn="ctr"/>
                      <a:r>
                        <a:rPr lang="en-IN" sz="1400" u="none" strike="noStrike" dirty="0">
                          <a:effectLst/>
                        </a:rPr>
                        <a:t>257</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dirty="0">
                          <a:effectLst/>
                        </a:rPr>
                        <a:t>248</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194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192</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8505262"/>
                  </a:ext>
                </a:extLst>
              </a:tr>
              <a:tr h="210211">
                <a:tc>
                  <a:txBody>
                    <a:bodyPr/>
                    <a:lstStyle/>
                    <a:p>
                      <a:pPr algn="ctr" fontAlgn="ctr"/>
                      <a:r>
                        <a:rPr lang="en-IN" sz="1400" u="none" strike="noStrike">
                          <a:effectLst/>
                        </a:rPr>
                        <a:t>Sumit Yadav</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dirty="0">
                          <a:effectLst/>
                        </a:rPr>
                        <a:t>Rajat Aggarwal</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Praveen Gautam</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Soumya</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Puskar Gautam</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9142183"/>
                  </a:ext>
                </a:extLst>
              </a:tr>
              <a:tr h="210211">
                <a:tc>
                  <a:txBody>
                    <a:bodyPr/>
                    <a:lstStyle/>
                    <a:p>
                      <a:pPr algn="ctr" fontAlgn="ctr"/>
                      <a:r>
                        <a:rPr lang="en-IN" sz="1400" u="none" strike="noStrike">
                          <a:effectLst/>
                        </a:rPr>
                        <a:t>176</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166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163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161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155</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453694"/>
                  </a:ext>
                </a:extLst>
              </a:tr>
              <a:tr h="210211">
                <a:tc>
                  <a:txBody>
                    <a:bodyPr/>
                    <a:lstStyle/>
                    <a:p>
                      <a:pPr algn="ctr" fontAlgn="ctr"/>
                      <a:r>
                        <a:rPr lang="en-IN" sz="1400" u="none" strike="noStrike">
                          <a:effectLst/>
                        </a:rPr>
                        <a:t>Pratigya Barnwal</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Pallavi Yadav</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Rashi Jain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err="1">
                          <a:effectLst/>
                        </a:rPr>
                        <a:t>Ujan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Kiran Singh</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5382694"/>
                  </a:ext>
                </a:extLst>
              </a:tr>
              <a:tr h="210211">
                <a:tc>
                  <a:txBody>
                    <a:bodyPr/>
                    <a:lstStyle/>
                    <a:p>
                      <a:pPr algn="ctr" fontAlgn="ctr"/>
                      <a:r>
                        <a:rPr lang="en-IN" sz="1400" u="none" strike="noStrike">
                          <a:effectLst/>
                        </a:rPr>
                        <a:t>154</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149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148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146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136</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4083949"/>
                  </a:ext>
                </a:extLst>
              </a:tr>
            </a:tbl>
          </a:graphicData>
        </a:graphic>
      </p:graphicFrame>
      <p:graphicFrame>
        <p:nvGraphicFramePr>
          <p:cNvPr id="7" name="Table 6">
            <a:extLst>
              <a:ext uri="{FF2B5EF4-FFF2-40B4-BE49-F238E27FC236}">
                <a16:creationId xmlns:a16="http://schemas.microsoft.com/office/drawing/2014/main" id="{CECF41E6-0F88-4194-AE8A-B599BE2AA8E4}"/>
              </a:ext>
            </a:extLst>
          </p:cNvPr>
          <p:cNvGraphicFramePr>
            <a:graphicFrameLocks noGrp="1"/>
          </p:cNvGraphicFramePr>
          <p:nvPr>
            <p:extLst>
              <p:ext uri="{D42A27DB-BD31-4B8C-83A1-F6EECF244321}">
                <p14:modId xmlns:p14="http://schemas.microsoft.com/office/powerpoint/2010/main" val="973354295"/>
              </p:ext>
            </p:extLst>
          </p:nvPr>
        </p:nvGraphicFramePr>
        <p:xfrm>
          <a:off x="2378519" y="4130337"/>
          <a:ext cx="9469776" cy="2209800"/>
        </p:xfrm>
        <a:graphic>
          <a:graphicData uri="http://schemas.openxmlformats.org/drawingml/2006/table">
            <a:tbl>
              <a:tblPr>
                <a:tableStyleId>{5C22544A-7EE6-4342-B048-85BDC9FD1C3A}</a:tableStyleId>
              </a:tblPr>
              <a:tblGrid>
                <a:gridCol w="2289641">
                  <a:extLst>
                    <a:ext uri="{9D8B030D-6E8A-4147-A177-3AD203B41FA5}">
                      <a16:colId xmlns:a16="http://schemas.microsoft.com/office/drawing/2014/main" val="1585902144"/>
                    </a:ext>
                  </a:extLst>
                </a:gridCol>
                <a:gridCol w="1800591">
                  <a:extLst>
                    <a:ext uri="{9D8B030D-6E8A-4147-A177-3AD203B41FA5}">
                      <a16:colId xmlns:a16="http://schemas.microsoft.com/office/drawing/2014/main" val="569936051"/>
                    </a:ext>
                  </a:extLst>
                </a:gridCol>
                <a:gridCol w="1800591">
                  <a:extLst>
                    <a:ext uri="{9D8B030D-6E8A-4147-A177-3AD203B41FA5}">
                      <a16:colId xmlns:a16="http://schemas.microsoft.com/office/drawing/2014/main" val="4072562628"/>
                    </a:ext>
                  </a:extLst>
                </a:gridCol>
                <a:gridCol w="1800591">
                  <a:extLst>
                    <a:ext uri="{9D8B030D-6E8A-4147-A177-3AD203B41FA5}">
                      <a16:colId xmlns:a16="http://schemas.microsoft.com/office/drawing/2014/main" val="2081229031"/>
                    </a:ext>
                  </a:extLst>
                </a:gridCol>
                <a:gridCol w="1778362">
                  <a:extLst>
                    <a:ext uri="{9D8B030D-6E8A-4147-A177-3AD203B41FA5}">
                      <a16:colId xmlns:a16="http://schemas.microsoft.com/office/drawing/2014/main" val="1929538405"/>
                    </a:ext>
                  </a:extLst>
                </a:gridCol>
              </a:tblGrid>
              <a:tr h="210179">
                <a:tc>
                  <a:txBody>
                    <a:bodyPr/>
                    <a:lstStyle/>
                    <a:p>
                      <a:pPr algn="ctr" fontAlgn="ctr"/>
                      <a:r>
                        <a:rPr lang="en-IN" sz="1400" u="none" strike="noStrike" dirty="0">
                          <a:effectLst/>
                        </a:rPr>
                        <a:t>+91 70424 12490</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+91 83840 29019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+91 99712 64557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Akansha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Pooja Gosingha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1015304"/>
                  </a:ext>
                </a:extLst>
              </a:tr>
              <a:tr h="210179">
                <a:tc>
                  <a:txBody>
                    <a:bodyPr/>
                    <a:lstStyle/>
                    <a:p>
                      <a:pPr algn="ctr" fontAlgn="ctr"/>
                      <a:r>
                        <a:rPr lang="en-IN" sz="1400" u="none" strike="noStrike" dirty="0">
                          <a:effectLst/>
                        </a:rPr>
                        <a:t>1</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7977245"/>
                  </a:ext>
                </a:extLst>
              </a:tr>
              <a:tr h="210179">
                <a:tc>
                  <a:txBody>
                    <a:bodyPr/>
                    <a:lstStyle/>
                    <a:p>
                      <a:pPr algn="ctr" fontAlgn="ctr"/>
                      <a:r>
                        <a:rPr lang="en-IN" sz="1400" u="none" strike="noStrike">
                          <a:effectLst/>
                        </a:rPr>
                        <a:t>+91 70119 31715</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+91 87458 04762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Dinesh</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Mandeep</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Gourav</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706026"/>
                  </a:ext>
                </a:extLst>
              </a:tr>
              <a:tr h="210179">
                <a:tc>
                  <a:txBody>
                    <a:bodyPr/>
                    <a:lstStyle/>
                    <a:p>
                      <a:pPr algn="ctr" fontAlgn="ctr"/>
                      <a:r>
                        <a:rPr lang="en-IN" sz="1400" u="none" strike="noStrike">
                          <a:effectLst/>
                        </a:rPr>
                        <a:t>3</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312355"/>
                  </a:ext>
                </a:extLst>
              </a:tr>
              <a:tr h="210179">
                <a:tc>
                  <a:txBody>
                    <a:bodyPr/>
                    <a:lstStyle/>
                    <a:p>
                      <a:pPr algn="ctr" fontAlgn="ctr"/>
                      <a:r>
                        <a:rPr lang="en-IN" sz="1400" u="none" strike="noStrike">
                          <a:effectLst/>
                        </a:rPr>
                        <a:t>Narendra Yadav</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Sourabh Kumar</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Bharti Sihag</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+91 70153 03629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Amrit Kaur</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4042990"/>
                  </a:ext>
                </a:extLst>
              </a:tr>
              <a:tr h="210179">
                <a:tc>
                  <a:txBody>
                    <a:bodyPr/>
                    <a:lstStyle/>
                    <a:p>
                      <a:pPr algn="ctr" fontAlgn="ctr"/>
                      <a:r>
                        <a:rPr lang="en-IN" sz="1400" u="none" strike="noStrike">
                          <a:effectLst/>
                        </a:rPr>
                        <a:t>8</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8571247"/>
                  </a:ext>
                </a:extLst>
              </a:tr>
              <a:tr h="210179">
                <a:tc>
                  <a:txBody>
                    <a:bodyPr/>
                    <a:lstStyle/>
                    <a:p>
                      <a:pPr algn="ctr" fontAlgn="ctr"/>
                      <a:r>
                        <a:rPr lang="en-IN" sz="1400" u="none" strike="noStrike" dirty="0" err="1">
                          <a:effectLst/>
                        </a:rPr>
                        <a:t>Subham</a:t>
                      </a:r>
                      <a:r>
                        <a:rPr lang="en-IN" sz="1400" u="none" strike="noStrike" dirty="0">
                          <a:effectLst/>
                        </a:rPr>
                        <a:t> Goswami</a:t>
                      </a:r>
                      <a:endParaRPr lang="en-IN" sz="14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Kalpna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Divya Jain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+91 99902 49889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Gargi</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6162459"/>
                  </a:ext>
                </a:extLst>
              </a:tr>
              <a:tr h="210179">
                <a:tc>
                  <a:txBody>
                    <a:bodyPr/>
                    <a:lstStyle/>
                    <a:p>
                      <a:pPr algn="ctr" fontAlgn="ctr"/>
                      <a:r>
                        <a:rPr lang="en-IN" sz="1400" u="none" strike="noStrike">
                          <a:effectLst/>
                        </a:rPr>
                        <a:t>10</a:t>
                      </a:r>
                      <a:endParaRPr lang="en-IN" sz="14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ctr" fontAlgn="b"/>
                      <a:r>
                        <a:rPr lang="en-IN" sz="1400" u="none" strike="noStrike">
                          <a:effectLst/>
                        </a:rPr>
                        <a:t>12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5218888"/>
                  </a:ext>
                </a:extLst>
              </a:tr>
              <a:tr h="210179">
                <a:tc>
                  <a:txBody>
                    <a:bodyPr/>
                    <a:lstStyle/>
                    <a:p>
                      <a:pPr algn="ctr" fontAlgn="b"/>
                      <a:r>
                        <a:rPr lang="en-IN" sz="1400" u="none" strike="noStrike">
                          <a:effectLst/>
                        </a:rPr>
                        <a:t>Reshmi Neogy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+91 95415 87506</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Subhajit Nandi</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Jagrti Garg</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a:effectLst/>
                        </a:rPr>
                        <a:t>Ankita Sharma</a:t>
                      </a:r>
                      <a:endParaRPr lang="en-IN" sz="1400" b="0" i="0" u="none" strike="noStrike">
                        <a:solidFill>
                          <a:srgbClr val="000000"/>
                        </a:solidFill>
                        <a:effectLst/>
                        <a:latin typeface="Lucida Console" panose="020B0609040504020204" pitchFamily="49" charset="0"/>
                      </a:endParaRPr>
                    </a:p>
                  </a:txBody>
                  <a:tcPr marL="7620" marR="7620" marT="7620" marB="0" anchor="ctr"/>
                </a:tc>
                <a:extLst>
                  <a:ext uri="{0D108BD9-81ED-4DB2-BD59-A6C34878D82A}">
                    <a16:rowId xmlns:a16="http://schemas.microsoft.com/office/drawing/2014/main" val="255003132"/>
                  </a:ext>
                </a:extLst>
              </a:tr>
              <a:tr h="210179">
                <a:tc>
                  <a:txBody>
                    <a:bodyPr/>
                    <a:lstStyle/>
                    <a:p>
                      <a:pPr algn="ctr" fontAlgn="b"/>
                      <a:r>
                        <a:rPr lang="en-IN" sz="1400" u="none" strike="noStrike">
                          <a:effectLst/>
                        </a:rPr>
                        <a:t>19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23</a:t>
                      </a:r>
                      <a:endParaRPr lang="en-IN" sz="1400" b="0" i="0" u="none" strike="noStrike" dirty="0">
                        <a:solidFill>
                          <a:srgbClr val="000000"/>
                        </a:solidFill>
                        <a:effectLst/>
                        <a:latin typeface="Lucida Console" panose="020B0609040504020204" pitchFamily="49" charset="0"/>
                      </a:endParaRPr>
                    </a:p>
                  </a:txBody>
                  <a:tcPr marL="7620" marR="7620" marT="7620" marB="0" anchor="ctr"/>
                </a:tc>
                <a:extLst>
                  <a:ext uri="{0D108BD9-81ED-4DB2-BD59-A6C34878D82A}">
                    <a16:rowId xmlns:a16="http://schemas.microsoft.com/office/drawing/2014/main" val="3587221780"/>
                  </a:ext>
                </a:extLst>
              </a:tr>
            </a:tbl>
          </a:graphicData>
        </a:graphic>
      </p:graphicFrame>
    </p:spTree>
    <p:extLst>
      <p:ext uri="{BB962C8B-B14F-4D97-AF65-F5344CB8AC3E}">
        <p14:creationId xmlns:p14="http://schemas.microsoft.com/office/powerpoint/2010/main" val="136455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360-7979-42AF-BE3E-1916AE0A1D19}"/>
              </a:ext>
            </a:extLst>
          </p:cNvPr>
          <p:cNvSpPr>
            <a:spLocks noGrp="1"/>
          </p:cNvSpPr>
          <p:nvPr>
            <p:ph type="title"/>
          </p:nvPr>
        </p:nvSpPr>
        <p:spPr>
          <a:xfrm>
            <a:off x="1484311" y="685800"/>
            <a:ext cx="9266547" cy="5670612"/>
          </a:xfrm>
        </p:spPr>
        <p:txBody>
          <a:bodyPr/>
          <a:lstStyle/>
          <a:p>
            <a:r>
              <a:rPr lang="en-IN" sz="7200" dirty="0"/>
              <a:t>Visualization</a:t>
            </a:r>
            <a:br>
              <a:rPr lang="en-IN" dirty="0"/>
            </a:br>
            <a:endParaRPr lang="en-IN" dirty="0"/>
          </a:p>
        </p:txBody>
      </p:sp>
    </p:spTree>
    <p:extLst>
      <p:ext uri="{BB962C8B-B14F-4D97-AF65-F5344CB8AC3E}">
        <p14:creationId xmlns:p14="http://schemas.microsoft.com/office/powerpoint/2010/main" val="1148460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2082</TotalTime>
  <Words>1190</Words>
  <Application>Microsoft Office PowerPoint</Application>
  <PresentationFormat>Widescreen</PresentationFormat>
  <Paragraphs>300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Lucida Console</vt:lpstr>
      <vt:lpstr>Parallax</vt:lpstr>
      <vt:lpstr>WhatsApp Group Chat Analysis &amp; Sentiment Analysis</vt:lpstr>
      <vt:lpstr>Just For Fun </vt:lpstr>
      <vt:lpstr>Acknowledgement:               Its true that everyday we generate huge amounts of text online but analysing this text data isn’t an easy task. Converting text into structured information to analyse with a machine will be a complex task. In recent year Text mining  has become a lot more accessible for data analysts, developers and data scientists.            This study is basically based on the text data from WhatsApp Group chat. In this study we will see the some statistics for the text data by summarising them and also see by graphically. And we will able to determine over all sentiment of the WhatsApp group. Here sentiment analysis or emotion AI (Opinion mining) refers to the use of Natural Language Processing and Text Mining to systematically identify, extract, quantify and study affective states and subjective information.               Data Source: “The Second Years WhatsApp Group”                 </vt:lpstr>
      <vt:lpstr>PowerPoint Presentation</vt:lpstr>
      <vt:lpstr>Data Interpretation </vt:lpstr>
      <vt:lpstr>Text Data &amp; Data Frame </vt:lpstr>
      <vt:lpstr>Exploring The Data:</vt:lpstr>
      <vt:lpstr>PowerPoint Presentation</vt:lpstr>
      <vt:lpstr>Visualization </vt:lpstr>
      <vt:lpstr>Bar Plot:   Graph that presents categorical data with rectangular bars with heights or lengths proportional to the values that they represent.  Word Cloud:  An Image composed of words used in a particular text or subject, in which the size of each word indicates its frequency or importance.  </vt:lpstr>
      <vt:lpstr>Sender V/s Number of Message:</vt:lpstr>
      <vt:lpstr>Sender V/s Sum of Message Length:</vt:lpstr>
      <vt:lpstr>Word Cloud of Message:</vt:lpstr>
      <vt:lpstr>Word Cloud of Sender:</vt:lpstr>
      <vt:lpstr>Sentimental Analysis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 Group Chat Analysis &amp; Sentiment Analysis</dc:title>
  <dc:creator>Vikas Gupta</dc:creator>
  <cp:lastModifiedBy>Vikas Gupta</cp:lastModifiedBy>
  <cp:revision>62</cp:revision>
  <dcterms:created xsi:type="dcterms:W3CDTF">2019-03-22T07:05:12Z</dcterms:created>
  <dcterms:modified xsi:type="dcterms:W3CDTF">2019-03-29T09:32:38Z</dcterms:modified>
</cp:coreProperties>
</file>