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9" r:id="rId4"/>
    <p:sldId id="370" r:id="rId5"/>
    <p:sldId id="372" r:id="rId6"/>
    <p:sldId id="373" r:id="rId7"/>
    <p:sldId id="374" r:id="rId8"/>
    <p:sldId id="379" r:id="rId9"/>
    <p:sldId id="385" r:id="rId10"/>
    <p:sldId id="386" r:id="rId11"/>
    <p:sldId id="387" r:id="rId12"/>
    <p:sldId id="388" r:id="rId13"/>
    <p:sldId id="375" r:id="rId14"/>
    <p:sldId id="377"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5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err="1"/>
              <a:t>Chatbot</a:t>
            </a:r>
            <a:r>
              <a:rPr lang="en-US" sz="4000" b="1" dirty="0"/>
              <a:t> to assist users with Government Schemes</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smtClean="0">
                <a:solidFill>
                  <a:srgbClr val="FF0000"/>
                </a:solidFill>
              </a:rPr>
              <a:t>A.Aakash</a:t>
            </a:r>
            <a:endParaRPr lang="en-US" altLang="en-IN" sz="2400" b="1" dirty="0" smtClean="0">
              <a:solidFill>
                <a:srgbClr val="FF0000"/>
              </a:solidFill>
            </a:endParaRPr>
          </a:p>
          <a:p>
            <a:pPr>
              <a:spcBef>
                <a:spcPct val="0"/>
              </a:spcBef>
              <a:buClrTx/>
              <a:buFontTx/>
              <a:buNone/>
            </a:pPr>
            <a:r>
              <a:rPr lang="en-US" altLang="en-IN" sz="2400" b="1" dirty="0" smtClean="0">
                <a:solidFill>
                  <a:srgbClr val="FF0000"/>
                </a:solidFill>
              </a:rPr>
              <a:t>210701002</a:t>
            </a:r>
            <a:endParaRPr lang="en-US" altLang="en-IN" sz="2400" b="1" dirty="0">
              <a:solidFill>
                <a:srgbClr val="FF0000"/>
              </a:solidFill>
            </a:endParaRPr>
          </a:p>
          <a:p>
            <a:pPr>
              <a:spcBef>
                <a:spcPct val="0"/>
              </a:spcBef>
              <a:buClrTx/>
              <a:buNone/>
            </a:pPr>
            <a:r>
              <a:rPr lang="en-US" altLang="en-IN" sz="2400" b="1" dirty="0" err="1" smtClean="0">
                <a:solidFill>
                  <a:srgbClr val="FF0000"/>
                </a:solidFill>
              </a:rPr>
              <a:t>R.Aakash</a:t>
            </a:r>
            <a:endParaRPr lang="en-US" altLang="en-IN" sz="2400" b="1" dirty="0" smtClean="0">
              <a:solidFill>
                <a:srgbClr val="FF0000"/>
              </a:solidFill>
            </a:endParaRPr>
          </a:p>
          <a:p>
            <a:pPr>
              <a:spcBef>
                <a:spcPct val="0"/>
              </a:spcBef>
              <a:buClrTx/>
              <a:buNone/>
            </a:pPr>
            <a:r>
              <a:rPr lang="en-US" altLang="en-IN" sz="2400" b="1" dirty="0" smtClean="0">
                <a:solidFill>
                  <a:srgbClr val="FF0000"/>
                </a:solidFill>
              </a:rPr>
              <a:t>210701003</a:t>
            </a:r>
            <a:endParaRPr lang="en-US" alt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smtClean="0">
                <a:solidFill>
                  <a:srgbClr val="002060"/>
                </a:solidFill>
                <a:latin typeface="Verdana" panose="020B0604030504040204" pitchFamily="34" charset="0"/>
                <a:ea typeface="+mn-ea"/>
                <a:cs typeface="+mn-cs"/>
              </a:rPr>
              <a:t>CS19643 </a:t>
            </a:r>
            <a:r>
              <a:rPr lang="en-IN" sz="2800" b="1" dirty="0">
                <a:solidFill>
                  <a:srgbClr val="002060"/>
                </a:solidFill>
                <a:latin typeface="Verdana" panose="020B0604030504040204" pitchFamily="34" charset="0"/>
                <a:ea typeface="+mn-ea"/>
                <a:cs typeface="+mn-cs"/>
              </a:rPr>
              <a:t>– </a:t>
            </a:r>
            <a:r>
              <a:rPr lang="en-IN" sz="2800" b="1" dirty="0" smtClean="0">
                <a:solidFill>
                  <a:srgbClr val="002060"/>
                </a:solidFill>
                <a:latin typeface="Verdana" panose="020B0604030504040204" pitchFamily="34" charset="0"/>
                <a:ea typeface="+mn-ea"/>
                <a:cs typeface="+mn-cs"/>
              </a:rPr>
              <a:t>Foundations of Machine Learning</a:t>
            </a:r>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400" b="1" dirty="0" smtClean="0">
                <a:effectLst/>
                <a:latin typeface="Times New Roman" panose="02020603050405020304" pitchFamily="18" charset="0"/>
                <a:ea typeface="Times New Roman" panose="02020603050405020304" pitchFamily="18" charset="0"/>
              </a:rPr>
              <a:t>Frontend Module:</a:t>
            </a:r>
          </a:p>
          <a:p>
            <a:pPr marL="0" indent="0" algn="just">
              <a:buNone/>
            </a:pPr>
            <a:r>
              <a:rPr lang="en-US" sz="2400" dirty="0" smtClean="0">
                <a:latin typeface="Times New Roman" panose="02020603050405020304" pitchFamily="18" charset="0"/>
              </a:rPr>
              <a:t>The frontend module is built in React JS, making use of ‘</a:t>
            </a:r>
            <a:r>
              <a:rPr lang="en-US" sz="2400" dirty="0" err="1" smtClean="0">
                <a:latin typeface="Times New Roman" panose="02020603050405020304" pitchFamily="18" charset="0"/>
              </a:rPr>
              <a:t>axios</a:t>
            </a:r>
            <a:r>
              <a:rPr lang="en-US" sz="2400" dirty="0" smtClean="0">
                <a:latin typeface="Times New Roman" panose="02020603050405020304" pitchFamily="18" charset="0"/>
              </a:rPr>
              <a:t>’ library to connect with the Backend server. This module consists of a Chat area for the request and response chats to be displayed . Also it has a textbox with a send button for typing queries and submitting it. The user can straightaway start asking their government scheme related queries and the </a:t>
            </a:r>
            <a:r>
              <a:rPr lang="en-US" sz="2400" dirty="0" err="1" smtClean="0">
                <a:latin typeface="Times New Roman" panose="02020603050405020304" pitchFamily="18" charset="0"/>
              </a:rPr>
              <a:t>reponse</a:t>
            </a:r>
            <a:r>
              <a:rPr lang="en-US" sz="2400" dirty="0" smtClean="0">
                <a:latin typeface="Times New Roman" panose="02020603050405020304" pitchFamily="18" charset="0"/>
              </a:rPr>
              <a:t> will be displayed to the frontend from the backend server.</a:t>
            </a:r>
          </a:p>
          <a:p>
            <a:pPr marL="0" indent="0" algn="just">
              <a:buNone/>
            </a:pPr>
            <a:r>
              <a:rPr lang="en-US" sz="2400" dirty="0" smtClean="0">
                <a:latin typeface="Times New Roman" panose="02020603050405020304" pitchFamily="18" charset="0"/>
              </a:rPr>
              <a:t>Additionally the Frontend also has Markdown support for formatting the Text.</a:t>
            </a:r>
            <a:endParaRPr lang="en-IN" sz="2400" dirty="0"/>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a:xfrm>
            <a:off x="766233" y="79377"/>
            <a:ext cx="10668000" cy="835023"/>
          </a:xfrm>
        </p:spPr>
        <p:txBody>
          <a:bodyPr/>
          <a:lstStyle/>
          <a:p>
            <a:r>
              <a:rPr lang="en-US" altLang="en-US" sz="4000" b="1" dirty="0" smtClean="0">
                <a:solidFill>
                  <a:srgbClr val="FF0000"/>
                </a:solidFill>
              </a:rPr>
              <a:t>Implementation</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38" y="1023582"/>
            <a:ext cx="11382232" cy="5224817"/>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a:xfrm>
            <a:off x="766233" y="79377"/>
            <a:ext cx="10668000" cy="835023"/>
          </a:xfrm>
        </p:spPr>
        <p:txBody>
          <a:bodyPr/>
          <a:lstStyle/>
          <a:p>
            <a:r>
              <a:rPr lang="en-US" altLang="en-US" sz="4000" b="1" dirty="0" smtClean="0">
                <a:solidFill>
                  <a:srgbClr val="FF0000"/>
                </a:solidFill>
              </a:rPr>
              <a:t>Implementation</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0" y="1012612"/>
            <a:ext cx="11054687" cy="5232613"/>
          </a:xfrm>
          <a:prstGeom prst="rect">
            <a:avLst/>
          </a:prstGeom>
        </p:spPr>
      </p:pic>
    </p:spTree>
    <p:extLst>
      <p:ext uri="{BB962C8B-B14F-4D97-AF65-F5344CB8AC3E}">
        <p14:creationId xmlns:p14="http://schemas.microsoft.com/office/powerpoint/2010/main" val="19128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Clr>
                <a:srgbClr val="CC0000"/>
              </a:buClr>
              <a:buNone/>
              <a:defRPr/>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conclusion, our project significantly enhances citizen access to government schemes through AI-driven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technology and web scraping. By streamlining information retrieval and providing personalized assistance, our solution improves user experience and fosters transparency in citizen-government interactions. With features like user authentication and proactive notifications, our system offers an efficient pathway for citizens to access benefits. Moving forward, we are committed to expanding our system's capabilities and empowering individuals to navigate government schemes with confidence and ease.</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342900" lvl="0" indent="-342900" algn="just">
              <a:buFont typeface="+mj-lt"/>
              <a:buAutoNum type="arabicPeriod"/>
            </a:pPr>
            <a:r>
              <a:rPr lang="en-US" sz="2400" dirty="0" smtClean="0">
                <a:solidFill>
                  <a:srgbClr val="000000"/>
                </a:solidFill>
                <a:latin typeface="Times New Roman" panose="02020603050405020304" pitchFamily="18" charset="0"/>
                <a:ea typeface="SimSun" panose="02010600030101010101" pitchFamily="2" charset="-122"/>
              </a:rPr>
              <a:t>"</a:t>
            </a:r>
            <a:r>
              <a:rPr lang="en-US" sz="2400" dirty="0">
                <a:solidFill>
                  <a:srgbClr val="000000"/>
                </a:solidFill>
                <a:latin typeface="Times New Roman" panose="02020603050405020304" pitchFamily="18" charset="0"/>
                <a:ea typeface="SimSun" panose="02010600030101010101" pitchFamily="2" charset="-122"/>
              </a:rPr>
              <a:t>Deep Learning" by Ian </a:t>
            </a:r>
            <a:r>
              <a:rPr lang="en-US" sz="2400" dirty="0" err="1">
                <a:solidFill>
                  <a:srgbClr val="000000"/>
                </a:solidFill>
                <a:latin typeface="Times New Roman" panose="02020603050405020304" pitchFamily="18" charset="0"/>
                <a:ea typeface="SimSun" panose="02010600030101010101" pitchFamily="2" charset="-122"/>
              </a:rPr>
              <a:t>Goodfellow</a:t>
            </a:r>
            <a:r>
              <a:rPr lang="en-US" sz="2400" dirty="0">
                <a:solidFill>
                  <a:srgbClr val="000000"/>
                </a:solidFill>
                <a:latin typeface="Times New Roman" panose="02020603050405020304" pitchFamily="18" charset="0"/>
                <a:ea typeface="SimSun" panose="02010600030101010101" pitchFamily="2" charset="-122"/>
              </a:rPr>
              <a:t>, </a:t>
            </a:r>
            <a:r>
              <a:rPr lang="en-US" sz="2400" dirty="0" err="1">
                <a:solidFill>
                  <a:srgbClr val="000000"/>
                </a:solidFill>
                <a:latin typeface="Times New Roman" panose="02020603050405020304" pitchFamily="18" charset="0"/>
                <a:ea typeface="SimSun" panose="02010600030101010101" pitchFamily="2" charset="-122"/>
              </a:rPr>
              <a:t>Yoshua</a:t>
            </a:r>
            <a:r>
              <a:rPr lang="en-US" sz="2400" dirty="0">
                <a:solidFill>
                  <a:srgbClr val="000000"/>
                </a:solidFill>
                <a:latin typeface="Times New Roman" panose="02020603050405020304" pitchFamily="18" charset="0"/>
                <a:ea typeface="SimSun" panose="02010600030101010101" pitchFamily="2" charset="-122"/>
              </a:rPr>
              <a:t> </a:t>
            </a:r>
            <a:r>
              <a:rPr lang="en-US" sz="2400" dirty="0" err="1">
                <a:solidFill>
                  <a:srgbClr val="000000"/>
                </a:solidFill>
                <a:latin typeface="Times New Roman" panose="02020603050405020304" pitchFamily="18" charset="0"/>
                <a:ea typeface="SimSun" panose="02010600030101010101" pitchFamily="2" charset="-122"/>
              </a:rPr>
              <a:t>Bengio</a:t>
            </a:r>
            <a:r>
              <a:rPr lang="en-US" sz="2400" dirty="0">
                <a:solidFill>
                  <a:srgbClr val="000000"/>
                </a:solidFill>
                <a:latin typeface="Times New Roman" panose="02020603050405020304" pitchFamily="18" charset="0"/>
                <a:ea typeface="SimSun" panose="02010600030101010101" pitchFamily="2" charset="-122"/>
              </a:rPr>
              <a:t>, and Aaron </a:t>
            </a:r>
            <a:r>
              <a:rPr lang="en-US" sz="2400" dirty="0" err="1">
                <a:solidFill>
                  <a:srgbClr val="000000"/>
                </a:solidFill>
                <a:latin typeface="Times New Roman" panose="02020603050405020304" pitchFamily="18" charset="0"/>
                <a:ea typeface="SimSun" panose="02010600030101010101" pitchFamily="2" charset="-122"/>
              </a:rPr>
              <a:t>Courville</a:t>
            </a:r>
            <a:r>
              <a:rPr lang="en-US" sz="2400" dirty="0">
                <a:solidFill>
                  <a:srgbClr val="000000"/>
                </a:solidFill>
                <a:latin typeface="Times New Roman" panose="02020603050405020304" pitchFamily="18" charset="0"/>
                <a:ea typeface="SimSun" panose="02010600030101010101" pitchFamily="2" charset="-122"/>
              </a:rPr>
              <a:t>.</a:t>
            </a:r>
          </a:p>
          <a:p>
            <a:pPr marL="342900" lvl="0" indent="-342900" algn="just">
              <a:buFont typeface="+mj-lt"/>
              <a:buAutoNum type="arabicPeriod"/>
            </a:pPr>
            <a:r>
              <a:rPr lang="en-US" sz="2400" dirty="0">
                <a:solidFill>
                  <a:srgbClr val="000000"/>
                </a:solidFill>
                <a:latin typeface="Times New Roman" panose="02020603050405020304" pitchFamily="18" charset="0"/>
                <a:ea typeface="SimSun" panose="02010600030101010101" pitchFamily="2" charset="-122"/>
              </a:rPr>
              <a:t>"Neural Networks and Deep Learning: A Textbook" by </a:t>
            </a:r>
            <a:r>
              <a:rPr lang="en-US" sz="2400" dirty="0" err="1">
                <a:solidFill>
                  <a:srgbClr val="000000"/>
                </a:solidFill>
                <a:latin typeface="Times New Roman" panose="02020603050405020304" pitchFamily="18" charset="0"/>
                <a:ea typeface="SimSun" panose="02010600030101010101" pitchFamily="2" charset="-122"/>
              </a:rPr>
              <a:t>Charu</a:t>
            </a:r>
            <a:r>
              <a:rPr lang="en-US" sz="2400" dirty="0">
                <a:solidFill>
                  <a:srgbClr val="000000"/>
                </a:solidFill>
                <a:latin typeface="Times New Roman" panose="02020603050405020304" pitchFamily="18" charset="0"/>
                <a:ea typeface="SimSun" panose="02010600030101010101" pitchFamily="2" charset="-122"/>
              </a:rPr>
              <a:t> C. Aggarwal.</a:t>
            </a:r>
          </a:p>
          <a:p>
            <a:pPr marL="342900" lvl="0" indent="-342900" algn="just">
              <a:buFont typeface="+mj-lt"/>
              <a:buAutoNum type="arabicPeriod"/>
            </a:pPr>
            <a:r>
              <a:rPr lang="en-US" sz="2400" dirty="0">
                <a:solidFill>
                  <a:srgbClr val="000000"/>
                </a:solidFill>
                <a:latin typeface="Times New Roman" panose="02020603050405020304" pitchFamily="18" charset="0"/>
                <a:ea typeface="SimSun" panose="02010600030101010101" pitchFamily="2" charset="-122"/>
              </a:rPr>
              <a:t>"Deep Learning for Computer Vision" by </a:t>
            </a:r>
            <a:r>
              <a:rPr lang="en-US" sz="2400" dirty="0" err="1">
                <a:solidFill>
                  <a:srgbClr val="000000"/>
                </a:solidFill>
                <a:latin typeface="Times New Roman" panose="02020603050405020304" pitchFamily="18" charset="0"/>
                <a:ea typeface="SimSun" panose="02010600030101010101" pitchFamily="2" charset="-122"/>
              </a:rPr>
              <a:t>Rajalingappaa</a:t>
            </a:r>
            <a:r>
              <a:rPr lang="en-US" sz="2400" dirty="0">
                <a:solidFill>
                  <a:srgbClr val="000000"/>
                </a:solidFill>
                <a:latin typeface="Times New Roman" panose="02020603050405020304" pitchFamily="18" charset="0"/>
                <a:ea typeface="SimSun" panose="02010600030101010101" pitchFamily="2" charset="-122"/>
              </a:rPr>
              <a:t> </a:t>
            </a:r>
            <a:r>
              <a:rPr lang="en-US" sz="2400" dirty="0" err="1">
                <a:solidFill>
                  <a:srgbClr val="000000"/>
                </a:solidFill>
                <a:latin typeface="Times New Roman" panose="02020603050405020304" pitchFamily="18" charset="0"/>
                <a:ea typeface="SimSun" panose="02010600030101010101" pitchFamily="2" charset="-122"/>
              </a:rPr>
              <a:t>Shanmugamani</a:t>
            </a:r>
            <a:r>
              <a:rPr lang="en-US" sz="2400" dirty="0">
                <a:solidFill>
                  <a:srgbClr val="000000"/>
                </a:solidFill>
                <a:latin typeface="Times New Roman" panose="02020603050405020304" pitchFamily="18" charset="0"/>
                <a:ea typeface="SimSun" panose="02010600030101010101" pitchFamily="2" charset="-122"/>
              </a:rPr>
              <a:t>.</a:t>
            </a:r>
          </a:p>
          <a:p>
            <a:pPr marL="342900" lvl="0" indent="-342900" algn="just">
              <a:buFont typeface="+mj-lt"/>
              <a:buAutoNum type="arabicPeriod"/>
            </a:pPr>
            <a:r>
              <a:rPr lang="en-US" sz="2400" dirty="0">
                <a:solidFill>
                  <a:srgbClr val="000000"/>
                </a:solidFill>
                <a:latin typeface="Times New Roman" panose="02020603050405020304" pitchFamily="18" charset="0"/>
                <a:ea typeface="SimSun" panose="02010600030101010101" pitchFamily="2" charset="-122"/>
              </a:rPr>
              <a:t>"Hands-On Machine Learning with </a:t>
            </a:r>
            <a:r>
              <a:rPr lang="en-US" sz="2400" dirty="0" err="1">
                <a:solidFill>
                  <a:srgbClr val="000000"/>
                </a:solidFill>
                <a:latin typeface="Times New Roman" panose="02020603050405020304" pitchFamily="18" charset="0"/>
                <a:ea typeface="SimSun" panose="02010600030101010101" pitchFamily="2" charset="-122"/>
              </a:rPr>
              <a:t>Scikit</a:t>
            </a:r>
            <a:r>
              <a:rPr lang="en-US" sz="2400" dirty="0">
                <a:solidFill>
                  <a:srgbClr val="000000"/>
                </a:solidFill>
                <a:latin typeface="Times New Roman" panose="02020603050405020304" pitchFamily="18" charset="0"/>
                <a:ea typeface="SimSun" panose="02010600030101010101" pitchFamily="2" charset="-122"/>
              </a:rPr>
              <a:t>-Learn, </a:t>
            </a:r>
            <a:r>
              <a:rPr lang="en-US" sz="2400" dirty="0" err="1">
                <a:solidFill>
                  <a:srgbClr val="000000"/>
                </a:solidFill>
                <a:latin typeface="Times New Roman" panose="02020603050405020304" pitchFamily="18" charset="0"/>
                <a:ea typeface="SimSun" panose="02010600030101010101" pitchFamily="2" charset="-122"/>
              </a:rPr>
              <a:t>Keras</a:t>
            </a:r>
            <a:r>
              <a:rPr lang="en-US" sz="2400" dirty="0">
                <a:solidFill>
                  <a:srgbClr val="000000"/>
                </a:solidFill>
                <a:latin typeface="Times New Roman" panose="02020603050405020304" pitchFamily="18" charset="0"/>
                <a:ea typeface="SimSun" panose="02010600030101010101" pitchFamily="2" charset="-122"/>
              </a:rPr>
              <a:t>, and </a:t>
            </a:r>
            <a:r>
              <a:rPr lang="en-US" sz="2400" dirty="0" err="1">
                <a:solidFill>
                  <a:srgbClr val="000000"/>
                </a:solidFill>
                <a:latin typeface="Times New Roman" panose="02020603050405020304" pitchFamily="18" charset="0"/>
                <a:ea typeface="SimSun" panose="02010600030101010101" pitchFamily="2" charset="-122"/>
              </a:rPr>
              <a:t>TensorFlow</a:t>
            </a:r>
            <a:r>
              <a:rPr lang="en-US" sz="2400" dirty="0">
                <a:solidFill>
                  <a:srgbClr val="000000"/>
                </a:solidFill>
                <a:latin typeface="Times New Roman" panose="02020603050405020304" pitchFamily="18" charset="0"/>
                <a:ea typeface="SimSun" panose="02010600030101010101" pitchFamily="2" charset="-122"/>
              </a:rPr>
              <a:t>" by </a:t>
            </a:r>
            <a:r>
              <a:rPr lang="en-US" sz="2400" dirty="0" err="1">
                <a:solidFill>
                  <a:srgbClr val="000000"/>
                </a:solidFill>
                <a:latin typeface="Times New Roman" panose="02020603050405020304" pitchFamily="18" charset="0"/>
                <a:ea typeface="SimSun" panose="02010600030101010101" pitchFamily="2" charset="-122"/>
              </a:rPr>
              <a:t>Aurélien</a:t>
            </a:r>
            <a:r>
              <a:rPr lang="en-US" sz="2400" dirty="0">
                <a:solidFill>
                  <a:srgbClr val="000000"/>
                </a:solidFill>
                <a:latin typeface="Times New Roman" panose="02020603050405020304" pitchFamily="18" charset="0"/>
                <a:ea typeface="SimSun" panose="02010600030101010101" pitchFamily="2" charset="-122"/>
              </a:rPr>
              <a:t> </a:t>
            </a:r>
            <a:r>
              <a:rPr lang="en-US" sz="2400" dirty="0" err="1">
                <a:solidFill>
                  <a:srgbClr val="000000"/>
                </a:solidFill>
                <a:latin typeface="Times New Roman" panose="02020603050405020304" pitchFamily="18" charset="0"/>
                <a:ea typeface="SimSun" panose="02010600030101010101" pitchFamily="2" charset="-122"/>
              </a:rPr>
              <a:t>Géron</a:t>
            </a:r>
            <a:r>
              <a:rPr lang="en-US" sz="2400" dirty="0">
                <a:solidFill>
                  <a:srgbClr val="000000"/>
                </a:solidFill>
                <a:latin typeface="Times New Roman" panose="02020603050405020304" pitchFamily="18" charset="0"/>
                <a:ea typeface="SimSun" panose="02010600030101010101" pitchFamily="2" charset="-122"/>
              </a:rPr>
              <a:t>.</a:t>
            </a:r>
          </a:p>
          <a:p>
            <a:pPr marL="342900" lvl="0" indent="-342900" algn="just">
              <a:buFont typeface="+mj-lt"/>
              <a:buAutoNum type="arabicPeriod"/>
            </a:pPr>
            <a:r>
              <a:rPr lang="en-US" sz="2400" dirty="0">
                <a:solidFill>
                  <a:srgbClr val="000000"/>
                </a:solidFill>
                <a:latin typeface="Times New Roman" panose="02020603050405020304" pitchFamily="18" charset="0"/>
                <a:ea typeface="SimSun" panose="02010600030101010101" pitchFamily="2" charset="-122"/>
              </a:rPr>
              <a:t>"Deep Learning: A Practitioner's Approach" by Adam Gibson and Josh Patterson.</a:t>
            </a:r>
            <a:endParaRPr lang="en-IN" sz="2400" dirty="0">
              <a:effectLst/>
              <a:latin typeface="Times New Roman" panose="02020603050405020304" pitchFamily="18" charset="0"/>
              <a:ea typeface="SimSun" panose="02010600030101010101" pitchFamily="2" charset="-122"/>
            </a:endParaRP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smtClean="0">
                <a:latin typeface="Times New Roman" panose="02020603050405020304" pitchFamily="18" charset="0"/>
                <a:ea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rPr>
              <a:t>our rapidly evolving technological landscape, accessing government schemes can be daunting for many citizens due to bureaucratic complexities. To address this challenge, we propose an AI </a:t>
            </a:r>
            <a:r>
              <a:rPr lang="en-US" sz="2400" dirty="0" err="1">
                <a:latin typeface="Times New Roman" panose="02020603050405020304" pitchFamily="18" charset="0"/>
                <a:ea typeface="Times New Roman" panose="02020603050405020304" pitchFamily="18" charset="0"/>
              </a:rPr>
              <a:t>chatbot</a:t>
            </a:r>
            <a:r>
              <a:rPr lang="en-US" sz="2400" dirty="0">
                <a:latin typeface="Times New Roman" panose="02020603050405020304" pitchFamily="18" charset="0"/>
                <a:ea typeface="Times New Roman" panose="02020603050405020304" pitchFamily="18" charset="0"/>
              </a:rPr>
              <a:t> solution developed using MERN Stack technology and Python scripts for web scraping. By leveraging Open Source Transformer models for Natural Language Processing, our </a:t>
            </a:r>
            <a:r>
              <a:rPr lang="en-US" sz="2400" dirty="0" err="1">
                <a:latin typeface="Times New Roman" panose="02020603050405020304" pitchFamily="18" charset="0"/>
                <a:ea typeface="Times New Roman" panose="02020603050405020304" pitchFamily="18" charset="0"/>
              </a:rPr>
              <a:t>chatbot</a:t>
            </a:r>
            <a:r>
              <a:rPr lang="en-US" sz="2400" dirty="0">
                <a:latin typeface="Times New Roman" panose="02020603050405020304" pitchFamily="18" charset="0"/>
                <a:ea typeface="Times New Roman" panose="02020603050405020304" pitchFamily="18" charset="0"/>
              </a:rPr>
              <a:t> aims to provide personalized assistance in understanding, assessing eligibility for, and applying to government schemes. Unlike existing systems reliant on manual browsing, our solution automates information retrieval and streamlines the user experience. With features like user authentication, eligibility assessment, and proactive notifications, our </a:t>
            </a:r>
            <a:r>
              <a:rPr lang="en-US" sz="2400" dirty="0" err="1">
                <a:latin typeface="Times New Roman" panose="02020603050405020304" pitchFamily="18" charset="0"/>
                <a:ea typeface="Times New Roman" panose="02020603050405020304" pitchFamily="18" charset="0"/>
              </a:rPr>
              <a:t>chatbot</a:t>
            </a:r>
            <a:r>
              <a:rPr lang="en-US" sz="2400" dirty="0">
                <a:latin typeface="Times New Roman" panose="02020603050405020304" pitchFamily="18" charset="0"/>
                <a:ea typeface="Times New Roman" panose="02020603050405020304" pitchFamily="18" charset="0"/>
              </a:rPr>
              <a:t> represents a significant advancement in citizen engagement with public services, fostering transparency and inclusivity. </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smtClean="0">
                <a:latin typeface="Times New Roman" panose="02020603050405020304" pitchFamily="18" charset="0"/>
                <a:ea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rPr>
              <a:t>the current system, accessing information about government schemes involves manual browsing of various decentralized sources such as government websites and documents. Users face challenges due to fragmented information, lack of personalized assistance, and limited interactivity. This results in inefficiencies, confusion, and difficulties in assessing eligibility and tracking updates. Overall, the existing system lacks centralized access, personalized guidance, and proactive notification features, hampering citizen engagement with government schemes.</a:t>
            </a:r>
            <a: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smtClean="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lvl="0" indent="0" algn="just">
              <a:buClr>
                <a:srgbClr val="CC0000"/>
              </a:buClr>
              <a:buNone/>
              <a:defRPr/>
            </a:pPr>
            <a:r>
              <a:rPr lang="en-US" sz="2400" dirty="0" smtClean="0">
                <a:solidFill>
                  <a:srgbClr val="242424"/>
                </a:solidFill>
                <a:latin typeface="Times New Roman" panose="02020603050405020304" pitchFamily="18" charset="0"/>
                <a:ea typeface="Times New Roman" panose="02020603050405020304" pitchFamily="18" charset="0"/>
              </a:rPr>
              <a:t>The </a:t>
            </a:r>
            <a:r>
              <a:rPr lang="en-US" sz="2400" dirty="0">
                <a:solidFill>
                  <a:srgbClr val="242424"/>
                </a:solidFill>
                <a:latin typeface="Times New Roman" panose="02020603050405020304" pitchFamily="18" charset="0"/>
                <a:ea typeface="Times New Roman" panose="02020603050405020304" pitchFamily="18" charset="0"/>
              </a:rPr>
              <a:t>proposed system introduces </a:t>
            </a:r>
            <a:r>
              <a:rPr lang="en-US" sz="2400" dirty="0" smtClean="0">
                <a:solidFill>
                  <a:srgbClr val="242424"/>
                </a:solidFill>
                <a:latin typeface="Times New Roman" panose="02020603050405020304" pitchFamily="18" charset="0"/>
                <a:ea typeface="Times New Roman" panose="02020603050405020304" pitchFamily="18" charset="0"/>
              </a:rPr>
              <a:t>an AI-driven </a:t>
            </a:r>
            <a:r>
              <a:rPr lang="en-US" sz="2400" dirty="0" err="1">
                <a:solidFill>
                  <a:srgbClr val="242424"/>
                </a:solidFill>
                <a:latin typeface="Times New Roman" panose="02020603050405020304" pitchFamily="18" charset="0"/>
                <a:ea typeface="Times New Roman" panose="02020603050405020304" pitchFamily="18" charset="0"/>
              </a:rPr>
              <a:t>chatbot</a:t>
            </a:r>
            <a:r>
              <a:rPr lang="en-US" sz="2400" dirty="0">
                <a:solidFill>
                  <a:srgbClr val="242424"/>
                </a:solidFill>
                <a:latin typeface="Times New Roman" panose="02020603050405020304" pitchFamily="18" charset="0"/>
                <a:ea typeface="Times New Roman" panose="02020603050405020304" pitchFamily="18" charset="0"/>
              </a:rPr>
              <a:t> solution aimed at </a:t>
            </a:r>
            <a:r>
              <a:rPr lang="en-US" sz="2400" dirty="0" smtClean="0">
                <a:solidFill>
                  <a:srgbClr val="242424"/>
                </a:solidFill>
                <a:latin typeface="Times New Roman" panose="02020603050405020304" pitchFamily="18" charset="0"/>
                <a:ea typeface="Times New Roman" panose="02020603050405020304" pitchFamily="18" charset="0"/>
              </a:rPr>
              <a:t>citizen </a:t>
            </a:r>
            <a:r>
              <a:rPr lang="en-US" sz="2400" dirty="0">
                <a:solidFill>
                  <a:srgbClr val="242424"/>
                </a:solidFill>
                <a:latin typeface="Times New Roman" panose="02020603050405020304" pitchFamily="18" charset="0"/>
                <a:ea typeface="Times New Roman" panose="02020603050405020304" pitchFamily="18" charset="0"/>
              </a:rPr>
              <a:t>access to government schemes. </a:t>
            </a:r>
            <a:r>
              <a:rPr lang="en-US" sz="2400" dirty="0" smtClean="0">
                <a:solidFill>
                  <a:srgbClr val="242424"/>
                </a:solidFill>
                <a:latin typeface="Times New Roman" panose="02020603050405020304" pitchFamily="18" charset="0"/>
                <a:ea typeface="Times New Roman" panose="02020603050405020304" pitchFamily="18" charset="0"/>
              </a:rPr>
              <a:t>Using technologies </a:t>
            </a:r>
            <a:r>
              <a:rPr lang="en-US" sz="2400" dirty="0">
                <a:solidFill>
                  <a:srgbClr val="242424"/>
                </a:solidFill>
                <a:latin typeface="Times New Roman" panose="02020603050405020304" pitchFamily="18" charset="0"/>
                <a:ea typeface="Times New Roman" panose="02020603050405020304" pitchFamily="18" charset="0"/>
              </a:rPr>
              <a:t>such as the MERN Stack and Python scripts for web scraping, the </a:t>
            </a:r>
            <a:r>
              <a:rPr lang="en-US" sz="2400" dirty="0" err="1">
                <a:solidFill>
                  <a:srgbClr val="242424"/>
                </a:solidFill>
                <a:latin typeface="Times New Roman" panose="02020603050405020304" pitchFamily="18" charset="0"/>
                <a:ea typeface="Times New Roman" panose="02020603050405020304" pitchFamily="18" charset="0"/>
              </a:rPr>
              <a:t>chatbot</a:t>
            </a:r>
            <a:r>
              <a:rPr lang="en-US" sz="2400" dirty="0">
                <a:solidFill>
                  <a:srgbClr val="242424"/>
                </a:solidFill>
                <a:latin typeface="Times New Roman" panose="02020603050405020304" pitchFamily="18" charset="0"/>
                <a:ea typeface="Times New Roman" panose="02020603050405020304" pitchFamily="18" charset="0"/>
              </a:rPr>
              <a:t> </a:t>
            </a:r>
            <a:r>
              <a:rPr lang="en-US" sz="2400" dirty="0" smtClean="0">
                <a:solidFill>
                  <a:srgbClr val="242424"/>
                </a:solidFill>
                <a:latin typeface="Times New Roman" panose="02020603050405020304" pitchFamily="18" charset="0"/>
                <a:ea typeface="Times New Roman" panose="02020603050405020304" pitchFamily="18" charset="0"/>
              </a:rPr>
              <a:t>integrates </a:t>
            </a:r>
            <a:r>
              <a:rPr lang="en-US" sz="2400" dirty="0">
                <a:solidFill>
                  <a:srgbClr val="242424"/>
                </a:solidFill>
                <a:latin typeface="Times New Roman" panose="02020603050405020304" pitchFamily="18" charset="0"/>
                <a:ea typeface="Times New Roman" panose="02020603050405020304" pitchFamily="18" charset="0"/>
              </a:rPr>
              <a:t>with diverse government </a:t>
            </a:r>
            <a:r>
              <a:rPr lang="en-US" sz="2400" dirty="0" smtClean="0">
                <a:solidFill>
                  <a:srgbClr val="242424"/>
                </a:solidFill>
                <a:latin typeface="Times New Roman" panose="02020603050405020304" pitchFamily="18" charset="0"/>
                <a:ea typeface="Times New Roman" panose="02020603050405020304" pitchFamily="18" charset="0"/>
              </a:rPr>
              <a:t>sites and </a:t>
            </a:r>
            <a:r>
              <a:rPr lang="en-US" sz="2400" dirty="0">
                <a:solidFill>
                  <a:srgbClr val="242424"/>
                </a:solidFill>
                <a:latin typeface="Times New Roman" panose="02020603050405020304" pitchFamily="18" charset="0"/>
                <a:ea typeface="Times New Roman" panose="02020603050405020304" pitchFamily="18" charset="0"/>
              </a:rPr>
              <a:t>online resources. Powered by Open Source Transformer models for Natural Language Processing (NLP), it provides personalized assistance tailored to individual queries and needs. Unlike the existing manual browsing approach, the </a:t>
            </a:r>
            <a:r>
              <a:rPr lang="en-US" sz="2400" dirty="0" err="1">
                <a:solidFill>
                  <a:srgbClr val="242424"/>
                </a:solidFill>
                <a:latin typeface="Times New Roman" panose="02020603050405020304" pitchFamily="18" charset="0"/>
                <a:ea typeface="Times New Roman" panose="02020603050405020304" pitchFamily="18" charset="0"/>
              </a:rPr>
              <a:t>chatbot</a:t>
            </a:r>
            <a:r>
              <a:rPr lang="en-US" sz="2400" dirty="0">
                <a:solidFill>
                  <a:srgbClr val="242424"/>
                </a:solidFill>
                <a:latin typeface="Times New Roman" panose="02020603050405020304" pitchFamily="18" charset="0"/>
                <a:ea typeface="Times New Roman" panose="02020603050405020304" pitchFamily="18" charset="0"/>
              </a:rPr>
              <a:t> automates information retrieval, aggregating, analyzing, and presenting relevant data in a user-friendly format. </a:t>
            </a:r>
            <a:r>
              <a:rPr lang="en-US" sz="2400" dirty="0" smtClean="0">
                <a:solidFill>
                  <a:srgbClr val="242424"/>
                </a:solidFill>
                <a:latin typeface="Times New Roman" panose="02020603050405020304" pitchFamily="18" charset="0"/>
                <a:ea typeface="Times New Roman" panose="02020603050405020304" pitchFamily="18" charset="0"/>
              </a:rPr>
              <a:t>By </a:t>
            </a:r>
            <a:r>
              <a:rPr lang="en-US" sz="2400" dirty="0">
                <a:solidFill>
                  <a:srgbClr val="242424"/>
                </a:solidFill>
                <a:latin typeface="Times New Roman" panose="02020603050405020304" pitchFamily="18" charset="0"/>
                <a:ea typeface="Times New Roman" panose="02020603050405020304" pitchFamily="18" charset="0"/>
              </a:rPr>
              <a:t>bridging the gap between citizens and government schemes, the proposed system fosters transparency, inclusivity, and accessibility, empowering individuals to make informed decisions and access entitled benefits efficiently in a seamless and equitable manner.</a:t>
            </a:r>
            <a: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r>
            <a:b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Picture 4"/>
          <p:cNvPicPr>
            <a:picLocks noChangeAspect="1"/>
          </p:cNvPicPr>
          <p:nvPr/>
        </p:nvPicPr>
        <p:blipFill>
          <a:blip r:embed="rId2"/>
          <a:stretch>
            <a:fillRect/>
          </a:stretch>
        </p:blipFill>
        <p:spPr>
          <a:xfrm>
            <a:off x="755651" y="1768720"/>
            <a:ext cx="10623549" cy="4476506"/>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Scraper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Chunker</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Module</a:t>
            </a:r>
            <a:endPar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API Interface</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Module</a:t>
            </a:r>
          </a:p>
          <a:p>
            <a:pPr algn="just">
              <a:lnSpc>
                <a:spcPct val="150000"/>
              </a:lnSpc>
            </a:pP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Frontend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Scraper</a:t>
            </a:r>
            <a:r>
              <a:rPr kumimoji="0" lang="en-US" altLang="en-US" sz="2400" b="1" i="0" u="none" strike="noStrike" kern="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Module</a:t>
            </a:r>
            <a:r>
              <a:rPr kumimoji="0" lang="en-US" altLang="en-US" sz="2800" b="0" i="0" u="none" strike="noStrike" kern="0" cap="none" spc="0" normalizeH="0" baseline="0" noProof="0" dirty="0" smtClean="0">
                <a:ln>
                  <a:noFill/>
                </a:ln>
                <a:solidFill>
                  <a:srgbClr val="000000"/>
                </a:solidFill>
                <a:effectLst/>
                <a:uLnTx/>
                <a:uFillTx/>
                <a:latin typeface="Roboto"/>
                <a:cs typeface="Times New Roman" panose="02020603050405020304" pitchFamily="18" charset="0"/>
              </a:rPr>
              <a:t>:</a:t>
            </a:r>
            <a:r>
              <a:rPr lang="en-US" altLang="en-US" sz="2400" noProof="0" dirty="0" smtClean="0">
                <a:latin typeface="Times New Roman" panose="02020603050405020304" pitchFamily="18" charset="0"/>
              </a:rPr>
              <a:t> </a:t>
            </a:r>
          </a:p>
          <a:p>
            <a:pPr marL="0" indent="0">
              <a:buClr>
                <a:srgbClr val="CC0000"/>
              </a:buClr>
              <a:buNone/>
              <a:defRPr/>
            </a:pPr>
            <a:r>
              <a:rPr lang="en-US" altLang="en-US" sz="2400" dirty="0" smtClean="0">
                <a:latin typeface="Times New Roman" panose="02020603050405020304" pitchFamily="18" charset="0"/>
              </a:rPr>
              <a:t>The ‘</a:t>
            </a:r>
            <a:r>
              <a:rPr lang="en-US" altLang="en-US" sz="2400" dirty="0">
                <a:latin typeface="Times New Roman" panose="02020603050405020304" pitchFamily="18" charset="0"/>
              </a:rPr>
              <a:t>S</a:t>
            </a:r>
            <a:r>
              <a:rPr lang="en-US" altLang="en-US" sz="2400" dirty="0" smtClean="0">
                <a:latin typeface="Times New Roman" panose="02020603050405020304" pitchFamily="18" charset="0"/>
              </a:rPr>
              <a:t>craper’ module’s primary use is to scrape government sites to collect data. As there’s no single API endpoint for all government schemes we proceeded with building a dedicated scraping module. This scraper module is written on Python 3 and uses ‘Beautiful Soup 4’ module to traverse the DOM of the site and scrap the required data. The scraped data is then written onto the server itself as a JSON file for further processing. The extracted fields are:</a:t>
            </a:r>
          </a:p>
          <a:p>
            <a:pPr marL="0" indent="0">
              <a:buClr>
                <a:srgbClr val="CC0000"/>
              </a:buClr>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ea typeface="+mn-ea"/>
                <a:cs typeface="+mn-cs"/>
              </a:rPr>
              <a:t> </a:t>
            </a:r>
            <a:r>
              <a:rPr kumimoji="0" lang="en-US" altLang="en-US" sz="2400" b="0" i="0" u="none" strike="noStrike" kern="0" cap="none" spc="0" normalizeH="0" noProof="0" dirty="0" err="1" smtClean="0">
                <a:ln>
                  <a:noFill/>
                </a:ln>
                <a:solidFill>
                  <a:srgbClr val="000000"/>
                </a:solidFill>
                <a:effectLst/>
                <a:uLnTx/>
                <a:uFillTx/>
                <a:latin typeface="Times New Roman" panose="02020603050405020304" pitchFamily="18" charset="0"/>
                <a:ea typeface="+mn-ea"/>
                <a:cs typeface="+mn-cs"/>
              </a:rPr>
              <a:t>Elibility</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ea typeface="+mn-ea"/>
                <a:cs typeface="+mn-cs"/>
              </a:rPr>
              <a:t> Criteria</a:t>
            </a:r>
          </a:p>
          <a:p>
            <a:pPr marL="0" indent="0">
              <a:buClr>
                <a:srgbClr val="CC0000"/>
              </a:buClr>
              <a:buNone/>
              <a:defRPr/>
            </a:pPr>
            <a:r>
              <a:rPr lang="en-US" altLang="en-US" sz="2400" baseline="0" dirty="0">
                <a:solidFill>
                  <a:srgbClr val="000000"/>
                </a:solidFill>
                <a:latin typeface="Times New Roman" panose="02020603050405020304" pitchFamily="18" charset="0"/>
              </a:rPr>
              <a:t>	</a:t>
            </a:r>
            <a:r>
              <a:rPr lang="en-US" altLang="en-US" sz="2400" b="1" baseline="0" dirty="0" smtClean="0">
                <a:solidFill>
                  <a:srgbClr val="000000"/>
                </a:solidFill>
                <a:latin typeface="Times New Roman" panose="02020603050405020304" pitchFamily="18" charset="0"/>
              </a:rPr>
              <a:t>-</a:t>
            </a:r>
            <a:r>
              <a:rPr lang="en-US" altLang="en-US" sz="2400" dirty="0" smtClean="0">
                <a:solidFill>
                  <a:srgbClr val="000000"/>
                </a:solidFill>
                <a:latin typeface="Times New Roman" panose="02020603050405020304" pitchFamily="18" charset="0"/>
              </a:rPr>
              <a:t> Government</a:t>
            </a:r>
          </a:p>
          <a:p>
            <a:pPr marL="0" indent="0">
              <a:buClr>
                <a:srgbClr val="CC0000"/>
              </a:buClr>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a:t>
            </a:r>
            <a:r>
              <a:rPr kumimoji="0" lang="en-US" altLang="en-US" sz="2400" b="1" i="0" u="none" strike="noStrike" kern="0" cap="none" spc="0" normalizeH="0" noProof="0" dirty="0" smtClean="0">
                <a:ln>
                  <a:noFill/>
                </a:ln>
                <a:solidFill>
                  <a:srgbClr val="000000"/>
                </a:solidFill>
                <a:effectLst/>
                <a:uLnTx/>
                <a:uFillTx/>
                <a:latin typeface="Times New Roman" panose="02020603050405020304" pitchFamily="18" charset="0"/>
                <a:ea typeface="+mn-ea"/>
                <a:cs typeface="+mn-cs"/>
              </a:rPr>
              <a:t> </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ea typeface="+mn-ea"/>
                <a:cs typeface="+mn-cs"/>
              </a:rPr>
              <a:t>Description and other important fields</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US" altLang="en-US" sz="2400" b="1" dirty="0" smtClean="0">
                <a:solidFill>
                  <a:srgbClr val="000000"/>
                </a:solidFill>
                <a:latin typeface="Times New Roman" panose="02020603050405020304" pitchFamily="18" charset="0"/>
                <a:cs typeface="Times New Roman" panose="02020603050405020304" pitchFamily="18" charset="0"/>
              </a:rPr>
              <a:t>API Interface Module: </a:t>
            </a:r>
          </a:p>
          <a:p>
            <a:pPr marL="0" indent="0" algn="just">
              <a:buNone/>
            </a:pPr>
            <a:r>
              <a:rPr lang="en-IN" sz="2400" dirty="0" smtClean="0">
                <a:latin typeface="Times New Roman" panose="02020603050405020304" pitchFamily="18" charset="0"/>
                <a:cs typeface="Times New Roman" panose="02020603050405020304" pitchFamily="18" charset="0"/>
              </a:rPr>
              <a:t>The API module (api.py) acts as the interface to our Pre Trained transformer model. This transformer model is based off of GPT-3.5 Turbo. As these transformers are capable of Natural Language Generation and Understanding, these are the perfect choices for our </a:t>
            </a:r>
            <a:r>
              <a:rPr lang="en-IN" sz="2400" dirty="0" err="1" smtClean="0">
                <a:latin typeface="Times New Roman" panose="02020603050405020304" pitchFamily="18" charset="0"/>
                <a:cs typeface="Times New Roman" panose="02020603050405020304" pitchFamily="18" charset="0"/>
              </a:rPr>
              <a:t>chatbots</a:t>
            </a:r>
            <a:r>
              <a:rPr lang="en-IN" sz="2400" dirty="0" smtClean="0">
                <a:latin typeface="Times New Roman" panose="02020603050405020304" pitchFamily="18" charset="0"/>
                <a:cs typeface="Times New Roman" panose="02020603050405020304" pitchFamily="18" charset="0"/>
              </a:rPr>
              <a:t>. This module essentially collects the scraped data and passes the raw JSON data to the transformer model as a context. After getting trained with the JSON the model is then </a:t>
            </a:r>
            <a:r>
              <a:rPr lang="en-IN" sz="2400" dirty="0" err="1" smtClean="0">
                <a:latin typeface="Times New Roman" panose="02020603050405020304" pitchFamily="18" charset="0"/>
                <a:cs typeface="Times New Roman" panose="02020603050405020304" pitchFamily="18" charset="0"/>
              </a:rPr>
              <a:t>finetuned</a:t>
            </a:r>
            <a:r>
              <a:rPr lang="en-IN" sz="2400" dirty="0" smtClean="0">
                <a:latin typeface="Times New Roman" panose="02020603050405020304" pitchFamily="18" charset="0"/>
                <a:cs typeface="Times New Roman" panose="02020603050405020304" pitchFamily="18" charset="0"/>
              </a:rPr>
              <a:t>. Then the module is read to answer query from the frontend client.</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sz="2400" b="1" dirty="0" err="1" smtClean="0">
                <a:effectLst/>
                <a:latin typeface="Times New Roman" panose="02020603050405020304" pitchFamily="18" charset="0"/>
                <a:ea typeface="Times New Roman" panose="02020603050405020304" pitchFamily="18" charset="0"/>
              </a:rPr>
              <a:t>Chunker</a:t>
            </a:r>
            <a:r>
              <a:rPr lang="en-US" sz="2400" b="1" dirty="0" smtClean="0">
                <a:effectLst/>
                <a:latin typeface="Times New Roman" panose="02020603050405020304" pitchFamily="18" charset="0"/>
                <a:ea typeface="Times New Roman" panose="02020603050405020304" pitchFamily="18" charset="0"/>
              </a:rPr>
              <a:t> Module:</a:t>
            </a:r>
            <a:endParaRPr lang="en-US" sz="2400" dirty="0">
              <a:latin typeface="Times New Roman" panose="02020603050405020304" pitchFamily="18" charset="0"/>
              <a:ea typeface="Times New Roman" panose="02020603050405020304" pitchFamily="18" charset="0"/>
            </a:endParaRPr>
          </a:p>
          <a:p>
            <a:pPr marL="0" indent="0" algn="just">
              <a:buNone/>
            </a:pPr>
            <a:r>
              <a:rPr lang="en-US" sz="2400" dirty="0" smtClean="0">
                <a:latin typeface="Times New Roman" panose="02020603050405020304" pitchFamily="18" charset="0"/>
              </a:rPr>
              <a:t>Since these transformer cannot process a large amount of context all at once, the large raw JSON dataset is then further split into many ‘chunks’ to be sent to the transformer model. This module takes the Raw dataset as input and splits it </a:t>
            </a:r>
            <a:r>
              <a:rPr lang="en-US" sz="2400" dirty="0">
                <a:latin typeface="Times New Roman" panose="02020603050405020304" pitchFamily="18" charset="0"/>
              </a:rPr>
              <a:t>into chunks of a specified size, and stores each chunk in separate JSON files (</a:t>
            </a:r>
            <a:r>
              <a:rPr lang="en-US" sz="2400" dirty="0" err="1">
                <a:latin typeface="Times New Roman" panose="02020603050405020304" pitchFamily="18" charset="0"/>
              </a:rPr>
              <a:t>preprompt_ds_X.json</a:t>
            </a:r>
            <a:r>
              <a:rPr lang="en-US" sz="2400" dirty="0" smtClean="0">
                <a:latin typeface="Times New Roman" panose="02020603050405020304" pitchFamily="18" charset="0"/>
              </a:rPr>
              <a:t>). After the process the original dataset is removed.</a:t>
            </a:r>
            <a:endParaRPr lang="en-IN" sz="2400"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222</TotalTime>
  <Words>1028</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SimSun</vt: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Implementation</vt:lpstr>
      <vt:lpstr>Implementation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ACER NEW</cp:lastModifiedBy>
  <cp:revision>16</cp:revision>
  <dcterms:created xsi:type="dcterms:W3CDTF">2023-08-03T04:32:32Z</dcterms:created>
  <dcterms:modified xsi:type="dcterms:W3CDTF">2024-05-17T10:32:28Z</dcterms:modified>
</cp:coreProperties>
</file>