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2" r:id="rId3"/>
    <p:sldId id="268" r:id="rId4"/>
    <p:sldId id="270" r:id="rId5"/>
    <p:sldId id="257" r:id="rId6"/>
    <p:sldId id="264" r:id="rId7"/>
    <p:sldId id="259" r:id="rId8"/>
    <p:sldId id="274" r:id="rId9"/>
    <p:sldId id="271" r:id="rId10"/>
    <p:sldId id="275" r:id="rId11"/>
    <p:sldId id="276" r:id="rId12"/>
    <p:sldId id="267" r:id="rId13"/>
    <p:sldId id="260" r:id="rId14"/>
    <p:sldId id="277" r:id="rId15"/>
    <p:sldId id="278" r:id="rId16"/>
    <p:sldId id="265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39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64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BAD15-B0B5-49CA-978E-3180B9168AB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D2A742-FBFE-4D37-A7B3-CC7A4BC13C23}">
      <dgm:prSet phldrT="[Text]"/>
      <dgm:spPr/>
      <dgm:t>
        <a:bodyPr/>
        <a:lstStyle/>
        <a:p>
          <a:r>
            <a:rPr lang="en-US" dirty="0" smtClean="0"/>
            <a:t>Problem Description &amp; Objective</a:t>
          </a:r>
          <a:endParaRPr lang="en-US" dirty="0"/>
        </a:p>
      </dgm:t>
    </dgm:pt>
    <dgm:pt modelId="{EC08D2E6-F2D8-4349-827B-8A68B0EB1249}" type="parTrans" cxnId="{E447E93A-78E3-48C8-9F47-3BD3257EA2ED}">
      <dgm:prSet/>
      <dgm:spPr/>
      <dgm:t>
        <a:bodyPr/>
        <a:lstStyle/>
        <a:p>
          <a:endParaRPr lang="en-US"/>
        </a:p>
      </dgm:t>
    </dgm:pt>
    <dgm:pt modelId="{89B24EAD-F9ED-4B47-A73B-E6C97DE4EDE9}" type="sibTrans" cxnId="{E447E93A-78E3-48C8-9F47-3BD3257EA2ED}">
      <dgm:prSet/>
      <dgm:spPr/>
      <dgm:t>
        <a:bodyPr/>
        <a:lstStyle/>
        <a:p>
          <a:endParaRPr lang="en-US"/>
        </a:p>
      </dgm:t>
    </dgm:pt>
    <dgm:pt modelId="{6F889589-6D08-4B52-B0A0-2F1FDC39D804}">
      <dgm:prSet phldrT="[Text]"/>
      <dgm:spPr/>
      <dgm:t>
        <a:bodyPr/>
        <a:lstStyle/>
        <a:p>
          <a:r>
            <a:rPr lang="en-US" dirty="0" smtClean="0"/>
            <a:t>Intro to Genetic Algorithm</a:t>
          </a:r>
          <a:endParaRPr lang="en-US" dirty="0"/>
        </a:p>
      </dgm:t>
    </dgm:pt>
    <dgm:pt modelId="{45D1B24B-4E57-467C-9B04-33C033D5022F}" type="parTrans" cxnId="{C2D9BAFC-00A9-4E0D-8D97-4BC6A6130426}">
      <dgm:prSet/>
      <dgm:spPr/>
      <dgm:t>
        <a:bodyPr/>
        <a:lstStyle/>
        <a:p>
          <a:endParaRPr lang="en-US"/>
        </a:p>
      </dgm:t>
    </dgm:pt>
    <dgm:pt modelId="{013562B0-E889-4A18-A793-37F7A3635A00}" type="sibTrans" cxnId="{C2D9BAFC-00A9-4E0D-8D97-4BC6A6130426}">
      <dgm:prSet/>
      <dgm:spPr/>
      <dgm:t>
        <a:bodyPr/>
        <a:lstStyle/>
        <a:p>
          <a:endParaRPr lang="en-US"/>
        </a:p>
      </dgm:t>
    </dgm:pt>
    <dgm:pt modelId="{EDE1424E-999F-45B3-8BA1-27141F5C85E4}">
      <dgm:prSet/>
      <dgm:spPr/>
      <dgm:t>
        <a:bodyPr/>
        <a:lstStyle/>
        <a:p>
          <a:r>
            <a:rPr lang="en-US" dirty="0" smtClean="0"/>
            <a:t>GA Formulation</a:t>
          </a:r>
          <a:endParaRPr lang="en-US" dirty="0"/>
        </a:p>
      </dgm:t>
    </dgm:pt>
    <dgm:pt modelId="{8020C2E7-2F0A-4C4D-AACE-C0208F0F8143}" type="parTrans" cxnId="{64212253-BF15-4DF2-A861-5ECD5D919A51}">
      <dgm:prSet/>
      <dgm:spPr/>
      <dgm:t>
        <a:bodyPr/>
        <a:lstStyle/>
        <a:p>
          <a:endParaRPr lang="en-US"/>
        </a:p>
      </dgm:t>
    </dgm:pt>
    <dgm:pt modelId="{D510603E-DD31-4BDD-923E-FFED6CB778B2}" type="sibTrans" cxnId="{64212253-BF15-4DF2-A861-5ECD5D919A51}">
      <dgm:prSet/>
      <dgm:spPr/>
      <dgm:t>
        <a:bodyPr/>
        <a:lstStyle/>
        <a:p>
          <a:endParaRPr lang="en-US"/>
        </a:p>
      </dgm:t>
    </dgm:pt>
    <dgm:pt modelId="{AC0036E4-E7C8-444F-B5C1-486FC7D2F17A}">
      <dgm:prSet/>
      <dgm:spPr/>
      <dgm:t>
        <a:bodyPr/>
        <a:lstStyle/>
        <a:p>
          <a:r>
            <a:rPr lang="en-US" dirty="0" smtClean="0"/>
            <a:t>Results and Conclusion</a:t>
          </a:r>
          <a:endParaRPr lang="en-US" dirty="0"/>
        </a:p>
      </dgm:t>
    </dgm:pt>
    <dgm:pt modelId="{4D7A55D9-D378-4069-A557-49FCD0073DD8}" type="parTrans" cxnId="{C276EA2B-75DF-48D9-8D26-8F22C92B30F4}">
      <dgm:prSet/>
      <dgm:spPr/>
      <dgm:t>
        <a:bodyPr/>
        <a:lstStyle/>
        <a:p>
          <a:endParaRPr lang="en-US"/>
        </a:p>
      </dgm:t>
    </dgm:pt>
    <dgm:pt modelId="{A97A0A71-649B-4394-8235-CE5545EFBB01}" type="sibTrans" cxnId="{C276EA2B-75DF-48D9-8D26-8F22C92B30F4}">
      <dgm:prSet/>
      <dgm:spPr/>
      <dgm:t>
        <a:bodyPr/>
        <a:lstStyle/>
        <a:p>
          <a:endParaRPr lang="en-US"/>
        </a:p>
      </dgm:t>
    </dgm:pt>
    <dgm:pt modelId="{7AB5CECD-03E1-4B8F-830F-55B49928C86D}">
      <dgm:prSet/>
      <dgm:spPr/>
      <dgm:t>
        <a:bodyPr/>
        <a:lstStyle/>
        <a:p>
          <a:r>
            <a:rPr lang="en-US" dirty="0" smtClean="0"/>
            <a:t>Motivation</a:t>
          </a:r>
          <a:endParaRPr lang="en-US" dirty="0"/>
        </a:p>
      </dgm:t>
    </dgm:pt>
    <dgm:pt modelId="{1DCDE576-6F01-4AD9-ACBD-2B2948EDC5E6}" type="parTrans" cxnId="{AAC652AF-5BA7-44DC-9580-13404DFEFC92}">
      <dgm:prSet/>
      <dgm:spPr/>
      <dgm:t>
        <a:bodyPr/>
        <a:lstStyle/>
        <a:p>
          <a:endParaRPr lang="en-US"/>
        </a:p>
      </dgm:t>
    </dgm:pt>
    <dgm:pt modelId="{9D8CC2FB-984B-4E4C-8821-E76B015EBA07}" type="sibTrans" cxnId="{AAC652AF-5BA7-44DC-9580-13404DFEFC92}">
      <dgm:prSet/>
      <dgm:spPr/>
      <dgm:t>
        <a:bodyPr/>
        <a:lstStyle/>
        <a:p>
          <a:endParaRPr lang="en-US"/>
        </a:p>
      </dgm:t>
    </dgm:pt>
    <dgm:pt modelId="{C737D8C2-3D71-42B4-A7EC-60D20C0EE037}" type="pres">
      <dgm:prSet presAssocID="{BD3BAD15-B0B5-49CA-978E-3180B9168AB3}" presName="Name0" presStyleCnt="0">
        <dgm:presLayoutVars>
          <dgm:dir/>
          <dgm:animLvl val="lvl"/>
          <dgm:resizeHandles val="exact"/>
        </dgm:presLayoutVars>
      </dgm:prSet>
      <dgm:spPr/>
    </dgm:pt>
    <dgm:pt modelId="{983AB69B-D0EE-4413-90B4-B8E782B7D7CD}" type="pres">
      <dgm:prSet presAssocID="{7AB5CECD-03E1-4B8F-830F-55B49928C86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5D4D1-8A56-47C2-9619-7A11797FB9C7}" type="pres">
      <dgm:prSet presAssocID="{9D8CC2FB-984B-4E4C-8821-E76B015EBA07}" presName="parTxOnlySpace" presStyleCnt="0"/>
      <dgm:spPr/>
    </dgm:pt>
    <dgm:pt modelId="{71C407A2-9FF1-47F5-8B2A-6B476BB43E5B}" type="pres">
      <dgm:prSet presAssocID="{91D2A742-FBFE-4D37-A7B3-CC7A4BC13C2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63558-5CD4-49F0-A814-36042CDF1EEF}" type="pres">
      <dgm:prSet presAssocID="{89B24EAD-F9ED-4B47-A73B-E6C97DE4EDE9}" presName="parTxOnlySpace" presStyleCnt="0"/>
      <dgm:spPr/>
    </dgm:pt>
    <dgm:pt modelId="{849E0B3B-888F-4873-ABA1-92FB65B637FA}" type="pres">
      <dgm:prSet presAssocID="{6F889589-6D08-4B52-B0A0-2F1FDC39D80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EACED-B63E-4EE4-AFF4-B8E712C63402}" type="pres">
      <dgm:prSet presAssocID="{013562B0-E889-4A18-A793-37F7A3635A00}" presName="parTxOnlySpace" presStyleCnt="0"/>
      <dgm:spPr/>
    </dgm:pt>
    <dgm:pt modelId="{88BCB1AD-031A-44BD-99BF-4C4E33F85311}" type="pres">
      <dgm:prSet presAssocID="{EDE1424E-999F-45B3-8BA1-27141F5C85E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60AD4-3408-4E4D-9D24-FCD45E9E8AD6}" type="pres">
      <dgm:prSet presAssocID="{D510603E-DD31-4BDD-923E-FFED6CB778B2}" presName="parTxOnlySpace" presStyleCnt="0"/>
      <dgm:spPr/>
    </dgm:pt>
    <dgm:pt modelId="{AD57846A-945E-47DD-9116-6819D0EBE60A}" type="pres">
      <dgm:prSet presAssocID="{AC0036E4-E7C8-444F-B5C1-486FC7D2F17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76EA2B-75DF-48D9-8D26-8F22C92B30F4}" srcId="{BD3BAD15-B0B5-49CA-978E-3180B9168AB3}" destId="{AC0036E4-E7C8-444F-B5C1-486FC7D2F17A}" srcOrd="4" destOrd="0" parTransId="{4D7A55D9-D378-4069-A557-49FCD0073DD8}" sibTransId="{A97A0A71-649B-4394-8235-CE5545EFBB01}"/>
    <dgm:cxn modelId="{C8F9F17C-1E60-4C15-AF5A-6B009699FD94}" type="presOf" srcId="{6F889589-6D08-4B52-B0A0-2F1FDC39D804}" destId="{849E0B3B-888F-4873-ABA1-92FB65B637FA}" srcOrd="0" destOrd="0" presId="urn:microsoft.com/office/officeart/2005/8/layout/chevron1"/>
    <dgm:cxn modelId="{6CC71EF5-E01E-4E7D-B7EC-635F06E2C6CD}" type="presOf" srcId="{91D2A742-FBFE-4D37-A7B3-CC7A4BC13C23}" destId="{71C407A2-9FF1-47F5-8B2A-6B476BB43E5B}" srcOrd="0" destOrd="0" presId="urn:microsoft.com/office/officeart/2005/8/layout/chevron1"/>
    <dgm:cxn modelId="{85D371E3-6B8A-4C2A-86DE-089EB8D7A328}" type="presOf" srcId="{BD3BAD15-B0B5-49CA-978E-3180B9168AB3}" destId="{C737D8C2-3D71-42B4-A7EC-60D20C0EE037}" srcOrd="0" destOrd="0" presId="urn:microsoft.com/office/officeart/2005/8/layout/chevron1"/>
    <dgm:cxn modelId="{B671BF13-D144-463E-ADE8-A3B7549082CE}" type="presOf" srcId="{7AB5CECD-03E1-4B8F-830F-55B49928C86D}" destId="{983AB69B-D0EE-4413-90B4-B8E782B7D7CD}" srcOrd="0" destOrd="0" presId="urn:microsoft.com/office/officeart/2005/8/layout/chevron1"/>
    <dgm:cxn modelId="{E1289901-5D44-4503-AA81-86274E31885C}" type="presOf" srcId="{AC0036E4-E7C8-444F-B5C1-486FC7D2F17A}" destId="{AD57846A-945E-47DD-9116-6819D0EBE60A}" srcOrd="0" destOrd="0" presId="urn:microsoft.com/office/officeart/2005/8/layout/chevron1"/>
    <dgm:cxn modelId="{C2D9BAFC-00A9-4E0D-8D97-4BC6A6130426}" srcId="{BD3BAD15-B0B5-49CA-978E-3180B9168AB3}" destId="{6F889589-6D08-4B52-B0A0-2F1FDC39D804}" srcOrd="2" destOrd="0" parTransId="{45D1B24B-4E57-467C-9B04-33C033D5022F}" sibTransId="{013562B0-E889-4A18-A793-37F7A3635A00}"/>
    <dgm:cxn modelId="{AAC652AF-5BA7-44DC-9580-13404DFEFC92}" srcId="{BD3BAD15-B0B5-49CA-978E-3180B9168AB3}" destId="{7AB5CECD-03E1-4B8F-830F-55B49928C86D}" srcOrd="0" destOrd="0" parTransId="{1DCDE576-6F01-4AD9-ACBD-2B2948EDC5E6}" sibTransId="{9D8CC2FB-984B-4E4C-8821-E76B015EBA07}"/>
    <dgm:cxn modelId="{64212253-BF15-4DF2-A861-5ECD5D919A51}" srcId="{BD3BAD15-B0B5-49CA-978E-3180B9168AB3}" destId="{EDE1424E-999F-45B3-8BA1-27141F5C85E4}" srcOrd="3" destOrd="0" parTransId="{8020C2E7-2F0A-4C4D-AACE-C0208F0F8143}" sibTransId="{D510603E-DD31-4BDD-923E-FFED6CB778B2}"/>
    <dgm:cxn modelId="{FFB9DEA8-5A1C-4557-86A1-528635728E80}" type="presOf" srcId="{EDE1424E-999F-45B3-8BA1-27141F5C85E4}" destId="{88BCB1AD-031A-44BD-99BF-4C4E33F85311}" srcOrd="0" destOrd="0" presId="urn:microsoft.com/office/officeart/2005/8/layout/chevron1"/>
    <dgm:cxn modelId="{E447E93A-78E3-48C8-9F47-3BD3257EA2ED}" srcId="{BD3BAD15-B0B5-49CA-978E-3180B9168AB3}" destId="{91D2A742-FBFE-4D37-A7B3-CC7A4BC13C23}" srcOrd="1" destOrd="0" parTransId="{EC08D2E6-F2D8-4349-827B-8A68B0EB1249}" sibTransId="{89B24EAD-F9ED-4B47-A73B-E6C97DE4EDE9}"/>
    <dgm:cxn modelId="{D9CEFFD6-E8DD-43D3-B1E2-0172627E271A}" type="presParOf" srcId="{C737D8C2-3D71-42B4-A7EC-60D20C0EE037}" destId="{983AB69B-D0EE-4413-90B4-B8E782B7D7CD}" srcOrd="0" destOrd="0" presId="urn:microsoft.com/office/officeart/2005/8/layout/chevron1"/>
    <dgm:cxn modelId="{3ED7FB0D-DD7D-4591-A3DA-AA5A25CE7DE1}" type="presParOf" srcId="{C737D8C2-3D71-42B4-A7EC-60D20C0EE037}" destId="{3415D4D1-8A56-47C2-9619-7A11797FB9C7}" srcOrd="1" destOrd="0" presId="urn:microsoft.com/office/officeart/2005/8/layout/chevron1"/>
    <dgm:cxn modelId="{6F84D697-6657-4174-B665-30B153B4EDC7}" type="presParOf" srcId="{C737D8C2-3D71-42B4-A7EC-60D20C0EE037}" destId="{71C407A2-9FF1-47F5-8B2A-6B476BB43E5B}" srcOrd="2" destOrd="0" presId="urn:microsoft.com/office/officeart/2005/8/layout/chevron1"/>
    <dgm:cxn modelId="{9B0BD9E5-2858-4798-B9C5-3B16AFABF3BB}" type="presParOf" srcId="{C737D8C2-3D71-42B4-A7EC-60D20C0EE037}" destId="{24163558-5CD4-49F0-A814-36042CDF1EEF}" srcOrd="3" destOrd="0" presId="urn:microsoft.com/office/officeart/2005/8/layout/chevron1"/>
    <dgm:cxn modelId="{77F06560-425B-443D-A870-B2C34F73D101}" type="presParOf" srcId="{C737D8C2-3D71-42B4-A7EC-60D20C0EE037}" destId="{849E0B3B-888F-4873-ABA1-92FB65B637FA}" srcOrd="4" destOrd="0" presId="urn:microsoft.com/office/officeart/2005/8/layout/chevron1"/>
    <dgm:cxn modelId="{A936535B-DBB1-4306-9545-E960E4A45F42}" type="presParOf" srcId="{C737D8C2-3D71-42B4-A7EC-60D20C0EE037}" destId="{2BAEACED-B63E-4EE4-AFF4-B8E712C63402}" srcOrd="5" destOrd="0" presId="urn:microsoft.com/office/officeart/2005/8/layout/chevron1"/>
    <dgm:cxn modelId="{6FFBFCFC-C0A9-4097-82CD-A42ADB67DC86}" type="presParOf" srcId="{C737D8C2-3D71-42B4-A7EC-60D20C0EE037}" destId="{88BCB1AD-031A-44BD-99BF-4C4E33F85311}" srcOrd="6" destOrd="0" presId="urn:microsoft.com/office/officeart/2005/8/layout/chevron1"/>
    <dgm:cxn modelId="{CEC645DC-3375-4981-96AC-39D7CA7A98F1}" type="presParOf" srcId="{C737D8C2-3D71-42B4-A7EC-60D20C0EE037}" destId="{81860AD4-3408-4E4D-9D24-FCD45E9E8AD6}" srcOrd="7" destOrd="0" presId="urn:microsoft.com/office/officeart/2005/8/layout/chevron1"/>
    <dgm:cxn modelId="{94A7629C-CBDC-4DB3-92FA-643D2E6B16FC}" type="presParOf" srcId="{C737D8C2-3D71-42B4-A7EC-60D20C0EE037}" destId="{AD57846A-945E-47DD-9116-6819D0EBE60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BD5425-E48B-4BD7-9F9B-041EE7B9015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EEAD34-A6C5-440C-A00D-CC83AB5B146A}">
      <dgm:prSet phldrT="[Text]" custT="1"/>
      <dgm:spPr/>
      <dgm:t>
        <a:bodyPr/>
        <a:lstStyle/>
        <a:p>
          <a:r>
            <a:rPr lang="en-US" sz="1000" dirty="0" smtClean="0"/>
            <a:t>Genesis</a:t>
          </a:r>
          <a:endParaRPr lang="en-US" sz="900" dirty="0"/>
        </a:p>
      </dgm:t>
    </dgm:pt>
    <dgm:pt modelId="{F69E03DC-FE89-4D9B-BE4F-79C8FFBA515F}" type="parTrans" cxnId="{5C50275B-FB9D-4E26-9C85-CFD54C308EBC}">
      <dgm:prSet/>
      <dgm:spPr/>
      <dgm:t>
        <a:bodyPr/>
        <a:lstStyle/>
        <a:p>
          <a:endParaRPr lang="en-US"/>
        </a:p>
      </dgm:t>
    </dgm:pt>
    <dgm:pt modelId="{C3D74EAF-A825-4D47-AD86-4D34D8CF25A7}" type="sibTrans" cxnId="{5C50275B-FB9D-4E26-9C85-CFD54C308EBC}">
      <dgm:prSet/>
      <dgm:spPr/>
      <dgm:t>
        <a:bodyPr/>
        <a:lstStyle/>
        <a:p>
          <a:endParaRPr lang="en-US"/>
        </a:p>
      </dgm:t>
    </dgm:pt>
    <dgm:pt modelId="{1E81A80C-C659-4C31-862D-34481C9C0677}">
      <dgm:prSet phldrT="[Text]"/>
      <dgm:spPr/>
      <dgm:t>
        <a:bodyPr/>
        <a:lstStyle/>
        <a:p>
          <a:r>
            <a:rPr lang="en-US" dirty="0" smtClean="0"/>
            <a:t>Generate initial population</a:t>
          </a:r>
          <a:endParaRPr lang="en-US" dirty="0"/>
        </a:p>
      </dgm:t>
    </dgm:pt>
    <dgm:pt modelId="{D8DBF62F-ECDB-4054-9216-6E60676412E5}" type="parTrans" cxnId="{5FDFDB09-FCC2-4415-945E-18C3FBAEBAB5}">
      <dgm:prSet/>
      <dgm:spPr/>
      <dgm:t>
        <a:bodyPr/>
        <a:lstStyle/>
        <a:p>
          <a:endParaRPr lang="en-US"/>
        </a:p>
      </dgm:t>
    </dgm:pt>
    <dgm:pt modelId="{D04AA3EF-ABF6-4A5F-9F24-3A7FA8AB8CDD}" type="sibTrans" cxnId="{5FDFDB09-FCC2-4415-945E-18C3FBAEBAB5}">
      <dgm:prSet/>
      <dgm:spPr/>
      <dgm:t>
        <a:bodyPr/>
        <a:lstStyle/>
        <a:p>
          <a:endParaRPr lang="en-US"/>
        </a:p>
      </dgm:t>
    </dgm:pt>
    <dgm:pt modelId="{0F61EA0A-5D6C-4647-9452-9BF40FAFA441}">
      <dgm:prSet phldrT="[Text]"/>
      <dgm:spPr/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7B926D22-3F79-4A37-9248-0002B710F1FD}" type="parTrans" cxnId="{705A6F1D-6337-4C0D-922E-FBDF6A504519}">
      <dgm:prSet/>
      <dgm:spPr/>
      <dgm:t>
        <a:bodyPr/>
        <a:lstStyle/>
        <a:p>
          <a:endParaRPr lang="en-US"/>
        </a:p>
      </dgm:t>
    </dgm:pt>
    <dgm:pt modelId="{544EE6DF-7D5E-428B-9AD4-4AED66027317}" type="sibTrans" cxnId="{705A6F1D-6337-4C0D-922E-FBDF6A504519}">
      <dgm:prSet/>
      <dgm:spPr/>
      <dgm:t>
        <a:bodyPr/>
        <a:lstStyle/>
        <a:p>
          <a:endParaRPr lang="en-US"/>
        </a:p>
      </dgm:t>
    </dgm:pt>
    <dgm:pt modelId="{43685CBD-6DAF-4170-84CC-47C48EE6175A}">
      <dgm:prSet phldrT="[Text]"/>
      <dgm:spPr/>
      <dgm:t>
        <a:bodyPr/>
        <a:lstStyle/>
        <a:p>
          <a:r>
            <a:rPr lang="en-US" dirty="0" smtClean="0"/>
            <a:t>Compute value of criteria for each individual of current population</a:t>
          </a:r>
          <a:endParaRPr lang="en-US" dirty="0"/>
        </a:p>
      </dgm:t>
    </dgm:pt>
    <dgm:pt modelId="{F098DBFE-579C-4E4F-AF26-0E109217D28F}" type="parTrans" cxnId="{40C3CE19-FFBC-41AF-86B8-BA2C9F21D58C}">
      <dgm:prSet/>
      <dgm:spPr/>
      <dgm:t>
        <a:bodyPr/>
        <a:lstStyle/>
        <a:p>
          <a:endParaRPr lang="en-US"/>
        </a:p>
      </dgm:t>
    </dgm:pt>
    <dgm:pt modelId="{CE933AF0-D059-4B0F-92DF-172F59EA513D}" type="sibTrans" cxnId="{40C3CE19-FFBC-41AF-86B8-BA2C9F21D58C}">
      <dgm:prSet/>
      <dgm:spPr/>
      <dgm:t>
        <a:bodyPr/>
        <a:lstStyle/>
        <a:p>
          <a:endParaRPr lang="en-US"/>
        </a:p>
      </dgm:t>
    </dgm:pt>
    <dgm:pt modelId="{FC73D4B2-37E5-47BF-A386-FC77E884D0CB}">
      <dgm:prSet phldrT="[Text]"/>
      <dgm:spPr/>
      <dgm:t>
        <a:bodyPr/>
        <a:lstStyle/>
        <a:p>
          <a:r>
            <a:rPr lang="en-US" dirty="0" smtClean="0"/>
            <a:t>Selection</a:t>
          </a:r>
          <a:endParaRPr lang="en-US" dirty="0"/>
        </a:p>
      </dgm:t>
    </dgm:pt>
    <dgm:pt modelId="{2CF31540-527E-4EA3-8AC5-137B3EC9AC95}" type="parTrans" cxnId="{B518B2C6-FAF3-42F1-BDE2-B2B0F057E029}">
      <dgm:prSet/>
      <dgm:spPr/>
      <dgm:t>
        <a:bodyPr/>
        <a:lstStyle/>
        <a:p>
          <a:endParaRPr lang="en-US"/>
        </a:p>
      </dgm:t>
    </dgm:pt>
    <dgm:pt modelId="{68C05041-BD87-4DEC-A423-CFF24D074634}" type="sibTrans" cxnId="{B518B2C6-FAF3-42F1-BDE2-B2B0F057E029}">
      <dgm:prSet/>
      <dgm:spPr/>
      <dgm:t>
        <a:bodyPr/>
        <a:lstStyle/>
        <a:p>
          <a:endParaRPr lang="en-US"/>
        </a:p>
      </dgm:t>
    </dgm:pt>
    <dgm:pt modelId="{F0050BF6-89AE-4B43-93E3-C8CF80D16395}">
      <dgm:prSet phldrT="[Text]"/>
      <dgm:spPr/>
      <dgm:t>
        <a:bodyPr/>
        <a:lstStyle/>
        <a:p>
          <a:r>
            <a:rPr lang="en-US" dirty="0" smtClean="0"/>
            <a:t>Choose fit solutions</a:t>
          </a:r>
          <a:endParaRPr lang="en-US" dirty="0"/>
        </a:p>
      </dgm:t>
    </dgm:pt>
    <dgm:pt modelId="{71AE87E2-C1E6-43C0-B756-E646836BA5C6}" type="parTrans" cxnId="{A81615A2-464F-4254-B829-0AF90902F85E}">
      <dgm:prSet/>
      <dgm:spPr/>
      <dgm:t>
        <a:bodyPr/>
        <a:lstStyle/>
        <a:p>
          <a:endParaRPr lang="en-US"/>
        </a:p>
      </dgm:t>
    </dgm:pt>
    <dgm:pt modelId="{C03A6F8B-FBCD-4376-96B0-2089CA2E6BAF}" type="sibTrans" cxnId="{A81615A2-464F-4254-B829-0AF90902F85E}">
      <dgm:prSet/>
      <dgm:spPr/>
      <dgm:t>
        <a:bodyPr/>
        <a:lstStyle/>
        <a:p>
          <a:endParaRPr lang="en-US"/>
        </a:p>
      </dgm:t>
    </dgm:pt>
    <dgm:pt modelId="{7D0C3DC1-38B8-4562-8A4B-E574AB22E0FD}">
      <dgm:prSet/>
      <dgm:spPr/>
      <dgm:t>
        <a:bodyPr/>
        <a:lstStyle/>
        <a:p>
          <a:r>
            <a:rPr lang="en-US" dirty="0" smtClean="0"/>
            <a:t>Reproduction</a:t>
          </a:r>
          <a:endParaRPr lang="en-US" dirty="0"/>
        </a:p>
      </dgm:t>
    </dgm:pt>
    <dgm:pt modelId="{5356843F-5AA2-408F-93E9-12747D6E83CF}" type="parTrans" cxnId="{08A11EF0-7D7F-40E1-96B6-CDFD17DDCC94}">
      <dgm:prSet/>
      <dgm:spPr/>
      <dgm:t>
        <a:bodyPr/>
        <a:lstStyle/>
        <a:p>
          <a:endParaRPr lang="en-US"/>
        </a:p>
      </dgm:t>
    </dgm:pt>
    <dgm:pt modelId="{2B084339-C944-47A7-8507-C3463A137D63}" type="sibTrans" cxnId="{08A11EF0-7D7F-40E1-96B6-CDFD17DDCC94}">
      <dgm:prSet/>
      <dgm:spPr/>
      <dgm:t>
        <a:bodyPr/>
        <a:lstStyle/>
        <a:p>
          <a:endParaRPr lang="en-US"/>
        </a:p>
      </dgm:t>
    </dgm:pt>
    <dgm:pt modelId="{F4121582-90AC-4CFA-AECC-ECE8AC666C6E}">
      <dgm:prSet/>
      <dgm:spPr/>
      <dgm:t>
        <a:bodyPr/>
        <a:lstStyle/>
        <a:p>
          <a:r>
            <a:rPr lang="en-US" dirty="0" smtClean="0"/>
            <a:t>Apply genetic operators (crossover and mutation on the selected individuals)</a:t>
          </a:r>
          <a:endParaRPr lang="en-US" dirty="0"/>
        </a:p>
      </dgm:t>
    </dgm:pt>
    <dgm:pt modelId="{1A850BC0-02BF-4806-A22F-781C92C46FBC}" type="parTrans" cxnId="{5BA4CD4F-24E0-4368-9BC7-4802D85CEFF7}">
      <dgm:prSet/>
      <dgm:spPr/>
      <dgm:t>
        <a:bodyPr/>
        <a:lstStyle/>
        <a:p>
          <a:endParaRPr lang="en-US"/>
        </a:p>
      </dgm:t>
    </dgm:pt>
    <dgm:pt modelId="{71811722-922A-40FF-8E75-08D664D814A5}" type="sibTrans" cxnId="{5BA4CD4F-24E0-4368-9BC7-4802D85CEFF7}">
      <dgm:prSet/>
      <dgm:spPr/>
      <dgm:t>
        <a:bodyPr/>
        <a:lstStyle/>
        <a:p>
          <a:endParaRPr lang="en-US"/>
        </a:p>
      </dgm:t>
    </dgm:pt>
    <dgm:pt modelId="{1F9549D7-3B01-45A8-A23B-25543BE11A9F}">
      <dgm:prSet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CE070815-569E-4E6F-921A-1C7ACB2A4E6F}" type="parTrans" cxnId="{75E299D3-A958-472C-8FDE-CB7CE09ACC35}">
      <dgm:prSet/>
      <dgm:spPr/>
      <dgm:t>
        <a:bodyPr/>
        <a:lstStyle/>
        <a:p>
          <a:endParaRPr lang="en-US"/>
        </a:p>
      </dgm:t>
    </dgm:pt>
    <dgm:pt modelId="{40F66C73-C9FD-4562-B2CD-C0E4217547FC}" type="sibTrans" cxnId="{75E299D3-A958-472C-8FDE-CB7CE09ACC35}">
      <dgm:prSet/>
      <dgm:spPr/>
      <dgm:t>
        <a:bodyPr/>
        <a:lstStyle/>
        <a:p>
          <a:endParaRPr lang="en-US"/>
        </a:p>
      </dgm:t>
    </dgm:pt>
    <dgm:pt modelId="{7511E051-6038-42F7-81D1-117FA79447F1}">
      <dgm:prSet/>
      <dgm:spPr/>
      <dgm:t>
        <a:bodyPr/>
        <a:lstStyle/>
        <a:p>
          <a:r>
            <a:rPr lang="en-US" dirty="0" smtClean="0"/>
            <a:t>Evaluate improvement. If objective function reaches a satisfactory value, stop else return to phase-2 and repeat the same process until reaching maximal number of iterations.</a:t>
          </a:r>
          <a:endParaRPr lang="en-US" dirty="0"/>
        </a:p>
      </dgm:t>
    </dgm:pt>
    <dgm:pt modelId="{6FC2A9EA-DD47-4E43-9A38-087C6F99F0AC}" type="parTrans" cxnId="{3AF56BA2-CB1F-4E8E-ABAE-EC4C5FA0B533}">
      <dgm:prSet/>
      <dgm:spPr/>
      <dgm:t>
        <a:bodyPr/>
        <a:lstStyle/>
        <a:p>
          <a:endParaRPr lang="en-US"/>
        </a:p>
      </dgm:t>
    </dgm:pt>
    <dgm:pt modelId="{293956EC-0E7A-45E6-819E-5C2B51C37F71}" type="sibTrans" cxnId="{3AF56BA2-CB1F-4E8E-ABAE-EC4C5FA0B533}">
      <dgm:prSet/>
      <dgm:spPr/>
      <dgm:t>
        <a:bodyPr/>
        <a:lstStyle/>
        <a:p>
          <a:endParaRPr lang="en-US"/>
        </a:p>
      </dgm:t>
    </dgm:pt>
    <dgm:pt modelId="{94536ECF-8A47-4681-89E9-ED33DD6ED8F7}" type="pres">
      <dgm:prSet presAssocID="{B8BD5425-E48B-4BD7-9F9B-041EE7B9015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15932C-0599-4FA3-8FBF-82292B454360}" type="pres">
      <dgm:prSet presAssocID="{73EEAD34-A6C5-440C-A00D-CC83AB5B146A}" presName="composite" presStyleCnt="0"/>
      <dgm:spPr/>
    </dgm:pt>
    <dgm:pt modelId="{246CCBFC-001D-469E-950B-58A4DA2468C9}" type="pres">
      <dgm:prSet presAssocID="{73EEAD34-A6C5-440C-A00D-CC83AB5B146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78838-40C9-4673-A12B-BF46FB9FDAAC}" type="pres">
      <dgm:prSet presAssocID="{73EEAD34-A6C5-440C-A00D-CC83AB5B146A}" presName="descendantText" presStyleLbl="alignAcc1" presStyleIdx="0" presStyleCnt="5" custScaleX="90077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1FD5A-34CE-4A9D-ABEA-4A1DCC7EF906}" type="pres">
      <dgm:prSet presAssocID="{C3D74EAF-A825-4D47-AD86-4D34D8CF25A7}" presName="sp" presStyleCnt="0"/>
      <dgm:spPr/>
    </dgm:pt>
    <dgm:pt modelId="{FC1A3B55-B52A-4B6D-BA59-F344D1A84F50}" type="pres">
      <dgm:prSet presAssocID="{0F61EA0A-5D6C-4647-9452-9BF40FAFA441}" presName="composite" presStyleCnt="0"/>
      <dgm:spPr/>
    </dgm:pt>
    <dgm:pt modelId="{9431EA8B-8FCB-444F-988F-AE3C47A76D4B}" type="pres">
      <dgm:prSet presAssocID="{0F61EA0A-5D6C-4647-9452-9BF40FAFA44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0DE22-AAD9-4B40-8D95-D1F186A25C7F}" type="pres">
      <dgm:prSet presAssocID="{0F61EA0A-5D6C-4647-9452-9BF40FAFA441}" presName="descendantText" presStyleLbl="alignAcc1" presStyleIdx="1" presStyleCnt="5" custScaleX="90077" custScaleY="76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E759D-7E29-4B02-A2D6-9DA2C2254A18}" type="pres">
      <dgm:prSet presAssocID="{544EE6DF-7D5E-428B-9AD4-4AED66027317}" presName="sp" presStyleCnt="0"/>
      <dgm:spPr/>
    </dgm:pt>
    <dgm:pt modelId="{A9FCBA00-338B-440F-8381-1FC071035B51}" type="pres">
      <dgm:prSet presAssocID="{FC73D4B2-37E5-47BF-A386-FC77E884D0CB}" presName="composite" presStyleCnt="0"/>
      <dgm:spPr/>
    </dgm:pt>
    <dgm:pt modelId="{599C8C21-6C02-41E0-BD7F-9F25CEA4C74A}" type="pres">
      <dgm:prSet presAssocID="{FC73D4B2-37E5-47BF-A386-FC77E884D0CB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E71C7D-71DB-4289-851A-DB2128FA1D97}" type="pres">
      <dgm:prSet presAssocID="{FC73D4B2-37E5-47BF-A386-FC77E884D0CB}" presName="descendantText" presStyleLbl="alignAcc1" presStyleIdx="2" presStyleCnt="5" custScaleX="90077" custScaleY="76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F2B6E-059E-4833-BAD7-EEB3619278C3}" type="pres">
      <dgm:prSet presAssocID="{68C05041-BD87-4DEC-A423-CFF24D074634}" presName="sp" presStyleCnt="0"/>
      <dgm:spPr/>
    </dgm:pt>
    <dgm:pt modelId="{F739A4C6-4111-466C-A747-AACE6F1DFC26}" type="pres">
      <dgm:prSet presAssocID="{7D0C3DC1-38B8-4562-8A4B-E574AB22E0FD}" presName="composite" presStyleCnt="0"/>
      <dgm:spPr/>
    </dgm:pt>
    <dgm:pt modelId="{7331B123-CCED-4311-811C-D6238BC614C4}" type="pres">
      <dgm:prSet presAssocID="{7D0C3DC1-38B8-4562-8A4B-E574AB22E0FD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9BA68-4637-42D2-B86C-20011316D286}" type="pres">
      <dgm:prSet presAssocID="{7D0C3DC1-38B8-4562-8A4B-E574AB22E0FD}" presName="descendantText" presStyleLbl="alignAcc1" presStyleIdx="3" presStyleCnt="5" custScaleX="90077" custScaleY="76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3CA1D-4B53-42FC-A4D8-E6095BC80824}" type="pres">
      <dgm:prSet presAssocID="{2B084339-C944-47A7-8507-C3463A137D63}" presName="sp" presStyleCnt="0"/>
      <dgm:spPr/>
    </dgm:pt>
    <dgm:pt modelId="{E27C018E-07EC-4158-9835-442AAB773C28}" type="pres">
      <dgm:prSet presAssocID="{1F9549D7-3B01-45A8-A23B-25543BE11A9F}" presName="composite" presStyleCnt="0"/>
      <dgm:spPr/>
    </dgm:pt>
    <dgm:pt modelId="{FEF09C32-B2EE-438E-9E78-523E71F4D794}" type="pres">
      <dgm:prSet presAssocID="{1F9549D7-3B01-45A8-A23B-25543BE11A9F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26268-733C-4193-AAF5-F41643A750FF}" type="pres">
      <dgm:prSet presAssocID="{1F9549D7-3B01-45A8-A23B-25543BE11A9F}" presName="descendantText" presStyleLbl="alignAcc1" presStyleIdx="4" presStyleCnt="5" custScaleX="88704" custScaleY="122880" custLinFactNeighborX="634" custLinFactNeighborY="11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108755-4827-40D1-BCEA-B38DF986664A}" type="presOf" srcId="{F4121582-90AC-4CFA-AECC-ECE8AC666C6E}" destId="{5809BA68-4637-42D2-B86C-20011316D286}" srcOrd="0" destOrd="0" presId="urn:microsoft.com/office/officeart/2005/8/layout/chevron2"/>
    <dgm:cxn modelId="{AE0FD017-90CB-4EEA-8447-DB8A71ED9D59}" type="presOf" srcId="{7511E051-6038-42F7-81D1-117FA79447F1}" destId="{8E426268-733C-4193-AAF5-F41643A750FF}" srcOrd="0" destOrd="0" presId="urn:microsoft.com/office/officeart/2005/8/layout/chevron2"/>
    <dgm:cxn modelId="{A81615A2-464F-4254-B829-0AF90902F85E}" srcId="{FC73D4B2-37E5-47BF-A386-FC77E884D0CB}" destId="{F0050BF6-89AE-4B43-93E3-C8CF80D16395}" srcOrd="0" destOrd="0" parTransId="{71AE87E2-C1E6-43C0-B756-E646836BA5C6}" sibTransId="{C03A6F8B-FBCD-4376-96B0-2089CA2E6BAF}"/>
    <dgm:cxn modelId="{5C50275B-FB9D-4E26-9C85-CFD54C308EBC}" srcId="{B8BD5425-E48B-4BD7-9F9B-041EE7B9015B}" destId="{73EEAD34-A6C5-440C-A00D-CC83AB5B146A}" srcOrd="0" destOrd="0" parTransId="{F69E03DC-FE89-4D9B-BE4F-79C8FFBA515F}" sibTransId="{C3D74EAF-A825-4D47-AD86-4D34D8CF25A7}"/>
    <dgm:cxn modelId="{7628C4BD-8BC3-4367-B3DB-6FB413CE1443}" type="presOf" srcId="{1F9549D7-3B01-45A8-A23B-25543BE11A9F}" destId="{FEF09C32-B2EE-438E-9E78-523E71F4D794}" srcOrd="0" destOrd="0" presId="urn:microsoft.com/office/officeart/2005/8/layout/chevron2"/>
    <dgm:cxn modelId="{B518B2C6-FAF3-42F1-BDE2-B2B0F057E029}" srcId="{B8BD5425-E48B-4BD7-9F9B-041EE7B9015B}" destId="{FC73D4B2-37E5-47BF-A386-FC77E884D0CB}" srcOrd="2" destOrd="0" parTransId="{2CF31540-527E-4EA3-8AC5-137B3EC9AC95}" sibTransId="{68C05041-BD87-4DEC-A423-CFF24D074634}"/>
    <dgm:cxn modelId="{2756785F-9436-4885-95D8-40DBBCE58508}" type="presOf" srcId="{FC73D4B2-37E5-47BF-A386-FC77E884D0CB}" destId="{599C8C21-6C02-41E0-BD7F-9F25CEA4C74A}" srcOrd="0" destOrd="0" presId="urn:microsoft.com/office/officeart/2005/8/layout/chevron2"/>
    <dgm:cxn modelId="{5BA4CD4F-24E0-4368-9BC7-4802D85CEFF7}" srcId="{7D0C3DC1-38B8-4562-8A4B-E574AB22E0FD}" destId="{F4121582-90AC-4CFA-AECC-ECE8AC666C6E}" srcOrd="0" destOrd="0" parTransId="{1A850BC0-02BF-4806-A22F-781C92C46FBC}" sibTransId="{71811722-922A-40FF-8E75-08D664D814A5}"/>
    <dgm:cxn modelId="{6252CCFC-19C9-4B93-BE82-CD04A52B12EB}" type="presOf" srcId="{1E81A80C-C659-4C31-862D-34481C9C0677}" destId="{93E78838-40C9-4673-A12B-BF46FB9FDAAC}" srcOrd="0" destOrd="0" presId="urn:microsoft.com/office/officeart/2005/8/layout/chevron2"/>
    <dgm:cxn modelId="{40C3CE19-FFBC-41AF-86B8-BA2C9F21D58C}" srcId="{0F61EA0A-5D6C-4647-9452-9BF40FAFA441}" destId="{43685CBD-6DAF-4170-84CC-47C48EE6175A}" srcOrd="0" destOrd="0" parTransId="{F098DBFE-579C-4E4F-AF26-0E109217D28F}" sibTransId="{CE933AF0-D059-4B0F-92DF-172F59EA513D}"/>
    <dgm:cxn modelId="{C4DE03EF-611F-4A98-B615-0169C2C2B6AC}" type="presOf" srcId="{F0050BF6-89AE-4B43-93E3-C8CF80D16395}" destId="{DFE71C7D-71DB-4289-851A-DB2128FA1D97}" srcOrd="0" destOrd="0" presId="urn:microsoft.com/office/officeart/2005/8/layout/chevron2"/>
    <dgm:cxn modelId="{75E299D3-A958-472C-8FDE-CB7CE09ACC35}" srcId="{B8BD5425-E48B-4BD7-9F9B-041EE7B9015B}" destId="{1F9549D7-3B01-45A8-A23B-25543BE11A9F}" srcOrd="4" destOrd="0" parTransId="{CE070815-569E-4E6F-921A-1C7ACB2A4E6F}" sibTransId="{40F66C73-C9FD-4562-B2CD-C0E4217547FC}"/>
    <dgm:cxn modelId="{5FDFDB09-FCC2-4415-945E-18C3FBAEBAB5}" srcId="{73EEAD34-A6C5-440C-A00D-CC83AB5B146A}" destId="{1E81A80C-C659-4C31-862D-34481C9C0677}" srcOrd="0" destOrd="0" parTransId="{D8DBF62F-ECDB-4054-9216-6E60676412E5}" sibTransId="{D04AA3EF-ABF6-4A5F-9F24-3A7FA8AB8CDD}"/>
    <dgm:cxn modelId="{20AB3443-450E-47D4-A4D7-42137753D782}" type="presOf" srcId="{B8BD5425-E48B-4BD7-9F9B-041EE7B9015B}" destId="{94536ECF-8A47-4681-89E9-ED33DD6ED8F7}" srcOrd="0" destOrd="0" presId="urn:microsoft.com/office/officeart/2005/8/layout/chevron2"/>
    <dgm:cxn modelId="{3AF56BA2-CB1F-4E8E-ABAE-EC4C5FA0B533}" srcId="{1F9549D7-3B01-45A8-A23B-25543BE11A9F}" destId="{7511E051-6038-42F7-81D1-117FA79447F1}" srcOrd="0" destOrd="0" parTransId="{6FC2A9EA-DD47-4E43-9A38-087C6F99F0AC}" sibTransId="{293956EC-0E7A-45E6-819E-5C2B51C37F71}"/>
    <dgm:cxn modelId="{EC995CCC-6842-40F0-B6EB-018F45514745}" type="presOf" srcId="{0F61EA0A-5D6C-4647-9452-9BF40FAFA441}" destId="{9431EA8B-8FCB-444F-988F-AE3C47A76D4B}" srcOrd="0" destOrd="0" presId="urn:microsoft.com/office/officeart/2005/8/layout/chevron2"/>
    <dgm:cxn modelId="{08A11EF0-7D7F-40E1-96B6-CDFD17DDCC94}" srcId="{B8BD5425-E48B-4BD7-9F9B-041EE7B9015B}" destId="{7D0C3DC1-38B8-4562-8A4B-E574AB22E0FD}" srcOrd="3" destOrd="0" parTransId="{5356843F-5AA2-408F-93E9-12747D6E83CF}" sibTransId="{2B084339-C944-47A7-8507-C3463A137D63}"/>
    <dgm:cxn modelId="{705A6F1D-6337-4C0D-922E-FBDF6A504519}" srcId="{B8BD5425-E48B-4BD7-9F9B-041EE7B9015B}" destId="{0F61EA0A-5D6C-4647-9452-9BF40FAFA441}" srcOrd="1" destOrd="0" parTransId="{7B926D22-3F79-4A37-9248-0002B710F1FD}" sibTransId="{544EE6DF-7D5E-428B-9AD4-4AED66027317}"/>
    <dgm:cxn modelId="{D494877B-8182-458D-9A0E-19FAB302378B}" type="presOf" srcId="{73EEAD34-A6C5-440C-A00D-CC83AB5B146A}" destId="{246CCBFC-001D-469E-950B-58A4DA2468C9}" srcOrd="0" destOrd="0" presId="urn:microsoft.com/office/officeart/2005/8/layout/chevron2"/>
    <dgm:cxn modelId="{44A7BCB3-70F7-48DB-9E78-962B1D0CB15D}" type="presOf" srcId="{43685CBD-6DAF-4170-84CC-47C48EE6175A}" destId="{75C0DE22-AAD9-4B40-8D95-D1F186A25C7F}" srcOrd="0" destOrd="0" presId="urn:microsoft.com/office/officeart/2005/8/layout/chevron2"/>
    <dgm:cxn modelId="{6576B65A-2839-4475-ABDF-4455BAF45599}" type="presOf" srcId="{7D0C3DC1-38B8-4562-8A4B-E574AB22E0FD}" destId="{7331B123-CCED-4311-811C-D6238BC614C4}" srcOrd="0" destOrd="0" presId="urn:microsoft.com/office/officeart/2005/8/layout/chevron2"/>
    <dgm:cxn modelId="{E0631DA8-DB77-4BCD-9FE1-F86F619F19B0}" type="presParOf" srcId="{94536ECF-8A47-4681-89E9-ED33DD6ED8F7}" destId="{4015932C-0599-4FA3-8FBF-82292B454360}" srcOrd="0" destOrd="0" presId="urn:microsoft.com/office/officeart/2005/8/layout/chevron2"/>
    <dgm:cxn modelId="{ECCC54A2-BFA3-45C2-B481-8627EB4922E5}" type="presParOf" srcId="{4015932C-0599-4FA3-8FBF-82292B454360}" destId="{246CCBFC-001D-469E-950B-58A4DA2468C9}" srcOrd="0" destOrd="0" presId="urn:microsoft.com/office/officeart/2005/8/layout/chevron2"/>
    <dgm:cxn modelId="{8BC0B541-3A56-420F-A8D3-BB2DFB5A78D5}" type="presParOf" srcId="{4015932C-0599-4FA3-8FBF-82292B454360}" destId="{93E78838-40C9-4673-A12B-BF46FB9FDAAC}" srcOrd="1" destOrd="0" presId="urn:microsoft.com/office/officeart/2005/8/layout/chevron2"/>
    <dgm:cxn modelId="{1A6134CC-F387-4ACE-8779-4F59B56040B7}" type="presParOf" srcId="{94536ECF-8A47-4681-89E9-ED33DD6ED8F7}" destId="{3991FD5A-34CE-4A9D-ABEA-4A1DCC7EF906}" srcOrd="1" destOrd="0" presId="urn:microsoft.com/office/officeart/2005/8/layout/chevron2"/>
    <dgm:cxn modelId="{5FA583F5-F0F5-4599-B702-EDF310C0ADA1}" type="presParOf" srcId="{94536ECF-8A47-4681-89E9-ED33DD6ED8F7}" destId="{FC1A3B55-B52A-4B6D-BA59-F344D1A84F50}" srcOrd="2" destOrd="0" presId="urn:microsoft.com/office/officeart/2005/8/layout/chevron2"/>
    <dgm:cxn modelId="{1CFA6C5C-2B2A-4BCC-BB5F-B6476C7633BE}" type="presParOf" srcId="{FC1A3B55-B52A-4B6D-BA59-F344D1A84F50}" destId="{9431EA8B-8FCB-444F-988F-AE3C47A76D4B}" srcOrd="0" destOrd="0" presId="urn:microsoft.com/office/officeart/2005/8/layout/chevron2"/>
    <dgm:cxn modelId="{CE4E1042-9CBC-420B-B03A-A9843396A3D3}" type="presParOf" srcId="{FC1A3B55-B52A-4B6D-BA59-F344D1A84F50}" destId="{75C0DE22-AAD9-4B40-8D95-D1F186A25C7F}" srcOrd="1" destOrd="0" presId="urn:microsoft.com/office/officeart/2005/8/layout/chevron2"/>
    <dgm:cxn modelId="{39E8B612-CEF5-4D4A-8601-F0B156C74073}" type="presParOf" srcId="{94536ECF-8A47-4681-89E9-ED33DD6ED8F7}" destId="{B91E759D-7E29-4B02-A2D6-9DA2C2254A18}" srcOrd="3" destOrd="0" presId="urn:microsoft.com/office/officeart/2005/8/layout/chevron2"/>
    <dgm:cxn modelId="{53D046B1-096C-4454-910D-E550015244B6}" type="presParOf" srcId="{94536ECF-8A47-4681-89E9-ED33DD6ED8F7}" destId="{A9FCBA00-338B-440F-8381-1FC071035B51}" srcOrd="4" destOrd="0" presId="urn:microsoft.com/office/officeart/2005/8/layout/chevron2"/>
    <dgm:cxn modelId="{71982BAD-6241-4027-8C12-A3F1A61AD9FB}" type="presParOf" srcId="{A9FCBA00-338B-440F-8381-1FC071035B51}" destId="{599C8C21-6C02-41E0-BD7F-9F25CEA4C74A}" srcOrd="0" destOrd="0" presId="urn:microsoft.com/office/officeart/2005/8/layout/chevron2"/>
    <dgm:cxn modelId="{58C5D5A2-64ED-4DE7-8B64-6729D968D468}" type="presParOf" srcId="{A9FCBA00-338B-440F-8381-1FC071035B51}" destId="{DFE71C7D-71DB-4289-851A-DB2128FA1D97}" srcOrd="1" destOrd="0" presId="urn:microsoft.com/office/officeart/2005/8/layout/chevron2"/>
    <dgm:cxn modelId="{A100D8B4-1312-461B-B17B-F988CB695CD3}" type="presParOf" srcId="{94536ECF-8A47-4681-89E9-ED33DD6ED8F7}" destId="{E8EF2B6E-059E-4833-BAD7-EEB3619278C3}" srcOrd="5" destOrd="0" presId="urn:microsoft.com/office/officeart/2005/8/layout/chevron2"/>
    <dgm:cxn modelId="{6E248B76-BB3F-4B55-B650-B6E07C9B6643}" type="presParOf" srcId="{94536ECF-8A47-4681-89E9-ED33DD6ED8F7}" destId="{F739A4C6-4111-466C-A747-AACE6F1DFC26}" srcOrd="6" destOrd="0" presId="urn:microsoft.com/office/officeart/2005/8/layout/chevron2"/>
    <dgm:cxn modelId="{60C0E5BE-6665-4ACB-B7A6-1BBC8EC7F0AA}" type="presParOf" srcId="{F739A4C6-4111-466C-A747-AACE6F1DFC26}" destId="{7331B123-CCED-4311-811C-D6238BC614C4}" srcOrd="0" destOrd="0" presId="urn:microsoft.com/office/officeart/2005/8/layout/chevron2"/>
    <dgm:cxn modelId="{B9055E86-C32C-48CD-B412-31BC766C6F8E}" type="presParOf" srcId="{F739A4C6-4111-466C-A747-AACE6F1DFC26}" destId="{5809BA68-4637-42D2-B86C-20011316D286}" srcOrd="1" destOrd="0" presId="urn:microsoft.com/office/officeart/2005/8/layout/chevron2"/>
    <dgm:cxn modelId="{1BF4FBF2-D312-40B5-95CA-34F406BBC71F}" type="presParOf" srcId="{94536ECF-8A47-4681-89E9-ED33DD6ED8F7}" destId="{4423CA1D-4B53-42FC-A4D8-E6095BC80824}" srcOrd="7" destOrd="0" presId="urn:microsoft.com/office/officeart/2005/8/layout/chevron2"/>
    <dgm:cxn modelId="{BBCA5250-061A-412C-BBAA-B410E702B894}" type="presParOf" srcId="{94536ECF-8A47-4681-89E9-ED33DD6ED8F7}" destId="{E27C018E-07EC-4158-9835-442AAB773C28}" srcOrd="8" destOrd="0" presId="urn:microsoft.com/office/officeart/2005/8/layout/chevron2"/>
    <dgm:cxn modelId="{BA1FFA7C-7D6A-46F4-A512-F27C0E622EC5}" type="presParOf" srcId="{E27C018E-07EC-4158-9835-442AAB773C28}" destId="{FEF09C32-B2EE-438E-9E78-523E71F4D794}" srcOrd="0" destOrd="0" presId="urn:microsoft.com/office/officeart/2005/8/layout/chevron2"/>
    <dgm:cxn modelId="{0070549D-7813-463A-8532-8D3E3FB5D94D}" type="presParOf" srcId="{E27C018E-07EC-4158-9835-442AAB773C28}" destId="{8E426268-733C-4193-AAF5-F41643A750F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F4093C-220A-4445-B506-7839DE3600B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A42D0-6AB2-4DAB-908C-070553072AFB}">
      <dgm:prSet phldrT="[Text]"/>
      <dgm:spPr/>
      <dgm:t>
        <a:bodyPr/>
        <a:lstStyle/>
        <a:p>
          <a:r>
            <a:rPr lang="en-US" dirty="0" smtClean="0"/>
            <a:t>Assignment Procedure</a:t>
          </a:r>
          <a:endParaRPr lang="en-US" dirty="0"/>
        </a:p>
      </dgm:t>
    </dgm:pt>
    <dgm:pt modelId="{CFF17F89-5B81-4D9D-9063-9D9ABF94A788}" type="parTrans" cxnId="{BEDA5D25-FBF3-4B6A-86CF-D2AEB0EB42C5}">
      <dgm:prSet/>
      <dgm:spPr/>
      <dgm:t>
        <a:bodyPr/>
        <a:lstStyle/>
        <a:p>
          <a:endParaRPr lang="en-US"/>
        </a:p>
      </dgm:t>
    </dgm:pt>
    <dgm:pt modelId="{70F76AF6-06F0-4A70-B0F9-092F8EA8EDDD}" type="sibTrans" cxnId="{BEDA5D25-FBF3-4B6A-86CF-D2AEB0EB42C5}">
      <dgm:prSet/>
      <dgm:spPr/>
      <dgm:t>
        <a:bodyPr/>
        <a:lstStyle/>
        <a:p>
          <a:endParaRPr lang="en-US"/>
        </a:p>
      </dgm:t>
    </dgm:pt>
    <dgm:pt modelId="{97F8BD2F-071C-4C49-A9A4-9274A62B9B77}">
      <dgm:prSet phldrT="[Text]"/>
      <dgm:spPr>
        <a:ln w="38100"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Generation of </a:t>
          </a:r>
          <a:r>
            <a:rPr lang="en-US" b="1" dirty="0" smtClean="0">
              <a:solidFill>
                <a:schemeClr val="tx1"/>
              </a:solidFill>
            </a:rPr>
            <a:t>Assignment Schemata</a:t>
          </a:r>
          <a:endParaRPr lang="en-US" b="1" dirty="0">
            <a:solidFill>
              <a:schemeClr val="tx1"/>
            </a:solidFill>
          </a:endParaRPr>
        </a:p>
      </dgm:t>
    </dgm:pt>
    <dgm:pt modelId="{A4E3E68B-44CB-47C7-A59D-205F57AAF4C5}" type="parTrans" cxnId="{415486BC-60E9-4AA4-A488-607A1BF5F8F7}">
      <dgm:prSet/>
      <dgm:spPr/>
      <dgm:t>
        <a:bodyPr/>
        <a:lstStyle/>
        <a:p>
          <a:endParaRPr lang="en-US"/>
        </a:p>
      </dgm:t>
    </dgm:pt>
    <dgm:pt modelId="{BBD85296-1084-4134-9311-03756B5791ED}" type="sibTrans" cxnId="{415486BC-60E9-4AA4-A488-607A1BF5F8F7}">
      <dgm:prSet/>
      <dgm:spPr/>
      <dgm:t>
        <a:bodyPr/>
        <a:lstStyle/>
        <a:p>
          <a:endParaRPr lang="en-US"/>
        </a:p>
      </dgm:t>
    </dgm:pt>
    <dgm:pt modelId="{E2A5DEAF-65A2-4EE0-ACE7-21FF96FD92C3}" type="pres">
      <dgm:prSet presAssocID="{87F4093C-220A-4445-B506-7839DE3600B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322EE-4A7F-4883-BBB5-CED0FCFBD0E4}" type="pres">
      <dgm:prSet presAssocID="{0C1A42D0-6AB2-4DAB-908C-070553072AFB}" presName="parTxOnly" presStyleLbl="node1" presStyleIdx="0" presStyleCnt="2" custLinFactNeighborX="17682" custLinFactNeighborY="143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8C2F5-253B-4F5C-90EC-897B414C5CA6}" type="pres">
      <dgm:prSet presAssocID="{70F76AF6-06F0-4A70-B0F9-092F8EA8EDDD}" presName="parTxOnlySpace" presStyleCnt="0"/>
      <dgm:spPr/>
    </dgm:pt>
    <dgm:pt modelId="{76E74B88-3159-4033-8607-A316C8156BB2}" type="pres">
      <dgm:prSet presAssocID="{97F8BD2F-071C-4C49-A9A4-9274A62B9B77}" presName="parTxOnly" presStyleLbl="node1" presStyleIdx="1" presStyleCnt="2" custLinFactNeighborX="821" custLinFactNeighborY="143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A9413F-EDA3-42E8-9602-7CA3F152A25B}" type="presOf" srcId="{97F8BD2F-071C-4C49-A9A4-9274A62B9B77}" destId="{76E74B88-3159-4033-8607-A316C8156BB2}" srcOrd="0" destOrd="0" presId="urn:microsoft.com/office/officeart/2005/8/layout/chevron1"/>
    <dgm:cxn modelId="{B64AFF87-6864-4190-B117-D3E160431AEC}" type="presOf" srcId="{0C1A42D0-6AB2-4DAB-908C-070553072AFB}" destId="{7A2322EE-4A7F-4883-BBB5-CED0FCFBD0E4}" srcOrd="0" destOrd="0" presId="urn:microsoft.com/office/officeart/2005/8/layout/chevron1"/>
    <dgm:cxn modelId="{A30D17D4-3C6D-4C7C-B747-CC14B3789CE4}" type="presOf" srcId="{87F4093C-220A-4445-B506-7839DE3600BB}" destId="{E2A5DEAF-65A2-4EE0-ACE7-21FF96FD92C3}" srcOrd="0" destOrd="0" presId="urn:microsoft.com/office/officeart/2005/8/layout/chevron1"/>
    <dgm:cxn modelId="{415486BC-60E9-4AA4-A488-607A1BF5F8F7}" srcId="{87F4093C-220A-4445-B506-7839DE3600BB}" destId="{97F8BD2F-071C-4C49-A9A4-9274A62B9B77}" srcOrd="1" destOrd="0" parTransId="{A4E3E68B-44CB-47C7-A59D-205F57AAF4C5}" sibTransId="{BBD85296-1084-4134-9311-03756B5791ED}"/>
    <dgm:cxn modelId="{BEDA5D25-FBF3-4B6A-86CF-D2AEB0EB42C5}" srcId="{87F4093C-220A-4445-B506-7839DE3600BB}" destId="{0C1A42D0-6AB2-4DAB-908C-070553072AFB}" srcOrd="0" destOrd="0" parTransId="{CFF17F89-5B81-4D9D-9063-9D9ABF94A788}" sibTransId="{70F76AF6-06F0-4A70-B0F9-092F8EA8EDDD}"/>
    <dgm:cxn modelId="{2880CBA6-BD8D-414B-B348-1D12D858C1D8}" type="presParOf" srcId="{E2A5DEAF-65A2-4EE0-ACE7-21FF96FD92C3}" destId="{7A2322EE-4A7F-4883-BBB5-CED0FCFBD0E4}" srcOrd="0" destOrd="0" presId="urn:microsoft.com/office/officeart/2005/8/layout/chevron1"/>
    <dgm:cxn modelId="{77F9E168-9100-43A5-9E60-0F139BC1FB34}" type="presParOf" srcId="{E2A5DEAF-65A2-4EE0-ACE7-21FF96FD92C3}" destId="{0F78C2F5-253B-4F5C-90EC-897B414C5CA6}" srcOrd="1" destOrd="0" presId="urn:microsoft.com/office/officeart/2005/8/layout/chevron1"/>
    <dgm:cxn modelId="{C62F414E-943B-4631-B00E-78BFFE919D2B}" type="presParOf" srcId="{E2A5DEAF-65A2-4EE0-ACE7-21FF96FD92C3}" destId="{76E74B88-3159-4033-8607-A316C8156BB2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3AAC00-683A-4F9D-A82D-69BED7455D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B00D913-5372-4234-97CE-065298DA70E1}">
      <dgm:prSet phldrT="[Text]"/>
      <dgm:spPr>
        <a:ln w="38100"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Generate initial population by </a:t>
          </a:r>
          <a:r>
            <a:rPr lang="en-US" b="1" dirty="0" smtClean="0">
              <a:solidFill>
                <a:schemeClr val="tx1"/>
              </a:solidFill>
            </a:rPr>
            <a:t>assignment schemata</a:t>
          </a:r>
          <a:endParaRPr lang="en-US" b="1" dirty="0">
            <a:solidFill>
              <a:schemeClr val="tx1"/>
            </a:solidFill>
          </a:endParaRPr>
        </a:p>
      </dgm:t>
    </dgm:pt>
    <dgm:pt modelId="{890CEB3C-E852-4529-987A-6B9F1CA5FEBB}" type="parTrans" cxnId="{602AD0B1-EAE2-4CC6-BE8C-5930E193B6A6}">
      <dgm:prSet/>
      <dgm:spPr/>
      <dgm:t>
        <a:bodyPr/>
        <a:lstStyle/>
        <a:p>
          <a:endParaRPr lang="en-US"/>
        </a:p>
      </dgm:t>
    </dgm:pt>
    <dgm:pt modelId="{9CA1AC5A-348E-48ED-B8C9-FD038FC9DD07}" type="sibTrans" cxnId="{602AD0B1-EAE2-4CC6-BE8C-5930E193B6A6}">
      <dgm:prSet/>
      <dgm:spPr/>
      <dgm:t>
        <a:bodyPr/>
        <a:lstStyle/>
        <a:p>
          <a:endParaRPr lang="en-US"/>
        </a:p>
      </dgm:t>
    </dgm:pt>
    <dgm:pt modelId="{A0B37895-46A4-4E95-A0EC-0AEBFC5BBC06}">
      <dgm:prSet phldrT="[Text]"/>
      <dgm:spPr/>
      <dgm:t>
        <a:bodyPr/>
        <a:lstStyle/>
        <a:p>
          <a:r>
            <a:rPr lang="en-US" dirty="0" smtClean="0"/>
            <a:t>Crossover with probability P</a:t>
          </a:r>
          <a:r>
            <a:rPr lang="en-US" baseline="-25000" dirty="0" smtClean="0"/>
            <a:t>c</a:t>
          </a:r>
          <a:endParaRPr lang="en-US" dirty="0"/>
        </a:p>
      </dgm:t>
    </dgm:pt>
    <dgm:pt modelId="{BEB4C8DC-4A68-408F-BA90-E33E50AFAC62}" type="parTrans" cxnId="{E6B2FEDE-5ACB-4E58-8A0F-CA8376EED954}">
      <dgm:prSet/>
      <dgm:spPr/>
      <dgm:t>
        <a:bodyPr/>
        <a:lstStyle/>
        <a:p>
          <a:endParaRPr lang="en-US"/>
        </a:p>
      </dgm:t>
    </dgm:pt>
    <dgm:pt modelId="{097ED97B-34BF-47DA-BBD5-BBE4102B613A}" type="sibTrans" cxnId="{E6B2FEDE-5ACB-4E58-8A0F-CA8376EED954}">
      <dgm:prSet/>
      <dgm:spPr/>
      <dgm:t>
        <a:bodyPr/>
        <a:lstStyle/>
        <a:p>
          <a:endParaRPr lang="en-US"/>
        </a:p>
      </dgm:t>
    </dgm:pt>
    <dgm:pt modelId="{8DCE1821-4A29-4EDD-8311-D77E6AEB00EB}">
      <dgm:prSet phldrT="[Text]"/>
      <dgm:spPr/>
      <dgm:t>
        <a:bodyPr/>
        <a:lstStyle/>
        <a:p>
          <a:r>
            <a:rPr lang="en-US" dirty="0" smtClean="0"/>
            <a:t>Evaluation and test</a:t>
          </a:r>
          <a:endParaRPr lang="en-US" dirty="0"/>
        </a:p>
      </dgm:t>
    </dgm:pt>
    <dgm:pt modelId="{9BAFF3F8-3FDB-4C67-B41F-A162C7A2B2CA}" type="parTrans" cxnId="{3842236C-7948-4B96-B563-D7E7746C3BBA}">
      <dgm:prSet/>
      <dgm:spPr/>
      <dgm:t>
        <a:bodyPr/>
        <a:lstStyle/>
        <a:p>
          <a:endParaRPr lang="en-US"/>
        </a:p>
      </dgm:t>
    </dgm:pt>
    <dgm:pt modelId="{1C2D1D9F-4D9C-459C-B34A-9B588D8D461B}" type="sibTrans" cxnId="{3842236C-7948-4B96-B563-D7E7746C3BBA}">
      <dgm:prSet/>
      <dgm:spPr/>
      <dgm:t>
        <a:bodyPr/>
        <a:lstStyle/>
        <a:p>
          <a:endParaRPr lang="en-US"/>
        </a:p>
      </dgm:t>
    </dgm:pt>
    <dgm:pt modelId="{D60F00EB-AA35-4EC9-BF98-0F5E5F61251B}">
      <dgm:prSet/>
      <dgm:spPr/>
      <dgm:t>
        <a:bodyPr/>
        <a:lstStyle/>
        <a:p>
          <a:r>
            <a:rPr lang="en-US" dirty="0" smtClean="0"/>
            <a:t>Mutation with probability </a:t>
          </a:r>
          <a:r>
            <a:rPr lang="en-US" baseline="0" dirty="0" smtClean="0"/>
            <a:t>P</a:t>
          </a:r>
          <a:r>
            <a:rPr lang="en-US" baseline="-25000" dirty="0" smtClean="0"/>
            <a:t>m </a:t>
          </a:r>
          <a:endParaRPr lang="en-US" dirty="0"/>
        </a:p>
      </dgm:t>
    </dgm:pt>
    <dgm:pt modelId="{2A7F9DFA-E332-475F-A28F-FFF7A6064B54}" type="parTrans" cxnId="{4B744B51-6E0F-402A-A39E-ED5C72DA4720}">
      <dgm:prSet/>
      <dgm:spPr/>
      <dgm:t>
        <a:bodyPr/>
        <a:lstStyle/>
        <a:p>
          <a:endParaRPr lang="en-US"/>
        </a:p>
      </dgm:t>
    </dgm:pt>
    <dgm:pt modelId="{C58D0B72-264F-4357-80BF-91B5FEEA7265}" type="sibTrans" cxnId="{4B744B51-6E0F-402A-A39E-ED5C72DA4720}">
      <dgm:prSet/>
      <dgm:spPr/>
      <dgm:t>
        <a:bodyPr/>
        <a:lstStyle/>
        <a:p>
          <a:endParaRPr lang="en-US"/>
        </a:p>
      </dgm:t>
    </dgm:pt>
    <dgm:pt modelId="{86D7CE2D-F240-44A6-901A-D519B7AB48C4}" type="pres">
      <dgm:prSet presAssocID="{E23AAC00-683A-4F9D-A82D-69BED7455DB2}" presName="Name0" presStyleCnt="0">
        <dgm:presLayoutVars>
          <dgm:dir/>
          <dgm:animLvl val="lvl"/>
          <dgm:resizeHandles val="exact"/>
        </dgm:presLayoutVars>
      </dgm:prSet>
      <dgm:spPr/>
    </dgm:pt>
    <dgm:pt modelId="{7B9A27BB-7D79-41AE-BC70-7407FF9A6A01}" type="pres">
      <dgm:prSet presAssocID="{4B00D913-5372-4234-97CE-065298DA70E1}" presName="parTxOnly" presStyleLbl="node1" presStyleIdx="0" presStyleCnt="4" custLinFactNeighborX="19704" custLinFactNeighborY="1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70DEA3-872E-48DB-87BE-1C086F18AC4B}" type="pres">
      <dgm:prSet presAssocID="{9CA1AC5A-348E-48ED-B8C9-FD038FC9DD07}" presName="parTxOnlySpace" presStyleCnt="0"/>
      <dgm:spPr/>
    </dgm:pt>
    <dgm:pt modelId="{49F866E9-CBBE-47C2-A82D-DBC5DD8BEC87}" type="pres">
      <dgm:prSet presAssocID="{A0B37895-46A4-4E95-A0EC-0AEBFC5BBC06}" presName="parTxOnly" presStyleLbl="node1" presStyleIdx="1" presStyleCnt="4" custLinFactNeighborX="-2351" custLinFactNeighborY="1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FD100C-C190-46E6-B008-E856369D69A1}" type="pres">
      <dgm:prSet presAssocID="{097ED97B-34BF-47DA-BBD5-BBE4102B613A}" presName="parTxOnlySpace" presStyleCnt="0"/>
      <dgm:spPr/>
    </dgm:pt>
    <dgm:pt modelId="{9C77AE15-3F19-4844-9E8C-AAB917CF79D0}" type="pres">
      <dgm:prSet presAssocID="{D60F00EB-AA35-4EC9-BF98-0F5E5F61251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7CFB0-47AC-4F57-BAAC-5E83FFF655A5}" type="pres">
      <dgm:prSet presAssocID="{C58D0B72-264F-4357-80BF-91B5FEEA7265}" presName="parTxOnlySpace" presStyleCnt="0"/>
      <dgm:spPr/>
    </dgm:pt>
    <dgm:pt modelId="{EE1AB980-E154-4E4C-8C8F-7D621B771D56}" type="pres">
      <dgm:prSet presAssocID="{8DCE1821-4A29-4EDD-8311-D77E6AEB00EB}" presName="parTxOnly" presStyleLbl="node1" presStyleIdx="3" presStyleCnt="4" custLinFactNeighborX="-2351" custLinFactNeighborY="1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E1CB40-EDE9-4F13-ABF6-6E28E520B1A6}" type="presOf" srcId="{D60F00EB-AA35-4EC9-BF98-0F5E5F61251B}" destId="{9C77AE15-3F19-4844-9E8C-AAB917CF79D0}" srcOrd="0" destOrd="0" presId="urn:microsoft.com/office/officeart/2005/8/layout/chevron1"/>
    <dgm:cxn modelId="{E6B2FEDE-5ACB-4E58-8A0F-CA8376EED954}" srcId="{E23AAC00-683A-4F9D-A82D-69BED7455DB2}" destId="{A0B37895-46A4-4E95-A0EC-0AEBFC5BBC06}" srcOrd="1" destOrd="0" parTransId="{BEB4C8DC-4A68-408F-BA90-E33E50AFAC62}" sibTransId="{097ED97B-34BF-47DA-BBD5-BBE4102B613A}"/>
    <dgm:cxn modelId="{4B744B51-6E0F-402A-A39E-ED5C72DA4720}" srcId="{E23AAC00-683A-4F9D-A82D-69BED7455DB2}" destId="{D60F00EB-AA35-4EC9-BF98-0F5E5F61251B}" srcOrd="2" destOrd="0" parTransId="{2A7F9DFA-E332-475F-A28F-FFF7A6064B54}" sibTransId="{C58D0B72-264F-4357-80BF-91B5FEEA7265}"/>
    <dgm:cxn modelId="{FD0B73F6-5BE7-40F2-B11A-A13190113E38}" type="presOf" srcId="{4B00D913-5372-4234-97CE-065298DA70E1}" destId="{7B9A27BB-7D79-41AE-BC70-7407FF9A6A01}" srcOrd="0" destOrd="0" presId="urn:microsoft.com/office/officeart/2005/8/layout/chevron1"/>
    <dgm:cxn modelId="{B8A21ACE-8CBE-44BD-BF27-B428EA36CC04}" type="presOf" srcId="{A0B37895-46A4-4E95-A0EC-0AEBFC5BBC06}" destId="{49F866E9-CBBE-47C2-A82D-DBC5DD8BEC87}" srcOrd="0" destOrd="0" presId="urn:microsoft.com/office/officeart/2005/8/layout/chevron1"/>
    <dgm:cxn modelId="{602AD0B1-EAE2-4CC6-BE8C-5930E193B6A6}" srcId="{E23AAC00-683A-4F9D-A82D-69BED7455DB2}" destId="{4B00D913-5372-4234-97CE-065298DA70E1}" srcOrd="0" destOrd="0" parTransId="{890CEB3C-E852-4529-987A-6B9F1CA5FEBB}" sibTransId="{9CA1AC5A-348E-48ED-B8C9-FD038FC9DD07}"/>
    <dgm:cxn modelId="{FAA3D6FD-17AE-4731-B613-EC18B1708084}" type="presOf" srcId="{E23AAC00-683A-4F9D-A82D-69BED7455DB2}" destId="{86D7CE2D-F240-44A6-901A-D519B7AB48C4}" srcOrd="0" destOrd="0" presId="urn:microsoft.com/office/officeart/2005/8/layout/chevron1"/>
    <dgm:cxn modelId="{3842236C-7948-4B96-B563-D7E7746C3BBA}" srcId="{E23AAC00-683A-4F9D-A82D-69BED7455DB2}" destId="{8DCE1821-4A29-4EDD-8311-D77E6AEB00EB}" srcOrd="3" destOrd="0" parTransId="{9BAFF3F8-3FDB-4C67-B41F-A162C7A2B2CA}" sibTransId="{1C2D1D9F-4D9C-459C-B34A-9B588D8D461B}"/>
    <dgm:cxn modelId="{EBF18361-199B-4720-9756-4E92FB3AB391}" type="presOf" srcId="{8DCE1821-4A29-4EDD-8311-D77E6AEB00EB}" destId="{EE1AB980-E154-4E4C-8C8F-7D621B771D56}" srcOrd="0" destOrd="0" presId="urn:microsoft.com/office/officeart/2005/8/layout/chevron1"/>
    <dgm:cxn modelId="{A123CE4B-FCCA-47DA-B48A-2AC202859494}" type="presParOf" srcId="{86D7CE2D-F240-44A6-901A-D519B7AB48C4}" destId="{7B9A27BB-7D79-41AE-BC70-7407FF9A6A01}" srcOrd="0" destOrd="0" presId="urn:microsoft.com/office/officeart/2005/8/layout/chevron1"/>
    <dgm:cxn modelId="{2572A3A5-3C38-4CBC-B165-3D70E79808D2}" type="presParOf" srcId="{86D7CE2D-F240-44A6-901A-D519B7AB48C4}" destId="{1470DEA3-872E-48DB-87BE-1C086F18AC4B}" srcOrd="1" destOrd="0" presId="urn:microsoft.com/office/officeart/2005/8/layout/chevron1"/>
    <dgm:cxn modelId="{8AF9684C-5146-4C66-857C-AAA091943928}" type="presParOf" srcId="{86D7CE2D-F240-44A6-901A-D519B7AB48C4}" destId="{49F866E9-CBBE-47C2-A82D-DBC5DD8BEC87}" srcOrd="2" destOrd="0" presId="urn:microsoft.com/office/officeart/2005/8/layout/chevron1"/>
    <dgm:cxn modelId="{0DB22A6B-B07D-49A7-A193-13CFCCE15A4A}" type="presParOf" srcId="{86D7CE2D-F240-44A6-901A-D519B7AB48C4}" destId="{B2FD100C-C190-46E6-B008-E856369D69A1}" srcOrd="3" destOrd="0" presId="urn:microsoft.com/office/officeart/2005/8/layout/chevron1"/>
    <dgm:cxn modelId="{C1B66FD5-38E7-4C64-9458-95B62FA70F69}" type="presParOf" srcId="{86D7CE2D-F240-44A6-901A-D519B7AB48C4}" destId="{9C77AE15-3F19-4844-9E8C-AAB917CF79D0}" srcOrd="4" destOrd="0" presId="urn:microsoft.com/office/officeart/2005/8/layout/chevron1"/>
    <dgm:cxn modelId="{92830844-30BD-4358-8643-4680EB035F5F}" type="presParOf" srcId="{86D7CE2D-F240-44A6-901A-D519B7AB48C4}" destId="{69A7CFB0-47AC-4F57-BAAC-5E83FFF655A5}" srcOrd="5" destOrd="0" presId="urn:microsoft.com/office/officeart/2005/8/layout/chevron1"/>
    <dgm:cxn modelId="{3FC316CE-B92E-4582-84F3-2D5C3FC291C0}" type="presParOf" srcId="{86D7CE2D-F240-44A6-901A-D519B7AB48C4}" destId="{EE1AB980-E154-4E4C-8C8F-7D621B771D5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AB69B-D0EE-4413-90B4-B8E782B7D7CD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Motivation</a:t>
          </a:r>
          <a:endParaRPr lang="en-US" sz="2000" kern="1200" dirty="0"/>
        </a:p>
      </dsp:txBody>
      <dsp:txXfrm>
        <a:off x="459544" y="1718692"/>
        <a:ext cx="1370930" cy="913953"/>
      </dsp:txXfrm>
    </dsp:sp>
    <dsp:sp modelId="{71C407A2-9FF1-47F5-8B2A-6B476BB43E5B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Problem Description &amp; Objective</a:t>
          </a:r>
          <a:endParaRPr lang="en-US" sz="2000" kern="1200" dirty="0"/>
        </a:p>
      </dsp:txBody>
      <dsp:txXfrm>
        <a:off x="2515939" y="1718692"/>
        <a:ext cx="1370930" cy="913953"/>
      </dsp:txXfrm>
    </dsp:sp>
    <dsp:sp modelId="{849E0B3B-888F-4873-ABA1-92FB65B637FA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 to Genetic Algorithm</a:t>
          </a:r>
          <a:endParaRPr lang="en-US" sz="2000" kern="1200" dirty="0"/>
        </a:p>
      </dsp:txBody>
      <dsp:txXfrm>
        <a:off x="4572335" y="1718692"/>
        <a:ext cx="1370930" cy="913953"/>
      </dsp:txXfrm>
    </dsp:sp>
    <dsp:sp modelId="{88BCB1AD-031A-44BD-99BF-4C4E33F85311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GA Formulation</a:t>
          </a:r>
          <a:endParaRPr lang="en-US" sz="2000" kern="1200" dirty="0"/>
        </a:p>
      </dsp:txBody>
      <dsp:txXfrm>
        <a:off x="6628730" y="1718692"/>
        <a:ext cx="1370930" cy="913953"/>
      </dsp:txXfrm>
    </dsp:sp>
    <dsp:sp modelId="{AD57846A-945E-47DD-9116-6819D0EBE60A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Results and Conclusion</a:t>
          </a:r>
          <a:endParaRPr lang="en-US" sz="2000" kern="1200" dirty="0"/>
        </a:p>
      </dsp:txBody>
      <dsp:txXfrm>
        <a:off x="8685125" y="1718692"/>
        <a:ext cx="1370930" cy="913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CCBFC-001D-469E-950B-58A4DA2468C9}">
      <dsp:nvSpPr>
        <dsp:cNvPr id="0" name=""/>
        <dsp:cNvSpPr/>
      </dsp:nvSpPr>
      <dsp:spPr>
        <a:xfrm rot="5400000">
          <a:off x="182222" y="151462"/>
          <a:ext cx="999144" cy="6994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Genesis</a:t>
          </a:r>
          <a:endParaRPr lang="en-US" sz="900" kern="1200" dirty="0"/>
        </a:p>
      </dsp:txBody>
      <dsp:txXfrm rot="-5400000">
        <a:off x="332094" y="351292"/>
        <a:ext cx="699401" cy="299743"/>
      </dsp:txXfrm>
    </dsp:sp>
    <dsp:sp modelId="{93E78838-40C9-4673-A12B-BF46FB9FDAAC}">
      <dsp:nvSpPr>
        <dsp:cNvPr id="0" name=""/>
        <dsp:cNvSpPr/>
      </dsp:nvSpPr>
      <dsp:spPr>
        <a:xfrm rot="5400000">
          <a:off x="5466109" y="-4118023"/>
          <a:ext cx="649443" cy="88886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Generate initial population</a:t>
          </a:r>
          <a:endParaRPr lang="en-US" sz="1800" kern="1200" dirty="0"/>
        </a:p>
      </dsp:txBody>
      <dsp:txXfrm rot="-5400000">
        <a:off x="1346495" y="33294"/>
        <a:ext cx="8856969" cy="586037"/>
      </dsp:txXfrm>
    </dsp:sp>
    <dsp:sp modelId="{9431EA8B-8FCB-444F-988F-AE3C47A76D4B}">
      <dsp:nvSpPr>
        <dsp:cNvPr id="0" name=""/>
        <dsp:cNvSpPr/>
      </dsp:nvSpPr>
      <dsp:spPr>
        <a:xfrm rot="5400000">
          <a:off x="182222" y="1034473"/>
          <a:ext cx="999144" cy="6994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Evaluation</a:t>
          </a:r>
          <a:endParaRPr lang="en-US" sz="900" kern="1200" dirty="0"/>
        </a:p>
      </dsp:txBody>
      <dsp:txXfrm rot="-5400000">
        <a:off x="332094" y="1234303"/>
        <a:ext cx="699401" cy="299743"/>
      </dsp:txXfrm>
    </dsp:sp>
    <dsp:sp modelId="{75C0DE22-AAD9-4B40-8D95-D1F186A25C7F}">
      <dsp:nvSpPr>
        <dsp:cNvPr id="0" name=""/>
        <dsp:cNvSpPr/>
      </dsp:nvSpPr>
      <dsp:spPr>
        <a:xfrm rot="5400000">
          <a:off x="5543568" y="-3235012"/>
          <a:ext cx="494525" cy="88886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Compute value of criteria for each individual of current population</a:t>
          </a:r>
          <a:endParaRPr lang="en-US" sz="1800" kern="1200" dirty="0"/>
        </a:p>
      </dsp:txBody>
      <dsp:txXfrm rot="-5400000">
        <a:off x="1346495" y="986202"/>
        <a:ext cx="8864531" cy="446243"/>
      </dsp:txXfrm>
    </dsp:sp>
    <dsp:sp modelId="{599C8C21-6C02-41E0-BD7F-9F25CEA4C74A}">
      <dsp:nvSpPr>
        <dsp:cNvPr id="0" name=""/>
        <dsp:cNvSpPr/>
      </dsp:nvSpPr>
      <dsp:spPr>
        <a:xfrm rot="5400000">
          <a:off x="182222" y="1917484"/>
          <a:ext cx="999144" cy="6994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Selection</a:t>
          </a:r>
          <a:endParaRPr lang="en-US" sz="900" kern="1200" dirty="0"/>
        </a:p>
      </dsp:txBody>
      <dsp:txXfrm rot="-5400000">
        <a:off x="332094" y="2117314"/>
        <a:ext cx="699401" cy="299743"/>
      </dsp:txXfrm>
    </dsp:sp>
    <dsp:sp modelId="{DFE71C7D-71DB-4289-851A-DB2128FA1D97}">
      <dsp:nvSpPr>
        <dsp:cNvPr id="0" name=""/>
        <dsp:cNvSpPr/>
      </dsp:nvSpPr>
      <dsp:spPr>
        <a:xfrm rot="5400000">
          <a:off x="5543568" y="-2352001"/>
          <a:ext cx="494525" cy="88886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Choose fit solutions</a:t>
          </a:r>
          <a:endParaRPr lang="en-US" sz="1800" kern="1200" dirty="0"/>
        </a:p>
      </dsp:txBody>
      <dsp:txXfrm rot="-5400000">
        <a:off x="1346495" y="1869213"/>
        <a:ext cx="8864531" cy="446243"/>
      </dsp:txXfrm>
    </dsp:sp>
    <dsp:sp modelId="{7331B123-CCED-4311-811C-D6238BC614C4}">
      <dsp:nvSpPr>
        <dsp:cNvPr id="0" name=""/>
        <dsp:cNvSpPr/>
      </dsp:nvSpPr>
      <dsp:spPr>
        <a:xfrm rot="5400000">
          <a:off x="182222" y="2800495"/>
          <a:ext cx="999144" cy="6994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Reproduction</a:t>
          </a:r>
          <a:endParaRPr lang="en-US" sz="900" kern="1200" dirty="0"/>
        </a:p>
      </dsp:txBody>
      <dsp:txXfrm rot="-5400000">
        <a:off x="332094" y="3000325"/>
        <a:ext cx="699401" cy="299743"/>
      </dsp:txXfrm>
    </dsp:sp>
    <dsp:sp modelId="{5809BA68-4637-42D2-B86C-20011316D286}">
      <dsp:nvSpPr>
        <dsp:cNvPr id="0" name=""/>
        <dsp:cNvSpPr/>
      </dsp:nvSpPr>
      <dsp:spPr>
        <a:xfrm rot="5400000">
          <a:off x="5543568" y="-1468990"/>
          <a:ext cx="494525" cy="88886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Apply genetic operators (crossover and mutation on the selected individuals)</a:t>
          </a:r>
          <a:endParaRPr lang="en-US" sz="1800" kern="1200" dirty="0"/>
        </a:p>
      </dsp:txBody>
      <dsp:txXfrm rot="-5400000">
        <a:off x="1346495" y="2752224"/>
        <a:ext cx="8864531" cy="446243"/>
      </dsp:txXfrm>
    </dsp:sp>
    <dsp:sp modelId="{FEF09C32-B2EE-438E-9E78-523E71F4D794}">
      <dsp:nvSpPr>
        <dsp:cNvPr id="0" name=""/>
        <dsp:cNvSpPr/>
      </dsp:nvSpPr>
      <dsp:spPr>
        <a:xfrm rot="5400000">
          <a:off x="182222" y="3757802"/>
          <a:ext cx="999144" cy="6994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Test</a:t>
          </a:r>
          <a:endParaRPr lang="en-US" sz="900" kern="1200" dirty="0"/>
        </a:p>
      </dsp:txBody>
      <dsp:txXfrm rot="-5400000">
        <a:off x="332094" y="3957632"/>
        <a:ext cx="699401" cy="299743"/>
      </dsp:txXfrm>
    </dsp:sp>
    <dsp:sp modelId="{8E426268-733C-4193-AAF5-F41643A750FF}">
      <dsp:nvSpPr>
        <dsp:cNvPr id="0" name=""/>
        <dsp:cNvSpPr/>
      </dsp:nvSpPr>
      <dsp:spPr>
        <a:xfrm rot="5400000">
          <a:off x="5381831" y="-366338"/>
          <a:ext cx="798036" cy="87531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Evaluate improvement. If objective function reaches a satisfactory value, stop else return to phase-2 and repeat the same process until reaching maximal number of iterations.</a:t>
          </a:r>
          <a:endParaRPr lang="en-US" sz="1800" kern="1200" dirty="0"/>
        </a:p>
      </dsp:txBody>
      <dsp:txXfrm rot="-5400000">
        <a:off x="1404256" y="3650194"/>
        <a:ext cx="8714230" cy="7201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322EE-4A7F-4883-BBB5-CED0FCFBD0E4}">
      <dsp:nvSpPr>
        <dsp:cNvPr id="0" name=""/>
        <dsp:cNvSpPr/>
      </dsp:nvSpPr>
      <dsp:spPr>
        <a:xfrm>
          <a:off x="61714" y="0"/>
          <a:ext cx="3188575" cy="975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Assignment Procedure</a:t>
          </a:r>
          <a:endParaRPr lang="en-US" sz="2100" kern="1200" dirty="0"/>
        </a:p>
      </dsp:txBody>
      <dsp:txXfrm>
        <a:off x="549519" y="0"/>
        <a:ext cx="2212965" cy="975610"/>
      </dsp:txXfrm>
    </dsp:sp>
    <dsp:sp modelId="{76E74B88-3159-4033-8607-A316C8156BB2}">
      <dsp:nvSpPr>
        <dsp:cNvPr id="0" name=""/>
        <dsp:cNvSpPr/>
      </dsp:nvSpPr>
      <dsp:spPr>
        <a:xfrm>
          <a:off x="2877669" y="0"/>
          <a:ext cx="3188575" cy="975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Generation of </a:t>
          </a:r>
          <a:r>
            <a:rPr lang="en-US" sz="2100" b="1" kern="1200" dirty="0" smtClean="0">
              <a:solidFill>
                <a:schemeClr val="tx1"/>
              </a:solidFill>
            </a:rPr>
            <a:t>Assignment Schemata</a:t>
          </a:r>
          <a:endParaRPr lang="en-US" sz="2100" b="1" kern="1200" dirty="0">
            <a:solidFill>
              <a:schemeClr val="tx1"/>
            </a:solidFill>
          </a:endParaRPr>
        </a:p>
      </dsp:txBody>
      <dsp:txXfrm>
        <a:off x="3365474" y="0"/>
        <a:ext cx="2212965" cy="9756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A27BB-7D79-41AE-BC70-7407FF9A6A01}">
      <dsp:nvSpPr>
        <dsp:cNvPr id="0" name=""/>
        <dsp:cNvSpPr/>
      </dsp:nvSpPr>
      <dsp:spPr>
        <a:xfrm>
          <a:off x="62105" y="417567"/>
          <a:ext cx="2899152" cy="1159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Generate initial population by </a:t>
          </a:r>
          <a:r>
            <a:rPr lang="en-US" sz="1900" b="1" kern="1200" dirty="0" smtClean="0">
              <a:solidFill>
                <a:schemeClr val="tx1"/>
              </a:solidFill>
            </a:rPr>
            <a:t>assignment schemata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641936" y="417567"/>
        <a:ext cx="1739491" cy="1159661"/>
      </dsp:txXfrm>
    </dsp:sp>
    <dsp:sp modelId="{49F866E9-CBBE-47C2-A82D-DBC5DD8BEC87}">
      <dsp:nvSpPr>
        <dsp:cNvPr id="0" name=""/>
        <dsp:cNvSpPr/>
      </dsp:nvSpPr>
      <dsp:spPr>
        <a:xfrm>
          <a:off x="2607402" y="417567"/>
          <a:ext cx="2899152" cy="1159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Crossover with probability P</a:t>
          </a:r>
          <a:r>
            <a:rPr lang="en-US" sz="1900" kern="1200" baseline="-25000" dirty="0" smtClean="0"/>
            <a:t>c</a:t>
          </a:r>
          <a:endParaRPr lang="en-US" sz="1900" kern="1200" dirty="0"/>
        </a:p>
      </dsp:txBody>
      <dsp:txXfrm>
        <a:off x="3187233" y="417567"/>
        <a:ext cx="1739491" cy="1159661"/>
      </dsp:txXfrm>
    </dsp:sp>
    <dsp:sp modelId="{9C77AE15-3F19-4844-9E8C-AAB917CF79D0}">
      <dsp:nvSpPr>
        <dsp:cNvPr id="0" name=""/>
        <dsp:cNvSpPr/>
      </dsp:nvSpPr>
      <dsp:spPr>
        <a:xfrm>
          <a:off x="5223455" y="416360"/>
          <a:ext cx="2899152" cy="1159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Mutation with probability </a:t>
          </a:r>
          <a:r>
            <a:rPr lang="en-US" sz="1900" kern="1200" baseline="0" dirty="0" smtClean="0"/>
            <a:t>P</a:t>
          </a:r>
          <a:r>
            <a:rPr lang="en-US" sz="1900" kern="1200" baseline="-25000" dirty="0" smtClean="0"/>
            <a:t>m </a:t>
          </a:r>
          <a:endParaRPr lang="en-US" sz="1900" kern="1200" dirty="0"/>
        </a:p>
      </dsp:txBody>
      <dsp:txXfrm>
        <a:off x="5803286" y="416360"/>
        <a:ext cx="1739491" cy="1159661"/>
      </dsp:txXfrm>
    </dsp:sp>
    <dsp:sp modelId="{EE1AB980-E154-4E4C-8C8F-7D621B771D56}">
      <dsp:nvSpPr>
        <dsp:cNvPr id="0" name=""/>
        <dsp:cNvSpPr/>
      </dsp:nvSpPr>
      <dsp:spPr>
        <a:xfrm>
          <a:off x="7825876" y="417567"/>
          <a:ext cx="2899152" cy="1159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Evaluation and test</a:t>
          </a:r>
          <a:endParaRPr lang="en-US" sz="1900" kern="1200" dirty="0"/>
        </a:p>
      </dsp:txBody>
      <dsp:txXfrm>
        <a:off x="8405707" y="417567"/>
        <a:ext cx="1739491" cy="1159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B33E4-7C50-46BE-BD31-0A2D85873E8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E55BB-379B-4588-B4CC-BFF6976D3A3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6104"/>
            <a:ext cx="1609725" cy="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37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660C8-47DE-4CB9-B232-FD2290DBB06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52F00-3AB8-4D06-B092-84464E08C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6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D013-173D-499B-B9B6-6E48C4A72781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9E91-A980-44E1-BD99-E3C857365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D05D-5DF5-4D25-8CC5-3A6AD806A87D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9E91-A980-44E1-BD99-E3C857365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5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AB8E-538A-458E-B4A0-FA0E0641950C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9E91-A980-44E1-BD99-E3C857365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0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E82D-D1FA-46CE-B373-8C4A1D657ADD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9E91-A980-44E1-BD99-E3C857365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5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78A9-B243-4B67-8357-10C0AC05377F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9E91-A980-44E1-BD99-E3C857365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47AB-655F-4B25-AB4C-F3E05FB6E254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9E91-A980-44E1-BD99-E3C857365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8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14BD-4CA3-400E-9280-F0A8E82E50BF}" type="datetime1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9E91-A980-44E1-BD99-E3C857365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6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1FDA-C155-4731-A1B7-76318785393B}" type="datetime1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9E91-A980-44E1-BD99-E3C857365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8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060C-6B2B-4241-A689-F426A89BE799}" type="datetime1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9E91-A980-44E1-BD99-E3C857365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3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649B-6464-41B8-A5DB-EC0D7E51ABDD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9E91-A980-44E1-BD99-E3C857365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5569-5C37-4BAD-BED4-A006CDCEB214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9E91-A980-44E1-BD99-E3C857365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D2730-7A1F-4479-9871-FB97FA011619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89E91-A980-44E1-BD99-E3C8573659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859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5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380" y="1172496"/>
            <a:ext cx="9271819" cy="216801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Job Shop Scheduling</a:t>
            </a:r>
            <a:br>
              <a:rPr lang="en-US" sz="7200" dirty="0" smtClean="0"/>
            </a:b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199" y="3602038"/>
            <a:ext cx="9144000" cy="542259"/>
          </a:xfrm>
        </p:spPr>
        <p:txBody>
          <a:bodyPr>
            <a:normAutofit fontScale="70000" lnSpcReduction="20000"/>
          </a:bodyPr>
          <a:lstStyle/>
          <a:p>
            <a:r>
              <a:rPr lang="en-US" sz="5200" dirty="0"/>
              <a:t>Approach by Localization and Genetic </a:t>
            </a:r>
            <a:r>
              <a:rPr lang="en-US" sz="5200" dirty="0" smtClean="0"/>
              <a:t>Algorithm</a:t>
            </a: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197E-0AFC-49B3-AFE5-4B50E7AC5A9B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00199" y="4597655"/>
            <a:ext cx="9144000" cy="1088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00" dirty="0" err="1" smtClean="0">
                <a:solidFill>
                  <a:srgbClr val="0070C0"/>
                </a:solidFill>
              </a:rPr>
              <a:t>Aakash</a:t>
            </a:r>
            <a:r>
              <a:rPr lang="en-US" sz="3900" dirty="0" smtClean="0">
                <a:solidFill>
                  <a:srgbClr val="0070C0"/>
                </a:solidFill>
              </a:rPr>
              <a:t> Bhatia</a:t>
            </a:r>
          </a:p>
          <a:p>
            <a:r>
              <a:rPr lang="en-US" sz="3900" dirty="0" smtClean="0">
                <a:solidFill>
                  <a:srgbClr val="FF0000"/>
                </a:solidFill>
              </a:rPr>
              <a:t>Department of Chemical Engineering</a:t>
            </a:r>
            <a:endParaRPr lang="en-US" sz="3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2466"/>
            <a:ext cx="10515600" cy="753236"/>
          </a:xfrm>
        </p:spPr>
        <p:txBody>
          <a:bodyPr/>
          <a:lstStyle/>
          <a:p>
            <a:r>
              <a:rPr lang="en-US" dirty="0" smtClean="0"/>
              <a:t>Genetic Operator-Crossover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471"/>
            <a:ext cx="10515600" cy="4768492"/>
          </a:xfrm>
        </p:spPr>
        <p:txBody>
          <a:bodyPr/>
          <a:lstStyle/>
          <a:p>
            <a:r>
              <a:rPr lang="en-US" dirty="0" smtClean="0"/>
              <a:t>Before Crossover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Crossover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E82D-D1FA-46CE-B373-8C4A1D657ADD}" type="datetime1">
              <a:rPr lang="en-US" smtClean="0"/>
              <a:t>12/5/2017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55396"/>
              </p:ext>
            </p:extLst>
          </p:nvPr>
        </p:nvGraphicFramePr>
        <p:xfrm>
          <a:off x="1701800" y="2117427"/>
          <a:ext cx="3759200" cy="16287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9008832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29228280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8380711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92166519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68318237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69516103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634928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40245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2257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26344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15461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3049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089474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9694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54666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04810"/>
              </p:ext>
            </p:extLst>
          </p:nvPr>
        </p:nvGraphicFramePr>
        <p:xfrm>
          <a:off x="6772108" y="2117427"/>
          <a:ext cx="3797300" cy="16287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402380119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88639682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660737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92233976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24538492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93013177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98494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8416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78775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293795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48915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807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773462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69697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76937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150294"/>
              </p:ext>
            </p:extLst>
          </p:nvPr>
        </p:nvGraphicFramePr>
        <p:xfrm>
          <a:off x="1701800" y="4615657"/>
          <a:ext cx="3759200" cy="16287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190063786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76552602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26278755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57351535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06973466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8131229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24995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4196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57258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277389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158881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185028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906393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41232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12124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064319"/>
              </p:ext>
            </p:extLst>
          </p:nvPr>
        </p:nvGraphicFramePr>
        <p:xfrm>
          <a:off x="6772108" y="4615657"/>
          <a:ext cx="3797300" cy="16287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42897619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9062242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8441445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818232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78872908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71457058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769071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128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39778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087853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73050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80331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155833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13239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82813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772108" y="1742181"/>
            <a:ext cx="3968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Gene-2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6922" y="1809650"/>
            <a:ext cx="3968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Gene-1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96922" y="4307880"/>
            <a:ext cx="3968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Gene-1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72108" y="4307880"/>
            <a:ext cx="3968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Gene-2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33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144" y="708538"/>
            <a:ext cx="10515600" cy="1113454"/>
          </a:xfrm>
        </p:spPr>
        <p:txBody>
          <a:bodyPr/>
          <a:lstStyle/>
          <a:p>
            <a:r>
              <a:rPr lang="en-US" dirty="0"/>
              <a:t>Genetic </a:t>
            </a:r>
            <a:r>
              <a:rPr lang="en-US" dirty="0" smtClean="0"/>
              <a:t>Operator-Mutation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581"/>
            <a:ext cx="10515600" cy="4628382"/>
          </a:xfrm>
        </p:spPr>
        <p:txBody>
          <a:bodyPr/>
          <a:lstStyle/>
          <a:p>
            <a:r>
              <a:rPr lang="en-US" dirty="0" smtClean="0"/>
              <a:t>Before Mutation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Mutation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E82D-D1FA-46CE-B373-8C4A1D657ADD}" type="datetime1">
              <a:rPr lang="en-US" smtClean="0"/>
              <a:t>12/5/2017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2870"/>
              </p:ext>
            </p:extLst>
          </p:nvPr>
        </p:nvGraphicFramePr>
        <p:xfrm>
          <a:off x="4093908" y="2365146"/>
          <a:ext cx="3886200" cy="16287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340183808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13736142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75845987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6417222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63514230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9198176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243046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43623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99933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04454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3858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395211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301109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730061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802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11524" y="2001379"/>
            <a:ext cx="3968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Gene-1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40584" y="2393380"/>
            <a:ext cx="2186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with largest EPT (Effective </a:t>
            </a:r>
            <a:r>
              <a:rPr lang="en-US" dirty="0"/>
              <a:t>P</a:t>
            </a:r>
            <a:r>
              <a:rPr lang="en-US" dirty="0" smtClean="0"/>
              <a:t>rocessing Time) = 6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33145"/>
              </p:ext>
            </p:extLst>
          </p:nvPr>
        </p:nvGraphicFramePr>
        <p:xfrm>
          <a:off x="4093908" y="4727575"/>
          <a:ext cx="3886200" cy="16287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59751911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22043312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98134667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63474968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65545797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8339717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816315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24606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43129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76849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63704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28340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42403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602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22347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492616" y="4996167"/>
            <a:ext cx="218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EPT = 5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93908" y="4360602"/>
            <a:ext cx="3968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Gene-2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8062863" y="4965741"/>
            <a:ext cx="259734" cy="44109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8062863" y="2619847"/>
            <a:ext cx="259734" cy="44109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0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8" grpId="0"/>
      <p:bldP spid="12" grpId="0"/>
      <p:bldP spid="13" grpId="0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768" y="829866"/>
            <a:ext cx="10515600" cy="854183"/>
          </a:xfrm>
        </p:spPr>
        <p:txBody>
          <a:bodyPr/>
          <a:lstStyle/>
          <a:p>
            <a:r>
              <a:rPr lang="en-US" dirty="0" smtClean="0"/>
              <a:t>GA workflow for this specific problem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230343"/>
              </p:ext>
            </p:extLst>
          </p:nvPr>
        </p:nvGraphicFramePr>
        <p:xfrm>
          <a:off x="3244645" y="2529653"/>
          <a:ext cx="6068961" cy="975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E82D-D1FA-46CE-B373-8C4A1D657ADD}" type="datetime1">
              <a:rPr lang="en-US" smtClean="0"/>
              <a:t>12/5/2017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57762892"/>
              </p:ext>
            </p:extLst>
          </p:nvPr>
        </p:nvGraphicFramePr>
        <p:xfrm>
          <a:off x="759542" y="4338771"/>
          <a:ext cx="10736826" cy="1992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35626" y="1482213"/>
            <a:ext cx="282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 by Localization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5626" y="3969439"/>
            <a:ext cx="282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028836" y="2043771"/>
            <a:ext cx="0" cy="44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9229" y="1670013"/>
            <a:ext cx="33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284906" y="2060020"/>
            <a:ext cx="0" cy="44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15299" y="1686262"/>
            <a:ext cx="33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>
            <a:off x="9313606" y="2039345"/>
            <a:ext cx="722671" cy="187242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055326" y="2652390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Genesis, Evaluation &amp;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P spid="4" grpId="0"/>
      <p:bldGraphic spid="7" grpId="0">
        <p:bldAsOne/>
      </p:bldGraphic>
      <p:bldP spid="8" grpId="0"/>
      <p:bldP spid="9" grpId="0"/>
      <p:bldP spid="15" grpId="0"/>
      <p:bldP spid="17" grpId="0"/>
      <p:bldP spid="18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6716"/>
            <a:ext cx="10515600" cy="783972"/>
          </a:xfrm>
        </p:spPr>
        <p:txBody>
          <a:bodyPr/>
          <a:lstStyle/>
          <a:p>
            <a:r>
              <a:rPr lang="en-US" dirty="0" smtClean="0"/>
              <a:t>Results &amp;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 </a:t>
            </a:r>
            <a:r>
              <a:rPr lang="en-US" dirty="0" smtClean="0"/>
              <a:t>Parameters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Problem Size: 8 Jobs and 8 Machines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Population Size 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ind</a:t>
            </a:r>
            <a:r>
              <a:rPr lang="en-US" dirty="0" smtClean="0"/>
              <a:t>)=100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Mutation Probability, P</a:t>
            </a:r>
            <a:r>
              <a:rPr lang="en-US" baseline="-25000" dirty="0" smtClean="0"/>
              <a:t>m</a:t>
            </a:r>
            <a:r>
              <a:rPr lang="en-US" dirty="0" smtClean="0"/>
              <a:t>=0.12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Crossover </a:t>
            </a:r>
            <a:r>
              <a:rPr lang="en-US" dirty="0"/>
              <a:t>Probability, </a:t>
            </a:r>
            <a:r>
              <a:rPr lang="en-US" dirty="0" smtClean="0"/>
              <a:t>P</a:t>
            </a:r>
            <a:r>
              <a:rPr lang="en-US" baseline="-25000" dirty="0" smtClean="0"/>
              <a:t>c</a:t>
            </a:r>
            <a:r>
              <a:rPr lang="en-US" dirty="0" smtClean="0"/>
              <a:t>=0.88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Maximum Number of iterations=500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baseline="-250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E82D-D1FA-46CE-B373-8C4A1D657ADD}" type="datetime1">
              <a:rPr lang="en-US" smtClean="0"/>
              <a:t>12/5/2017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27485"/>
              </p:ext>
            </p:extLst>
          </p:nvPr>
        </p:nvGraphicFramePr>
        <p:xfrm>
          <a:off x="2235199" y="4415687"/>
          <a:ext cx="8968509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3702">
                  <a:extLst>
                    <a:ext uri="{9D8B030D-6E8A-4147-A177-3AD203B41FA5}">
                      <a16:colId xmlns:a16="http://schemas.microsoft.com/office/drawing/2014/main" val="2582844508"/>
                    </a:ext>
                  </a:extLst>
                </a:gridCol>
                <a:gridCol w="1793702">
                  <a:extLst>
                    <a:ext uri="{9D8B030D-6E8A-4147-A177-3AD203B41FA5}">
                      <a16:colId xmlns:a16="http://schemas.microsoft.com/office/drawing/2014/main" val="1367611812"/>
                    </a:ext>
                  </a:extLst>
                </a:gridCol>
                <a:gridCol w="1769688">
                  <a:extLst>
                    <a:ext uri="{9D8B030D-6E8A-4147-A177-3AD203B41FA5}">
                      <a16:colId xmlns:a16="http://schemas.microsoft.com/office/drawing/2014/main" val="1267538373"/>
                    </a:ext>
                  </a:extLst>
                </a:gridCol>
                <a:gridCol w="1817715">
                  <a:extLst>
                    <a:ext uri="{9D8B030D-6E8A-4147-A177-3AD203B41FA5}">
                      <a16:colId xmlns:a16="http://schemas.microsoft.com/office/drawing/2014/main" val="1496493307"/>
                    </a:ext>
                  </a:extLst>
                </a:gridCol>
                <a:gridCol w="1793702">
                  <a:extLst>
                    <a:ext uri="{9D8B030D-6E8A-4147-A177-3AD203B41FA5}">
                      <a16:colId xmlns:a16="http://schemas.microsoft.com/office/drawing/2014/main" val="1748298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Temporal Decomposition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Classic</a:t>
                      </a:r>
                      <a:r>
                        <a:rPr lang="en-US" baseline="0" dirty="0" smtClean="0"/>
                        <a:t> Genetic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Approach</a:t>
                      </a:r>
                      <a:r>
                        <a:rPr lang="en-US" baseline="0" dirty="0" smtClean="0"/>
                        <a:t> by Localization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 + CGA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Make-</a:t>
                      </a:r>
                      <a:r>
                        <a:rPr lang="en-US" baseline="0" dirty="0" smtClean="0"/>
                        <a:t>span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r>
                        <a:rPr lang="en-US" baseline="0" dirty="0" smtClean="0"/>
                        <a:t> (PR)</a:t>
                      </a:r>
                    </a:p>
                    <a:p>
                      <a:pPr algn="ctr"/>
                      <a:r>
                        <a:rPr lang="en-US" baseline="0" dirty="0" smtClean="0"/>
                        <a:t>16 (CR)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r>
                        <a:rPr lang="en-US" baseline="0" dirty="0" smtClean="0"/>
                        <a:t> (PR)</a:t>
                      </a:r>
                    </a:p>
                    <a:p>
                      <a:pPr algn="ctr"/>
                      <a:r>
                        <a:rPr lang="en-US" baseline="0" smtClean="0"/>
                        <a:t>15 </a:t>
                      </a:r>
                      <a:r>
                        <a:rPr lang="en-US" baseline="0" dirty="0" smtClean="0"/>
                        <a:t>(CR)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34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0612"/>
            <a:ext cx="10515600" cy="6761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Sensitivity analysis of parameters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E82D-D1FA-46CE-B373-8C4A1D657ADD}" type="datetime1">
              <a:rPr lang="en-US" smtClean="0"/>
              <a:t>12/5/2017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17224" y="1620514"/>
            <a:ext cx="5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Crossover probability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17224" y="3971155"/>
            <a:ext cx="5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Mutation probability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67589"/>
              </p:ext>
            </p:extLst>
          </p:nvPr>
        </p:nvGraphicFramePr>
        <p:xfrm>
          <a:off x="1435394" y="4410634"/>
          <a:ext cx="5464868" cy="1776510"/>
        </p:xfrm>
        <a:graphic>
          <a:graphicData uri="http://schemas.openxmlformats.org/drawingml/2006/table">
            <a:tbl>
              <a:tblPr/>
              <a:tblGrid>
                <a:gridCol w="1622586">
                  <a:extLst>
                    <a:ext uri="{9D8B030D-6E8A-4147-A177-3AD203B41FA5}">
                      <a16:colId xmlns:a16="http://schemas.microsoft.com/office/drawing/2014/main" val="2936171493"/>
                    </a:ext>
                  </a:extLst>
                </a:gridCol>
                <a:gridCol w="1272107">
                  <a:extLst>
                    <a:ext uri="{9D8B030D-6E8A-4147-A177-3AD203B41FA5}">
                      <a16:colId xmlns:a16="http://schemas.microsoft.com/office/drawing/2014/main" val="1675730580"/>
                    </a:ext>
                  </a:extLst>
                </a:gridCol>
                <a:gridCol w="1388933">
                  <a:extLst>
                    <a:ext uri="{9D8B030D-6E8A-4147-A177-3AD203B41FA5}">
                      <a16:colId xmlns:a16="http://schemas.microsoft.com/office/drawing/2014/main" val="1362945997"/>
                    </a:ext>
                  </a:extLst>
                </a:gridCol>
                <a:gridCol w="1181242">
                  <a:extLst>
                    <a:ext uri="{9D8B030D-6E8A-4147-A177-3AD203B41FA5}">
                      <a16:colId xmlns:a16="http://schemas.microsoft.com/office/drawing/2014/main" val="3474957706"/>
                    </a:ext>
                  </a:extLst>
                </a:gridCol>
              </a:tblGrid>
              <a:tr h="177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iterations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Make-span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Work-load of machines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2799"/>
                  </a:ext>
                </a:extLst>
              </a:tr>
              <a:tr h="177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Mutation probability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03187"/>
                  </a:ext>
                </a:extLst>
              </a:tr>
              <a:tr h="1776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763462"/>
                  </a:ext>
                </a:extLst>
              </a:tr>
              <a:tr h="177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15878"/>
                  </a:ext>
                </a:extLst>
              </a:tr>
              <a:tr h="177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836820"/>
                  </a:ext>
                </a:extLst>
              </a:tr>
              <a:tr h="177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614025"/>
                  </a:ext>
                </a:extLst>
              </a:tr>
              <a:tr h="177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894035"/>
                  </a:ext>
                </a:extLst>
              </a:tr>
              <a:tr h="177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371230"/>
                  </a:ext>
                </a:extLst>
              </a:tr>
              <a:tr h="177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306746"/>
                  </a:ext>
                </a:extLst>
              </a:tr>
              <a:tr h="177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96269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934175"/>
              </p:ext>
            </p:extLst>
          </p:nvPr>
        </p:nvGraphicFramePr>
        <p:xfrm>
          <a:off x="1435394" y="2007629"/>
          <a:ext cx="5464868" cy="1662021"/>
        </p:xfrm>
        <a:graphic>
          <a:graphicData uri="http://schemas.openxmlformats.org/drawingml/2006/table">
            <a:tbl>
              <a:tblPr/>
              <a:tblGrid>
                <a:gridCol w="1622586">
                  <a:extLst>
                    <a:ext uri="{9D8B030D-6E8A-4147-A177-3AD203B41FA5}">
                      <a16:colId xmlns:a16="http://schemas.microsoft.com/office/drawing/2014/main" val="893562895"/>
                    </a:ext>
                  </a:extLst>
                </a:gridCol>
                <a:gridCol w="1272107">
                  <a:extLst>
                    <a:ext uri="{9D8B030D-6E8A-4147-A177-3AD203B41FA5}">
                      <a16:colId xmlns:a16="http://schemas.microsoft.com/office/drawing/2014/main" val="4266955707"/>
                    </a:ext>
                  </a:extLst>
                </a:gridCol>
                <a:gridCol w="1388933">
                  <a:extLst>
                    <a:ext uri="{9D8B030D-6E8A-4147-A177-3AD203B41FA5}">
                      <a16:colId xmlns:a16="http://schemas.microsoft.com/office/drawing/2014/main" val="2404092637"/>
                    </a:ext>
                  </a:extLst>
                </a:gridCol>
                <a:gridCol w="1181242">
                  <a:extLst>
                    <a:ext uri="{9D8B030D-6E8A-4147-A177-3AD203B41FA5}">
                      <a16:colId xmlns:a16="http://schemas.microsoft.com/office/drawing/2014/main" val="607837815"/>
                    </a:ext>
                  </a:extLst>
                </a:gridCol>
              </a:tblGrid>
              <a:tr h="1846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iterations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Make-span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Work-load of machines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129739"/>
                  </a:ext>
                </a:extLst>
              </a:tr>
              <a:tr h="1846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Crossover probability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26064"/>
                  </a:ext>
                </a:extLst>
              </a:tr>
              <a:tr h="1846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949515"/>
                  </a:ext>
                </a:extLst>
              </a:tr>
              <a:tr h="1846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699232"/>
                  </a:ext>
                </a:extLst>
              </a:tr>
              <a:tr h="1846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971039"/>
                  </a:ext>
                </a:extLst>
              </a:tr>
              <a:tr h="1846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669817"/>
                  </a:ext>
                </a:extLst>
              </a:tr>
              <a:tr h="1846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357709"/>
                  </a:ext>
                </a:extLst>
              </a:tr>
              <a:tr h="1846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087492"/>
                  </a:ext>
                </a:extLst>
              </a:tr>
              <a:tr h="1846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04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9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048" y="952820"/>
            <a:ext cx="10515600" cy="737868"/>
          </a:xfrm>
        </p:spPr>
        <p:txBody>
          <a:bodyPr/>
          <a:lstStyle/>
          <a:p>
            <a:r>
              <a:rPr lang="en-US" dirty="0" smtClean="0"/>
              <a:t>Different Seeds &amp; Micro-look to an iteration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E82D-D1FA-46CE-B373-8C4A1D657ADD}" type="datetime1">
              <a:rPr lang="en-US" smtClean="0"/>
              <a:t>12/5/2017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3352"/>
              </p:ext>
            </p:extLst>
          </p:nvPr>
        </p:nvGraphicFramePr>
        <p:xfrm>
          <a:off x="712048" y="4118915"/>
          <a:ext cx="10641752" cy="1200292"/>
        </p:xfrm>
        <a:graphic>
          <a:graphicData uri="http://schemas.openxmlformats.org/drawingml/2006/table">
            <a:tbl>
              <a:tblPr/>
              <a:tblGrid>
                <a:gridCol w="1498296">
                  <a:extLst>
                    <a:ext uri="{9D8B030D-6E8A-4147-A177-3AD203B41FA5}">
                      <a16:colId xmlns:a16="http://schemas.microsoft.com/office/drawing/2014/main" val="1756004301"/>
                    </a:ext>
                  </a:extLst>
                </a:gridCol>
                <a:gridCol w="653104">
                  <a:extLst>
                    <a:ext uri="{9D8B030D-6E8A-4147-A177-3AD203B41FA5}">
                      <a16:colId xmlns:a16="http://schemas.microsoft.com/office/drawing/2014/main" val="2443878337"/>
                    </a:ext>
                  </a:extLst>
                </a:gridCol>
                <a:gridCol w="653104">
                  <a:extLst>
                    <a:ext uri="{9D8B030D-6E8A-4147-A177-3AD203B41FA5}">
                      <a16:colId xmlns:a16="http://schemas.microsoft.com/office/drawing/2014/main" val="220529671"/>
                    </a:ext>
                  </a:extLst>
                </a:gridCol>
                <a:gridCol w="653104">
                  <a:extLst>
                    <a:ext uri="{9D8B030D-6E8A-4147-A177-3AD203B41FA5}">
                      <a16:colId xmlns:a16="http://schemas.microsoft.com/office/drawing/2014/main" val="3154161140"/>
                    </a:ext>
                  </a:extLst>
                </a:gridCol>
                <a:gridCol w="653104">
                  <a:extLst>
                    <a:ext uri="{9D8B030D-6E8A-4147-A177-3AD203B41FA5}">
                      <a16:colId xmlns:a16="http://schemas.microsoft.com/office/drawing/2014/main" val="2861943107"/>
                    </a:ext>
                  </a:extLst>
                </a:gridCol>
                <a:gridCol w="653104">
                  <a:extLst>
                    <a:ext uri="{9D8B030D-6E8A-4147-A177-3AD203B41FA5}">
                      <a16:colId xmlns:a16="http://schemas.microsoft.com/office/drawing/2014/main" val="3525334114"/>
                    </a:ext>
                  </a:extLst>
                </a:gridCol>
                <a:gridCol w="653104">
                  <a:extLst>
                    <a:ext uri="{9D8B030D-6E8A-4147-A177-3AD203B41FA5}">
                      <a16:colId xmlns:a16="http://schemas.microsoft.com/office/drawing/2014/main" val="2087905073"/>
                    </a:ext>
                  </a:extLst>
                </a:gridCol>
                <a:gridCol w="653104">
                  <a:extLst>
                    <a:ext uri="{9D8B030D-6E8A-4147-A177-3AD203B41FA5}">
                      <a16:colId xmlns:a16="http://schemas.microsoft.com/office/drawing/2014/main" val="2230110953"/>
                    </a:ext>
                  </a:extLst>
                </a:gridCol>
                <a:gridCol w="653104">
                  <a:extLst>
                    <a:ext uri="{9D8B030D-6E8A-4147-A177-3AD203B41FA5}">
                      <a16:colId xmlns:a16="http://schemas.microsoft.com/office/drawing/2014/main" val="1813212424"/>
                    </a:ext>
                  </a:extLst>
                </a:gridCol>
                <a:gridCol w="653104">
                  <a:extLst>
                    <a:ext uri="{9D8B030D-6E8A-4147-A177-3AD203B41FA5}">
                      <a16:colId xmlns:a16="http://schemas.microsoft.com/office/drawing/2014/main" val="1496477593"/>
                    </a:ext>
                  </a:extLst>
                </a:gridCol>
                <a:gridCol w="653104">
                  <a:extLst>
                    <a:ext uri="{9D8B030D-6E8A-4147-A177-3AD203B41FA5}">
                      <a16:colId xmlns:a16="http://schemas.microsoft.com/office/drawing/2014/main" val="1862189957"/>
                    </a:ext>
                  </a:extLst>
                </a:gridCol>
                <a:gridCol w="653104">
                  <a:extLst>
                    <a:ext uri="{9D8B030D-6E8A-4147-A177-3AD203B41FA5}">
                      <a16:colId xmlns:a16="http://schemas.microsoft.com/office/drawing/2014/main" val="8245627"/>
                    </a:ext>
                  </a:extLst>
                </a:gridCol>
                <a:gridCol w="653104">
                  <a:extLst>
                    <a:ext uri="{9D8B030D-6E8A-4147-A177-3AD203B41FA5}">
                      <a16:colId xmlns:a16="http://schemas.microsoft.com/office/drawing/2014/main" val="267122778"/>
                    </a:ext>
                  </a:extLst>
                </a:gridCol>
                <a:gridCol w="653104">
                  <a:extLst>
                    <a:ext uri="{9D8B030D-6E8A-4147-A177-3AD203B41FA5}">
                      <a16:colId xmlns:a16="http://schemas.microsoft.com/office/drawing/2014/main" val="3066996773"/>
                    </a:ext>
                  </a:extLst>
                </a:gridCol>
                <a:gridCol w="653104">
                  <a:extLst>
                    <a:ext uri="{9D8B030D-6E8A-4147-A177-3AD203B41FA5}">
                      <a16:colId xmlns:a16="http://schemas.microsoft.com/office/drawing/2014/main" val="1034631882"/>
                    </a:ext>
                  </a:extLst>
                </a:gridCol>
              </a:tblGrid>
              <a:tr h="300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 Number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475529"/>
                  </a:ext>
                </a:extLst>
              </a:tr>
              <a:tr h="300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 obtained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273148"/>
                  </a:ext>
                </a:extLst>
              </a:tr>
              <a:tr h="300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38.19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34.81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34.46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32.05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31.19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28.82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27.08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27.18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25.24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24.92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24.51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24.28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542089"/>
                  </a:ext>
                </a:extLst>
              </a:tr>
              <a:tr h="300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Deviation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8.89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8.48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7.18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6.41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6.54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5.76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6.41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5.28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5.09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5.05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4.78</a:t>
                      </a:r>
                    </a:p>
                  </a:txBody>
                  <a:tcPr marL="4746" marR="4746" marT="47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78484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8260" y="1879169"/>
            <a:ext cx="740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Comparison with different seeds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048" y="3737764"/>
            <a:ext cx="1064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Evolutionary growth of objective function with each iteration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512056"/>
              </p:ext>
            </p:extLst>
          </p:nvPr>
        </p:nvGraphicFramePr>
        <p:xfrm>
          <a:off x="712048" y="2344289"/>
          <a:ext cx="7871015" cy="979738"/>
        </p:xfrm>
        <a:graphic>
          <a:graphicData uri="http://schemas.openxmlformats.org/drawingml/2006/table">
            <a:tbl>
              <a:tblPr/>
              <a:tblGrid>
                <a:gridCol w="1781336">
                  <a:extLst>
                    <a:ext uri="{9D8B030D-6E8A-4147-A177-3AD203B41FA5}">
                      <a16:colId xmlns:a16="http://schemas.microsoft.com/office/drawing/2014/main" val="3055365463"/>
                    </a:ext>
                  </a:extLst>
                </a:gridCol>
                <a:gridCol w="538543">
                  <a:extLst>
                    <a:ext uri="{9D8B030D-6E8A-4147-A177-3AD203B41FA5}">
                      <a16:colId xmlns:a16="http://schemas.microsoft.com/office/drawing/2014/main" val="1148736679"/>
                    </a:ext>
                  </a:extLst>
                </a:gridCol>
                <a:gridCol w="538543">
                  <a:extLst>
                    <a:ext uri="{9D8B030D-6E8A-4147-A177-3AD203B41FA5}">
                      <a16:colId xmlns:a16="http://schemas.microsoft.com/office/drawing/2014/main" val="1996578078"/>
                    </a:ext>
                  </a:extLst>
                </a:gridCol>
                <a:gridCol w="538543">
                  <a:extLst>
                    <a:ext uri="{9D8B030D-6E8A-4147-A177-3AD203B41FA5}">
                      <a16:colId xmlns:a16="http://schemas.microsoft.com/office/drawing/2014/main" val="3814695578"/>
                    </a:ext>
                  </a:extLst>
                </a:gridCol>
                <a:gridCol w="538543">
                  <a:extLst>
                    <a:ext uri="{9D8B030D-6E8A-4147-A177-3AD203B41FA5}">
                      <a16:colId xmlns:a16="http://schemas.microsoft.com/office/drawing/2014/main" val="2533040034"/>
                    </a:ext>
                  </a:extLst>
                </a:gridCol>
                <a:gridCol w="538543">
                  <a:extLst>
                    <a:ext uri="{9D8B030D-6E8A-4147-A177-3AD203B41FA5}">
                      <a16:colId xmlns:a16="http://schemas.microsoft.com/office/drawing/2014/main" val="4156099896"/>
                    </a:ext>
                  </a:extLst>
                </a:gridCol>
                <a:gridCol w="538543">
                  <a:extLst>
                    <a:ext uri="{9D8B030D-6E8A-4147-A177-3AD203B41FA5}">
                      <a16:colId xmlns:a16="http://schemas.microsoft.com/office/drawing/2014/main" val="2781032545"/>
                    </a:ext>
                  </a:extLst>
                </a:gridCol>
                <a:gridCol w="538543">
                  <a:extLst>
                    <a:ext uri="{9D8B030D-6E8A-4147-A177-3AD203B41FA5}">
                      <a16:colId xmlns:a16="http://schemas.microsoft.com/office/drawing/2014/main" val="125266915"/>
                    </a:ext>
                  </a:extLst>
                </a:gridCol>
                <a:gridCol w="538543">
                  <a:extLst>
                    <a:ext uri="{9D8B030D-6E8A-4147-A177-3AD203B41FA5}">
                      <a16:colId xmlns:a16="http://schemas.microsoft.com/office/drawing/2014/main" val="2683409750"/>
                    </a:ext>
                  </a:extLst>
                </a:gridCol>
                <a:gridCol w="538543">
                  <a:extLst>
                    <a:ext uri="{9D8B030D-6E8A-4147-A177-3AD203B41FA5}">
                      <a16:colId xmlns:a16="http://schemas.microsoft.com/office/drawing/2014/main" val="3087034574"/>
                    </a:ext>
                  </a:extLst>
                </a:gridCol>
                <a:gridCol w="538543">
                  <a:extLst>
                    <a:ext uri="{9D8B030D-6E8A-4147-A177-3AD203B41FA5}">
                      <a16:colId xmlns:a16="http://schemas.microsoft.com/office/drawing/2014/main" val="1503651321"/>
                    </a:ext>
                  </a:extLst>
                </a:gridCol>
                <a:gridCol w="704249">
                  <a:extLst>
                    <a:ext uri="{9D8B030D-6E8A-4147-A177-3AD203B41FA5}">
                      <a16:colId xmlns:a16="http://schemas.microsoft.com/office/drawing/2014/main" val="4260255122"/>
                    </a:ext>
                  </a:extLst>
                </a:gridCol>
              </a:tblGrid>
              <a:tr h="286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 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 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 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 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 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 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 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 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 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 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 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379547"/>
                  </a:ext>
                </a:extLst>
              </a:tr>
              <a:tr h="2311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Make-span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50841"/>
                  </a:ext>
                </a:extLst>
              </a:tr>
              <a:tr h="231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iterations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73579"/>
                  </a:ext>
                </a:extLst>
              </a:tr>
              <a:tr h="231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workload on machines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867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04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9768"/>
            <a:ext cx="10515600" cy="76092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Kacem</a:t>
            </a:r>
            <a:r>
              <a:rPr lang="en-US" dirty="0"/>
              <a:t>, I., </a:t>
            </a:r>
            <a:r>
              <a:rPr lang="en-US" dirty="0" err="1"/>
              <a:t>Hammadi</a:t>
            </a:r>
            <a:r>
              <a:rPr lang="en-US" dirty="0"/>
              <a:t>, S. and Borne, P. (2002), Approach by localization and </a:t>
            </a:r>
            <a:r>
              <a:rPr lang="en-US" dirty="0" err="1" smtClean="0"/>
              <a:t>multiobjective</a:t>
            </a:r>
            <a:r>
              <a:rPr lang="en-US" dirty="0"/>
              <a:t> </a:t>
            </a:r>
            <a:r>
              <a:rPr lang="en-US" dirty="0" smtClean="0"/>
              <a:t>evolutionary </a:t>
            </a:r>
            <a:r>
              <a:rPr lang="en-US" dirty="0"/>
              <a:t>optimization for flexible job-shop scheduling problems, IEEE Transactions </a:t>
            </a:r>
            <a:r>
              <a:rPr lang="en-US" dirty="0" smtClean="0"/>
              <a:t>on Systems</a:t>
            </a:r>
            <a:r>
              <a:rPr lang="en-US" dirty="0"/>
              <a:t>, Man and Cybernetics, Part C, 32(1): 408-419</a:t>
            </a:r>
            <a:r>
              <a:rPr lang="en-US" dirty="0" smtClean="0"/>
              <a:t>.</a:t>
            </a:r>
          </a:p>
          <a:p>
            <a:r>
              <a:rPr lang="en-US" dirty="0"/>
              <a:t>D. E. Goldberg, Genetic Algorithms in Search, Optimization, and Machine Learning. </a:t>
            </a:r>
            <a:r>
              <a:rPr lang="en-US" dirty="0" smtClean="0"/>
              <a:t>Reading, MA</a:t>
            </a:r>
            <a:r>
              <a:rPr lang="en-US" dirty="0"/>
              <a:t>: Addison-Wesley, 1989</a:t>
            </a:r>
            <a:r>
              <a:rPr lang="en-US" dirty="0" smtClean="0"/>
              <a:t>.</a:t>
            </a:r>
          </a:p>
          <a:p>
            <a:r>
              <a:rPr lang="en-US" dirty="0"/>
              <a:t>Won Y. Yang, </a:t>
            </a:r>
            <a:r>
              <a:rPr lang="en-US" dirty="0" err="1"/>
              <a:t>Wenwi</a:t>
            </a:r>
            <a:r>
              <a:rPr lang="en-US" dirty="0"/>
              <a:t> Cao, Tae-Sang Chung and John Morris, Applied Numerical </a:t>
            </a:r>
            <a:r>
              <a:rPr lang="en-US" dirty="0" smtClean="0"/>
              <a:t>Methods using </a:t>
            </a:r>
            <a:r>
              <a:rPr lang="en-US" dirty="0"/>
              <a:t>MATLAB, MA: Wiley, 2004.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E82D-D1FA-46CE-B373-8C4A1D657ADD}" type="datetime1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E82D-D1FA-46CE-B373-8C4A1D657ADD}" type="datetime1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0504"/>
            <a:ext cx="10515600" cy="730184"/>
          </a:xfrm>
        </p:spPr>
        <p:txBody>
          <a:bodyPr/>
          <a:lstStyle/>
          <a:p>
            <a:r>
              <a:rPr lang="en-US" dirty="0" smtClean="0"/>
              <a:t>Presentation workflow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9911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E82D-D1FA-46CE-B373-8C4A1D657ADD}" type="datetime1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72" y="922084"/>
            <a:ext cx="10515600" cy="960705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Scheduling is the allocation of resources over time to perform a collection of tasks </a:t>
            </a:r>
          </a:p>
          <a:p>
            <a:r>
              <a:rPr lang="en-US" altLang="en-US" dirty="0"/>
              <a:t>Resources</a:t>
            </a:r>
          </a:p>
          <a:p>
            <a:pPr lvl="1"/>
            <a:r>
              <a:rPr lang="en-US" altLang="en-US" sz="2600" dirty="0"/>
              <a:t>Workers, Machines, Tools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E82D-D1FA-46CE-B373-8C4A1D657ADD}" type="datetime1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Rectangle 3"/>
          <p:cNvSpPr>
            <a:spLocks noChangeArrowheads="1"/>
          </p:cNvSpPr>
          <p:nvPr/>
        </p:nvSpPr>
        <p:spPr bwMode="auto">
          <a:xfrm>
            <a:off x="3976044" y="2272662"/>
            <a:ext cx="992260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Job Shop </a:t>
            </a:r>
          </a:p>
        </p:txBody>
      </p:sp>
      <p:sp>
        <p:nvSpPr>
          <p:cNvPr id="365591" name="Rectangle 23"/>
          <p:cNvSpPr>
            <a:spLocks noChangeArrowheads="1"/>
          </p:cNvSpPr>
          <p:nvPr/>
        </p:nvSpPr>
        <p:spPr bwMode="auto">
          <a:xfrm>
            <a:off x="4933930" y="3033853"/>
            <a:ext cx="69410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Batch </a:t>
            </a:r>
          </a:p>
        </p:txBody>
      </p:sp>
      <p:sp>
        <p:nvSpPr>
          <p:cNvPr id="365592" name="Rectangle 24"/>
          <p:cNvSpPr>
            <a:spLocks noChangeArrowheads="1"/>
          </p:cNvSpPr>
          <p:nvPr/>
        </p:nvSpPr>
        <p:spPr bwMode="auto">
          <a:xfrm>
            <a:off x="4781531" y="3267215"/>
            <a:ext cx="1057983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365593" name="Rectangle 25"/>
          <p:cNvSpPr>
            <a:spLocks noChangeArrowheads="1"/>
          </p:cNvSpPr>
          <p:nvPr/>
        </p:nvSpPr>
        <p:spPr bwMode="auto">
          <a:xfrm>
            <a:off x="6427839" y="4435324"/>
            <a:ext cx="60112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Shop</a:t>
            </a:r>
          </a:p>
        </p:txBody>
      </p:sp>
      <p:sp>
        <p:nvSpPr>
          <p:cNvPr id="365594" name="Rectangle 26"/>
          <p:cNvSpPr>
            <a:spLocks noChangeArrowheads="1"/>
          </p:cNvSpPr>
          <p:nvPr/>
        </p:nvSpPr>
        <p:spPr bwMode="auto">
          <a:xfrm>
            <a:off x="6397677" y="4236887"/>
            <a:ext cx="610746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Flow </a:t>
            </a:r>
          </a:p>
        </p:txBody>
      </p:sp>
      <p:sp>
        <p:nvSpPr>
          <p:cNvPr id="365595" name="Freeform 27"/>
          <p:cNvSpPr>
            <a:spLocks/>
          </p:cNvSpPr>
          <p:nvPr/>
        </p:nvSpPr>
        <p:spPr bwMode="auto">
          <a:xfrm>
            <a:off x="4102153" y="2030261"/>
            <a:ext cx="160337" cy="165100"/>
          </a:xfrm>
          <a:custGeom>
            <a:avLst/>
            <a:gdLst>
              <a:gd name="T0" fmla="*/ 100 w 101"/>
              <a:gd name="T1" fmla="*/ 51 h 104"/>
              <a:gd name="T2" fmla="*/ 100 w 101"/>
              <a:gd name="T3" fmla="*/ 60 h 104"/>
              <a:gd name="T4" fmla="*/ 96 w 101"/>
              <a:gd name="T5" fmla="*/ 69 h 104"/>
              <a:gd name="T6" fmla="*/ 91 w 101"/>
              <a:gd name="T7" fmla="*/ 78 h 104"/>
              <a:gd name="T8" fmla="*/ 85 w 101"/>
              <a:gd name="T9" fmla="*/ 88 h 104"/>
              <a:gd name="T10" fmla="*/ 78 w 101"/>
              <a:gd name="T11" fmla="*/ 94 h 104"/>
              <a:gd name="T12" fmla="*/ 70 w 101"/>
              <a:gd name="T13" fmla="*/ 96 h 104"/>
              <a:gd name="T14" fmla="*/ 60 w 101"/>
              <a:gd name="T15" fmla="*/ 99 h 104"/>
              <a:gd name="T16" fmla="*/ 51 w 101"/>
              <a:gd name="T17" fmla="*/ 103 h 104"/>
              <a:gd name="T18" fmla="*/ 40 w 101"/>
              <a:gd name="T19" fmla="*/ 99 h 104"/>
              <a:gd name="T20" fmla="*/ 30 w 101"/>
              <a:gd name="T21" fmla="*/ 96 h 104"/>
              <a:gd name="T22" fmla="*/ 21 w 101"/>
              <a:gd name="T23" fmla="*/ 94 h 104"/>
              <a:gd name="T24" fmla="*/ 15 w 101"/>
              <a:gd name="T25" fmla="*/ 88 h 104"/>
              <a:gd name="T26" fmla="*/ 9 w 101"/>
              <a:gd name="T27" fmla="*/ 78 h 104"/>
              <a:gd name="T28" fmla="*/ 3 w 101"/>
              <a:gd name="T29" fmla="*/ 69 h 104"/>
              <a:gd name="T30" fmla="*/ 0 w 101"/>
              <a:gd name="T31" fmla="*/ 60 h 104"/>
              <a:gd name="T32" fmla="*/ 0 w 101"/>
              <a:gd name="T33" fmla="*/ 51 h 104"/>
              <a:gd name="T34" fmla="*/ 0 w 101"/>
              <a:gd name="T35" fmla="*/ 43 h 104"/>
              <a:gd name="T36" fmla="*/ 3 w 101"/>
              <a:gd name="T37" fmla="*/ 33 h 104"/>
              <a:gd name="T38" fmla="*/ 9 w 101"/>
              <a:gd name="T39" fmla="*/ 24 h 104"/>
              <a:gd name="T40" fmla="*/ 15 w 101"/>
              <a:gd name="T41" fmla="*/ 15 h 104"/>
              <a:gd name="T42" fmla="*/ 21 w 101"/>
              <a:gd name="T43" fmla="*/ 9 h 104"/>
              <a:gd name="T44" fmla="*/ 30 w 101"/>
              <a:gd name="T45" fmla="*/ 6 h 104"/>
              <a:gd name="T46" fmla="*/ 40 w 101"/>
              <a:gd name="T47" fmla="*/ 3 h 104"/>
              <a:gd name="T48" fmla="*/ 51 w 101"/>
              <a:gd name="T49" fmla="*/ 0 h 104"/>
              <a:gd name="T50" fmla="*/ 60 w 101"/>
              <a:gd name="T51" fmla="*/ 3 h 104"/>
              <a:gd name="T52" fmla="*/ 70 w 101"/>
              <a:gd name="T53" fmla="*/ 6 h 104"/>
              <a:gd name="T54" fmla="*/ 78 w 101"/>
              <a:gd name="T55" fmla="*/ 9 h 104"/>
              <a:gd name="T56" fmla="*/ 85 w 101"/>
              <a:gd name="T57" fmla="*/ 15 h 104"/>
              <a:gd name="T58" fmla="*/ 91 w 101"/>
              <a:gd name="T59" fmla="*/ 24 h 104"/>
              <a:gd name="T60" fmla="*/ 96 w 101"/>
              <a:gd name="T61" fmla="*/ 33 h 104"/>
              <a:gd name="T62" fmla="*/ 100 w 101"/>
              <a:gd name="T63" fmla="*/ 43 h 104"/>
              <a:gd name="T64" fmla="*/ 100 w 101"/>
              <a:gd name="T65" fmla="*/ 5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1" h="104">
                <a:moveTo>
                  <a:pt x="100" y="51"/>
                </a:moveTo>
                <a:lnTo>
                  <a:pt x="100" y="60"/>
                </a:lnTo>
                <a:lnTo>
                  <a:pt x="96" y="69"/>
                </a:lnTo>
                <a:lnTo>
                  <a:pt x="91" y="78"/>
                </a:lnTo>
                <a:lnTo>
                  <a:pt x="85" y="88"/>
                </a:lnTo>
                <a:lnTo>
                  <a:pt x="78" y="94"/>
                </a:lnTo>
                <a:lnTo>
                  <a:pt x="70" y="96"/>
                </a:lnTo>
                <a:lnTo>
                  <a:pt x="60" y="99"/>
                </a:lnTo>
                <a:lnTo>
                  <a:pt x="51" y="103"/>
                </a:lnTo>
                <a:lnTo>
                  <a:pt x="40" y="99"/>
                </a:lnTo>
                <a:lnTo>
                  <a:pt x="30" y="96"/>
                </a:lnTo>
                <a:lnTo>
                  <a:pt x="21" y="94"/>
                </a:lnTo>
                <a:lnTo>
                  <a:pt x="15" y="88"/>
                </a:lnTo>
                <a:lnTo>
                  <a:pt x="9" y="78"/>
                </a:lnTo>
                <a:lnTo>
                  <a:pt x="3" y="69"/>
                </a:lnTo>
                <a:lnTo>
                  <a:pt x="0" y="60"/>
                </a:lnTo>
                <a:lnTo>
                  <a:pt x="0" y="51"/>
                </a:lnTo>
                <a:lnTo>
                  <a:pt x="0" y="43"/>
                </a:lnTo>
                <a:lnTo>
                  <a:pt x="3" y="33"/>
                </a:lnTo>
                <a:lnTo>
                  <a:pt x="9" y="24"/>
                </a:lnTo>
                <a:lnTo>
                  <a:pt x="15" y="15"/>
                </a:lnTo>
                <a:lnTo>
                  <a:pt x="21" y="9"/>
                </a:lnTo>
                <a:lnTo>
                  <a:pt x="30" y="6"/>
                </a:lnTo>
                <a:lnTo>
                  <a:pt x="40" y="3"/>
                </a:lnTo>
                <a:lnTo>
                  <a:pt x="51" y="0"/>
                </a:lnTo>
                <a:lnTo>
                  <a:pt x="60" y="3"/>
                </a:lnTo>
                <a:lnTo>
                  <a:pt x="70" y="6"/>
                </a:lnTo>
                <a:lnTo>
                  <a:pt x="78" y="9"/>
                </a:lnTo>
                <a:lnTo>
                  <a:pt x="85" y="15"/>
                </a:lnTo>
                <a:lnTo>
                  <a:pt x="91" y="24"/>
                </a:lnTo>
                <a:lnTo>
                  <a:pt x="96" y="33"/>
                </a:lnTo>
                <a:lnTo>
                  <a:pt x="100" y="43"/>
                </a:lnTo>
                <a:lnTo>
                  <a:pt x="100" y="51"/>
                </a:lnTo>
              </a:path>
            </a:pathLst>
          </a:custGeom>
          <a:solidFill>
            <a:srgbClr val="FFFD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596" name="Freeform 28"/>
          <p:cNvSpPr>
            <a:spLocks/>
          </p:cNvSpPr>
          <p:nvPr/>
        </p:nvSpPr>
        <p:spPr bwMode="auto">
          <a:xfrm>
            <a:off x="4152953" y="2055662"/>
            <a:ext cx="73025" cy="73025"/>
          </a:xfrm>
          <a:custGeom>
            <a:avLst/>
            <a:gdLst>
              <a:gd name="T0" fmla="*/ 45 w 46"/>
              <a:gd name="T1" fmla="*/ 22 h 46"/>
              <a:gd name="T2" fmla="*/ 45 w 46"/>
              <a:gd name="T3" fmla="*/ 31 h 46"/>
              <a:gd name="T4" fmla="*/ 40 w 46"/>
              <a:gd name="T5" fmla="*/ 40 h 46"/>
              <a:gd name="T6" fmla="*/ 31 w 46"/>
              <a:gd name="T7" fmla="*/ 45 h 46"/>
              <a:gd name="T8" fmla="*/ 23 w 46"/>
              <a:gd name="T9" fmla="*/ 45 h 46"/>
              <a:gd name="T10" fmla="*/ 14 w 46"/>
              <a:gd name="T11" fmla="*/ 45 h 46"/>
              <a:gd name="T12" fmla="*/ 5 w 46"/>
              <a:gd name="T13" fmla="*/ 40 h 46"/>
              <a:gd name="T14" fmla="*/ 0 w 46"/>
              <a:gd name="T15" fmla="*/ 31 h 46"/>
              <a:gd name="T16" fmla="*/ 0 w 46"/>
              <a:gd name="T17" fmla="*/ 22 h 46"/>
              <a:gd name="T18" fmla="*/ 0 w 46"/>
              <a:gd name="T19" fmla="*/ 14 h 46"/>
              <a:gd name="T20" fmla="*/ 5 w 46"/>
              <a:gd name="T21" fmla="*/ 5 h 46"/>
              <a:gd name="T22" fmla="*/ 14 w 46"/>
              <a:gd name="T23" fmla="*/ 0 h 46"/>
              <a:gd name="T24" fmla="*/ 23 w 46"/>
              <a:gd name="T25" fmla="*/ 0 h 46"/>
              <a:gd name="T26" fmla="*/ 31 w 46"/>
              <a:gd name="T27" fmla="*/ 0 h 46"/>
              <a:gd name="T28" fmla="*/ 40 w 46"/>
              <a:gd name="T29" fmla="*/ 5 h 46"/>
              <a:gd name="T30" fmla="*/ 45 w 46"/>
              <a:gd name="T31" fmla="*/ 14 h 46"/>
              <a:gd name="T32" fmla="*/ 45 w 46"/>
              <a:gd name="T33" fmla="*/ 22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46">
                <a:moveTo>
                  <a:pt x="45" y="22"/>
                </a:moveTo>
                <a:lnTo>
                  <a:pt x="45" y="31"/>
                </a:lnTo>
                <a:lnTo>
                  <a:pt x="40" y="40"/>
                </a:lnTo>
                <a:lnTo>
                  <a:pt x="31" y="45"/>
                </a:lnTo>
                <a:lnTo>
                  <a:pt x="23" y="45"/>
                </a:lnTo>
                <a:lnTo>
                  <a:pt x="14" y="45"/>
                </a:lnTo>
                <a:lnTo>
                  <a:pt x="5" y="40"/>
                </a:lnTo>
                <a:lnTo>
                  <a:pt x="0" y="31"/>
                </a:lnTo>
                <a:lnTo>
                  <a:pt x="0" y="22"/>
                </a:lnTo>
                <a:lnTo>
                  <a:pt x="0" y="14"/>
                </a:lnTo>
                <a:lnTo>
                  <a:pt x="5" y="5"/>
                </a:lnTo>
                <a:lnTo>
                  <a:pt x="14" y="0"/>
                </a:lnTo>
                <a:lnTo>
                  <a:pt x="23" y="0"/>
                </a:lnTo>
                <a:lnTo>
                  <a:pt x="31" y="0"/>
                </a:lnTo>
                <a:lnTo>
                  <a:pt x="40" y="5"/>
                </a:lnTo>
                <a:lnTo>
                  <a:pt x="45" y="14"/>
                </a:lnTo>
                <a:lnTo>
                  <a:pt x="45" y="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597" name="Rectangle 29"/>
          <p:cNvSpPr>
            <a:spLocks noChangeArrowheads="1"/>
          </p:cNvSpPr>
          <p:nvPr/>
        </p:nvSpPr>
        <p:spPr bwMode="auto">
          <a:xfrm rot="16200000">
            <a:off x="1749635" y="3577253"/>
            <a:ext cx="177292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 dirty="0">
                <a:latin typeface="Arial" panose="020B0604020202020204" pitchFamily="34" charset="0"/>
              </a:rPr>
              <a:t>Customization</a:t>
            </a:r>
          </a:p>
        </p:txBody>
      </p:sp>
      <p:sp>
        <p:nvSpPr>
          <p:cNvPr id="365598" name="Rectangle 30"/>
          <p:cNvSpPr>
            <a:spLocks noChangeArrowheads="1"/>
          </p:cNvSpPr>
          <p:nvPr/>
        </p:nvSpPr>
        <p:spPr bwMode="auto">
          <a:xfrm>
            <a:off x="2571802" y="1095224"/>
            <a:ext cx="63799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High</a:t>
            </a:r>
          </a:p>
        </p:txBody>
      </p:sp>
      <p:sp>
        <p:nvSpPr>
          <p:cNvPr id="365599" name="Rectangle 31"/>
          <p:cNvSpPr>
            <a:spLocks noChangeArrowheads="1"/>
          </p:cNvSpPr>
          <p:nvPr/>
        </p:nvSpPr>
        <p:spPr bwMode="auto">
          <a:xfrm>
            <a:off x="2605139" y="5903762"/>
            <a:ext cx="59311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Low</a:t>
            </a:r>
          </a:p>
        </p:txBody>
      </p:sp>
      <p:sp>
        <p:nvSpPr>
          <p:cNvPr id="365600" name="Freeform 32"/>
          <p:cNvSpPr>
            <a:spLocks/>
          </p:cNvSpPr>
          <p:nvPr/>
        </p:nvSpPr>
        <p:spPr bwMode="auto">
          <a:xfrm>
            <a:off x="3171878" y="1057123"/>
            <a:ext cx="5686425" cy="5183188"/>
          </a:xfrm>
          <a:custGeom>
            <a:avLst/>
            <a:gdLst>
              <a:gd name="T0" fmla="*/ 3581 w 3582"/>
              <a:gd name="T1" fmla="*/ 3264 h 3265"/>
              <a:gd name="T2" fmla="*/ 0 w 3582"/>
              <a:gd name="T3" fmla="*/ 3264 h 3265"/>
              <a:gd name="T4" fmla="*/ 0 w 3582"/>
              <a:gd name="T5" fmla="*/ 0 h 3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2" h="3265">
                <a:moveTo>
                  <a:pt x="3581" y="3264"/>
                </a:moveTo>
                <a:lnTo>
                  <a:pt x="0" y="3264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5601" name="Group 33"/>
          <p:cNvGrpSpPr>
            <a:grpSpLocks/>
          </p:cNvGrpSpPr>
          <p:nvPr/>
        </p:nvGrpSpPr>
        <p:grpSpPr bwMode="auto">
          <a:xfrm>
            <a:off x="3152827" y="6232373"/>
            <a:ext cx="5948362" cy="615950"/>
            <a:chOff x="1766" y="3772"/>
            <a:chExt cx="3747" cy="388"/>
          </a:xfrm>
        </p:grpSpPr>
        <p:sp>
          <p:nvSpPr>
            <p:cNvPr id="365602" name="Rectangle 34"/>
            <p:cNvSpPr>
              <a:spLocks noChangeArrowheads="1"/>
            </p:cNvSpPr>
            <p:nvPr/>
          </p:nvSpPr>
          <p:spPr bwMode="auto">
            <a:xfrm>
              <a:off x="5111" y="3772"/>
              <a:ext cx="4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latin typeface="Arial" panose="020B0604020202020204" pitchFamily="34" charset="0"/>
                </a:rPr>
                <a:t>High</a:t>
              </a:r>
            </a:p>
          </p:txBody>
        </p:sp>
        <p:sp>
          <p:nvSpPr>
            <p:cNvPr id="365603" name="Rectangle 35"/>
            <p:cNvSpPr>
              <a:spLocks noChangeArrowheads="1"/>
            </p:cNvSpPr>
            <p:nvPr/>
          </p:nvSpPr>
          <p:spPr bwMode="auto">
            <a:xfrm>
              <a:off x="1766" y="3772"/>
              <a:ext cx="3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latin typeface="Arial" panose="020B0604020202020204" pitchFamily="34" charset="0"/>
                </a:rPr>
                <a:t>Low</a:t>
              </a:r>
            </a:p>
          </p:txBody>
        </p:sp>
        <p:sp>
          <p:nvSpPr>
            <p:cNvPr id="365604" name="Rectangle 36"/>
            <p:cNvSpPr>
              <a:spLocks noChangeArrowheads="1"/>
            </p:cNvSpPr>
            <p:nvPr/>
          </p:nvSpPr>
          <p:spPr bwMode="auto">
            <a:xfrm>
              <a:off x="3176" y="3931"/>
              <a:ext cx="63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>
                  <a:latin typeface="Arial" panose="020B0604020202020204" pitchFamily="34" charset="0"/>
                </a:rPr>
                <a:t>Volume</a:t>
              </a:r>
            </a:p>
          </p:txBody>
        </p:sp>
      </p:grpSp>
      <p:sp>
        <p:nvSpPr>
          <p:cNvPr id="365606" name="Rectangle 38"/>
          <p:cNvSpPr>
            <a:spLocks noChangeArrowheads="1"/>
          </p:cNvSpPr>
          <p:nvPr/>
        </p:nvSpPr>
        <p:spPr bwMode="auto">
          <a:xfrm>
            <a:off x="3248077" y="1539724"/>
            <a:ext cx="748604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Project</a:t>
            </a:r>
          </a:p>
        </p:txBody>
      </p:sp>
      <p:sp>
        <p:nvSpPr>
          <p:cNvPr id="365607" name="Freeform 39"/>
          <p:cNvSpPr>
            <a:spLocks/>
          </p:cNvSpPr>
          <p:nvPr/>
        </p:nvSpPr>
        <p:spPr bwMode="auto">
          <a:xfrm>
            <a:off x="3500489" y="1392086"/>
            <a:ext cx="160338" cy="165100"/>
          </a:xfrm>
          <a:custGeom>
            <a:avLst/>
            <a:gdLst>
              <a:gd name="T0" fmla="*/ 100 w 101"/>
              <a:gd name="T1" fmla="*/ 51 h 104"/>
              <a:gd name="T2" fmla="*/ 100 w 101"/>
              <a:gd name="T3" fmla="*/ 60 h 104"/>
              <a:gd name="T4" fmla="*/ 96 w 101"/>
              <a:gd name="T5" fmla="*/ 69 h 104"/>
              <a:gd name="T6" fmla="*/ 91 w 101"/>
              <a:gd name="T7" fmla="*/ 78 h 104"/>
              <a:gd name="T8" fmla="*/ 85 w 101"/>
              <a:gd name="T9" fmla="*/ 88 h 104"/>
              <a:gd name="T10" fmla="*/ 78 w 101"/>
              <a:gd name="T11" fmla="*/ 94 h 104"/>
              <a:gd name="T12" fmla="*/ 70 w 101"/>
              <a:gd name="T13" fmla="*/ 96 h 104"/>
              <a:gd name="T14" fmla="*/ 60 w 101"/>
              <a:gd name="T15" fmla="*/ 99 h 104"/>
              <a:gd name="T16" fmla="*/ 51 w 101"/>
              <a:gd name="T17" fmla="*/ 103 h 104"/>
              <a:gd name="T18" fmla="*/ 40 w 101"/>
              <a:gd name="T19" fmla="*/ 99 h 104"/>
              <a:gd name="T20" fmla="*/ 30 w 101"/>
              <a:gd name="T21" fmla="*/ 96 h 104"/>
              <a:gd name="T22" fmla="*/ 21 w 101"/>
              <a:gd name="T23" fmla="*/ 94 h 104"/>
              <a:gd name="T24" fmla="*/ 15 w 101"/>
              <a:gd name="T25" fmla="*/ 88 h 104"/>
              <a:gd name="T26" fmla="*/ 9 w 101"/>
              <a:gd name="T27" fmla="*/ 78 h 104"/>
              <a:gd name="T28" fmla="*/ 3 w 101"/>
              <a:gd name="T29" fmla="*/ 69 h 104"/>
              <a:gd name="T30" fmla="*/ 0 w 101"/>
              <a:gd name="T31" fmla="*/ 60 h 104"/>
              <a:gd name="T32" fmla="*/ 0 w 101"/>
              <a:gd name="T33" fmla="*/ 51 h 104"/>
              <a:gd name="T34" fmla="*/ 0 w 101"/>
              <a:gd name="T35" fmla="*/ 43 h 104"/>
              <a:gd name="T36" fmla="*/ 3 w 101"/>
              <a:gd name="T37" fmla="*/ 33 h 104"/>
              <a:gd name="T38" fmla="*/ 9 w 101"/>
              <a:gd name="T39" fmla="*/ 24 h 104"/>
              <a:gd name="T40" fmla="*/ 15 w 101"/>
              <a:gd name="T41" fmla="*/ 15 h 104"/>
              <a:gd name="T42" fmla="*/ 21 w 101"/>
              <a:gd name="T43" fmla="*/ 9 h 104"/>
              <a:gd name="T44" fmla="*/ 30 w 101"/>
              <a:gd name="T45" fmla="*/ 6 h 104"/>
              <a:gd name="T46" fmla="*/ 40 w 101"/>
              <a:gd name="T47" fmla="*/ 3 h 104"/>
              <a:gd name="T48" fmla="*/ 51 w 101"/>
              <a:gd name="T49" fmla="*/ 0 h 104"/>
              <a:gd name="T50" fmla="*/ 60 w 101"/>
              <a:gd name="T51" fmla="*/ 3 h 104"/>
              <a:gd name="T52" fmla="*/ 70 w 101"/>
              <a:gd name="T53" fmla="*/ 6 h 104"/>
              <a:gd name="T54" fmla="*/ 78 w 101"/>
              <a:gd name="T55" fmla="*/ 9 h 104"/>
              <a:gd name="T56" fmla="*/ 85 w 101"/>
              <a:gd name="T57" fmla="*/ 15 h 104"/>
              <a:gd name="T58" fmla="*/ 91 w 101"/>
              <a:gd name="T59" fmla="*/ 24 h 104"/>
              <a:gd name="T60" fmla="*/ 96 w 101"/>
              <a:gd name="T61" fmla="*/ 33 h 104"/>
              <a:gd name="T62" fmla="*/ 100 w 101"/>
              <a:gd name="T63" fmla="*/ 43 h 104"/>
              <a:gd name="T64" fmla="*/ 100 w 101"/>
              <a:gd name="T65" fmla="*/ 5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1" h="104">
                <a:moveTo>
                  <a:pt x="100" y="51"/>
                </a:moveTo>
                <a:lnTo>
                  <a:pt x="100" y="60"/>
                </a:lnTo>
                <a:lnTo>
                  <a:pt x="96" y="69"/>
                </a:lnTo>
                <a:lnTo>
                  <a:pt x="91" y="78"/>
                </a:lnTo>
                <a:lnTo>
                  <a:pt x="85" y="88"/>
                </a:lnTo>
                <a:lnTo>
                  <a:pt x="78" y="94"/>
                </a:lnTo>
                <a:lnTo>
                  <a:pt x="70" y="96"/>
                </a:lnTo>
                <a:lnTo>
                  <a:pt x="60" y="99"/>
                </a:lnTo>
                <a:lnTo>
                  <a:pt x="51" y="103"/>
                </a:lnTo>
                <a:lnTo>
                  <a:pt x="40" y="99"/>
                </a:lnTo>
                <a:lnTo>
                  <a:pt x="30" y="96"/>
                </a:lnTo>
                <a:lnTo>
                  <a:pt x="21" y="94"/>
                </a:lnTo>
                <a:lnTo>
                  <a:pt x="15" y="88"/>
                </a:lnTo>
                <a:lnTo>
                  <a:pt x="9" y="78"/>
                </a:lnTo>
                <a:lnTo>
                  <a:pt x="3" y="69"/>
                </a:lnTo>
                <a:lnTo>
                  <a:pt x="0" y="60"/>
                </a:lnTo>
                <a:lnTo>
                  <a:pt x="0" y="51"/>
                </a:lnTo>
                <a:lnTo>
                  <a:pt x="0" y="43"/>
                </a:lnTo>
                <a:lnTo>
                  <a:pt x="3" y="33"/>
                </a:lnTo>
                <a:lnTo>
                  <a:pt x="9" y="24"/>
                </a:lnTo>
                <a:lnTo>
                  <a:pt x="15" y="15"/>
                </a:lnTo>
                <a:lnTo>
                  <a:pt x="21" y="9"/>
                </a:lnTo>
                <a:lnTo>
                  <a:pt x="30" y="6"/>
                </a:lnTo>
                <a:lnTo>
                  <a:pt x="40" y="3"/>
                </a:lnTo>
                <a:lnTo>
                  <a:pt x="51" y="0"/>
                </a:lnTo>
                <a:lnTo>
                  <a:pt x="60" y="3"/>
                </a:lnTo>
                <a:lnTo>
                  <a:pt x="70" y="6"/>
                </a:lnTo>
                <a:lnTo>
                  <a:pt x="78" y="9"/>
                </a:lnTo>
                <a:lnTo>
                  <a:pt x="85" y="15"/>
                </a:lnTo>
                <a:lnTo>
                  <a:pt x="91" y="24"/>
                </a:lnTo>
                <a:lnTo>
                  <a:pt x="96" y="33"/>
                </a:lnTo>
                <a:lnTo>
                  <a:pt x="100" y="43"/>
                </a:lnTo>
                <a:lnTo>
                  <a:pt x="100" y="51"/>
                </a:lnTo>
              </a:path>
            </a:pathLst>
          </a:custGeom>
          <a:solidFill>
            <a:srgbClr val="FFFD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608" name="Freeform 40"/>
          <p:cNvSpPr>
            <a:spLocks/>
          </p:cNvSpPr>
          <p:nvPr/>
        </p:nvSpPr>
        <p:spPr bwMode="auto">
          <a:xfrm>
            <a:off x="3551290" y="1417487"/>
            <a:ext cx="73025" cy="73025"/>
          </a:xfrm>
          <a:custGeom>
            <a:avLst/>
            <a:gdLst>
              <a:gd name="T0" fmla="*/ 45 w 46"/>
              <a:gd name="T1" fmla="*/ 22 h 46"/>
              <a:gd name="T2" fmla="*/ 45 w 46"/>
              <a:gd name="T3" fmla="*/ 31 h 46"/>
              <a:gd name="T4" fmla="*/ 40 w 46"/>
              <a:gd name="T5" fmla="*/ 40 h 46"/>
              <a:gd name="T6" fmla="*/ 31 w 46"/>
              <a:gd name="T7" fmla="*/ 45 h 46"/>
              <a:gd name="T8" fmla="*/ 23 w 46"/>
              <a:gd name="T9" fmla="*/ 45 h 46"/>
              <a:gd name="T10" fmla="*/ 14 w 46"/>
              <a:gd name="T11" fmla="*/ 45 h 46"/>
              <a:gd name="T12" fmla="*/ 5 w 46"/>
              <a:gd name="T13" fmla="*/ 40 h 46"/>
              <a:gd name="T14" fmla="*/ 0 w 46"/>
              <a:gd name="T15" fmla="*/ 31 h 46"/>
              <a:gd name="T16" fmla="*/ 0 w 46"/>
              <a:gd name="T17" fmla="*/ 22 h 46"/>
              <a:gd name="T18" fmla="*/ 0 w 46"/>
              <a:gd name="T19" fmla="*/ 14 h 46"/>
              <a:gd name="T20" fmla="*/ 5 w 46"/>
              <a:gd name="T21" fmla="*/ 5 h 46"/>
              <a:gd name="T22" fmla="*/ 14 w 46"/>
              <a:gd name="T23" fmla="*/ 0 h 46"/>
              <a:gd name="T24" fmla="*/ 23 w 46"/>
              <a:gd name="T25" fmla="*/ 0 h 46"/>
              <a:gd name="T26" fmla="*/ 31 w 46"/>
              <a:gd name="T27" fmla="*/ 0 h 46"/>
              <a:gd name="T28" fmla="*/ 40 w 46"/>
              <a:gd name="T29" fmla="*/ 5 h 46"/>
              <a:gd name="T30" fmla="*/ 45 w 46"/>
              <a:gd name="T31" fmla="*/ 14 h 46"/>
              <a:gd name="T32" fmla="*/ 45 w 46"/>
              <a:gd name="T33" fmla="*/ 22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46">
                <a:moveTo>
                  <a:pt x="45" y="22"/>
                </a:moveTo>
                <a:lnTo>
                  <a:pt x="45" y="31"/>
                </a:lnTo>
                <a:lnTo>
                  <a:pt x="40" y="40"/>
                </a:lnTo>
                <a:lnTo>
                  <a:pt x="31" y="45"/>
                </a:lnTo>
                <a:lnTo>
                  <a:pt x="23" y="45"/>
                </a:lnTo>
                <a:lnTo>
                  <a:pt x="14" y="45"/>
                </a:lnTo>
                <a:lnTo>
                  <a:pt x="5" y="40"/>
                </a:lnTo>
                <a:lnTo>
                  <a:pt x="0" y="31"/>
                </a:lnTo>
                <a:lnTo>
                  <a:pt x="0" y="22"/>
                </a:lnTo>
                <a:lnTo>
                  <a:pt x="0" y="14"/>
                </a:lnTo>
                <a:lnTo>
                  <a:pt x="5" y="5"/>
                </a:lnTo>
                <a:lnTo>
                  <a:pt x="14" y="0"/>
                </a:lnTo>
                <a:lnTo>
                  <a:pt x="23" y="0"/>
                </a:lnTo>
                <a:lnTo>
                  <a:pt x="31" y="0"/>
                </a:lnTo>
                <a:lnTo>
                  <a:pt x="40" y="5"/>
                </a:lnTo>
                <a:lnTo>
                  <a:pt x="45" y="14"/>
                </a:lnTo>
                <a:lnTo>
                  <a:pt x="45" y="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609" name="Rectangle 41"/>
          <p:cNvSpPr>
            <a:spLocks noChangeArrowheads="1"/>
          </p:cNvSpPr>
          <p:nvPr/>
        </p:nvSpPr>
        <p:spPr bwMode="auto">
          <a:xfrm>
            <a:off x="8913926" y="280988"/>
            <a:ext cx="3111500" cy="13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 defTabSz="7620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 defTabSz="7620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defTabSz="7620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defTabSz="7620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defTabSz="7620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Production Systems</a:t>
            </a:r>
            <a:endParaRPr lang="en-US" altLang="en-US" sz="48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5610" name="Rectangle 42"/>
          <p:cNvSpPr>
            <a:spLocks noChangeArrowheads="1"/>
          </p:cNvSpPr>
          <p:nvPr/>
        </p:nvSpPr>
        <p:spPr bwMode="auto">
          <a:xfrm>
            <a:off x="3913240" y="1158724"/>
            <a:ext cx="9137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Aircraft</a:t>
            </a:r>
          </a:p>
        </p:txBody>
      </p:sp>
      <p:sp>
        <p:nvSpPr>
          <p:cNvPr id="365611" name="Rectangle 43"/>
          <p:cNvSpPr>
            <a:spLocks noChangeArrowheads="1"/>
          </p:cNvSpPr>
          <p:nvPr/>
        </p:nvSpPr>
        <p:spPr bwMode="auto">
          <a:xfrm>
            <a:off x="6961240" y="3825724"/>
            <a:ext cx="13112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Automobile</a:t>
            </a:r>
          </a:p>
        </p:txBody>
      </p:sp>
      <p:sp>
        <p:nvSpPr>
          <p:cNvPr id="365612" name="Rectangle 44"/>
          <p:cNvSpPr>
            <a:spLocks noChangeArrowheads="1"/>
          </p:cNvSpPr>
          <p:nvPr/>
        </p:nvSpPr>
        <p:spPr bwMode="auto">
          <a:xfrm>
            <a:off x="8104240" y="4740124"/>
            <a:ext cx="126957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Oil refinery</a:t>
            </a:r>
          </a:p>
        </p:txBody>
      </p:sp>
      <p:sp>
        <p:nvSpPr>
          <p:cNvPr id="365613" name="Rectangle 45"/>
          <p:cNvSpPr>
            <a:spLocks noChangeArrowheads="1"/>
          </p:cNvSpPr>
          <p:nvPr/>
        </p:nvSpPr>
        <p:spPr bwMode="auto">
          <a:xfrm>
            <a:off x="5734030" y="2810015"/>
            <a:ext cx="181299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Pharmaceuticals</a:t>
            </a:r>
          </a:p>
        </p:txBody>
      </p:sp>
      <p:sp>
        <p:nvSpPr>
          <p:cNvPr id="365614" name="Rectangle 46"/>
          <p:cNvSpPr>
            <a:spLocks noChangeArrowheads="1"/>
          </p:cNvSpPr>
          <p:nvPr/>
        </p:nvSpPr>
        <p:spPr bwMode="auto">
          <a:xfrm>
            <a:off x="4890444" y="1822373"/>
            <a:ext cx="1722437" cy="107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Custom-made machines and  parts</a:t>
            </a:r>
          </a:p>
          <a:p>
            <a:r>
              <a:rPr lang="en-US" altLang="en-US" sz="1600" b="1" dirty="0" smtClean="0">
                <a:latin typeface="Arial" panose="020B0604020202020204" pitchFamily="34" charset="0"/>
              </a:rPr>
              <a:t>  </a:t>
            </a:r>
            <a:endParaRPr lang="en-US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365616" name="Freeform 48"/>
          <p:cNvSpPr>
            <a:spLocks/>
          </p:cNvSpPr>
          <p:nvPr/>
        </p:nvSpPr>
        <p:spPr bwMode="auto">
          <a:xfrm>
            <a:off x="7923265" y="5136999"/>
            <a:ext cx="244475" cy="250825"/>
          </a:xfrm>
          <a:custGeom>
            <a:avLst/>
            <a:gdLst>
              <a:gd name="T0" fmla="*/ 153 w 154"/>
              <a:gd name="T1" fmla="*/ 77 h 158"/>
              <a:gd name="T2" fmla="*/ 153 w 154"/>
              <a:gd name="T3" fmla="*/ 95 h 158"/>
              <a:gd name="T4" fmla="*/ 147 w 154"/>
              <a:gd name="T5" fmla="*/ 108 h 158"/>
              <a:gd name="T6" fmla="*/ 141 w 154"/>
              <a:gd name="T7" fmla="*/ 120 h 158"/>
              <a:gd name="T8" fmla="*/ 132 w 154"/>
              <a:gd name="T9" fmla="*/ 133 h 158"/>
              <a:gd name="T10" fmla="*/ 119 w 154"/>
              <a:gd name="T11" fmla="*/ 142 h 158"/>
              <a:gd name="T12" fmla="*/ 107 w 154"/>
              <a:gd name="T13" fmla="*/ 151 h 158"/>
              <a:gd name="T14" fmla="*/ 91 w 154"/>
              <a:gd name="T15" fmla="*/ 154 h 158"/>
              <a:gd name="T16" fmla="*/ 76 w 154"/>
              <a:gd name="T17" fmla="*/ 157 h 158"/>
              <a:gd name="T18" fmla="*/ 61 w 154"/>
              <a:gd name="T19" fmla="*/ 154 h 158"/>
              <a:gd name="T20" fmla="*/ 45 w 154"/>
              <a:gd name="T21" fmla="*/ 151 h 158"/>
              <a:gd name="T22" fmla="*/ 34 w 154"/>
              <a:gd name="T23" fmla="*/ 142 h 158"/>
              <a:gd name="T24" fmla="*/ 21 w 154"/>
              <a:gd name="T25" fmla="*/ 133 h 158"/>
              <a:gd name="T26" fmla="*/ 12 w 154"/>
              <a:gd name="T27" fmla="*/ 120 h 158"/>
              <a:gd name="T28" fmla="*/ 6 w 154"/>
              <a:gd name="T29" fmla="*/ 108 h 158"/>
              <a:gd name="T30" fmla="*/ 0 w 154"/>
              <a:gd name="T31" fmla="*/ 95 h 158"/>
              <a:gd name="T32" fmla="*/ 0 w 154"/>
              <a:gd name="T33" fmla="*/ 77 h 158"/>
              <a:gd name="T34" fmla="*/ 0 w 154"/>
              <a:gd name="T35" fmla="*/ 62 h 158"/>
              <a:gd name="T36" fmla="*/ 6 w 154"/>
              <a:gd name="T37" fmla="*/ 49 h 158"/>
              <a:gd name="T38" fmla="*/ 12 w 154"/>
              <a:gd name="T39" fmla="*/ 37 h 158"/>
              <a:gd name="T40" fmla="*/ 21 w 154"/>
              <a:gd name="T41" fmla="*/ 25 h 158"/>
              <a:gd name="T42" fmla="*/ 34 w 154"/>
              <a:gd name="T43" fmla="*/ 15 h 158"/>
              <a:gd name="T44" fmla="*/ 45 w 154"/>
              <a:gd name="T45" fmla="*/ 6 h 158"/>
              <a:gd name="T46" fmla="*/ 61 w 154"/>
              <a:gd name="T47" fmla="*/ 3 h 158"/>
              <a:gd name="T48" fmla="*/ 76 w 154"/>
              <a:gd name="T49" fmla="*/ 0 h 158"/>
              <a:gd name="T50" fmla="*/ 91 w 154"/>
              <a:gd name="T51" fmla="*/ 3 h 158"/>
              <a:gd name="T52" fmla="*/ 107 w 154"/>
              <a:gd name="T53" fmla="*/ 6 h 158"/>
              <a:gd name="T54" fmla="*/ 119 w 154"/>
              <a:gd name="T55" fmla="*/ 15 h 158"/>
              <a:gd name="T56" fmla="*/ 132 w 154"/>
              <a:gd name="T57" fmla="*/ 25 h 158"/>
              <a:gd name="T58" fmla="*/ 141 w 154"/>
              <a:gd name="T59" fmla="*/ 37 h 158"/>
              <a:gd name="T60" fmla="*/ 147 w 154"/>
              <a:gd name="T61" fmla="*/ 49 h 158"/>
              <a:gd name="T62" fmla="*/ 153 w 154"/>
              <a:gd name="T63" fmla="*/ 62 h 158"/>
              <a:gd name="T64" fmla="*/ 153 w 154"/>
              <a:gd name="T65" fmla="*/ 7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4" h="158">
                <a:moveTo>
                  <a:pt x="153" y="77"/>
                </a:moveTo>
                <a:lnTo>
                  <a:pt x="153" y="95"/>
                </a:lnTo>
                <a:lnTo>
                  <a:pt x="147" y="108"/>
                </a:lnTo>
                <a:lnTo>
                  <a:pt x="141" y="120"/>
                </a:lnTo>
                <a:lnTo>
                  <a:pt x="132" y="133"/>
                </a:lnTo>
                <a:lnTo>
                  <a:pt x="119" y="142"/>
                </a:lnTo>
                <a:lnTo>
                  <a:pt x="107" y="151"/>
                </a:lnTo>
                <a:lnTo>
                  <a:pt x="91" y="154"/>
                </a:lnTo>
                <a:lnTo>
                  <a:pt x="76" y="157"/>
                </a:lnTo>
                <a:lnTo>
                  <a:pt x="61" y="154"/>
                </a:lnTo>
                <a:lnTo>
                  <a:pt x="45" y="151"/>
                </a:lnTo>
                <a:lnTo>
                  <a:pt x="34" y="142"/>
                </a:lnTo>
                <a:lnTo>
                  <a:pt x="21" y="133"/>
                </a:lnTo>
                <a:lnTo>
                  <a:pt x="12" y="120"/>
                </a:lnTo>
                <a:lnTo>
                  <a:pt x="6" y="108"/>
                </a:lnTo>
                <a:lnTo>
                  <a:pt x="0" y="95"/>
                </a:lnTo>
                <a:lnTo>
                  <a:pt x="0" y="77"/>
                </a:lnTo>
                <a:lnTo>
                  <a:pt x="0" y="62"/>
                </a:lnTo>
                <a:lnTo>
                  <a:pt x="6" y="49"/>
                </a:lnTo>
                <a:lnTo>
                  <a:pt x="12" y="37"/>
                </a:lnTo>
                <a:lnTo>
                  <a:pt x="21" y="25"/>
                </a:lnTo>
                <a:lnTo>
                  <a:pt x="34" y="15"/>
                </a:lnTo>
                <a:lnTo>
                  <a:pt x="45" y="6"/>
                </a:lnTo>
                <a:lnTo>
                  <a:pt x="61" y="3"/>
                </a:lnTo>
                <a:lnTo>
                  <a:pt x="76" y="0"/>
                </a:lnTo>
                <a:lnTo>
                  <a:pt x="91" y="3"/>
                </a:lnTo>
                <a:lnTo>
                  <a:pt x="107" y="6"/>
                </a:lnTo>
                <a:lnTo>
                  <a:pt x="119" y="15"/>
                </a:lnTo>
                <a:lnTo>
                  <a:pt x="132" y="25"/>
                </a:lnTo>
                <a:lnTo>
                  <a:pt x="141" y="37"/>
                </a:lnTo>
                <a:lnTo>
                  <a:pt x="147" y="49"/>
                </a:lnTo>
                <a:lnTo>
                  <a:pt x="153" y="62"/>
                </a:lnTo>
                <a:lnTo>
                  <a:pt x="153" y="77"/>
                </a:lnTo>
              </a:path>
            </a:pathLst>
          </a:custGeom>
          <a:solidFill>
            <a:srgbClr val="FFE8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617" name="Freeform 49"/>
          <p:cNvSpPr>
            <a:spLocks/>
          </p:cNvSpPr>
          <p:nvPr/>
        </p:nvSpPr>
        <p:spPr bwMode="auto">
          <a:xfrm>
            <a:off x="7972478" y="5162398"/>
            <a:ext cx="160337" cy="160338"/>
          </a:xfrm>
          <a:custGeom>
            <a:avLst/>
            <a:gdLst>
              <a:gd name="T0" fmla="*/ 100 w 101"/>
              <a:gd name="T1" fmla="*/ 51 h 101"/>
              <a:gd name="T2" fmla="*/ 100 w 101"/>
              <a:gd name="T3" fmla="*/ 60 h 101"/>
              <a:gd name="T4" fmla="*/ 97 w 101"/>
              <a:gd name="T5" fmla="*/ 70 h 101"/>
              <a:gd name="T6" fmla="*/ 91 w 101"/>
              <a:gd name="T7" fmla="*/ 78 h 101"/>
              <a:gd name="T8" fmla="*/ 85 w 101"/>
              <a:gd name="T9" fmla="*/ 85 h 101"/>
              <a:gd name="T10" fmla="*/ 79 w 101"/>
              <a:gd name="T11" fmla="*/ 91 h 101"/>
              <a:gd name="T12" fmla="*/ 70 w 101"/>
              <a:gd name="T13" fmla="*/ 96 h 101"/>
              <a:gd name="T14" fmla="*/ 60 w 101"/>
              <a:gd name="T15" fmla="*/ 100 h 101"/>
              <a:gd name="T16" fmla="*/ 49 w 101"/>
              <a:gd name="T17" fmla="*/ 100 h 101"/>
              <a:gd name="T18" fmla="*/ 40 w 101"/>
              <a:gd name="T19" fmla="*/ 100 h 101"/>
              <a:gd name="T20" fmla="*/ 30 w 101"/>
              <a:gd name="T21" fmla="*/ 96 h 101"/>
              <a:gd name="T22" fmla="*/ 22 w 101"/>
              <a:gd name="T23" fmla="*/ 91 h 101"/>
              <a:gd name="T24" fmla="*/ 15 w 101"/>
              <a:gd name="T25" fmla="*/ 85 h 101"/>
              <a:gd name="T26" fmla="*/ 9 w 101"/>
              <a:gd name="T27" fmla="*/ 78 h 101"/>
              <a:gd name="T28" fmla="*/ 4 w 101"/>
              <a:gd name="T29" fmla="*/ 70 h 101"/>
              <a:gd name="T30" fmla="*/ 0 w 101"/>
              <a:gd name="T31" fmla="*/ 60 h 101"/>
              <a:gd name="T32" fmla="*/ 0 w 101"/>
              <a:gd name="T33" fmla="*/ 51 h 101"/>
              <a:gd name="T34" fmla="*/ 0 w 101"/>
              <a:gd name="T35" fmla="*/ 40 h 101"/>
              <a:gd name="T36" fmla="*/ 4 w 101"/>
              <a:gd name="T37" fmla="*/ 30 h 101"/>
              <a:gd name="T38" fmla="*/ 9 w 101"/>
              <a:gd name="T39" fmla="*/ 21 h 101"/>
              <a:gd name="T40" fmla="*/ 15 w 101"/>
              <a:gd name="T41" fmla="*/ 15 h 101"/>
              <a:gd name="T42" fmla="*/ 22 w 101"/>
              <a:gd name="T43" fmla="*/ 9 h 101"/>
              <a:gd name="T44" fmla="*/ 30 w 101"/>
              <a:gd name="T45" fmla="*/ 3 h 101"/>
              <a:gd name="T46" fmla="*/ 40 w 101"/>
              <a:gd name="T47" fmla="*/ 0 h 101"/>
              <a:gd name="T48" fmla="*/ 49 w 101"/>
              <a:gd name="T49" fmla="*/ 0 h 101"/>
              <a:gd name="T50" fmla="*/ 60 w 101"/>
              <a:gd name="T51" fmla="*/ 0 h 101"/>
              <a:gd name="T52" fmla="*/ 70 w 101"/>
              <a:gd name="T53" fmla="*/ 3 h 101"/>
              <a:gd name="T54" fmla="*/ 79 w 101"/>
              <a:gd name="T55" fmla="*/ 9 h 101"/>
              <a:gd name="T56" fmla="*/ 85 w 101"/>
              <a:gd name="T57" fmla="*/ 15 h 101"/>
              <a:gd name="T58" fmla="*/ 91 w 101"/>
              <a:gd name="T59" fmla="*/ 21 h 101"/>
              <a:gd name="T60" fmla="*/ 97 w 101"/>
              <a:gd name="T61" fmla="*/ 30 h 101"/>
              <a:gd name="T62" fmla="*/ 100 w 101"/>
              <a:gd name="T63" fmla="*/ 40 h 101"/>
              <a:gd name="T64" fmla="*/ 100 w 101"/>
              <a:gd name="T65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1" h="101">
                <a:moveTo>
                  <a:pt x="100" y="51"/>
                </a:moveTo>
                <a:lnTo>
                  <a:pt x="100" y="60"/>
                </a:lnTo>
                <a:lnTo>
                  <a:pt x="97" y="70"/>
                </a:lnTo>
                <a:lnTo>
                  <a:pt x="91" y="78"/>
                </a:lnTo>
                <a:lnTo>
                  <a:pt x="85" y="85"/>
                </a:lnTo>
                <a:lnTo>
                  <a:pt x="79" y="91"/>
                </a:lnTo>
                <a:lnTo>
                  <a:pt x="70" y="96"/>
                </a:lnTo>
                <a:lnTo>
                  <a:pt x="60" y="100"/>
                </a:lnTo>
                <a:lnTo>
                  <a:pt x="49" y="100"/>
                </a:lnTo>
                <a:lnTo>
                  <a:pt x="40" y="100"/>
                </a:lnTo>
                <a:lnTo>
                  <a:pt x="30" y="96"/>
                </a:lnTo>
                <a:lnTo>
                  <a:pt x="22" y="91"/>
                </a:lnTo>
                <a:lnTo>
                  <a:pt x="15" y="85"/>
                </a:lnTo>
                <a:lnTo>
                  <a:pt x="9" y="78"/>
                </a:lnTo>
                <a:lnTo>
                  <a:pt x="4" y="70"/>
                </a:lnTo>
                <a:lnTo>
                  <a:pt x="0" y="60"/>
                </a:lnTo>
                <a:lnTo>
                  <a:pt x="0" y="51"/>
                </a:lnTo>
                <a:lnTo>
                  <a:pt x="0" y="40"/>
                </a:lnTo>
                <a:lnTo>
                  <a:pt x="4" y="30"/>
                </a:lnTo>
                <a:lnTo>
                  <a:pt x="9" y="21"/>
                </a:lnTo>
                <a:lnTo>
                  <a:pt x="15" y="15"/>
                </a:lnTo>
                <a:lnTo>
                  <a:pt x="22" y="9"/>
                </a:lnTo>
                <a:lnTo>
                  <a:pt x="30" y="3"/>
                </a:lnTo>
                <a:lnTo>
                  <a:pt x="40" y="0"/>
                </a:lnTo>
                <a:lnTo>
                  <a:pt x="49" y="0"/>
                </a:lnTo>
                <a:lnTo>
                  <a:pt x="60" y="0"/>
                </a:lnTo>
                <a:lnTo>
                  <a:pt x="70" y="3"/>
                </a:lnTo>
                <a:lnTo>
                  <a:pt x="79" y="9"/>
                </a:lnTo>
                <a:lnTo>
                  <a:pt x="85" y="15"/>
                </a:lnTo>
                <a:lnTo>
                  <a:pt x="91" y="21"/>
                </a:lnTo>
                <a:lnTo>
                  <a:pt x="97" y="30"/>
                </a:lnTo>
                <a:lnTo>
                  <a:pt x="100" y="40"/>
                </a:lnTo>
                <a:lnTo>
                  <a:pt x="100" y="51"/>
                </a:lnTo>
              </a:path>
            </a:pathLst>
          </a:custGeom>
          <a:solidFill>
            <a:srgbClr val="FFF3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618" name="Freeform 50"/>
          <p:cNvSpPr>
            <a:spLocks/>
          </p:cNvSpPr>
          <p:nvPr/>
        </p:nvSpPr>
        <p:spPr bwMode="auto">
          <a:xfrm>
            <a:off x="8023277" y="5183037"/>
            <a:ext cx="74612" cy="77787"/>
          </a:xfrm>
          <a:custGeom>
            <a:avLst/>
            <a:gdLst>
              <a:gd name="T0" fmla="*/ 46 w 47"/>
              <a:gd name="T1" fmla="*/ 26 h 49"/>
              <a:gd name="T2" fmla="*/ 46 w 47"/>
              <a:gd name="T3" fmla="*/ 34 h 49"/>
              <a:gd name="T4" fmla="*/ 40 w 47"/>
              <a:gd name="T5" fmla="*/ 40 h 49"/>
              <a:gd name="T6" fmla="*/ 32 w 47"/>
              <a:gd name="T7" fmla="*/ 45 h 49"/>
              <a:gd name="T8" fmla="*/ 23 w 47"/>
              <a:gd name="T9" fmla="*/ 48 h 49"/>
              <a:gd name="T10" fmla="*/ 14 w 47"/>
              <a:gd name="T11" fmla="*/ 45 h 49"/>
              <a:gd name="T12" fmla="*/ 6 w 47"/>
              <a:gd name="T13" fmla="*/ 40 h 49"/>
              <a:gd name="T14" fmla="*/ 0 w 47"/>
              <a:gd name="T15" fmla="*/ 34 h 49"/>
              <a:gd name="T16" fmla="*/ 0 w 47"/>
              <a:gd name="T17" fmla="*/ 26 h 49"/>
              <a:gd name="T18" fmla="*/ 0 w 47"/>
              <a:gd name="T19" fmla="*/ 14 h 49"/>
              <a:gd name="T20" fmla="*/ 6 w 47"/>
              <a:gd name="T21" fmla="*/ 8 h 49"/>
              <a:gd name="T22" fmla="*/ 14 w 47"/>
              <a:gd name="T23" fmla="*/ 3 h 49"/>
              <a:gd name="T24" fmla="*/ 23 w 47"/>
              <a:gd name="T25" fmla="*/ 0 h 49"/>
              <a:gd name="T26" fmla="*/ 32 w 47"/>
              <a:gd name="T27" fmla="*/ 3 h 49"/>
              <a:gd name="T28" fmla="*/ 40 w 47"/>
              <a:gd name="T29" fmla="*/ 8 h 49"/>
              <a:gd name="T30" fmla="*/ 46 w 47"/>
              <a:gd name="T31" fmla="*/ 14 h 49"/>
              <a:gd name="T32" fmla="*/ 46 w 47"/>
              <a:gd name="T33" fmla="*/ 2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" h="49">
                <a:moveTo>
                  <a:pt x="46" y="26"/>
                </a:moveTo>
                <a:lnTo>
                  <a:pt x="46" y="34"/>
                </a:lnTo>
                <a:lnTo>
                  <a:pt x="40" y="40"/>
                </a:lnTo>
                <a:lnTo>
                  <a:pt x="32" y="45"/>
                </a:lnTo>
                <a:lnTo>
                  <a:pt x="23" y="48"/>
                </a:lnTo>
                <a:lnTo>
                  <a:pt x="14" y="45"/>
                </a:lnTo>
                <a:lnTo>
                  <a:pt x="6" y="40"/>
                </a:lnTo>
                <a:lnTo>
                  <a:pt x="0" y="34"/>
                </a:lnTo>
                <a:lnTo>
                  <a:pt x="0" y="26"/>
                </a:lnTo>
                <a:lnTo>
                  <a:pt x="0" y="14"/>
                </a:lnTo>
                <a:lnTo>
                  <a:pt x="6" y="8"/>
                </a:lnTo>
                <a:lnTo>
                  <a:pt x="14" y="3"/>
                </a:lnTo>
                <a:lnTo>
                  <a:pt x="23" y="0"/>
                </a:lnTo>
                <a:lnTo>
                  <a:pt x="32" y="3"/>
                </a:lnTo>
                <a:lnTo>
                  <a:pt x="40" y="8"/>
                </a:lnTo>
                <a:lnTo>
                  <a:pt x="46" y="14"/>
                </a:lnTo>
                <a:lnTo>
                  <a:pt x="46" y="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619" name="Rectangle 51"/>
          <p:cNvSpPr>
            <a:spLocks noChangeArrowheads="1"/>
          </p:cNvSpPr>
          <p:nvPr/>
        </p:nvSpPr>
        <p:spPr bwMode="auto">
          <a:xfrm>
            <a:off x="7399390" y="5175099"/>
            <a:ext cx="1160575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Continuous </a:t>
            </a:r>
          </a:p>
        </p:txBody>
      </p:sp>
      <p:sp>
        <p:nvSpPr>
          <p:cNvPr id="365620" name="Rectangle 52"/>
          <p:cNvSpPr>
            <a:spLocks noChangeArrowheads="1"/>
          </p:cNvSpPr>
          <p:nvPr/>
        </p:nvSpPr>
        <p:spPr bwMode="auto">
          <a:xfrm>
            <a:off x="7547028" y="5368774"/>
            <a:ext cx="1057983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32" name="Rectangle 43"/>
          <p:cNvSpPr>
            <a:spLocks noChangeArrowheads="1"/>
          </p:cNvSpPr>
          <p:nvPr/>
        </p:nvSpPr>
        <p:spPr bwMode="auto">
          <a:xfrm>
            <a:off x="4935590" y="22710"/>
            <a:ext cx="2362200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 defTabSz="7620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 defTabSz="7620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defTabSz="7620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defTabSz="7620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defTabSz="7620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 dirty="0">
                <a:solidFill>
                  <a:schemeClr val="tx1"/>
                </a:solidFill>
              </a:rPr>
              <a:t>More frequent </a:t>
            </a:r>
            <a:br>
              <a:rPr lang="en-US" altLang="en-US" sz="2400" b="1" dirty="0">
                <a:solidFill>
                  <a:schemeClr val="tx1"/>
                </a:solidFill>
              </a:rPr>
            </a:br>
            <a:r>
              <a:rPr lang="en-US" altLang="en-US" sz="2400" b="1" dirty="0">
                <a:solidFill>
                  <a:schemeClr val="tx1"/>
                </a:solidFill>
              </a:rPr>
              <a:t>Rescheduling</a:t>
            </a:r>
            <a:endParaRPr lang="en-US" altLang="en-US" sz="48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>
            <a:off x="4554590" y="350370"/>
            <a:ext cx="5257800" cy="457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44"/>
          <p:cNvSpPr>
            <a:spLocks noChangeArrowheads="1"/>
          </p:cNvSpPr>
          <p:nvPr/>
        </p:nvSpPr>
        <p:spPr bwMode="auto">
          <a:xfrm>
            <a:off x="8821790" y="3322170"/>
            <a:ext cx="2362200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 defTabSz="7620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 defTabSz="7620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defTabSz="7620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defTabSz="7620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defTabSz="7620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>
                <a:solidFill>
                  <a:schemeClr val="tx1"/>
                </a:solidFill>
              </a:rPr>
              <a:t>Less frequent </a:t>
            </a:r>
            <a:br>
              <a:rPr lang="en-US" altLang="en-US" sz="2400" b="1">
                <a:solidFill>
                  <a:schemeClr val="tx1"/>
                </a:solidFill>
              </a:rPr>
            </a:br>
            <a:r>
              <a:rPr lang="en-US" altLang="en-US" sz="2400" b="1">
                <a:solidFill>
                  <a:schemeClr val="tx1"/>
                </a:solidFill>
              </a:rPr>
              <a:t>Rescheduling</a:t>
            </a:r>
            <a:endParaRPr lang="en-US" altLang="en-US" sz="4800" b="1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063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5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5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5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5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5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5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5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5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5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5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1"/>
      <p:bldP spid="365591" grpId="1"/>
      <p:bldP spid="365592" grpId="1"/>
      <p:bldP spid="365593" grpId="1"/>
      <p:bldP spid="365594" grpId="1"/>
      <p:bldP spid="365595" grpId="1" animBg="1"/>
      <p:bldP spid="365596" grpId="1" animBg="1"/>
      <p:bldP spid="365597" grpId="1"/>
      <p:bldP spid="365598" grpId="1"/>
      <p:bldP spid="365599" grpId="1"/>
      <p:bldP spid="365600" grpId="1" animBg="1"/>
      <p:bldP spid="365606" grpId="1"/>
      <p:bldP spid="365607" grpId="1" animBg="1"/>
      <p:bldP spid="365608" grpId="1" animBg="1"/>
      <p:bldP spid="365610" grpId="0"/>
      <p:bldP spid="365611" grpId="0"/>
      <p:bldP spid="365612" grpId="0"/>
      <p:bldP spid="365613" grpId="0"/>
      <p:bldP spid="365614" grpId="0"/>
      <p:bldP spid="365616" grpId="1" animBg="1"/>
      <p:bldP spid="365617" grpId="1" animBg="1"/>
      <p:bldP spid="365618" grpId="1" animBg="1"/>
      <p:bldP spid="365619" grpId="1"/>
      <p:bldP spid="365620" grpId="1"/>
      <p:bldP spid="32" grpId="0"/>
      <p:bldP spid="33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5136"/>
            <a:ext cx="10515600" cy="745552"/>
          </a:xfrm>
        </p:spPr>
        <p:txBody>
          <a:bodyPr/>
          <a:lstStyle/>
          <a:p>
            <a:r>
              <a:rPr lang="en-US" dirty="0" smtClean="0"/>
              <a:t>Problem Description &amp;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</a:t>
            </a:r>
            <a:r>
              <a:rPr lang="en-US" altLang="en-US" b="1" dirty="0"/>
              <a:t>finite</a:t>
            </a:r>
            <a:r>
              <a:rPr lang="en-US" altLang="en-US" dirty="0"/>
              <a:t> set of </a:t>
            </a:r>
            <a:r>
              <a:rPr lang="en-US" altLang="en-US" dirty="0" smtClean="0"/>
              <a:t>‘N’ </a:t>
            </a:r>
            <a:r>
              <a:rPr lang="en-US" altLang="en-US" dirty="0"/>
              <a:t>jobs</a:t>
            </a:r>
          </a:p>
          <a:p>
            <a:r>
              <a:rPr lang="en-US" altLang="en-US" dirty="0"/>
              <a:t>Each job consists of a chain of operations </a:t>
            </a:r>
          </a:p>
          <a:p>
            <a:r>
              <a:rPr lang="en-US" altLang="en-US" dirty="0"/>
              <a:t>A </a:t>
            </a:r>
            <a:r>
              <a:rPr lang="en-US" altLang="en-US" b="1" dirty="0"/>
              <a:t>finite</a:t>
            </a:r>
            <a:r>
              <a:rPr lang="en-US" altLang="en-US" dirty="0"/>
              <a:t> set of </a:t>
            </a:r>
            <a:r>
              <a:rPr lang="en-US" altLang="en-US" dirty="0" smtClean="0"/>
              <a:t>‘M’ </a:t>
            </a:r>
            <a:r>
              <a:rPr lang="en-US" altLang="en-US" dirty="0"/>
              <a:t>machines</a:t>
            </a:r>
          </a:p>
          <a:p>
            <a:r>
              <a:rPr lang="en-US" altLang="en-US" dirty="0"/>
              <a:t>Each machine can handle at most one operation at a time</a:t>
            </a:r>
          </a:p>
          <a:p>
            <a:r>
              <a:rPr lang="en-US" altLang="en-US" dirty="0"/>
              <a:t>Each operation needs to be processed during an uninterrupted period of a given length on a given </a:t>
            </a:r>
            <a:r>
              <a:rPr lang="en-US" altLang="en-US" dirty="0" smtClean="0"/>
              <a:t>machine</a:t>
            </a:r>
          </a:p>
          <a:p>
            <a:endParaRPr lang="en-US" altLang="en-US" dirty="0"/>
          </a:p>
          <a:p>
            <a:r>
              <a:rPr lang="en-US" altLang="en-US" b="1" u="sng" dirty="0" smtClean="0"/>
              <a:t>Objective: </a:t>
            </a:r>
            <a:r>
              <a:rPr lang="en-US" dirty="0"/>
              <a:t>Optimal scheduling of jobs to minimize the total time it takes to complete all the operations. </a:t>
            </a:r>
          </a:p>
          <a:p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D1EF-B3D7-4E35-A143-31A619660FEC}" type="datetime1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5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63" y="976182"/>
            <a:ext cx="10515600" cy="759542"/>
          </a:xfrm>
        </p:spPr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E82D-D1FA-46CE-B373-8C4A1D657ADD}" type="datetime1">
              <a:rPr lang="en-US" smtClean="0"/>
              <a:t>12/5/2017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707163"/>
              </p:ext>
            </p:extLst>
          </p:nvPr>
        </p:nvGraphicFramePr>
        <p:xfrm>
          <a:off x="838200" y="1735724"/>
          <a:ext cx="10567262" cy="460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94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7032"/>
            <a:ext cx="10515600" cy="793656"/>
          </a:xfrm>
        </p:spPr>
        <p:txBody>
          <a:bodyPr/>
          <a:lstStyle/>
          <a:p>
            <a:r>
              <a:rPr lang="en-US" dirty="0" smtClean="0"/>
              <a:t>Formulation of GA-Approach by 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Procedure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E82D-D1FA-46CE-B373-8C4A1D657ADD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225446" y="3603687"/>
            <a:ext cx="294914" cy="285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531490"/>
              </p:ext>
            </p:extLst>
          </p:nvPr>
        </p:nvGraphicFramePr>
        <p:xfrm>
          <a:off x="863450" y="2961115"/>
          <a:ext cx="3122964" cy="1611631"/>
        </p:xfrm>
        <a:graphic>
          <a:graphicData uri="http://schemas.openxmlformats.org/drawingml/2006/table">
            <a:tbl>
              <a:tblPr/>
              <a:tblGrid>
                <a:gridCol w="520494">
                  <a:extLst>
                    <a:ext uri="{9D8B030D-6E8A-4147-A177-3AD203B41FA5}">
                      <a16:colId xmlns:a16="http://schemas.microsoft.com/office/drawing/2014/main" val="3597232150"/>
                    </a:ext>
                  </a:extLst>
                </a:gridCol>
                <a:gridCol w="520494">
                  <a:extLst>
                    <a:ext uri="{9D8B030D-6E8A-4147-A177-3AD203B41FA5}">
                      <a16:colId xmlns:a16="http://schemas.microsoft.com/office/drawing/2014/main" val="3510404105"/>
                    </a:ext>
                  </a:extLst>
                </a:gridCol>
                <a:gridCol w="520494">
                  <a:extLst>
                    <a:ext uri="{9D8B030D-6E8A-4147-A177-3AD203B41FA5}">
                      <a16:colId xmlns:a16="http://schemas.microsoft.com/office/drawing/2014/main" val="2478315048"/>
                    </a:ext>
                  </a:extLst>
                </a:gridCol>
                <a:gridCol w="520494">
                  <a:extLst>
                    <a:ext uri="{9D8B030D-6E8A-4147-A177-3AD203B41FA5}">
                      <a16:colId xmlns:a16="http://schemas.microsoft.com/office/drawing/2014/main" val="2666595627"/>
                    </a:ext>
                  </a:extLst>
                </a:gridCol>
                <a:gridCol w="520494">
                  <a:extLst>
                    <a:ext uri="{9D8B030D-6E8A-4147-A177-3AD203B41FA5}">
                      <a16:colId xmlns:a16="http://schemas.microsoft.com/office/drawing/2014/main" val="1891268757"/>
                    </a:ext>
                  </a:extLst>
                </a:gridCol>
                <a:gridCol w="520494">
                  <a:extLst>
                    <a:ext uri="{9D8B030D-6E8A-4147-A177-3AD203B41FA5}">
                      <a16:colId xmlns:a16="http://schemas.microsoft.com/office/drawing/2014/main" val="479472403"/>
                    </a:ext>
                  </a:extLst>
                </a:gridCol>
              </a:tblGrid>
              <a:tr h="145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668441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66649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52522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66011"/>
                  </a:ext>
                </a:extLst>
              </a:tr>
              <a:tr h="85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53739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37469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323087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63987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8977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60066"/>
              </p:ext>
            </p:extLst>
          </p:nvPr>
        </p:nvGraphicFramePr>
        <p:xfrm>
          <a:off x="4730510" y="2955687"/>
          <a:ext cx="3218862" cy="1620203"/>
        </p:xfrm>
        <a:graphic>
          <a:graphicData uri="http://schemas.openxmlformats.org/drawingml/2006/table">
            <a:tbl>
              <a:tblPr/>
              <a:tblGrid>
                <a:gridCol w="536477">
                  <a:extLst>
                    <a:ext uri="{9D8B030D-6E8A-4147-A177-3AD203B41FA5}">
                      <a16:colId xmlns:a16="http://schemas.microsoft.com/office/drawing/2014/main" val="3106102080"/>
                    </a:ext>
                  </a:extLst>
                </a:gridCol>
                <a:gridCol w="536477">
                  <a:extLst>
                    <a:ext uri="{9D8B030D-6E8A-4147-A177-3AD203B41FA5}">
                      <a16:colId xmlns:a16="http://schemas.microsoft.com/office/drawing/2014/main" val="3978799764"/>
                    </a:ext>
                  </a:extLst>
                </a:gridCol>
                <a:gridCol w="536477">
                  <a:extLst>
                    <a:ext uri="{9D8B030D-6E8A-4147-A177-3AD203B41FA5}">
                      <a16:colId xmlns:a16="http://schemas.microsoft.com/office/drawing/2014/main" val="1713752052"/>
                    </a:ext>
                  </a:extLst>
                </a:gridCol>
                <a:gridCol w="536477">
                  <a:extLst>
                    <a:ext uri="{9D8B030D-6E8A-4147-A177-3AD203B41FA5}">
                      <a16:colId xmlns:a16="http://schemas.microsoft.com/office/drawing/2014/main" val="492557556"/>
                    </a:ext>
                  </a:extLst>
                </a:gridCol>
                <a:gridCol w="536477">
                  <a:extLst>
                    <a:ext uri="{9D8B030D-6E8A-4147-A177-3AD203B41FA5}">
                      <a16:colId xmlns:a16="http://schemas.microsoft.com/office/drawing/2014/main" val="57506749"/>
                    </a:ext>
                  </a:extLst>
                </a:gridCol>
                <a:gridCol w="536477">
                  <a:extLst>
                    <a:ext uri="{9D8B030D-6E8A-4147-A177-3AD203B41FA5}">
                      <a16:colId xmlns:a16="http://schemas.microsoft.com/office/drawing/2014/main" val="120012214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216152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76806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0715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650652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68132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84988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638353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502625"/>
                  </a:ext>
                </a:extLst>
              </a:tr>
              <a:tr h="1588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81739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875" y="2927957"/>
            <a:ext cx="3318436" cy="16202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88484" y="2636472"/>
            <a:ext cx="2738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Processing time for each operation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60993" y="2578121"/>
            <a:ext cx="3693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Assignment Table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0846" y="2653338"/>
            <a:ext cx="3693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Iteration-1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8246795" y="3589879"/>
            <a:ext cx="294914" cy="285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520360" y="4817702"/>
            <a:ext cx="3693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Resulting Assignment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0627"/>
              </p:ext>
            </p:extLst>
          </p:nvPr>
        </p:nvGraphicFramePr>
        <p:xfrm>
          <a:off x="4730510" y="5173388"/>
          <a:ext cx="3218868" cy="1584936"/>
        </p:xfrm>
        <a:graphic>
          <a:graphicData uri="http://schemas.openxmlformats.org/drawingml/2006/table">
            <a:tbl>
              <a:tblPr/>
              <a:tblGrid>
                <a:gridCol w="536478">
                  <a:extLst>
                    <a:ext uri="{9D8B030D-6E8A-4147-A177-3AD203B41FA5}">
                      <a16:colId xmlns:a16="http://schemas.microsoft.com/office/drawing/2014/main" val="588890767"/>
                    </a:ext>
                  </a:extLst>
                </a:gridCol>
                <a:gridCol w="536478">
                  <a:extLst>
                    <a:ext uri="{9D8B030D-6E8A-4147-A177-3AD203B41FA5}">
                      <a16:colId xmlns:a16="http://schemas.microsoft.com/office/drawing/2014/main" val="381417619"/>
                    </a:ext>
                  </a:extLst>
                </a:gridCol>
                <a:gridCol w="536478">
                  <a:extLst>
                    <a:ext uri="{9D8B030D-6E8A-4147-A177-3AD203B41FA5}">
                      <a16:colId xmlns:a16="http://schemas.microsoft.com/office/drawing/2014/main" val="538378743"/>
                    </a:ext>
                  </a:extLst>
                </a:gridCol>
                <a:gridCol w="536478">
                  <a:extLst>
                    <a:ext uri="{9D8B030D-6E8A-4147-A177-3AD203B41FA5}">
                      <a16:colId xmlns:a16="http://schemas.microsoft.com/office/drawing/2014/main" val="3007936010"/>
                    </a:ext>
                  </a:extLst>
                </a:gridCol>
                <a:gridCol w="536478">
                  <a:extLst>
                    <a:ext uri="{9D8B030D-6E8A-4147-A177-3AD203B41FA5}">
                      <a16:colId xmlns:a16="http://schemas.microsoft.com/office/drawing/2014/main" val="3450909028"/>
                    </a:ext>
                  </a:extLst>
                </a:gridCol>
                <a:gridCol w="536478">
                  <a:extLst>
                    <a:ext uri="{9D8B030D-6E8A-4147-A177-3AD203B41FA5}">
                      <a16:colId xmlns:a16="http://schemas.microsoft.com/office/drawing/2014/main" val="951003543"/>
                    </a:ext>
                  </a:extLst>
                </a:gridCol>
              </a:tblGrid>
              <a:tr h="176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781784"/>
                  </a:ext>
                </a:extLst>
              </a:tr>
              <a:tr h="17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071450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003721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350395"/>
                  </a:ext>
                </a:extLst>
              </a:tr>
              <a:tr h="17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709517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168241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150772"/>
                  </a:ext>
                </a:extLst>
              </a:tr>
              <a:tr h="1761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901282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07503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8213599" y="5744497"/>
            <a:ext cx="320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Makespan</a:t>
            </a:r>
            <a:r>
              <a:rPr lang="en-US" dirty="0" smtClean="0"/>
              <a:t>=6</a:t>
            </a:r>
          </a:p>
          <a:p>
            <a:r>
              <a:rPr lang="en-US" dirty="0" smtClean="0"/>
              <a:t>Total Workload on Machines=15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7569"/>
            <a:ext cx="10515600" cy="773119"/>
          </a:xfrm>
        </p:spPr>
        <p:txBody>
          <a:bodyPr/>
          <a:lstStyle/>
          <a:p>
            <a:r>
              <a:rPr lang="en-US" dirty="0" smtClean="0"/>
              <a:t>Formulation of GA-Approach by 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Procedure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24E82D-D1FA-46CE-B373-8C4A1D657AD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12/5/2017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275265" y="3611461"/>
            <a:ext cx="294914" cy="285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4355" y="2631087"/>
            <a:ext cx="3693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Processing time for each operation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98761" y="2625758"/>
            <a:ext cx="3693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Assignment Table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42021" y="2625758"/>
            <a:ext cx="3693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Iteration-1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8187803" y="3589879"/>
            <a:ext cx="294914" cy="285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0179" y="4804939"/>
            <a:ext cx="3693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Resulting Assignment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51016"/>
              </p:ext>
            </p:extLst>
          </p:nvPr>
        </p:nvGraphicFramePr>
        <p:xfrm>
          <a:off x="679664" y="3038146"/>
          <a:ext cx="3403700" cy="1561311"/>
        </p:xfrm>
        <a:graphic>
          <a:graphicData uri="http://schemas.openxmlformats.org/drawingml/2006/table">
            <a:tbl>
              <a:tblPr/>
              <a:tblGrid>
                <a:gridCol w="592453">
                  <a:extLst>
                    <a:ext uri="{9D8B030D-6E8A-4147-A177-3AD203B41FA5}">
                      <a16:colId xmlns:a16="http://schemas.microsoft.com/office/drawing/2014/main" val="1857102782"/>
                    </a:ext>
                  </a:extLst>
                </a:gridCol>
                <a:gridCol w="441435">
                  <a:extLst>
                    <a:ext uri="{9D8B030D-6E8A-4147-A177-3AD203B41FA5}">
                      <a16:colId xmlns:a16="http://schemas.microsoft.com/office/drawing/2014/main" val="408791699"/>
                    </a:ext>
                  </a:extLst>
                </a:gridCol>
                <a:gridCol w="592453">
                  <a:extLst>
                    <a:ext uri="{9D8B030D-6E8A-4147-A177-3AD203B41FA5}">
                      <a16:colId xmlns:a16="http://schemas.microsoft.com/office/drawing/2014/main" val="404967125"/>
                    </a:ext>
                  </a:extLst>
                </a:gridCol>
                <a:gridCol w="592453">
                  <a:extLst>
                    <a:ext uri="{9D8B030D-6E8A-4147-A177-3AD203B41FA5}">
                      <a16:colId xmlns:a16="http://schemas.microsoft.com/office/drawing/2014/main" val="3918760834"/>
                    </a:ext>
                  </a:extLst>
                </a:gridCol>
                <a:gridCol w="592453">
                  <a:extLst>
                    <a:ext uri="{9D8B030D-6E8A-4147-A177-3AD203B41FA5}">
                      <a16:colId xmlns:a16="http://schemas.microsoft.com/office/drawing/2014/main" val="1920976499"/>
                    </a:ext>
                  </a:extLst>
                </a:gridCol>
                <a:gridCol w="592453">
                  <a:extLst>
                    <a:ext uri="{9D8B030D-6E8A-4147-A177-3AD203B41FA5}">
                      <a16:colId xmlns:a16="http://schemas.microsoft.com/office/drawing/2014/main" val="1159418333"/>
                    </a:ext>
                  </a:extLst>
                </a:gridCol>
              </a:tblGrid>
              <a:tr h="173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018344"/>
                  </a:ext>
                </a:extLst>
              </a:tr>
              <a:tr h="1734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404833"/>
                  </a:ext>
                </a:extLst>
              </a:tr>
              <a:tr h="173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455084"/>
                  </a:ext>
                </a:extLst>
              </a:tr>
              <a:tr h="1734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267343"/>
                  </a:ext>
                </a:extLst>
              </a:tr>
              <a:tr h="173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436801"/>
                  </a:ext>
                </a:extLst>
              </a:tr>
              <a:tr h="173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131634"/>
                  </a:ext>
                </a:extLst>
              </a:tr>
              <a:tr h="1734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277926"/>
                  </a:ext>
                </a:extLst>
              </a:tr>
              <a:tr h="173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364734"/>
                  </a:ext>
                </a:extLst>
              </a:tr>
              <a:tr h="173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81067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721503"/>
              </p:ext>
            </p:extLst>
          </p:nvPr>
        </p:nvGraphicFramePr>
        <p:xfrm>
          <a:off x="4675931" y="3001004"/>
          <a:ext cx="3403698" cy="1587429"/>
        </p:xfrm>
        <a:graphic>
          <a:graphicData uri="http://schemas.openxmlformats.org/drawingml/2006/table">
            <a:tbl>
              <a:tblPr/>
              <a:tblGrid>
                <a:gridCol w="567283">
                  <a:extLst>
                    <a:ext uri="{9D8B030D-6E8A-4147-A177-3AD203B41FA5}">
                      <a16:colId xmlns:a16="http://schemas.microsoft.com/office/drawing/2014/main" val="342116994"/>
                    </a:ext>
                  </a:extLst>
                </a:gridCol>
                <a:gridCol w="567283">
                  <a:extLst>
                    <a:ext uri="{9D8B030D-6E8A-4147-A177-3AD203B41FA5}">
                      <a16:colId xmlns:a16="http://schemas.microsoft.com/office/drawing/2014/main" val="2111627136"/>
                    </a:ext>
                  </a:extLst>
                </a:gridCol>
                <a:gridCol w="567283">
                  <a:extLst>
                    <a:ext uri="{9D8B030D-6E8A-4147-A177-3AD203B41FA5}">
                      <a16:colId xmlns:a16="http://schemas.microsoft.com/office/drawing/2014/main" val="2364611402"/>
                    </a:ext>
                  </a:extLst>
                </a:gridCol>
                <a:gridCol w="480220">
                  <a:extLst>
                    <a:ext uri="{9D8B030D-6E8A-4147-A177-3AD203B41FA5}">
                      <a16:colId xmlns:a16="http://schemas.microsoft.com/office/drawing/2014/main" val="1921508615"/>
                    </a:ext>
                  </a:extLst>
                </a:gridCol>
                <a:gridCol w="654346">
                  <a:extLst>
                    <a:ext uri="{9D8B030D-6E8A-4147-A177-3AD203B41FA5}">
                      <a16:colId xmlns:a16="http://schemas.microsoft.com/office/drawing/2014/main" val="3499133163"/>
                    </a:ext>
                  </a:extLst>
                </a:gridCol>
                <a:gridCol w="567283">
                  <a:extLst>
                    <a:ext uri="{9D8B030D-6E8A-4147-A177-3AD203B41FA5}">
                      <a16:colId xmlns:a16="http://schemas.microsoft.com/office/drawing/2014/main" val="1695204353"/>
                    </a:ext>
                  </a:extLst>
                </a:gridCol>
              </a:tblGrid>
              <a:tr h="176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009355"/>
                  </a:ext>
                </a:extLst>
              </a:tr>
              <a:tr h="1763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521058"/>
                  </a:ext>
                </a:extLst>
              </a:tr>
              <a:tr h="176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071754"/>
                  </a:ext>
                </a:extLst>
              </a:tr>
              <a:tr h="17638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979479"/>
                  </a:ext>
                </a:extLst>
              </a:tr>
              <a:tr h="176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589"/>
                  </a:ext>
                </a:extLst>
              </a:tr>
              <a:tr h="176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452556"/>
                  </a:ext>
                </a:extLst>
              </a:tr>
              <a:tr h="17638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53743"/>
                  </a:ext>
                </a:extLst>
              </a:tr>
              <a:tr h="176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956820"/>
                  </a:ext>
                </a:extLst>
              </a:tr>
              <a:tr h="176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0899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216786"/>
              </p:ext>
            </p:extLst>
          </p:nvPr>
        </p:nvGraphicFramePr>
        <p:xfrm>
          <a:off x="8590891" y="3001004"/>
          <a:ext cx="3399547" cy="1587429"/>
        </p:xfrm>
        <a:graphic>
          <a:graphicData uri="http://schemas.openxmlformats.org/drawingml/2006/table">
            <a:tbl>
              <a:tblPr/>
              <a:tblGrid>
                <a:gridCol w="591730">
                  <a:extLst>
                    <a:ext uri="{9D8B030D-6E8A-4147-A177-3AD203B41FA5}">
                      <a16:colId xmlns:a16="http://schemas.microsoft.com/office/drawing/2014/main" val="3456213465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21711022"/>
                    </a:ext>
                  </a:extLst>
                </a:gridCol>
                <a:gridCol w="591730">
                  <a:extLst>
                    <a:ext uri="{9D8B030D-6E8A-4147-A177-3AD203B41FA5}">
                      <a16:colId xmlns:a16="http://schemas.microsoft.com/office/drawing/2014/main" val="3947956052"/>
                    </a:ext>
                  </a:extLst>
                </a:gridCol>
                <a:gridCol w="591730">
                  <a:extLst>
                    <a:ext uri="{9D8B030D-6E8A-4147-A177-3AD203B41FA5}">
                      <a16:colId xmlns:a16="http://schemas.microsoft.com/office/drawing/2014/main" val="2482290912"/>
                    </a:ext>
                  </a:extLst>
                </a:gridCol>
                <a:gridCol w="591730">
                  <a:extLst>
                    <a:ext uri="{9D8B030D-6E8A-4147-A177-3AD203B41FA5}">
                      <a16:colId xmlns:a16="http://schemas.microsoft.com/office/drawing/2014/main" val="790290477"/>
                    </a:ext>
                  </a:extLst>
                </a:gridCol>
                <a:gridCol w="591730">
                  <a:extLst>
                    <a:ext uri="{9D8B030D-6E8A-4147-A177-3AD203B41FA5}">
                      <a16:colId xmlns:a16="http://schemas.microsoft.com/office/drawing/2014/main" val="1642560263"/>
                    </a:ext>
                  </a:extLst>
                </a:gridCol>
              </a:tblGrid>
              <a:tr h="176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235599"/>
                  </a:ext>
                </a:extLst>
              </a:tr>
              <a:tr h="1763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736797"/>
                  </a:ext>
                </a:extLst>
              </a:tr>
              <a:tr h="176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931905"/>
                  </a:ext>
                </a:extLst>
              </a:tr>
              <a:tr h="17638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211754"/>
                  </a:ext>
                </a:extLst>
              </a:tr>
              <a:tr h="176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751902"/>
                  </a:ext>
                </a:extLst>
              </a:tr>
              <a:tr h="176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801653"/>
                  </a:ext>
                </a:extLst>
              </a:tr>
              <a:tr h="17638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52195"/>
                  </a:ext>
                </a:extLst>
              </a:tr>
              <a:tr h="176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23911"/>
                  </a:ext>
                </a:extLst>
              </a:tr>
              <a:tr h="176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39624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70069"/>
              </p:ext>
            </p:extLst>
          </p:nvPr>
        </p:nvGraphicFramePr>
        <p:xfrm>
          <a:off x="4675931" y="5138529"/>
          <a:ext cx="3403698" cy="1561311"/>
        </p:xfrm>
        <a:graphic>
          <a:graphicData uri="http://schemas.openxmlformats.org/drawingml/2006/table">
            <a:tbl>
              <a:tblPr/>
              <a:tblGrid>
                <a:gridCol w="567283">
                  <a:extLst>
                    <a:ext uri="{9D8B030D-6E8A-4147-A177-3AD203B41FA5}">
                      <a16:colId xmlns:a16="http://schemas.microsoft.com/office/drawing/2014/main" val="284485588"/>
                    </a:ext>
                  </a:extLst>
                </a:gridCol>
                <a:gridCol w="567283">
                  <a:extLst>
                    <a:ext uri="{9D8B030D-6E8A-4147-A177-3AD203B41FA5}">
                      <a16:colId xmlns:a16="http://schemas.microsoft.com/office/drawing/2014/main" val="3311643759"/>
                    </a:ext>
                  </a:extLst>
                </a:gridCol>
                <a:gridCol w="567283">
                  <a:extLst>
                    <a:ext uri="{9D8B030D-6E8A-4147-A177-3AD203B41FA5}">
                      <a16:colId xmlns:a16="http://schemas.microsoft.com/office/drawing/2014/main" val="1189245530"/>
                    </a:ext>
                  </a:extLst>
                </a:gridCol>
                <a:gridCol w="567283">
                  <a:extLst>
                    <a:ext uri="{9D8B030D-6E8A-4147-A177-3AD203B41FA5}">
                      <a16:colId xmlns:a16="http://schemas.microsoft.com/office/drawing/2014/main" val="1988437377"/>
                    </a:ext>
                  </a:extLst>
                </a:gridCol>
                <a:gridCol w="567283">
                  <a:extLst>
                    <a:ext uri="{9D8B030D-6E8A-4147-A177-3AD203B41FA5}">
                      <a16:colId xmlns:a16="http://schemas.microsoft.com/office/drawing/2014/main" val="3427307828"/>
                    </a:ext>
                  </a:extLst>
                </a:gridCol>
                <a:gridCol w="567283">
                  <a:extLst>
                    <a:ext uri="{9D8B030D-6E8A-4147-A177-3AD203B41FA5}">
                      <a16:colId xmlns:a16="http://schemas.microsoft.com/office/drawing/2014/main" val="2668912884"/>
                    </a:ext>
                  </a:extLst>
                </a:gridCol>
              </a:tblGrid>
              <a:tr h="173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712812"/>
                  </a:ext>
                </a:extLst>
              </a:tr>
              <a:tr h="1734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067059"/>
                  </a:ext>
                </a:extLst>
              </a:tr>
              <a:tr h="173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71533"/>
                  </a:ext>
                </a:extLst>
              </a:tr>
              <a:tr h="173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592633"/>
                  </a:ext>
                </a:extLst>
              </a:tr>
              <a:tr h="1734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732748"/>
                  </a:ext>
                </a:extLst>
              </a:tr>
              <a:tr h="173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886931"/>
                  </a:ext>
                </a:extLst>
              </a:tr>
              <a:tr h="173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438485"/>
                  </a:ext>
                </a:extLst>
              </a:tr>
              <a:tr h="1734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774104"/>
                  </a:ext>
                </a:extLst>
              </a:tr>
              <a:tr h="173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23563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213599" y="5744497"/>
            <a:ext cx="320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Makespan</a:t>
            </a:r>
            <a:r>
              <a:rPr lang="en-US" dirty="0" smtClean="0"/>
              <a:t>=5</a:t>
            </a:r>
          </a:p>
          <a:p>
            <a:r>
              <a:rPr lang="en-US" dirty="0" smtClean="0"/>
              <a:t>Total Workload on Machines=14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575"/>
            <a:ext cx="10515600" cy="703113"/>
          </a:xfrm>
        </p:spPr>
        <p:txBody>
          <a:bodyPr>
            <a:normAutofit/>
          </a:bodyPr>
          <a:lstStyle/>
          <a:p>
            <a:r>
              <a:rPr lang="en-US" sz="3600" dirty="0"/>
              <a:t>Formulation of </a:t>
            </a:r>
            <a:r>
              <a:rPr lang="en-US" sz="3600" dirty="0" smtClean="0"/>
              <a:t>GA-Notion of Assignment Schemata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 smtClean="0"/>
              <a:t>With a frequency of chosen thresholds (</a:t>
            </a:r>
            <a:r>
              <a:rPr lang="el-GR" dirty="0" smtClean="0"/>
              <a:t>α</a:t>
            </a:r>
            <a:r>
              <a:rPr lang="en-US" dirty="0" smtClean="0"/>
              <a:t> and </a:t>
            </a:r>
            <a:r>
              <a:rPr lang="el-GR" dirty="0" smtClean="0"/>
              <a:t>β</a:t>
            </a:r>
            <a:r>
              <a:rPr lang="en-US" dirty="0"/>
              <a:t>)</a:t>
            </a:r>
            <a:r>
              <a:rPr lang="en-US" dirty="0" smtClean="0"/>
              <a:t>, an assignment table is created with elements ‘0’, ‘1’ and ‘*’.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E82D-D1FA-46CE-B373-8C4A1D657ADD}" type="datetime1">
              <a:rPr lang="en-US" smtClean="0"/>
              <a:t>12/5/2017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92202"/>
              </p:ext>
            </p:extLst>
          </p:nvPr>
        </p:nvGraphicFramePr>
        <p:xfrm>
          <a:off x="2242370" y="3577739"/>
          <a:ext cx="3605365" cy="1761174"/>
        </p:xfrm>
        <a:graphic>
          <a:graphicData uri="http://schemas.openxmlformats.org/drawingml/2006/table">
            <a:tbl>
              <a:tblPr/>
              <a:tblGrid>
                <a:gridCol w="631868">
                  <a:extLst>
                    <a:ext uri="{9D8B030D-6E8A-4147-A177-3AD203B41FA5}">
                      <a16:colId xmlns:a16="http://schemas.microsoft.com/office/drawing/2014/main" val="3487188987"/>
                    </a:ext>
                  </a:extLst>
                </a:gridCol>
                <a:gridCol w="446025">
                  <a:extLst>
                    <a:ext uri="{9D8B030D-6E8A-4147-A177-3AD203B41FA5}">
                      <a16:colId xmlns:a16="http://schemas.microsoft.com/office/drawing/2014/main" val="2476064569"/>
                    </a:ext>
                  </a:extLst>
                </a:gridCol>
                <a:gridCol w="631868">
                  <a:extLst>
                    <a:ext uri="{9D8B030D-6E8A-4147-A177-3AD203B41FA5}">
                      <a16:colId xmlns:a16="http://schemas.microsoft.com/office/drawing/2014/main" val="3214965442"/>
                    </a:ext>
                  </a:extLst>
                </a:gridCol>
                <a:gridCol w="631868">
                  <a:extLst>
                    <a:ext uri="{9D8B030D-6E8A-4147-A177-3AD203B41FA5}">
                      <a16:colId xmlns:a16="http://schemas.microsoft.com/office/drawing/2014/main" val="738172680"/>
                    </a:ext>
                  </a:extLst>
                </a:gridCol>
                <a:gridCol w="631868">
                  <a:extLst>
                    <a:ext uri="{9D8B030D-6E8A-4147-A177-3AD203B41FA5}">
                      <a16:colId xmlns:a16="http://schemas.microsoft.com/office/drawing/2014/main" val="696770040"/>
                    </a:ext>
                  </a:extLst>
                </a:gridCol>
                <a:gridCol w="631868">
                  <a:extLst>
                    <a:ext uri="{9D8B030D-6E8A-4147-A177-3AD203B41FA5}">
                      <a16:colId xmlns:a16="http://schemas.microsoft.com/office/drawing/2014/main" val="967074845"/>
                    </a:ext>
                  </a:extLst>
                </a:gridCol>
              </a:tblGrid>
              <a:tr h="195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072715"/>
                  </a:ext>
                </a:extLst>
              </a:tr>
              <a:tr h="19568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177699"/>
                  </a:ext>
                </a:extLst>
              </a:tr>
              <a:tr h="1956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341895"/>
                  </a:ext>
                </a:extLst>
              </a:tr>
              <a:tr h="1956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476867"/>
                  </a:ext>
                </a:extLst>
              </a:tr>
              <a:tr h="19568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517119"/>
                  </a:ext>
                </a:extLst>
              </a:tr>
              <a:tr h="1956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976018"/>
                  </a:ext>
                </a:extLst>
              </a:tr>
              <a:tr h="1956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O3,2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98491"/>
                  </a:ext>
                </a:extLst>
              </a:tr>
              <a:tr h="1956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O1,3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11641"/>
                  </a:ext>
                </a:extLst>
              </a:tr>
              <a:tr h="1956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O2,3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20743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41808" y="3908323"/>
            <a:ext cx="101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 = 0.03</a:t>
            </a:r>
          </a:p>
          <a:p>
            <a:r>
              <a:rPr lang="el-GR" dirty="0" smtClean="0"/>
              <a:t>β</a:t>
            </a:r>
            <a:r>
              <a:rPr lang="en-US" dirty="0" smtClean="0"/>
              <a:t> = 0.95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2762" y="3208407"/>
            <a:ext cx="361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Assignment Schemata</a:t>
            </a:r>
          </a:p>
        </p:txBody>
      </p:sp>
    </p:spTree>
    <p:extLst>
      <p:ext uri="{BB962C8B-B14F-4D97-AF65-F5344CB8AC3E}">
        <p14:creationId xmlns:p14="http://schemas.microsoft.com/office/powerpoint/2010/main" val="22116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1446</Words>
  <Application>Microsoft Office PowerPoint</Application>
  <PresentationFormat>Widescreen</PresentationFormat>
  <Paragraphs>1021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Job Shop Scheduling </vt:lpstr>
      <vt:lpstr>Presentation workflow</vt:lpstr>
      <vt:lpstr>Motivation</vt:lpstr>
      <vt:lpstr>PowerPoint Presentation</vt:lpstr>
      <vt:lpstr>Problem Description &amp; Objective</vt:lpstr>
      <vt:lpstr>Genetic Algorithm</vt:lpstr>
      <vt:lpstr>Formulation of GA-Approach by Localization</vt:lpstr>
      <vt:lpstr>Formulation of GA-Approach by Localization</vt:lpstr>
      <vt:lpstr>Formulation of GA-Notion of Assignment Schemata</vt:lpstr>
      <vt:lpstr>Genetic Operator-Crossover</vt:lpstr>
      <vt:lpstr>Genetic Operator-Mutation</vt:lpstr>
      <vt:lpstr>GA workflow for this specific problem</vt:lpstr>
      <vt:lpstr>Results &amp; Comparisons</vt:lpstr>
      <vt:lpstr>Sensitivity analysis of parameters</vt:lpstr>
      <vt:lpstr>Different Seeds &amp; Micro-look to an iteration </vt:lpstr>
      <vt:lpstr>References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51</cp:revision>
  <dcterms:created xsi:type="dcterms:W3CDTF">2017-12-03T07:50:59Z</dcterms:created>
  <dcterms:modified xsi:type="dcterms:W3CDTF">2017-12-05T17:12:49Z</dcterms:modified>
</cp:coreProperties>
</file>