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43"/>
  </p:notesMasterIdLst>
  <p:sldIdLst>
    <p:sldId id="256" r:id="rId2"/>
    <p:sldId id="285" r:id="rId3"/>
    <p:sldId id="286" r:id="rId4"/>
    <p:sldId id="287" r:id="rId5"/>
    <p:sldId id="289" r:id="rId6"/>
    <p:sldId id="291" r:id="rId7"/>
    <p:sldId id="290" r:id="rId8"/>
    <p:sldId id="293" r:id="rId9"/>
    <p:sldId id="276" r:id="rId10"/>
    <p:sldId id="279" r:id="rId11"/>
    <p:sldId id="282" r:id="rId12"/>
    <p:sldId id="283" r:id="rId13"/>
    <p:sldId id="284" r:id="rId14"/>
    <p:sldId id="292" r:id="rId15"/>
    <p:sldId id="258" r:id="rId16"/>
    <p:sldId id="294" r:id="rId17"/>
    <p:sldId id="297" r:id="rId18"/>
    <p:sldId id="298" r:id="rId19"/>
    <p:sldId id="300" r:id="rId20"/>
    <p:sldId id="301" r:id="rId21"/>
    <p:sldId id="305" r:id="rId22"/>
    <p:sldId id="306" r:id="rId23"/>
    <p:sldId id="307" r:id="rId24"/>
    <p:sldId id="308" r:id="rId25"/>
    <p:sldId id="303" r:id="rId26"/>
    <p:sldId id="309" r:id="rId27"/>
    <p:sldId id="310" r:id="rId28"/>
    <p:sldId id="311" r:id="rId29"/>
    <p:sldId id="312" r:id="rId30"/>
    <p:sldId id="313" r:id="rId31"/>
    <p:sldId id="314" r:id="rId32"/>
    <p:sldId id="316" r:id="rId33"/>
    <p:sldId id="318" r:id="rId34"/>
    <p:sldId id="322" r:id="rId35"/>
    <p:sldId id="321" r:id="rId36"/>
    <p:sldId id="323" r:id="rId37"/>
    <p:sldId id="319" r:id="rId38"/>
    <p:sldId id="324" r:id="rId39"/>
    <p:sldId id="325" r:id="rId40"/>
    <p:sldId id="326" r:id="rId41"/>
    <p:sldId id="32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4660"/>
  </p:normalViewPr>
  <p:slideViewPr>
    <p:cSldViewPr snapToGrid="0">
      <p:cViewPr varScale="1">
        <p:scale>
          <a:sx n="65" d="100"/>
          <a:sy n="65" d="100"/>
        </p:scale>
        <p:origin x="638" y="20"/>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Ann</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Ann</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Ann</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A004B1-94EB-4BEF-89B1-33D62607ABD1}" type="doc">
      <dgm:prSet loTypeId="urn:microsoft.com/office/officeart/2005/8/layout/cycle2" loCatId="cycle" qsTypeId="urn:microsoft.com/office/officeart/2005/8/quickstyle/simple1" qsCatId="simple" csTypeId="urn:microsoft.com/office/officeart/2005/8/colors/accent1_2" csCatId="accent1" phldr="0"/>
      <dgm:spPr/>
      <dgm:t>
        <a:bodyPr/>
        <a:lstStyle/>
        <a:p>
          <a:endParaRPr lang="en-US"/>
        </a:p>
      </dgm:t>
    </dgm:pt>
    <dgm:pt modelId="{94B3C5B0-0214-4372-A3F9-DE982851F1C0}" type="pres">
      <dgm:prSet presAssocID="{2BA004B1-94EB-4BEF-89B1-33D62607ABD1}" presName="cycle" presStyleCnt="0">
        <dgm:presLayoutVars>
          <dgm:dir/>
          <dgm:resizeHandles val="exact"/>
        </dgm:presLayoutVars>
      </dgm:prSet>
      <dgm:spPr/>
    </dgm:pt>
  </dgm:ptLst>
  <dgm:cxnLst>
    <dgm:cxn modelId="{5E59D95D-BA52-4390-9F4D-81D4BB39DCF7}" type="presOf" srcId="{2BA004B1-94EB-4BEF-89B1-33D62607ABD1}" destId="{94B3C5B0-0214-4372-A3F9-DE982851F1C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9A4B87-215B-4AD0-AC90-E90D52BC3CDD}" type="doc">
      <dgm:prSet loTypeId="urn:microsoft.com/office/officeart/2005/8/layout/equation2" loCatId="process" qsTypeId="urn:microsoft.com/office/officeart/2005/8/quickstyle/simple2" qsCatId="simple" csTypeId="urn:microsoft.com/office/officeart/2005/8/colors/accent1_2" csCatId="accent1" phldr="1"/>
      <dgm:spPr/>
    </dgm:pt>
    <dgm:pt modelId="{62ECABFB-0670-46E7-84ED-57761CD196A6}">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Dan</a:t>
          </a:r>
        </a:p>
      </dgm:t>
    </dgm:pt>
    <dgm:pt modelId="{DE618702-5C98-46A2-9F3B-DFEDC5E78E1D}" type="parTrans" cxnId="{F434FFC1-D0B4-4AFA-8611-D6EC66318438}">
      <dgm:prSet/>
      <dgm:spPr/>
      <dgm:t>
        <a:bodyPr/>
        <a:lstStyle/>
        <a:p>
          <a:endParaRPr lang="en-US"/>
        </a:p>
      </dgm:t>
    </dgm:pt>
    <dgm:pt modelId="{8B0FD681-7B5C-45EC-B156-9ACACE381D31}" type="sibTrans" cxnId="{F434FFC1-D0B4-4AFA-8611-D6EC66318438}">
      <dgm:prSet/>
      <dgm:spPr/>
      <dgm:t>
        <a:bodyPr/>
        <a:lstStyle/>
        <a:p>
          <a:r>
            <a:rPr lang="en-US" dirty="0"/>
            <a:t>LOVES</a:t>
          </a:r>
        </a:p>
      </dgm:t>
    </dgm:pt>
    <dgm:pt modelId="{163A6406-60D1-4F81-A7B2-36CC20FD3295}">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a:t>
          </a:r>
        </a:p>
      </dgm:t>
    </dgm:pt>
    <dgm:pt modelId="{9F2D508D-6010-4B14-A9FE-5251487C1D27}" type="parTrans" cxnId="{7AD874EB-C44C-4DDE-967C-4A87976CDAD0}">
      <dgm:prSet/>
      <dgm:spPr/>
      <dgm:t>
        <a:bodyPr/>
        <a:lstStyle/>
        <a:p>
          <a:endParaRPr lang="en-US"/>
        </a:p>
      </dgm:t>
    </dgm:pt>
    <dgm:pt modelId="{584CE88F-FDF9-4FA6-A2CD-8D2A1E2E06F9}" type="sibTrans" cxnId="{7AD874EB-C44C-4DDE-967C-4A87976CDAD0}">
      <dgm:prSet/>
      <dgm:spPr/>
      <dgm:t>
        <a:bodyPr/>
        <a:lstStyle/>
        <a:p>
          <a:endParaRPr lang="en-US"/>
        </a:p>
      </dgm:t>
    </dgm:pt>
    <dgm:pt modelId="{194546E8-6420-404E-B217-F61D2F75BFE1}" type="pres">
      <dgm:prSet presAssocID="{799A4B87-215B-4AD0-AC90-E90D52BC3CDD}" presName="Name0" presStyleCnt="0">
        <dgm:presLayoutVars>
          <dgm:dir/>
          <dgm:resizeHandles val="exact"/>
        </dgm:presLayoutVars>
      </dgm:prSet>
      <dgm:spPr/>
    </dgm:pt>
    <dgm:pt modelId="{F0594546-F105-4A33-BD37-14503E00CED3}" type="pres">
      <dgm:prSet presAssocID="{799A4B87-215B-4AD0-AC90-E90D52BC3CDD}" presName="vNodes" presStyleCnt="0"/>
      <dgm:spPr/>
    </dgm:pt>
    <dgm:pt modelId="{5AE1F561-77C5-4310-82AF-D2BA42316CA0}" type="pres">
      <dgm:prSet presAssocID="{62ECABFB-0670-46E7-84ED-57761CD196A6}" presName="node" presStyleLbl="node1" presStyleIdx="0" presStyleCnt="2" custLinFactNeighborY="0">
        <dgm:presLayoutVars>
          <dgm:bulletEnabled val="1"/>
        </dgm:presLayoutVars>
      </dgm:prSet>
      <dgm:spPr/>
    </dgm:pt>
    <dgm:pt modelId="{AA7BE2C1-27AC-4084-BA61-177BA8DFF750}" type="pres">
      <dgm:prSet presAssocID="{799A4B87-215B-4AD0-AC90-E90D52BC3CDD}" presName="sibTransLast" presStyleLbl="sibTrans2D1" presStyleIdx="0" presStyleCnt="1" custScaleX="185402"/>
      <dgm:spPr/>
    </dgm:pt>
    <dgm:pt modelId="{12BB9395-61B8-4F5B-A5A1-2F63B8D5EF7C}" type="pres">
      <dgm:prSet presAssocID="{799A4B87-215B-4AD0-AC90-E90D52BC3CDD}" presName="connectorText" presStyleLbl="sibTrans2D1" presStyleIdx="0" presStyleCnt="1"/>
      <dgm:spPr/>
    </dgm:pt>
    <dgm:pt modelId="{547BCA87-809C-46AE-B5F1-B1E6AF2E818A}" type="pres">
      <dgm:prSet presAssocID="{799A4B87-215B-4AD0-AC90-E90D52BC3CDD}" presName="lastNode" presStyleLbl="node1" presStyleIdx="1" presStyleCnt="2" custLinFactNeighborX="97276" custLinFactNeighborY="-699">
        <dgm:presLayoutVars>
          <dgm:bulletEnabled val="1"/>
        </dgm:presLayoutVars>
      </dgm:prSet>
      <dgm:spPr/>
    </dgm:pt>
  </dgm:ptLst>
  <dgm:cxnLst>
    <dgm:cxn modelId="{98343601-A3BB-452C-8E7A-7A7249CB0A3E}" type="presOf" srcId="{163A6406-60D1-4F81-A7B2-36CC20FD3295}" destId="{547BCA87-809C-46AE-B5F1-B1E6AF2E818A}" srcOrd="0" destOrd="0" presId="urn:microsoft.com/office/officeart/2005/8/layout/equation2"/>
    <dgm:cxn modelId="{E299A71D-E577-4975-9A11-B96023D032E0}" type="presOf" srcId="{799A4B87-215B-4AD0-AC90-E90D52BC3CDD}" destId="{194546E8-6420-404E-B217-F61D2F75BFE1}" srcOrd="0" destOrd="0" presId="urn:microsoft.com/office/officeart/2005/8/layout/equation2"/>
    <dgm:cxn modelId="{F434FFC1-D0B4-4AFA-8611-D6EC66318438}" srcId="{799A4B87-215B-4AD0-AC90-E90D52BC3CDD}" destId="{62ECABFB-0670-46E7-84ED-57761CD196A6}" srcOrd="0" destOrd="0" parTransId="{DE618702-5C98-46A2-9F3B-DFEDC5E78E1D}" sibTransId="{8B0FD681-7B5C-45EC-B156-9ACACE381D31}"/>
    <dgm:cxn modelId="{C11C97E2-FE00-4A89-8D48-EA2DC4E413BF}" type="presOf" srcId="{62ECABFB-0670-46E7-84ED-57761CD196A6}" destId="{5AE1F561-77C5-4310-82AF-D2BA42316CA0}" srcOrd="0" destOrd="0" presId="urn:microsoft.com/office/officeart/2005/8/layout/equation2"/>
    <dgm:cxn modelId="{7AD874EB-C44C-4DDE-967C-4A87976CDAD0}" srcId="{799A4B87-215B-4AD0-AC90-E90D52BC3CDD}" destId="{163A6406-60D1-4F81-A7B2-36CC20FD3295}" srcOrd="1" destOrd="0" parTransId="{9F2D508D-6010-4B14-A9FE-5251487C1D27}" sibTransId="{584CE88F-FDF9-4FA6-A2CD-8D2A1E2E06F9}"/>
    <dgm:cxn modelId="{CEB8A6FC-1C88-4B80-AFAE-926598EE11DB}" type="presOf" srcId="{8B0FD681-7B5C-45EC-B156-9ACACE381D31}" destId="{12BB9395-61B8-4F5B-A5A1-2F63B8D5EF7C}" srcOrd="1" destOrd="0" presId="urn:microsoft.com/office/officeart/2005/8/layout/equation2"/>
    <dgm:cxn modelId="{0EB97CFE-CB4C-42DD-B275-1FB1BD85E0E3}" type="presOf" srcId="{8B0FD681-7B5C-45EC-B156-9ACACE381D31}" destId="{AA7BE2C1-27AC-4084-BA61-177BA8DFF750}" srcOrd="0" destOrd="0" presId="urn:microsoft.com/office/officeart/2005/8/layout/equation2"/>
    <dgm:cxn modelId="{1984D758-E27A-49CF-935E-3108C82CF68D}" type="presParOf" srcId="{194546E8-6420-404E-B217-F61D2F75BFE1}" destId="{F0594546-F105-4A33-BD37-14503E00CED3}" srcOrd="0" destOrd="0" presId="urn:microsoft.com/office/officeart/2005/8/layout/equation2"/>
    <dgm:cxn modelId="{11BA5362-EFB1-4BD5-A2B5-2259295532A9}" type="presParOf" srcId="{F0594546-F105-4A33-BD37-14503E00CED3}" destId="{5AE1F561-77C5-4310-82AF-D2BA42316CA0}" srcOrd="0" destOrd="0" presId="urn:microsoft.com/office/officeart/2005/8/layout/equation2"/>
    <dgm:cxn modelId="{24C7960A-2C83-4462-8E78-9C97F0D62F09}" type="presParOf" srcId="{194546E8-6420-404E-B217-F61D2F75BFE1}" destId="{AA7BE2C1-27AC-4084-BA61-177BA8DFF750}" srcOrd="1" destOrd="0" presId="urn:microsoft.com/office/officeart/2005/8/layout/equation2"/>
    <dgm:cxn modelId="{D3299CD6-7DDC-4B8B-BC20-0C4F247071F6}" type="presParOf" srcId="{AA7BE2C1-27AC-4084-BA61-177BA8DFF750}" destId="{12BB9395-61B8-4F5B-A5A1-2F63B8D5EF7C}" srcOrd="0" destOrd="0" presId="urn:microsoft.com/office/officeart/2005/8/layout/equation2"/>
    <dgm:cxn modelId="{9AF68567-376F-4C97-9B69-48ADA018FB6F}" type="presParOf" srcId="{194546E8-6420-404E-B217-F61D2F75BFE1}" destId="{547BCA87-809C-46AE-B5F1-B1E6AF2E818A}"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Ann</a:t>
          </a:r>
        </a:p>
      </dsp:txBody>
      <dsp:txXfrm>
        <a:off x="6238410" y="602200"/>
        <a:ext cx="2522522" cy="2522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Ann</a:t>
          </a:r>
        </a:p>
      </dsp:txBody>
      <dsp:txXfrm>
        <a:off x="6238410" y="602200"/>
        <a:ext cx="2522522" cy="2522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Ann</a:t>
          </a:r>
        </a:p>
      </dsp:txBody>
      <dsp:txXfrm>
        <a:off x="6238410" y="602200"/>
        <a:ext cx="2522522" cy="25225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1F561-77C5-4310-82AF-D2BA42316CA0}">
      <dsp:nvSpPr>
        <dsp:cNvPr id="0" name=""/>
        <dsp:cNvSpPr/>
      </dsp:nvSpPr>
      <dsp:spPr>
        <a:xfrm>
          <a:off x="4079" y="104704"/>
          <a:ext cx="3567386" cy="3567386"/>
        </a:xfrm>
        <a:prstGeom prst="ellipse">
          <a:avLst/>
        </a:prstGeom>
        <a:solidFill>
          <a:schemeClr val="accent4"/>
        </a:solidFill>
        <a:ln w="5397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Dan</a:t>
          </a:r>
        </a:p>
      </dsp:txBody>
      <dsp:txXfrm>
        <a:off x="526511" y="627136"/>
        <a:ext cx="2522522" cy="2522522"/>
      </dsp:txXfrm>
    </dsp:sp>
    <dsp:sp modelId="{AA7BE2C1-27AC-4084-BA61-177BA8DFF750}">
      <dsp:nvSpPr>
        <dsp:cNvPr id="0" name=""/>
        <dsp:cNvSpPr/>
      </dsp:nvSpPr>
      <dsp:spPr>
        <a:xfrm rot="21584992">
          <a:off x="3622232" y="1212255"/>
          <a:ext cx="2107316" cy="13270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LOVES</a:t>
          </a:r>
        </a:p>
      </dsp:txBody>
      <dsp:txXfrm>
        <a:off x="3622234" y="1478537"/>
        <a:ext cx="1709196" cy="796241"/>
      </dsp:txXfrm>
    </dsp:sp>
    <dsp:sp modelId="{547BCA87-809C-46AE-B5F1-B1E6AF2E818A}">
      <dsp:nvSpPr>
        <dsp:cNvPr id="0" name=""/>
        <dsp:cNvSpPr/>
      </dsp:nvSpPr>
      <dsp:spPr>
        <a:xfrm>
          <a:off x="5715978" y="79768"/>
          <a:ext cx="3567386" cy="3567386"/>
        </a:xfrm>
        <a:prstGeom prst="ellipse">
          <a:avLst/>
        </a:prstGeom>
        <a:solidFill>
          <a:schemeClr val="accent2"/>
        </a:solidFill>
        <a:ln w="53975" cap="flat" cmpd="dbl"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t>
          </a:r>
        </a:p>
      </dsp:txBody>
      <dsp:txXfrm>
        <a:off x="6238410" y="602200"/>
        <a:ext cx="2522522" cy="252252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90037-B4CA-4ABA-9AFE-CBB31C1E46AD}"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02F74-B171-4E66-A71B-7DDBD40BE743}" type="slidenum">
              <a:rPr lang="en-US" smtClean="0"/>
              <a:t>‹#›</a:t>
            </a:fld>
            <a:endParaRPr lang="en-US"/>
          </a:p>
        </p:txBody>
      </p:sp>
    </p:spTree>
    <p:extLst>
      <p:ext uri="{BB962C8B-B14F-4D97-AF65-F5344CB8AC3E}">
        <p14:creationId xmlns:p14="http://schemas.microsoft.com/office/powerpoint/2010/main" val="130905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18</a:t>
            </a:fld>
            <a:endParaRPr lang="en-US"/>
          </a:p>
        </p:txBody>
      </p:sp>
    </p:spTree>
    <p:extLst>
      <p:ext uri="{BB962C8B-B14F-4D97-AF65-F5344CB8AC3E}">
        <p14:creationId xmlns:p14="http://schemas.microsoft.com/office/powerpoint/2010/main" val="159773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19</a:t>
            </a:fld>
            <a:endParaRPr lang="en-US"/>
          </a:p>
        </p:txBody>
      </p:sp>
    </p:spTree>
    <p:extLst>
      <p:ext uri="{BB962C8B-B14F-4D97-AF65-F5344CB8AC3E}">
        <p14:creationId xmlns:p14="http://schemas.microsoft.com/office/powerpoint/2010/main" val="416656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20</a:t>
            </a:fld>
            <a:endParaRPr lang="en-US"/>
          </a:p>
        </p:txBody>
      </p:sp>
    </p:spTree>
    <p:extLst>
      <p:ext uri="{BB962C8B-B14F-4D97-AF65-F5344CB8AC3E}">
        <p14:creationId xmlns:p14="http://schemas.microsoft.com/office/powerpoint/2010/main" val="174853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21</a:t>
            </a:fld>
            <a:endParaRPr lang="en-US"/>
          </a:p>
        </p:txBody>
      </p:sp>
    </p:spTree>
    <p:extLst>
      <p:ext uri="{BB962C8B-B14F-4D97-AF65-F5344CB8AC3E}">
        <p14:creationId xmlns:p14="http://schemas.microsoft.com/office/powerpoint/2010/main" val="204113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22</a:t>
            </a:fld>
            <a:endParaRPr lang="en-US"/>
          </a:p>
        </p:txBody>
      </p:sp>
    </p:spTree>
    <p:extLst>
      <p:ext uri="{BB962C8B-B14F-4D97-AF65-F5344CB8AC3E}">
        <p14:creationId xmlns:p14="http://schemas.microsoft.com/office/powerpoint/2010/main" val="160884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23</a:t>
            </a:fld>
            <a:endParaRPr lang="en-US"/>
          </a:p>
        </p:txBody>
      </p:sp>
    </p:spTree>
    <p:extLst>
      <p:ext uri="{BB962C8B-B14F-4D97-AF65-F5344CB8AC3E}">
        <p14:creationId xmlns:p14="http://schemas.microsoft.com/office/powerpoint/2010/main" val="238169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02F74-B171-4E66-A71B-7DDBD40BE743}" type="slidenum">
              <a:rPr lang="en-US" smtClean="0"/>
              <a:t>24</a:t>
            </a:fld>
            <a:endParaRPr lang="en-US"/>
          </a:p>
        </p:txBody>
      </p:sp>
    </p:spTree>
    <p:extLst>
      <p:ext uri="{BB962C8B-B14F-4D97-AF65-F5344CB8AC3E}">
        <p14:creationId xmlns:p14="http://schemas.microsoft.com/office/powerpoint/2010/main" val="107474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E3220199-390C-4CDF-B250-958BEF491534}" type="datetime1">
              <a:rPr lang="en-US" smtClean="0"/>
              <a:t>7/16/2019</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8516EA25-A31F-4B9E-A83D-BE5BCB6B421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74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55242-F27C-4EFD-9A0C-21BDD0022C2E}"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411952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C8901-44EA-4BA7-8AEF-A055AB35293E}"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413530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79EF-A2EC-4E68-96AA-3A43C1F34D55}"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72559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9025C-97FE-469E-B846-C4B8D983662D}" type="datetime1">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6EA25-A31F-4B9E-A83D-BE5BCB6B421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9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A11CCD-C082-4D32-9481-67461A39EF5C}"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40480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14AA1-73B0-4C6B-8FEF-3189A90F6F40}" type="datetime1">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15193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04528-0913-4724-870B-857F29E8F3C4}" type="datetime1">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113471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F64F4-5AB0-4D66-8B5C-7A68C9BA4546}" type="datetime1">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205117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CB2707-F4B7-4B5C-A662-ADB89905075E}"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129521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A96F5-FA9E-4068-8060-22E6BFD0BB36}" type="datetime1">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6EA25-A31F-4B9E-A83D-BE5BCB6B4218}" type="slidenum">
              <a:rPr lang="en-US" smtClean="0"/>
              <a:t>‹#›</a:t>
            </a:fld>
            <a:endParaRPr lang="en-US"/>
          </a:p>
        </p:txBody>
      </p:sp>
    </p:spTree>
    <p:extLst>
      <p:ext uri="{BB962C8B-B14F-4D97-AF65-F5344CB8AC3E}">
        <p14:creationId xmlns:p14="http://schemas.microsoft.com/office/powerpoint/2010/main" val="39475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EAB1CF6-23D5-4A8D-B241-7D0DD1EFE6AA}" type="datetime1">
              <a:rPr lang="en-US" smtClean="0"/>
              <a:t>7/16/2019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516EA25-A31F-4B9E-A83D-BE5BCB6B4218}" type="slidenum">
              <a:rPr lang="en-US" smtClean="0"/>
              <a:t>‹#›</a:t>
            </a:fld>
            <a:endParaRPr lang="en-US"/>
          </a:p>
        </p:txBody>
      </p:sp>
    </p:spTree>
    <p:extLst>
      <p:ext uri="{BB962C8B-B14F-4D97-AF65-F5344CB8AC3E}">
        <p14:creationId xmlns:p14="http://schemas.microsoft.com/office/powerpoint/2010/main" val="21599092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eo4j.com/developer/language-guid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eo4j.com/sandbox-v2/"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6C48-44F5-4F8F-A95C-D892D369026E}"/>
              </a:ext>
            </a:extLst>
          </p:cNvPr>
          <p:cNvSpPr>
            <a:spLocks noGrp="1"/>
          </p:cNvSpPr>
          <p:nvPr>
            <p:ph type="ctrTitle"/>
          </p:nvPr>
        </p:nvSpPr>
        <p:spPr/>
        <p:txBody>
          <a:bodyPr>
            <a:normAutofit fontScale="90000"/>
          </a:bodyPr>
          <a:lstStyle/>
          <a:p>
            <a:br>
              <a:rPr lang="en-US" sz="4800" dirty="0"/>
            </a:br>
            <a:br>
              <a:rPr lang="en-US" sz="4800" dirty="0"/>
            </a:br>
            <a:br>
              <a:rPr lang="en-US" sz="4800" dirty="0"/>
            </a:br>
            <a:br>
              <a:rPr lang="en-US" sz="4800" dirty="0"/>
            </a:br>
            <a:r>
              <a:rPr lang="en-US" sz="4800" dirty="0"/>
              <a:t>social Network Analysis using Graph Database  AND Neo4j</a:t>
            </a:r>
          </a:p>
        </p:txBody>
      </p:sp>
      <p:sp>
        <p:nvSpPr>
          <p:cNvPr id="3" name="Subtitle 2">
            <a:extLst>
              <a:ext uri="{FF2B5EF4-FFF2-40B4-BE49-F238E27FC236}">
                <a16:creationId xmlns:a16="http://schemas.microsoft.com/office/drawing/2014/main" id="{D4353938-ABD4-4FA7-9135-A43061CF4721}"/>
              </a:ext>
            </a:extLst>
          </p:cNvPr>
          <p:cNvSpPr>
            <a:spLocks noGrp="1"/>
          </p:cNvSpPr>
          <p:nvPr>
            <p:ph type="subTitle" idx="1"/>
          </p:nvPr>
        </p:nvSpPr>
        <p:spPr>
          <a:xfrm>
            <a:off x="1709530" y="3869634"/>
            <a:ext cx="8767860" cy="2392621"/>
          </a:xfrm>
        </p:spPr>
        <p:txBody>
          <a:bodyPr>
            <a:normAutofit fontScale="32500" lnSpcReduction="20000"/>
          </a:bodyPr>
          <a:lstStyle/>
          <a:p>
            <a:endParaRPr lang="en-US" sz="9600" dirty="0"/>
          </a:p>
          <a:p>
            <a:r>
              <a:rPr lang="en-US" sz="9600" dirty="0"/>
              <a:t>June 13, 2019</a:t>
            </a:r>
          </a:p>
          <a:p>
            <a:r>
              <a:rPr lang="en-US" sz="9600" dirty="0"/>
              <a:t>Aakash Bashyal</a:t>
            </a:r>
          </a:p>
          <a:p>
            <a:r>
              <a:rPr lang="en-US" sz="9600" dirty="0"/>
              <a:t>Computer Engineering, Master, 2018</a:t>
            </a:r>
          </a:p>
          <a:p>
            <a:br>
              <a:rPr lang="en-US" dirty="0"/>
            </a:br>
            <a:endParaRPr lang="en-US" dirty="0"/>
          </a:p>
        </p:txBody>
      </p:sp>
      <p:sp>
        <p:nvSpPr>
          <p:cNvPr id="4" name="Slide Number Placeholder 3">
            <a:extLst>
              <a:ext uri="{FF2B5EF4-FFF2-40B4-BE49-F238E27FC236}">
                <a16:creationId xmlns:a16="http://schemas.microsoft.com/office/drawing/2014/main" id="{2D710FB8-7347-48ED-B84A-20FD416E1B17}"/>
              </a:ext>
            </a:extLst>
          </p:cNvPr>
          <p:cNvSpPr>
            <a:spLocks noGrp="1"/>
          </p:cNvSpPr>
          <p:nvPr>
            <p:ph type="sldNum" sz="quarter" idx="12"/>
          </p:nvPr>
        </p:nvSpPr>
        <p:spPr/>
        <p:txBody>
          <a:bodyPr/>
          <a:lstStyle/>
          <a:p>
            <a:fld id="{8516EA25-A31F-4B9E-A83D-BE5BCB6B4218}" type="slidenum">
              <a:rPr lang="en-US" smtClean="0"/>
              <a:t>1</a:t>
            </a:fld>
            <a:endParaRPr lang="en-US"/>
          </a:p>
        </p:txBody>
      </p:sp>
      <p:pic>
        <p:nvPicPr>
          <p:cNvPr id="1026" name="Picture 2" descr="https://lh3.googleusercontent.com/7p46A6sG7mNIaZuxkc-3dZo2TgD7mRqtPq-3DCe9QWPBHpchtC_pMXCCcJl7AjEdGQwwI4Z6kjFRTkJieUvwU3GgD-RlqA02zRlj-yjWaTlDAOY-sXpAZIasa8OkZNU_Ssbes_UIvMw">
            <a:extLst>
              <a:ext uri="{FF2B5EF4-FFF2-40B4-BE49-F238E27FC236}">
                <a16:creationId xmlns:a16="http://schemas.microsoft.com/office/drawing/2014/main" id="{80D3731F-1E43-430F-B6EE-0575795C5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587" y="492953"/>
            <a:ext cx="3135746" cy="143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2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Nodes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Nodes Represent the objects (or, Entity, Things) in the graph</a:t>
            </a:r>
          </a:p>
          <a:p>
            <a:r>
              <a:rPr lang="en-US" sz="2400" dirty="0"/>
              <a:t>Can hold any number of attributes (key-value pairs) called </a:t>
            </a:r>
            <a:r>
              <a:rPr lang="en-US" sz="2400" b="1" dirty="0"/>
              <a:t>properties</a:t>
            </a:r>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10</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properties as key/value paired</a:t>
            </a:r>
          </a:p>
        </p:txBody>
      </p:sp>
    </p:spTree>
    <p:extLst>
      <p:ext uri="{BB962C8B-B14F-4D97-AF65-F5344CB8AC3E}">
        <p14:creationId xmlns:p14="http://schemas.microsoft.com/office/powerpoint/2010/main" val="69272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provide directed, named, semantically-relevant connections between two node entities  (e.g. Person ACTED_IN Movie, Person DIRECTED MOVIE)</a:t>
            </a:r>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11</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cxnSp>
        <p:nvCxnSpPr>
          <p:cNvPr id="8" name="Straight Arrow Connector 7">
            <a:extLst>
              <a:ext uri="{FF2B5EF4-FFF2-40B4-BE49-F238E27FC236}">
                <a16:creationId xmlns:a16="http://schemas.microsoft.com/office/drawing/2014/main" id="{7AFAC52B-5874-4350-9FFA-AA408FA169CD}"/>
              </a:ext>
            </a:extLst>
          </p:cNvPr>
          <p:cNvCxnSpPr>
            <a:cxnSpLocks/>
            <a:stCxn id="4" idx="6"/>
            <a:endCxn id="7" idx="2"/>
          </p:cNvCxnSpPr>
          <p:nvPr/>
        </p:nvCxnSpPr>
        <p:spPr>
          <a:xfrm flipV="1">
            <a:off x="2688170" y="4447399"/>
            <a:ext cx="27188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E1F6DB9-1634-482D-9EEE-069B280F3828}"/>
              </a:ext>
            </a:extLst>
          </p:cNvPr>
          <p:cNvCxnSpPr>
            <a:cxnSpLocks/>
            <a:stCxn id="6" idx="2"/>
            <a:endCxn id="7" idx="6"/>
          </p:cNvCxnSpPr>
          <p:nvPr/>
        </p:nvCxnSpPr>
        <p:spPr>
          <a:xfrm flipH="1">
            <a:off x="6954617" y="4447399"/>
            <a:ext cx="246068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properties as key/value paired</a:t>
            </a:r>
            <a:endParaRPr lang="en-US" dirty="0">
              <a:solidFill>
                <a:schemeClr val="tx1">
                  <a:lumMod val="50000"/>
                  <a:lumOff val="50000"/>
                </a:schemeClr>
              </a:solidFill>
            </a:endParaRPr>
          </a:p>
        </p:txBody>
      </p:sp>
      <p:sp>
        <p:nvSpPr>
          <p:cNvPr id="15" name="TextBox 14">
            <a:extLst>
              <a:ext uri="{FF2B5EF4-FFF2-40B4-BE49-F238E27FC236}">
                <a16:creationId xmlns:a16="http://schemas.microsoft.com/office/drawing/2014/main" id="{377AFF6E-9025-4010-B932-9B3C5413301E}"/>
              </a:ext>
            </a:extLst>
          </p:cNvPr>
          <p:cNvSpPr txBox="1"/>
          <p:nvPr/>
        </p:nvSpPr>
        <p:spPr>
          <a:xfrm flipH="1">
            <a:off x="3304074" y="3694539"/>
            <a:ext cx="1744496" cy="646331"/>
          </a:xfrm>
          <a:prstGeom prst="rect">
            <a:avLst/>
          </a:prstGeom>
          <a:noFill/>
        </p:spPr>
        <p:txBody>
          <a:bodyPr wrap="square" rtlCol="0">
            <a:spAutoFit/>
          </a:bodyPr>
          <a:lstStyle/>
          <a:p>
            <a:pPr algn="ctr"/>
            <a:r>
              <a:rPr lang="en-US" b="1" dirty="0"/>
              <a:t>:ACTED_IN</a:t>
            </a:r>
          </a:p>
          <a:p>
            <a:pPr algn="ctr"/>
            <a:endParaRPr lang="en-US" dirty="0"/>
          </a:p>
        </p:txBody>
      </p:sp>
      <p:sp>
        <p:nvSpPr>
          <p:cNvPr id="18" name="TextBox 17">
            <a:extLst>
              <a:ext uri="{FF2B5EF4-FFF2-40B4-BE49-F238E27FC236}">
                <a16:creationId xmlns:a16="http://schemas.microsoft.com/office/drawing/2014/main" id="{6C5C8985-5FED-457D-AF77-F5F2D6EE0AB8}"/>
              </a:ext>
            </a:extLst>
          </p:cNvPr>
          <p:cNvSpPr txBox="1"/>
          <p:nvPr/>
        </p:nvSpPr>
        <p:spPr>
          <a:xfrm flipH="1">
            <a:off x="7486650" y="3690087"/>
            <a:ext cx="1579009" cy="369332"/>
          </a:xfrm>
          <a:prstGeom prst="rect">
            <a:avLst/>
          </a:prstGeom>
          <a:noFill/>
        </p:spPr>
        <p:txBody>
          <a:bodyPr wrap="square" rtlCol="0">
            <a:spAutoFit/>
          </a:bodyPr>
          <a:lstStyle/>
          <a:p>
            <a:pPr algn="ctr"/>
            <a:r>
              <a:rPr lang="en-US" b="1" dirty="0"/>
              <a:t>:DIRECTED</a:t>
            </a:r>
          </a:p>
        </p:txBody>
      </p:sp>
    </p:spTree>
    <p:extLst>
      <p:ext uri="{BB962C8B-B14F-4D97-AF65-F5344CB8AC3E}">
        <p14:creationId xmlns:p14="http://schemas.microsoft.com/office/powerpoint/2010/main" val="352323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provide directed, named, semantically-relevant connections between two node entities  (e.g. Person ACTED_IN Movie)</a:t>
            </a:r>
          </a:p>
          <a:p>
            <a:r>
              <a:rPr lang="en-US" sz="2400" dirty="0"/>
              <a:t>Like nodes, relationships can also have </a:t>
            </a:r>
            <a:r>
              <a:rPr lang="en-US" sz="2400" b="1" dirty="0"/>
              <a:t>properties</a:t>
            </a:r>
          </a:p>
          <a:p>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12</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cxnSp>
        <p:nvCxnSpPr>
          <p:cNvPr id="8" name="Straight Arrow Connector 7">
            <a:extLst>
              <a:ext uri="{FF2B5EF4-FFF2-40B4-BE49-F238E27FC236}">
                <a16:creationId xmlns:a16="http://schemas.microsoft.com/office/drawing/2014/main" id="{7AFAC52B-5874-4350-9FFA-AA408FA169CD}"/>
              </a:ext>
            </a:extLst>
          </p:cNvPr>
          <p:cNvCxnSpPr>
            <a:cxnSpLocks/>
            <a:stCxn id="4" idx="6"/>
            <a:endCxn id="7" idx="2"/>
          </p:cNvCxnSpPr>
          <p:nvPr/>
        </p:nvCxnSpPr>
        <p:spPr>
          <a:xfrm flipV="1">
            <a:off x="2688170" y="4447399"/>
            <a:ext cx="27188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E1F6DB9-1634-482D-9EEE-069B280F3828}"/>
              </a:ext>
            </a:extLst>
          </p:cNvPr>
          <p:cNvCxnSpPr>
            <a:cxnSpLocks/>
            <a:stCxn id="6" idx="2"/>
            <a:endCxn id="7" idx="6"/>
          </p:cNvCxnSpPr>
          <p:nvPr/>
        </p:nvCxnSpPr>
        <p:spPr>
          <a:xfrm flipH="1">
            <a:off x="6954617" y="4447399"/>
            <a:ext cx="246068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properties as key/value paired</a:t>
            </a:r>
            <a:endParaRPr lang="en-US" dirty="0">
              <a:solidFill>
                <a:schemeClr val="tx1">
                  <a:lumMod val="50000"/>
                  <a:lumOff val="50000"/>
                </a:schemeClr>
              </a:solidFill>
            </a:endParaRPr>
          </a:p>
        </p:txBody>
      </p:sp>
      <p:sp>
        <p:nvSpPr>
          <p:cNvPr id="20" name="TextBox 19">
            <a:extLst>
              <a:ext uri="{FF2B5EF4-FFF2-40B4-BE49-F238E27FC236}">
                <a16:creationId xmlns:a16="http://schemas.microsoft.com/office/drawing/2014/main" id="{5C60FC46-0605-425E-AE0A-D3BF527A95D9}"/>
              </a:ext>
            </a:extLst>
          </p:cNvPr>
          <p:cNvSpPr txBox="1"/>
          <p:nvPr/>
        </p:nvSpPr>
        <p:spPr>
          <a:xfrm flipH="1">
            <a:off x="3304074" y="3694539"/>
            <a:ext cx="1744496" cy="646331"/>
          </a:xfrm>
          <a:prstGeom prst="rect">
            <a:avLst/>
          </a:prstGeom>
          <a:noFill/>
        </p:spPr>
        <p:txBody>
          <a:bodyPr wrap="square" rtlCol="0">
            <a:spAutoFit/>
          </a:bodyPr>
          <a:lstStyle/>
          <a:p>
            <a:pPr algn="ctr"/>
            <a:r>
              <a:rPr lang="en-US" b="1" dirty="0"/>
              <a:t>:ACTED_IN</a:t>
            </a:r>
          </a:p>
          <a:p>
            <a:pPr algn="ctr"/>
            <a:r>
              <a:rPr lang="en-US" b="1" u="sng" dirty="0"/>
              <a:t>roles</a:t>
            </a:r>
            <a:r>
              <a:rPr lang="en-US" u="sng" dirty="0"/>
              <a:t>=[“forest”]</a:t>
            </a:r>
          </a:p>
        </p:txBody>
      </p:sp>
      <p:sp>
        <p:nvSpPr>
          <p:cNvPr id="21" name="TextBox 20">
            <a:extLst>
              <a:ext uri="{FF2B5EF4-FFF2-40B4-BE49-F238E27FC236}">
                <a16:creationId xmlns:a16="http://schemas.microsoft.com/office/drawing/2014/main" id="{9F575B62-881D-4F0C-A405-0CA4821097DD}"/>
              </a:ext>
            </a:extLst>
          </p:cNvPr>
          <p:cNvSpPr txBox="1"/>
          <p:nvPr/>
        </p:nvSpPr>
        <p:spPr>
          <a:xfrm flipH="1">
            <a:off x="7486650" y="3690087"/>
            <a:ext cx="1579009" cy="369332"/>
          </a:xfrm>
          <a:prstGeom prst="rect">
            <a:avLst/>
          </a:prstGeom>
          <a:noFill/>
        </p:spPr>
        <p:txBody>
          <a:bodyPr wrap="square" rtlCol="0">
            <a:spAutoFit/>
          </a:bodyPr>
          <a:lstStyle/>
          <a:p>
            <a:pPr algn="ctr"/>
            <a:r>
              <a:rPr lang="en-US" b="1" dirty="0"/>
              <a:t>:DIRECTED</a:t>
            </a:r>
          </a:p>
        </p:txBody>
      </p:sp>
      <p:sp>
        <p:nvSpPr>
          <p:cNvPr id="22" name="TextBox 21">
            <a:extLst>
              <a:ext uri="{FF2B5EF4-FFF2-40B4-BE49-F238E27FC236}">
                <a16:creationId xmlns:a16="http://schemas.microsoft.com/office/drawing/2014/main" id="{43CD3386-8F74-480B-9816-BEFB39A2B946}"/>
              </a:ext>
            </a:extLst>
          </p:cNvPr>
          <p:cNvSpPr txBox="1"/>
          <p:nvPr/>
        </p:nvSpPr>
        <p:spPr>
          <a:xfrm>
            <a:off x="2862754" y="4548933"/>
            <a:ext cx="2461308" cy="461665"/>
          </a:xfrm>
          <a:prstGeom prst="rect">
            <a:avLst/>
          </a:prstGeom>
          <a:noFill/>
        </p:spPr>
        <p:txBody>
          <a:bodyPr wrap="square" rtlCol="0">
            <a:spAutoFit/>
          </a:bodyPr>
          <a:lstStyle/>
          <a:p>
            <a:pPr algn="ctr"/>
            <a:r>
              <a:rPr lang="en-US" sz="1200" b="1" dirty="0">
                <a:solidFill>
                  <a:schemeClr val="tx1">
                    <a:lumMod val="75000"/>
                    <a:lumOff val="25000"/>
                  </a:schemeClr>
                </a:solidFill>
              </a:rPr>
              <a:t>Relationship having </a:t>
            </a:r>
            <a:r>
              <a:rPr lang="en-US" sz="1200" b="1" dirty="0"/>
              <a:t>properties</a:t>
            </a:r>
            <a:r>
              <a:rPr lang="en-US" sz="1200" b="1" dirty="0">
                <a:solidFill>
                  <a:schemeClr val="tx1">
                    <a:lumMod val="75000"/>
                    <a:lumOff val="25000"/>
                  </a:schemeClr>
                </a:solidFill>
              </a:rPr>
              <a:t> as key/value paired</a:t>
            </a: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183047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lstStyle/>
          <a:p>
            <a:r>
              <a:rPr lang="en-US" sz="2400" dirty="0"/>
              <a:t>Metadata or attributes expressed as key-value pairs</a:t>
            </a:r>
          </a:p>
          <a:p>
            <a:pPr marL="0" indent="0">
              <a:buNone/>
            </a:pPr>
            <a:endParaRPr lang="en-US"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13</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cxnSp>
        <p:nvCxnSpPr>
          <p:cNvPr id="8" name="Straight Arrow Connector 7">
            <a:extLst>
              <a:ext uri="{FF2B5EF4-FFF2-40B4-BE49-F238E27FC236}">
                <a16:creationId xmlns:a16="http://schemas.microsoft.com/office/drawing/2014/main" id="{7AFAC52B-5874-4350-9FFA-AA408FA169CD}"/>
              </a:ext>
            </a:extLst>
          </p:cNvPr>
          <p:cNvCxnSpPr>
            <a:cxnSpLocks/>
            <a:stCxn id="4" idx="6"/>
            <a:endCxn id="7" idx="2"/>
          </p:cNvCxnSpPr>
          <p:nvPr/>
        </p:nvCxnSpPr>
        <p:spPr>
          <a:xfrm flipV="1">
            <a:off x="2688170" y="4447399"/>
            <a:ext cx="27188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E1F6DB9-1634-482D-9EEE-069B280F3828}"/>
              </a:ext>
            </a:extLst>
          </p:cNvPr>
          <p:cNvCxnSpPr>
            <a:cxnSpLocks/>
            <a:stCxn id="6" idx="2"/>
            <a:endCxn id="7" idx="6"/>
          </p:cNvCxnSpPr>
          <p:nvPr/>
        </p:nvCxnSpPr>
        <p:spPr>
          <a:xfrm flipH="1">
            <a:off x="6954617" y="4447399"/>
            <a:ext cx="246068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E181B0-2A0D-4DFE-8D27-725D9CF2C1AC}"/>
              </a:ext>
            </a:extLst>
          </p:cNvPr>
          <p:cNvSpPr txBox="1"/>
          <p:nvPr/>
        </p:nvSpPr>
        <p:spPr>
          <a:xfrm>
            <a:off x="9060925" y="5209376"/>
            <a:ext cx="2573400" cy="646331"/>
          </a:xfrm>
          <a:prstGeom prst="rect">
            <a:avLst/>
          </a:prstGeom>
          <a:noFill/>
        </p:spPr>
        <p:txBody>
          <a:bodyPr wrap="square" rtlCol="0">
            <a:spAutoFit/>
          </a:bodyPr>
          <a:lstStyle/>
          <a:p>
            <a:r>
              <a:rPr lang="en-US" dirty="0"/>
              <a:t>name: ‘Robert Zemeckis’</a:t>
            </a:r>
          </a:p>
          <a:p>
            <a:r>
              <a:rPr lang="en-US" dirty="0"/>
              <a:t>born: 1951</a:t>
            </a:r>
          </a:p>
        </p:txBody>
      </p:sp>
      <p:sp>
        <p:nvSpPr>
          <p:cNvPr id="10" name="TextBox 9">
            <a:extLst>
              <a:ext uri="{FF2B5EF4-FFF2-40B4-BE49-F238E27FC236}">
                <a16:creationId xmlns:a16="http://schemas.microsoft.com/office/drawing/2014/main" id="{31A02643-0BB6-4F86-A29A-AA629C271259}"/>
              </a:ext>
            </a:extLst>
          </p:cNvPr>
          <p:cNvSpPr txBox="1"/>
          <p:nvPr/>
        </p:nvSpPr>
        <p:spPr>
          <a:xfrm>
            <a:off x="5290675" y="5211402"/>
            <a:ext cx="2195975" cy="646331"/>
          </a:xfrm>
          <a:prstGeom prst="rect">
            <a:avLst/>
          </a:prstGeom>
          <a:noFill/>
        </p:spPr>
        <p:txBody>
          <a:bodyPr wrap="square" rtlCol="0">
            <a:spAutoFit/>
          </a:bodyPr>
          <a:lstStyle/>
          <a:p>
            <a:r>
              <a:rPr lang="en-US" dirty="0"/>
              <a:t>title: ‘Forrest Gump’</a:t>
            </a:r>
          </a:p>
          <a:p>
            <a:r>
              <a:rPr lang="en-US" dirty="0"/>
              <a:t>released: 1994</a:t>
            </a:r>
          </a:p>
        </p:txBody>
      </p:sp>
      <p:sp>
        <p:nvSpPr>
          <p:cNvPr id="12" name="TextBox 11">
            <a:extLst>
              <a:ext uri="{FF2B5EF4-FFF2-40B4-BE49-F238E27FC236}">
                <a16:creationId xmlns:a16="http://schemas.microsoft.com/office/drawing/2014/main" id="{8781EDD5-EFDD-404C-A646-7C1789D81410}"/>
              </a:ext>
            </a:extLst>
          </p:cNvPr>
          <p:cNvSpPr txBox="1"/>
          <p:nvPr/>
        </p:nvSpPr>
        <p:spPr>
          <a:xfrm>
            <a:off x="1067350" y="5185499"/>
            <a:ext cx="2057827" cy="646331"/>
          </a:xfrm>
          <a:prstGeom prst="rect">
            <a:avLst/>
          </a:prstGeom>
          <a:noFill/>
        </p:spPr>
        <p:txBody>
          <a:bodyPr wrap="square" rtlCol="0">
            <a:spAutoFit/>
          </a:bodyPr>
          <a:lstStyle/>
          <a:p>
            <a:r>
              <a:rPr lang="en-US" dirty="0"/>
              <a:t>name: ‘Tom Hanks’</a:t>
            </a:r>
          </a:p>
          <a:p>
            <a:r>
              <a:rPr lang="en-US" dirty="0"/>
              <a:t>born: 1956</a:t>
            </a:r>
          </a:p>
        </p:txBody>
      </p:sp>
      <p:sp>
        <p:nvSpPr>
          <p:cNvPr id="16" name="Left Brace 15">
            <a:extLst>
              <a:ext uri="{FF2B5EF4-FFF2-40B4-BE49-F238E27FC236}">
                <a16:creationId xmlns:a16="http://schemas.microsoft.com/office/drawing/2014/main" id="{F1562E4D-95A2-401F-A65F-D52A5C1342DC}"/>
              </a:ext>
            </a:extLst>
          </p:cNvPr>
          <p:cNvSpPr/>
          <p:nvPr/>
        </p:nvSpPr>
        <p:spPr>
          <a:xfrm rot="16200000">
            <a:off x="5703180" y="1227087"/>
            <a:ext cx="407009" cy="9586455"/>
          </a:xfrm>
          <a:prstGeom prst="leftBrace">
            <a:avLst>
              <a:gd name="adj1" fmla="val 8333"/>
              <a:gd name="adj2" fmla="val 51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0855848F-678A-4434-A70D-CF06E2718A68}"/>
              </a:ext>
            </a:extLst>
          </p:cNvPr>
          <p:cNvSpPr/>
          <p:nvPr/>
        </p:nvSpPr>
        <p:spPr>
          <a:xfrm>
            <a:off x="4194561" y="6157593"/>
            <a:ext cx="4463851" cy="369332"/>
          </a:xfrm>
          <a:prstGeom prst="rect">
            <a:avLst/>
          </a:prstGeom>
        </p:spPr>
        <p:txBody>
          <a:bodyPr wrap="none">
            <a:spAutoFit/>
          </a:bodyPr>
          <a:lstStyle/>
          <a:p>
            <a:r>
              <a:rPr lang="en-US" b="1" dirty="0">
                <a:solidFill>
                  <a:schemeClr val="tx1">
                    <a:lumMod val="50000"/>
                    <a:lumOff val="50000"/>
                  </a:schemeClr>
                </a:solidFill>
              </a:rPr>
              <a:t>Node having </a:t>
            </a:r>
            <a:r>
              <a:rPr lang="en-US" b="1" dirty="0">
                <a:solidFill>
                  <a:srgbClr val="FF0000"/>
                </a:solidFill>
              </a:rPr>
              <a:t>properties</a:t>
            </a:r>
            <a:r>
              <a:rPr lang="en-US" b="1" dirty="0">
                <a:solidFill>
                  <a:schemeClr val="tx1">
                    <a:lumMod val="50000"/>
                    <a:lumOff val="50000"/>
                  </a:schemeClr>
                </a:solidFill>
              </a:rPr>
              <a:t> as key/value paired</a:t>
            </a:r>
            <a:endParaRPr lang="en-US" dirty="0">
              <a:solidFill>
                <a:schemeClr val="tx1">
                  <a:lumMod val="50000"/>
                  <a:lumOff val="50000"/>
                </a:schemeClr>
              </a:solidFill>
            </a:endParaRPr>
          </a:p>
        </p:txBody>
      </p:sp>
      <p:sp>
        <p:nvSpPr>
          <p:cNvPr id="20" name="TextBox 19">
            <a:extLst>
              <a:ext uri="{FF2B5EF4-FFF2-40B4-BE49-F238E27FC236}">
                <a16:creationId xmlns:a16="http://schemas.microsoft.com/office/drawing/2014/main" id="{5C60FC46-0605-425E-AE0A-D3BF527A95D9}"/>
              </a:ext>
            </a:extLst>
          </p:cNvPr>
          <p:cNvSpPr txBox="1"/>
          <p:nvPr/>
        </p:nvSpPr>
        <p:spPr>
          <a:xfrm flipH="1">
            <a:off x="3304074" y="3694539"/>
            <a:ext cx="1744496" cy="646331"/>
          </a:xfrm>
          <a:prstGeom prst="rect">
            <a:avLst/>
          </a:prstGeom>
          <a:noFill/>
        </p:spPr>
        <p:txBody>
          <a:bodyPr wrap="square" rtlCol="0">
            <a:spAutoFit/>
          </a:bodyPr>
          <a:lstStyle/>
          <a:p>
            <a:pPr algn="ctr"/>
            <a:r>
              <a:rPr lang="en-US" b="1" dirty="0"/>
              <a:t>:ACTED_IN</a:t>
            </a:r>
          </a:p>
          <a:p>
            <a:pPr algn="ctr"/>
            <a:r>
              <a:rPr lang="en-US" b="1" dirty="0"/>
              <a:t>roles</a:t>
            </a:r>
            <a:r>
              <a:rPr lang="en-US" dirty="0"/>
              <a:t>=[“forest”]</a:t>
            </a:r>
          </a:p>
        </p:txBody>
      </p:sp>
      <p:sp>
        <p:nvSpPr>
          <p:cNvPr id="21" name="TextBox 20">
            <a:extLst>
              <a:ext uri="{FF2B5EF4-FFF2-40B4-BE49-F238E27FC236}">
                <a16:creationId xmlns:a16="http://schemas.microsoft.com/office/drawing/2014/main" id="{9F575B62-881D-4F0C-A405-0CA4821097DD}"/>
              </a:ext>
            </a:extLst>
          </p:cNvPr>
          <p:cNvSpPr txBox="1"/>
          <p:nvPr/>
        </p:nvSpPr>
        <p:spPr>
          <a:xfrm flipH="1">
            <a:off x="7486650" y="3690087"/>
            <a:ext cx="1579009" cy="369332"/>
          </a:xfrm>
          <a:prstGeom prst="rect">
            <a:avLst/>
          </a:prstGeom>
          <a:noFill/>
        </p:spPr>
        <p:txBody>
          <a:bodyPr wrap="square" rtlCol="0">
            <a:spAutoFit/>
          </a:bodyPr>
          <a:lstStyle/>
          <a:p>
            <a:pPr algn="ctr"/>
            <a:r>
              <a:rPr lang="en-US" b="1" dirty="0"/>
              <a:t>:DIRECTED</a:t>
            </a:r>
          </a:p>
        </p:txBody>
      </p:sp>
      <p:sp>
        <p:nvSpPr>
          <p:cNvPr id="22" name="TextBox 21">
            <a:extLst>
              <a:ext uri="{FF2B5EF4-FFF2-40B4-BE49-F238E27FC236}">
                <a16:creationId xmlns:a16="http://schemas.microsoft.com/office/drawing/2014/main" id="{43CD3386-8F74-480B-9816-BEFB39A2B946}"/>
              </a:ext>
            </a:extLst>
          </p:cNvPr>
          <p:cNvSpPr txBox="1"/>
          <p:nvPr/>
        </p:nvSpPr>
        <p:spPr>
          <a:xfrm>
            <a:off x="2862754" y="4548933"/>
            <a:ext cx="2461308" cy="461665"/>
          </a:xfrm>
          <a:prstGeom prst="rect">
            <a:avLst/>
          </a:prstGeom>
          <a:noFill/>
        </p:spPr>
        <p:txBody>
          <a:bodyPr wrap="square" rtlCol="0">
            <a:spAutoFit/>
          </a:bodyPr>
          <a:lstStyle/>
          <a:p>
            <a:pPr algn="ctr"/>
            <a:r>
              <a:rPr lang="en-US" sz="1200" b="1" dirty="0">
                <a:solidFill>
                  <a:schemeClr val="tx1">
                    <a:lumMod val="75000"/>
                    <a:lumOff val="25000"/>
                  </a:schemeClr>
                </a:solidFill>
              </a:rPr>
              <a:t>Relationship having </a:t>
            </a:r>
            <a:r>
              <a:rPr lang="en-US" sz="1200" b="1" dirty="0">
                <a:solidFill>
                  <a:srgbClr val="FF0000"/>
                </a:solidFill>
              </a:rPr>
              <a:t>properties</a:t>
            </a:r>
            <a:r>
              <a:rPr lang="en-US" sz="1200" b="1" dirty="0">
                <a:solidFill>
                  <a:schemeClr val="tx1">
                    <a:lumMod val="75000"/>
                    <a:lumOff val="25000"/>
                  </a:schemeClr>
                </a:solidFill>
              </a:rPr>
              <a:t> as key/value paired</a:t>
            </a:r>
            <a:endParaRPr lang="en-US" sz="1400" b="1" dirty="0">
              <a:solidFill>
                <a:schemeClr val="tx1">
                  <a:lumMod val="75000"/>
                  <a:lumOff val="25000"/>
                </a:schemeClr>
              </a:solidFill>
            </a:endParaRPr>
          </a:p>
        </p:txBody>
      </p:sp>
    </p:spTree>
    <p:extLst>
      <p:ext uri="{BB962C8B-B14F-4D97-AF65-F5344CB8AC3E}">
        <p14:creationId xmlns:p14="http://schemas.microsoft.com/office/powerpoint/2010/main" val="226487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5C5EF6-0F71-4957-9727-1A11608CBFF5}"/>
              </a:ext>
            </a:extLst>
          </p:cNvPr>
          <p:cNvSpPr>
            <a:spLocks noGrp="1"/>
          </p:cNvSpPr>
          <p:nvPr>
            <p:ph type="title"/>
          </p:nvPr>
        </p:nvSpPr>
        <p:spPr/>
        <p:txBody>
          <a:bodyPr/>
          <a:lstStyle/>
          <a:p>
            <a:r>
              <a:rPr lang="en-US" dirty="0"/>
              <a:t>What is Neo4j?</a:t>
            </a:r>
          </a:p>
        </p:txBody>
      </p:sp>
      <p:sp>
        <p:nvSpPr>
          <p:cNvPr id="9" name="Content Placeholder 8">
            <a:extLst>
              <a:ext uri="{FF2B5EF4-FFF2-40B4-BE49-F238E27FC236}">
                <a16:creationId xmlns:a16="http://schemas.microsoft.com/office/drawing/2014/main" id="{40966F5D-792A-4022-93E1-ECAF29779675}"/>
              </a:ext>
            </a:extLst>
          </p:cNvPr>
          <p:cNvSpPr>
            <a:spLocks noGrp="1"/>
          </p:cNvSpPr>
          <p:nvPr>
            <p:ph idx="1"/>
          </p:nvPr>
        </p:nvSpPr>
        <p:spPr/>
        <p:txBody>
          <a:bodyPr/>
          <a:lstStyle/>
          <a:p>
            <a:r>
              <a:rPr lang="en-US" dirty="0"/>
              <a:t>Neo4j is an open-source, NoSQL, </a:t>
            </a:r>
            <a:r>
              <a:rPr lang="en-US" dirty="0">
                <a:solidFill>
                  <a:srgbClr val="FF0000"/>
                </a:solidFill>
              </a:rPr>
              <a:t>native</a:t>
            </a:r>
            <a:r>
              <a:rPr lang="en-US" dirty="0">
                <a:solidFill>
                  <a:schemeClr val="tx1">
                    <a:lumMod val="75000"/>
                    <a:lumOff val="25000"/>
                  </a:schemeClr>
                </a:solidFill>
              </a:rPr>
              <a:t> </a:t>
            </a:r>
            <a:r>
              <a:rPr lang="en-US" dirty="0">
                <a:solidFill>
                  <a:srgbClr val="FF0000"/>
                </a:solidFill>
              </a:rPr>
              <a:t>graph</a:t>
            </a:r>
            <a:r>
              <a:rPr lang="en-US" dirty="0">
                <a:solidFill>
                  <a:schemeClr val="tx1">
                    <a:lumMod val="75000"/>
                    <a:lumOff val="25000"/>
                  </a:schemeClr>
                </a:solidFill>
              </a:rPr>
              <a:t> </a:t>
            </a:r>
            <a:r>
              <a:rPr lang="en-US" dirty="0"/>
              <a:t>database</a:t>
            </a:r>
          </a:p>
          <a:p>
            <a:r>
              <a:rPr lang="en-US" dirty="0"/>
              <a:t>Neo4j is referred to as a </a:t>
            </a:r>
            <a:r>
              <a:rPr lang="en-US" dirty="0">
                <a:solidFill>
                  <a:schemeClr val="tx1">
                    <a:lumMod val="75000"/>
                    <a:lumOff val="25000"/>
                  </a:schemeClr>
                </a:solidFill>
              </a:rPr>
              <a:t>native graph </a:t>
            </a:r>
            <a:r>
              <a:rPr lang="en-US" dirty="0"/>
              <a:t>database because it efficiently implements the property graph model down to the storage level</a:t>
            </a:r>
          </a:p>
          <a:p>
            <a:r>
              <a:rPr lang="en-US" dirty="0"/>
              <a:t>which means that the data is stored exactly as we whiteboard it</a:t>
            </a:r>
          </a:p>
          <a:p>
            <a:r>
              <a:rPr lang="en-US" dirty="0"/>
              <a:t> Neo4j also provides full database characteristics, including ACID transaction compliance, cluster support, and runtime failover</a:t>
            </a:r>
          </a:p>
          <a:p>
            <a:endParaRPr lang="en-US" dirty="0"/>
          </a:p>
        </p:txBody>
      </p:sp>
      <p:sp>
        <p:nvSpPr>
          <p:cNvPr id="7" name="Slide Number Placeholder 6">
            <a:extLst>
              <a:ext uri="{FF2B5EF4-FFF2-40B4-BE49-F238E27FC236}">
                <a16:creationId xmlns:a16="http://schemas.microsoft.com/office/drawing/2014/main" id="{C81ED108-5CD3-43E8-BB49-BCD9C224A702}"/>
              </a:ext>
            </a:extLst>
          </p:cNvPr>
          <p:cNvSpPr>
            <a:spLocks noGrp="1"/>
          </p:cNvSpPr>
          <p:nvPr>
            <p:ph type="sldNum" sz="quarter" idx="12"/>
          </p:nvPr>
        </p:nvSpPr>
        <p:spPr/>
        <p:txBody>
          <a:bodyPr/>
          <a:lstStyle/>
          <a:p>
            <a:fld id="{8516EA25-A31F-4B9E-A83D-BE5BCB6B4218}" type="slidenum">
              <a:rPr lang="en-US" smtClean="0"/>
              <a:t>14</a:t>
            </a:fld>
            <a:endParaRPr lang="en-US"/>
          </a:p>
        </p:txBody>
      </p:sp>
    </p:spTree>
    <p:extLst>
      <p:ext uri="{BB962C8B-B14F-4D97-AF65-F5344CB8AC3E}">
        <p14:creationId xmlns:p14="http://schemas.microsoft.com/office/powerpoint/2010/main" val="211939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EE18-E1CE-4783-B548-6923FEF927E0}"/>
              </a:ext>
            </a:extLst>
          </p:cNvPr>
          <p:cNvSpPr>
            <a:spLocks noGrp="1"/>
          </p:cNvSpPr>
          <p:nvPr>
            <p:ph type="title"/>
          </p:nvPr>
        </p:nvSpPr>
        <p:spPr/>
        <p:txBody>
          <a:bodyPr/>
          <a:lstStyle/>
          <a:p>
            <a:r>
              <a:rPr lang="en-US" dirty="0"/>
              <a:t>Neo4j features</a:t>
            </a:r>
          </a:p>
        </p:txBody>
      </p:sp>
      <p:sp>
        <p:nvSpPr>
          <p:cNvPr id="3" name="Content Placeholder 2">
            <a:extLst>
              <a:ext uri="{FF2B5EF4-FFF2-40B4-BE49-F238E27FC236}">
                <a16:creationId xmlns:a16="http://schemas.microsoft.com/office/drawing/2014/main" id="{16DD9F73-DAF9-4687-BE1B-1B9F1B07FC2F}"/>
              </a:ext>
            </a:extLst>
          </p:cNvPr>
          <p:cNvSpPr>
            <a:spLocks noGrp="1"/>
          </p:cNvSpPr>
          <p:nvPr>
            <p:ph idx="1"/>
          </p:nvPr>
        </p:nvSpPr>
        <p:spPr/>
        <p:txBody>
          <a:bodyPr/>
          <a:lstStyle/>
          <a:p>
            <a:r>
              <a:rPr lang="en-US" dirty="0"/>
              <a:t>Cypher, a declarative query language similar to SQL, but optimized for graphs</a:t>
            </a:r>
          </a:p>
          <a:p>
            <a:r>
              <a:rPr lang="en-US" dirty="0"/>
              <a:t>Constant time traversals in big graphs for both depth and breadth due to efficient representation of nodes and relationships. Enables scale-up to billions of nodes on moderate hardware.</a:t>
            </a:r>
          </a:p>
          <a:p>
            <a:r>
              <a:rPr lang="en-US" dirty="0"/>
              <a:t>Flexible property graph schema that can adapt over time, making it possible to materialize and add new relationships later to shortcut and speed up the domain data when the business needs change.</a:t>
            </a:r>
          </a:p>
          <a:p>
            <a:r>
              <a:rPr lang="en-US" dirty="0">
                <a:hlinkClick r:id="rId2"/>
              </a:rPr>
              <a:t>Drivers</a:t>
            </a:r>
            <a:r>
              <a:rPr lang="en-US" dirty="0"/>
              <a:t> for popular programming languages, including Java, JavaScript, .NET, Python, and many more.</a:t>
            </a:r>
          </a:p>
          <a:p>
            <a:endParaRPr lang="en-US" dirty="0"/>
          </a:p>
        </p:txBody>
      </p:sp>
      <p:sp>
        <p:nvSpPr>
          <p:cNvPr id="4" name="Slide Number Placeholder 3">
            <a:extLst>
              <a:ext uri="{FF2B5EF4-FFF2-40B4-BE49-F238E27FC236}">
                <a16:creationId xmlns:a16="http://schemas.microsoft.com/office/drawing/2014/main" id="{DC7E40A1-76CD-40F3-AB97-AB84278784BC}"/>
              </a:ext>
            </a:extLst>
          </p:cNvPr>
          <p:cNvSpPr>
            <a:spLocks noGrp="1"/>
          </p:cNvSpPr>
          <p:nvPr>
            <p:ph type="sldNum" sz="quarter" idx="12"/>
          </p:nvPr>
        </p:nvSpPr>
        <p:spPr/>
        <p:txBody>
          <a:bodyPr/>
          <a:lstStyle/>
          <a:p>
            <a:fld id="{8516EA25-A31F-4B9E-A83D-BE5BCB6B4218}" type="slidenum">
              <a:rPr lang="en-US" smtClean="0"/>
              <a:t>15</a:t>
            </a:fld>
            <a:endParaRPr lang="en-US"/>
          </a:p>
        </p:txBody>
      </p:sp>
    </p:spTree>
    <p:extLst>
      <p:ext uri="{BB962C8B-B14F-4D97-AF65-F5344CB8AC3E}">
        <p14:creationId xmlns:p14="http://schemas.microsoft.com/office/powerpoint/2010/main" val="172965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7EE4-A5FD-4321-874D-BD986720701D}"/>
              </a:ext>
            </a:extLst>
          </p:cNvPr>
          <p:cNvSpPr>
            <a:spLocks noGrp="1"/>
          </p:cNvSpPr>
          <p:nvPr>
            <p:ph type="title"/>
          </p:nvPr>
        </p:nvSpPr>
        <p:spPr/>
        <p:txBody>
          <a:bodyPr/>
          <a:lstStyle/>
          <a:p>
            <a:r>
              <a:rPr lang="en-US" dirty="0"/>
              <a:t>Neo4j Overview</a:t>
            </a:r>
          </a:p>
        </p:txBody>
      </p:sp>
      <p:sp>
        <p:nvSpPr>
          <p:cNvPr id="4" name="Slide Number Placeholder 3">
            <a:extLst>
              <a:ext uri="{FF2B5EF4-FFF2-40B4-BE49-F238E27FC236}">
                <a16:creationId xmlns:a16="http://schemas.microsoft.com/office/drawing/2014/main" id="{C095DF7A-8FEC-4815-9156-43F8F9A36065}"/>
              </a:ext>
            </a:extLst>
          </p:cNvPr>
          <p:cNvSpPr>
            <a:spLocks noGrp="1"/>
          </p:cNvSpPr>
          <p:nvPr>
            <p:ph type="sldNum" sz="quarter" idx="12"/>
          </p:nvPr>
        </p:nvSpPr>
        <p:spPr/>
        <p:txBody>
          <a:bodyPr/>
          <a:lstStyle/>
          <a:p>
            <a:fld id="{8516EA25-A31F-4B9E-A83D-BE5BCB6B4218}" type="slidenum">
              <a:rPr lang="en-US" smtClean="0"/>
              <a:t>16</a:t>
            </a:fld>
            <a:endParaRPr lang="en-US"/>
          </a:p>
        </p:txBody>
      </p:sp>
      <p:pic>
        <p:nvPicPr>
          <p:cNvPr id="10" name="Content Placeholder 9">
            <a:extLst>
              <a:ext uri="{FF2B5EF4-FFF2-40B4-BE49-F238E27FC236}">
                <a16:creationId xmlns:a16="http://schemas.microsoft.com/office/drawing/2014/main" id="{D6D803DC-9B6A-4E44-B1B4-CB39F560AF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465" y="2057400"/>
            <a:ext cx="7179733" cy="4038600"/>
          </a:xfrm>
        </p:spPr>
      </p:pic>
    </p:spTree>
    <p:extLst>
      <p:ext uri="{BB962C8B-B14F-4D97-AF65-F5344CB8AC3E}">
        <p14:creationId xmlns:p14="http://schemas.microsoft.com/office/powerpoint/2010/main" val="179865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B011-AEC9-4CD6-B70A-91F183A28186}"/>
              </a:ext>
            </a:extLst>
          </p:cNvPr>
          <p:cNvSpPr>
            <a:spLocks noGrp="1"/>
          </p:cNvSpPr>
          <p:nvPr>
            <p:ph type="title"/>
          </p:nvPr>
        </p:nvSpPr>
        <p:spPr/>
        <p:txBody>
          <a:bodyPr/>
          <a:lstStyle/>
          <a:p>
            <a:r>
              <a:rPr lang="en-US" dirty="0"/>
              <a:t>Querying Graphs: Introduction to Cypher</a:t>
            </a:r>
          </a:p>
        </p:txBody>
      </p:sp>
      <p:sp>
        <p:nvSpPr>
          <p:cNvPr id="3" name="Content Placeholder 2">
            <a:extLst>
              <a:ext uri="{FF2B5EF4-FFF2-40B4-BE49-F238E27FC236}">
                <a16:creationId xmlns:a16="http://schemas.microsoft.com/office/drawing/2014/main" id="{8951001F-5BA6-4D33-B244-34E290B4E3BC}"/>
              </a:ext>
            </a:extLst>
          </p:cNvPr>
          <p:cNvSpPr>
            <a:spLocks noGrp="1"/>
          </p:cNvSpPr>
          <p:nvPr>
            <p:ph idx="1"/>
          </p:nvPr>
        </p:nvSpPr>
        <p:spPr/>
        <p:txBody>
          <a:bodyPr/>
          <a:lstStyle/>
          <a:p>
            <a:endParaRPr lang="en-US" dirty="0"/>
          </a:p>
        </p:txBody>
      </p:sp>
      <p:sp>
        <p:nvSpPr>
          <p:cNvPr id="4" name="Flowchart: Connector 3">
            <a:extLst>
              <a:ext uri="{FF2B5EF4-FFF2-40B4-BE49-F238E27FC236}">
                <a16:creationId xmlns:a16="http://schemas.microsoft.com/office/drawing/2014/main" id="{F1BBDBC7-DB95-42C5-95B8-28333BB0062E}"/>
              </a:ext>
            </a:extLst>
          </p:cNvPr>
          <p:cNvSpPr/>
          <p:nvPr/>
        </p:nvSpPr>
        <p:spPr>
          <a:xfrm>
            <a:off x="893618" y="2297545"/>
            <a:ext cx="1645920" cy="164592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Declarative Query Language</a:t>
            </a:r>
          </a:p>
        </p:txBody>
      </p:sp>
      <p:cxnSp>
        <p:nvCxnSpPr>
          <p:cNvPr id="7" name="Connector: Curved 6">
            <a:extLst>
              <a:ext uri="{FF2B5EF4-FFF2-40B4-BE49-F238E27FC236}">
                <a16:creationId xmlns:a16="http://schemas.microsoft.com/office/drawing/2014/main" id="{D6A1A420-463D-4174-85A9-C491DED283BD}"/>
              </a:ext>
            </a:extLst>
          </p:cNvPr>
          <p:cNvCxnSpPr>
            <a:cxnSpLocks/>
            <a:stCxn id="4" idx="3"/>
            <a:endCxn id="8" idx="2"/>
          </p:cNvCxnSpPr>
          <p:nvPr/>
        </p:nvCxnSpPr>
        <p:spPr>
          <a:xfrm rot="16200000" flipH="1">
            <a:off x="1129339" y="3707743"/>
            <a:ext cx="1512498" cy="1501863"/>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Flowchart: Connector 7">
            <a:extLst>
              <a:ext uri="{FF2B5EF4-FFF2-40B4-BE49-F238E27FC236}">
                <a16:creationId xmlns:a16="http://schemas.microsoft.com/office/drawing/2014/main" id="{3086C948-FC7B-48CF-8890-C838E126E736}"/>
              </a:ext>
            </a:extLst>
          </p:cNvPr>
          <p:cNvSpPr/>
          <p:nvPr/>
        </p:nvSpPr>
        <p:spPr>
          <a:xfrm>
            <a:off x="2636520" y="4314240"/>
            <a:ext cx="1801092" cy="1801368"/>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Graph Pattern Matching</a:t>
            </a:r>
          </a:p>
        </p:txBody>
      </p:sp>
      <p:cxnSp>
        <p:nvCxnSpPr>
          <p:cNvPr id="13" name="Connector: Curved 12">
            <a:extLst>
              <a:ext uri="{FF2B5EF4-FFF2-40B4-BE49-F238E27FC236}">
                <a16:creationId xmlns:a16="http://schemas.microsoft.com/office/drawing/2014/main" id="{B02C3A55-F5BE-482F-B30E-097CD328F019}"/>
              </a:ext>
            </a:extLst>
          </p:cNvPr>
          <p:cNvCxnSpPr>
            <a:cxnSpLocks/>
            <a:endCxn id="22" idx="4"/>
          </p:cNvCxnSpPr>
          <p:nvPr/>
        </p:nvCxnSpPr>
        <p:spPr>
          <a:xfrm flipV="1">
            <a:off x="4329841" y="4391710"/>
            <a:ext cx="1190568" cy="1129328"/>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Flowchart: Connector 21">
            <a:extLst>
              <a:ext uri="{FF2B5EF4-FFF2-40B4-BE49-F238E27FC236}">
                <a16:creationId xmlns:a16="http://schemas.microsoft.com/office/drawing/2014/main" id="{652A6561-11BE-4AFF-B0E4-4B59D526AE6B}"/>
              </a:ext>
            </a:extLst>
          </p:cNvPr>
          <p:cNvSpPr/>
          <p:nvPr/>
        </p:nvSpPr>
        <p:spPr>
          <a:xfrm>
            <a:off x="4619863" y="2590342"/>
            <a:ext cx="1801092" cy="1801368"/>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Open Cypher</a:t>
            </a:r>
          </a:p>
        </p:txBody>
      </p:sp>
      <p:cxnSp>
        <p:nvCxnSpPr>
          <p:cNvPr id="38" name="Connector: Curved 37">
            <a:extLst>
              <a:ext uri="{FF2B5EF4-FFF2-40B4-BE49-F238E27FC236}">
                <a16:creationId xmlns:a16="http://schemas.microsoft.com/office/drawing/2014/main" id="{DB534542-5771-40CF-882A-967A618E1471}"/>
              </a:ext>
            </a:extLst>
          </p:cNvPr>
          <p:cNvCxnSpPr>
            <a:cxnSpLocks/>
            <a:stCxn id="22" idx="5"/>
            <a:endCxn id="54" idx="2"/>
          </p:cNvCxnSpPr>
          <p:nvPr/>
        </p:nvCxnSpPr>
        <p:spPr>
          <a:xfrm rot="16200000" flipH="1">
            <a:off x="6478621" y="3806475"/>
            <a:ext cx="541076" cy="1183937"/>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Flowchart: Connector 53">
            <a:extLst>
              <a:ext uri="{FF2B5EF4-FFF2-40B4-BE49-F238E27FC236}">
                <a16:creationId xmlns:a16="http://schemas.microsoft.com/office/drawing/2014/main" id="{1F3231D5-FF1E-4BF4-A057-25752947AC2C}"/>
              </a:ext>
            </a:extLst>
          </p:cNvPr>
          <p:cNvSpPr/>
          <p:nvPr/>
        </p:nvSpPr>
        <p:spPr>
          <a:xfrm>
            <a:off x="7341128" y="3768298"/>
            <a:ext cx="1801092" cy="1801368"/>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Human Readable</a:t>
            </a:r>
          </a:p>
        </p:txBody>
      </p:sp>
      <p:cxnSp>
        <p:nvCxnSpPr>
          <p:cNvPr id="59" name="Connector: Curved 58">
            <a:extLst>
              <a:ext uri="{FF2B5EF4-FFF2-40B4-BE49-F238E27FC236}">
                <a16:creationId xmlns:a16="http://schemas.microsoft.com/office/drawing/2014/main" id="{406ED8E4-998D-40A0-88C4-21EE0B084576}"/>
              </a:ext>
            </a:extLst>
          </p:cNvPr>
          <p:cNvCxnSpPr>
            <a:cxnSpLocks/>
            <a:stCxn id="54" idx="6"/>
            <a:endCxn id="61" idx="3"/>
          </p:cNvCxnSpPr>
          <p:nvPr/>
        </p:nvCxnSpPr>
        <p:spPr>
          <a:xfrm flipV="1">
            <a:off x="9142220" y="3647334"/>
            <a:ext cx="547156" cy="1021648"/>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61" name="Flowchart: Connector 60">
            <a:extLst>
              <a:ext uri="{FF2B5EF4-FFF2-40B4-BE49-F238E27FC236}">
                <a16:creationId xmlns:a16="http://schemas.microsoft.com/office/drawing/2014/main" id="{D000FFFB-9827-4F1F-8C2B-C0E80096400F}"/>
              </a:ext>
            </a:extLst>
          </p:cNvPr>
          <p:cNvSpPr/>
          <p:nvPr/>
        </p:nvSpPr>
        <p:spPr>
          <a:xfrm>
            <a:off x="9425612" y="2109770"/>
            <a:ext cx="1801092" cy="180136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Bolt/Driver </a:t>
            </a:r>
          </a:p>
        </p:txBody>
      </p:sp>
    </p:spTree>
    <p:extLst>
      <p:ext uri="{BB962C8B-B14F-4D97-AF65-F5344CB8AC3E}">
        <p14:creationId xmlns:p14="http://schemas.microsoft.com/office/powerpoint/2010/main" val="306182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581E-77F6-4DA8-91BB-8A70BB9653DA}"/>
              </a:ext>
            </a:extLst>
          </p:cNvPr>
          <p:cNvSpPr>
            <a:spLocks noGrp="1"/>
          </p:cNvSpPr>
          <p:nvPr>
            <p:ph type="title"/>
          </p:nvPr>
        </p:nvSpPr>
        <p:spPr/>
        <p:txBody>
          <a:bodyPr/>
          <a:lstStyle/>
          <a:p>
            <a:r>
              <a:rPr lang="en-US" dirty="0"/>
              <a:t>Declarative Query for Graphs</a:t>
            </a:r>
          </a:p>
        </p:txBody>
      </p:sp>
      <p:sp>
        <p:nvSpPr>
          <p:cNvPr id="3" name="Content Placeholder 2">
            <a:extLst>
              <a:ext uri="{FF2B5EF4-FFF2-40B4-BE49-F238E27FC236}">
                <a16:creationId xmlns:a16="http://schemas.microsoft.com/office/drawing/2014/main" id="{4F218FCF-D399-4B43-8D95-575599E2C884}"/>
              </a:ext>
            </a:extLst>
          </p:cNvPr>
          <p:cNvSpPr>
            <a:spLocks noGrp="1"/>
          </p:cNvSpPr>
          <p:nvPr>
            <p:ph idx="1"/>
          </p:nvPr>
        </p:nvSpPr>
        <p:spPr/>
        <p:txBody>
          <a:bodyPr>
            <a:normAutofit/>
          </a:bodyPr>
          <a:lstStyle/>
          <a:p>
            <a:r>
              <a:rPr lang="en-US" sz="3600" dirty="0"/>
              <a:t>Nodes</a:t>
            </a:r>
            <a:endParaRPr lang="en-US" sz="3400" dirty="0"/>
          </a:p>
          <a:p>
            <a:pPr marL="45720" indent="0" algn="ctr">
              <a:buNone/>
            </a:pPr>
            <a:r>
              <a:rPr lang="en-US" sz="2400" dirty="0">
                <a:solidFill>
                  <a:schemeClr val="tx1"/>
                </a:solidFill>
              </a:rPr>
              <a:t>Nodes are drawn with parentheses</a:t>
            </a:r>
          </a:p>
          <a:p>
            <a:pPr marL="45720" indent="0" algn="ctr">
              <a:buNone/>
            </a:pPr>
            <a:r>
              <a:rPr lang="en-US" sz="5400" dirty="0">
                <a:solidFill>
                  <a:srgbClr val="00B050"/>
                </a:solidFill>
              </a:rPr>
              <a:t>( )</a:t>
            </a:r>
          </a:p>
        </p:txBody>
      </p:sp>
      <p:sp>
        <p:nvSpPr>
          <p:cNvPr id="4" name="Slide Number Placeholder 3">
            <a:extLst>
              <a:ext uri="{FF2B5EF4-FFF2-40B4-BE49-F238E27FC236}">
                <a16:creationId xmlns:a16="http://schemas.microsoft.com/office/drawing/2014/main" id="{071CAC60-33E2-4DEB-8E12-2B10ADF2E52A}"/>
              </a:ext>
            </a:extLst>
          </p:cNvPr>
          <p:cNvSpPr>
            <a:spLocks noGrp="1"/>
          </p:cNvSpPr>
          <p:nvPr>
            <p:ph type="sldNum" sz="quarter" idx="12"/>
          </p:nvPr>
        </p:nvSpPr>
        <p:spPr/>
        <p:txBody>
          <a:bodyPr/>
          <a:lstStyle/>
          <a:p>
            <a:fld id="{8516EA25-A31F-4B9E-A83D-BE5BCB6B4218}" type="slidenum">
              <a:rPr lang="en-US" smtClean="0"/>
              <a:t>18</a:t>
            </a:fld>
            <a:endParaRPr lang="en-US"/>
          </a:p>
        </p:txBody>
      </p:sp>
    </p:spTree>
    <p:extLst>
      <p:ext uri="{BB962C8B-B14F-4D97-AF65-F5344CB8AC3E}">
        <p14:creationId xmlns:p14="http://schemas.microsoft.com/office/powerpoint/2010/main" val="284933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581E-77F6-4DA8-91BB-8A70BB9653DA}"/>
              </a:ext>
            </a:extLst>
          </p:cNvPr>
          <p:cNvSpPr>
            <a:spLocks noGrp="1"/>
          </p:cNvSpPr>
          <p:nvPr>
            <p:ph type="title"/>
          </p:nvPr>
        </p:nvSpPr>
        <p:spPr/>
        <p:txBody>
          <a:bodyPr/>
          <a:lstStyle/>
          <a:p>
            <a:r>
              <a:rPr lang="en-US" dirty="0"/>
              <a:t>Declarative Query for Graphs</a:t>
            </a:r>
          </a:p>
        </p:txBody>
      </p:sp>
      <p:sp>
        <p:nvSpPr>
          <p:cNvPr id="3" name="Content Placeholder 2">
            <a:extLst>
              <a:ext uri="{FF2B5EF4-FFF2-40B4-BE49-F238E27FC236}">
                <a16:creationId xmlns:a16="http://schemas.microsoft.com/office/drawing/2014/main" id="{4F218FCF-D399-4B43-8D95-575599E2C884}"/>
              </a:ext>
            </a:extLst>
          </p:cNvPr>
          <p:cNvSpPr>
            <a:spLocks noGrp="1"/>
          </p:cNvSpPr>
          <p:nvPr>
            <p:ph idx="1"/>
          </p:nvPr>
        </p:nvSpPr>
        <p:spPr/>
        <p:txBody>
          <a:bodyPr>
            <a:normAutofit/>
          </a:bodyPr>
          <a:lstStyle/>
          <a:p>
            <a:r>
              <a:rPr lang="en-US" sz="3600" dirty="0"/>
              <a:t>Relationships </a:t>
            </a:r>
          </a:p>
          <a:p>
            <a:pPr marL="45720" indent="0" algn="ctr">
              <a:buNone/>
            </a:pPr>
            <a:r>
              <a:rPr lang="en-US" sz="2400" dirty="0">
                <a:solidFill>
                  <a:schemeClr val="tx1"/>
                </a:solidFill>
              </a:rPr>
              <a:t>Relationships are drawn as arrows, with additional details in brackets</a:t>
            </a:r>
            <a:r>
              <a:rPr lang="en-US" sz="3600" dirty="0">
                <a:solidFill>
                  <a:schemeClr val="tx1"/>
                </a:solidFill>
              </a:rPr>
              <a:t> </a:t>
            </a:r>
            <a:endParaRPr lang="en-US" sz="3400" dirty="0">
              <a:solidFill>
                <a:schemeClr val="tx1"/>
              </a:solidFill>
            </a:endParaRPr>
          </a:p>
          <a:p>
            <a:pPr marL="45720" indent="0" algn="ctr">
              <a:buNone/>
            </a:pPr>
            <a:r>
              <a:rPr lang="en-US" sz="5400" dirty="0">
                <a:solidFill>
                  <a:srgbClr val="00B050"/>
                </a:solidFill>
              </a:rPr>
              <a:t>--&gt;</a:t>
            </a:r>
          </a:p>
          <a:p>
            <a:pPr marL="45720" indent="0" algn="ctr">
              <a:buNone/>
            </a:pPr>
            <a:r>
              <a:rPr lang="en-US" sz="5400" dirty="0">
                <a:solidFill>
                  <a:srgbClr val="00B050"/>
                </a:solidFill>
              </a:rPr>
              <a:t>-[:DIRECTED]-&gt;</a:t>
            </a:r>
          </a:p>
          <a:p>
            <a:pPr marL="45720" indent="0" algn="ctr">
              <a:buNone/>
            </a:pPr>
            <a:endParaRPr lang="en-US" sz="5400" dirty="0">
              <a:solidFill>
                <a:schemeClr val="tx1"/>
              </a:solidFill>
            </a:endParaRPr>
          </a:p>
        </p:txBody>
      </p:sp>
      <p:sp>
        <p:nvSpPr>
          <p:cNvPr id="4" name="Slide Number Placeholder 3">
            <a:extLst>
              <a:ext uri="{FF2B5EF4-FFF2-40B4-BE49-F238E27FC236}">
                <a16:creationId xmlns:a16="http://schemas.microsoft.com/office/drawing/2014/main" id="{071CAC60-33E2-4DEB-8E12-2B10ADF2E52A}"/>
              </a:ext>
            </a:extLst>
          </p:cNvPr>
          <p:cNvSpPr>
            <a:spLocks noGrp="1"/>
          </p:cNvSpPr>
          <p:nvPr>
            <p:ph type="sldNum" sz="quarter" idx="12"/>
          </p:nvPr>
        </p:nvSpPr>
        <p:spPr/>
        <p:txBody>
          <a:bodyPr/>
          <a:lstStyle/>
          <a:p>
            <a:fld id="{8516EA25-A31F-4B9E-A83D-BE5BCB6B4218}" type="slidenum">
              <a:rPr lang="en-US" smtClean="0"/>
              <a:t>19</a:t>
            </a:fld>
            <a:endParaRPr lang="en-US"/>
          </a:p>
        </p:txBody>
      </p:sp>
    </p:spTree>
    <p:extLst>
      <p:ext uri="{BB962C8B-B14F-4D97-AF65-F5344CB8AC3E}">
        <p14:creationId xmlns:p14="http://schemas.microsoft.com/office/powerpoint/2010/main" val="62692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8E73-3A75-4163-9466-E069A94EFC7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4918927-68B4-41ED-B51E-915EFBD8885B}"/>
              </a:ext>
            </a:extLst>
          </p:cNvPr>
          <p:cNvSpPr>
            <a:spLocks noGrp="1"/>
          </p:cNvSpPr>
          <p:nvPr>
            <p:ph idx="1"/>
          </p:nvPr>
        </p:nvSpPr>
        <p:spPr/>
        <p:txBody>
          <a:bodyPr>
            <a:normAutofit/>
          </a:bodyPr>
          <a:lstStyle/>
          <a:p>
            <a:r>
              <a:rPr lang="en-US" sz="3200" dirty="0"/>
              <a:t>Introduction to graphs</a:t>
            </a:r>
          </a:p>
          <a:p>
            <a:r>
              <a:rPr lang="en-US" sz="3200" dirty="0"/>
              <a:t>Property Graph Data Model</a:t>
            </a:r>
          </a:p>
          <a:p>
            <a:r>
              <a:rPr lang="en-US" sz="3200" dirty="0"/>
              <a:t>Neo4j</a:t>
            </a:r>
          </a:p>
          <a:p>
            <a:r>
              <a:rPr lang="en-US" sz="3200" dirty="0"/>
              <a:t>Querying Graphs: introduction to Cypher</a:t>
            </a:r>
          </a:p>
          <a:p>
            <a:r>
              <a:rPr lang="en-US" sz="3200" dirty="0"/>
              <a:t>Data Import</a:t>
            </a:r>
          </a:p>
          <a:p>
            <a:r>
              <a:rPr lang="en-US" sz="3200" dirty="0"/>
              <a:t>Developing Applications</a:t>
            </a:r>
          </a:p>
        </p:txBody>
      </p:sp>
      <p:sp>
        <p:nvSpPr>
          <p:cNvPr id="4" name="Slide Number Placeholder 3">
            <a:extLst>
              <a:ext uri="{FF2B5EF4-FFF2-40B4-BE49-F238E27FC236}">
                <a16:creationId xmlns:a16="http://schemas.microsoft.com/office/drawing/2014/main" id="{910860CF-E050-4C5A-9DEF-30AACD3FFD0E}"/>
              </a:ext>
            </a:extLst>
          </p:cNvPr>
          <p:cNvSpPr>
            <a:spLocks noGrp="1"/>
          </p:cNvSpPr>
          <p:nvPr>
            <p:ph type="sldNum" sz="quarter" idx="12"/>
          </p:nvPr>
        </p:nvSpPr>
        <p:spPr/>
        <p:txBody>
          <a:bodyPr/>
          <a:lstStyle/>
          <a:p>
            <a:fld id="{8516EA25-A31F-4B9E-A83D-BE5BCB6B4218}" type="slidenum">
              <a:rPr lang="en-US" smtClean="0"/>
              <a:t>2</a:t>
            </a:fld>
            <a:endParaRPr lang="en-US"/>
          </a:p>
        </p:txBody>
      </p:sp>
    </p:spTree>
    <p:extLst>
      <p:ext uri="{BB962C8B-B14F-4D97-AF65-F5344CB8AC3E}">
        <p14:creationId xmlns:p14="http://schemas.microsoft.com/office/powerpoint/2010/main" val="267219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48A-8C18-4F59-ACBE-0437296E35B8}"/>
              </a:ext>
            </a:extLst>
          </p:cNvPr>
          <p:cNvSpPr>
            <a:spLocks noGrp="1"/>
          </p:cNvSpPr>
          <p:nvPr>
            <p:ph type="title"/>
          </p:nvPr>
        </p:nvSpPr>
        <p:spPr/>
        <p:txBody>
          <a:bodyPr/>
          <a:lstStyle/>
          <a:p>
            <a:r>
              <a:rPr lang="en-US" dirty="0"/>
              <a:t>Patterns</a:t>
            </a:r>
          </a:p>
        </p:txBody>
      </p:sp>
      <p:sp>
        <p:nvSpPr>
          <p:cNvPr id="3" name="Content Placeholder 2">
            <a:extLst>
              <a:ext uri="{FF2B5EF4-FFF2-40B4-BE49-F238E27FC236}">
                <a16:creationId xmlns:a16="http://schemas.microsoft.com/office/drawing/2014/main" id="{FCF85807-672C-4870-B436-0170F1E14054}"/>
              </a:ext>
            </a:extLst>
          </p:cNvPr>
          <p:cNvSpPr>
            <a:spLocks noGrp="1"/>
          </p:cNvSpPr>
          <p:nvPr>
            <p:ph idx="1"/>
          </p:nvPr>
        </p:nvSpPr>
        <p:spPr/>
        <p:txBody>
          <a:bodyPr/>
          <a:lstStyle/>
          <a:p>
            <a:r>
              <a:rPr lang="en-US" dirty="0"/>
              <a:t>In Cypher, patterns are drawn by connecting nodes and relationships with hyphens, optionally specifying a direction with </a:t>
            </a:r>
            <a:r>
              <a:rPr lang="en-US" b="1" dirty="0">
                <a:solidFill>
                  <a:schemeClr val="tx1"/>
                </a:solidFill>
              </a:rPr>
              <a:t>&gt;</a:t>
            </a:r>
            <a:r>
              <a:rPr lang="en-US" dirty="0"/>
              <a:t> and </a:t>
            </a:r>
            <a:r>
              <a:rPr lang="en-US" b="1" dirty="0">
                <a:solidFill>
                  <a:schemeClr val="tx1"/>
                </a:solidFill>
              </a:rPr>
              <a:t>&lt;</a:t>
            </a:r>
            <a:r>
              <a:rPr lang="en-US" dirty="0"/>
              <a:t> signs</a:t>
            </a:r>
          </a:p>
          <a:p>
            <a:pPr marL="45720" indent="0">
              <a:buNone/>
            </a:pPr>
            <a:endParaRPr lang="en-US" dirty="0"/>
          </a:p>
          <a:p>
            <a:pPr marL="45720" indent="0" algn="ctr">
              <a:buNone/>
            </a:pPr>
            <a:r>
              <a:rPr lang="en-US" sz="5400" dirty="0">
                <a:solidFill>
                  <a:srgbClr val="92D050"/>
                </a:solidFill>
              </a:rPr>
              <a:t>( )-[ ]-( )</a:t>
            </a:r>
          </a:p>
          <a:p>
            <a:pPr marL="45720" indent="0" algn="ctr">
              <a:buNone/>
            </a:pPr>
            <a:r>
              <a:rPr lang="en-US" sz="5400" dirty="0">
                <a:solidFill>
                  <a:srgbClr val="92D050"/>
                </a:solidFill>
              </a:rPr>
              <a:t>( )-[ ]-&gt;( )</a:t>
            </a:r>
          </a:p>
          <a:p>
            <a:pPr marL="45720" indent="0" algn="ctr">
              <a:buNone/>
            </a:pPr>
            <a:r>
              <a:rPr lang="en-US" sz="5400" dirty="0">
                <a:solidFill>
                  <a:srgbClr val="92D050"/>
                </a:solidFill>
              </a:rPr>
              <a:t>( )&lt;-[ ]-( )</a:t>
            </a:r>
          </a:p>
        </p:txBody>
      </p:sp>
      <p:sp>
        <p:nvSpPr>
          <p:cNvPr id="4" name="Slide Number Placeholder 3">
            <a:extLst>
              <a:ext uri="{FF2B5EF4-FFF2-40B4-BE49-F238E27FC236}">
                <a16:creationId xmlns:a16="http://schemas.microsoft.com/office/drawing/2014/main" id="{E1145603-9007-4B17-9D3A-959AACC9B738}"/>
              </a:ext>
            </a:extLst>
          </p:cNvPr>
          <p:cNvSpPr>
            <a:spLocks noGrp="1"/>
          </p:cNvSpPr>
          <p:nvPr>
            <p:ph type="sldNum" sz="quarter" idx="12"/>
          </p:nvPr>
        </p:nvSpPr>
        <p:spPr/>
        <p:txBody>
          <a:bodyPr/>
          <a:lstStyle/>
          <a:p>
            <a:fld id="{8516EA25-A31F-4B9E-A83D-BE5BCB6B4218}" type="slidenum">
              <a:rPr lang="en-US" smtClean="0"/>
              <a:t>20</a:t>
            </a:fld>
            <a:endParaRPr lang="en-US"/>
          </a:p>
        </p:txBody>
      </p:sp>
    </p:spTree>
    <p:extLst>
      <p:ext uri="{BB962C8B-B14F-4D97-AF65-F5344CB8AC3E}">
        <p14:creationId xmlns:p14="http://schemas.microsoft.com/office/powerpoint/2010/main" val="260720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21</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521791" y="5915016"/>
            <a:ext cx="9872662" cy="523220"/>
          </a:xfrm>
          <a:prstGeom prst="rect">
            <a:avLst/>
          </a:prstGeom>
          <a:noFill/>
        </p:spPr>
        <p:txBody>
          <a:bodyPr wrap="square" rtlCol="0">
            <a:spAutoFit/>
          </a:bodyPr>
          <a:lstStyle/>
          <a:p>
            <a:pPr algn="ctr"/>
            <a:r>
              <a:rPr lang="en-US" sz="2800" dirty="0">
                <a:latin typeface="Adobe Caslon Pro Bold" panose="0205070206050A020403" pitchFamily="18" charset="0"/>
              </a:rPr>
              <a:t>(:</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rgbClr val="00B0F0"/>
                </a:solidFill>
                <a:latin typeface="Adobe Caslon Pro Bold" panose="0205070206050A020403" pitchFamily="18" charset="0"/>
              </a:rPr>
              <a:t>Person { name: ‘Ann’ }</a:t>
            </a:r>
            <a:r>
              <a:rPr lang="en-US" sz="2800" dirty="0">
                <a:latin typeface="Adobe Caslon Pro Bold" panose="0205070206050A020403" pitchFamily="18" charset="0"/>
              </a:rPr>
              <a:t>)</a:t>
            </a:r>
          </a:p>
        </p:txBody>
      </p:sp>
      <p:cxnSp>
        <p:nvCxnSpPr>
          <p:cNvPr id="6" name="Straight Connector 5">
            <a:extLst>
              <a:ext uri="{FF2B5EF4-FFF2-40B4-BE49-F238E27FC236}">
                <a16:creationId xmlns:a16="http://schemas.microsoft.com/office/drawing/2014/main" id="{EDE2E1C9-4F77-44C2-8237-F7AE8A1DCA81}"/>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5BA90F-6287-4318-886C-87BA8A2B01A3}"/>
              </a:ext>
            </a:extLst>
          </p:cNvPr>
          <p:cNvSpPr txBox="1"/>
          <p:nvPr/>
        </p:nvSpPr>
        <p:spPr>
          <a:xfrm flipH="1">
            <a:off x="7330408" y="5238277"/>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14" name="Straight Connector 13">
            <a:extLst>
              <a:ext uri="{FF2B5EF4-FFF2-40B4-BE49-F238E27FC236}">
                <a16:creationId xmlns:a16="http://schemas.microsoft.com/office/drawing/2014/main" id="{8FD27197-EDA5-4885-BE7C-3FCFBC32EE9A}"/>
              </a:ext>
            </a:extLst>
          </p:cNvPr>
          <p:cNvCxnSpPr/>
          <p:nvPr/>
        </p:nvCxnSpPr>
        <p:spPr>
          <a:xfrm>
            <a:off x="7592155" y="5821249"/>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66005C-6CDD-4336-837B-6B8D4F094F4F}"/>
              </a:ext>
            </a:extLst>
          </p:cNvPr>
          <p:cNvSpPr txBox="1"/>
          <p:nvPr/>
        </p:nvSpPr>
        <p:spPr>
          <a:xfrm flipH="1">
            <a:off x="1607929" y="523381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spTree>
    <p:extLst>
      <p:ext uri="{BB962C8B-B14F-4D97-AF65-F5344CB8AC3E}">
        <p14:creationId xmlns:p14="http://schemas.microsoft.com/office/powerpoint/2010/main" val="230061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22</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521791" y="5915016"/>
            <a:ext cx="9872662" cy="523220"/>
          </a:xfrm>
          <a:prstGeom prst="rect">
            <a:avLst/>
          </a:prstGeom>
          <a:noFill/>
        </p:spPr>
        <p:txBody>
          <a:bodyPr wrap="square" rtlCol="0">
            <a:spAutoFit/>
          </a:bodyPr>
          <a:lstStyle/>
          <a:p>
            <a:pPr algn="ctr"/>
            <a:r>
              <a:rPr lang="en-US" sz="2800" dirty="0">
                <a:latin typeface="Adobe Caslon Pro Bold" panose="0205070206050A020403" pitchFamily="18" charset="0"/>
              </a:rPr>
              <a:t>(:</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rgbClr val="00B0F0"/>
                </a:solidFill>
                <a:latin typeface="Adobe Caslon Pro Bold" panose="0205070206050A020403" pitchFamily="18" charset="0"/>
              </a:rPr>
              <a:t>Person { name: ‘Ann’ }</a:t>
            </a:r>
            <a:r>
              <a:rPr lang="en-US" sz="2800" dirty="0">
                <a:latin typeface="Adobe Caslon Pro Bold" panose="0205070206050A020403" pitchFamily="18" charset="0"/>
              </a:rPr>
              <a:t>)</a:t>
            </a:r>
          </a:p>
        </p:txBody>
      </p:sp>
      <p:cxnSp>
        <p:nvCxnSpPr>
          <p:cNvPr id="6" name="Straight Connector 5">
            <a:extLst>
              <a:ext uri="{FF2B5EF4-FFF2-40B4-BE49-F238E27FC236}">
                <a16:creationId xmlns:a16="http://schemas.microsoft.com/office/drawing/2014/main" id="{EDE2E1C9-4F77-44C2-8237-F7AE8A1DCA81}"/>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5BA90F-6287-4318-886C-87BA8A2B01A3}"/>
              </a:ext>
            </a:extLst>
          </p:cNvPr>
          <p:cNvSpPr txBox="1"/>
          <p:nvPr/>
        </p:nvSpPr>
        <p:spPr>
          <a:xfrm flipH="1">
            <a:off x="7330408" y="5238277"/>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14" name="Straight Connector 13">
            <a:extLst>
              <a:ext uri="{FF2B5EF4-FFF2-40B4-BE49-F238E27FC236}">
                <a16:creationId xmlns:a16="http://schemas.microsoft.com/office/drawing/2014/main" id="{8FD27197-EDA5-4885-BE7C-3FCFBC32EE9A}"/>
              </a:ext>
            </a:extLst>
          </p:cNvPr>
          <p:cNvCxnSpPr/>
          <p:nvPr/>
        </p:nvCxnSpPr>
        <p:spPr>
          <a:xfrm>
            <a:off x="7592155" y="5821249"/>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66005C-6CDD-4336-837B-6B8D4F094F4F}"/>
              </a:ext>
            </a:extLst>
          </p:cNvPr>
          <p:cNvSpPr txBox="1"/>
          <p:nvPr/>
        </p:nvSpPr>
        <p:spPr>
          <a:xfrm flipH="1">
            <a:off x="1607929" y="523381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9" name="Straight Connector 8">
            <a:extLst>
              <a:ext uri="{FF2B5EF4-FFF2-40B4-BE49-F238E27FC236}">
                <a16:creationId xmlns:a16="http://schemas.microsoft.com/office/drawing/2014/main" id="{AC969332-0783-4EB6-B9A8-2BB41DA62D62}"/>
              </a:ext>
            </a:extLst>
          </p:cNvPr>
          <p:cNvCxnSpPr/>
          <p:nvPr/>
        </p:nvCxnSpPr>
        <p:spPr>
          <a:xfrm>
            <a:off x="1995055"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FB18EAB-16AA-40CA-9BB1-0BDA49AAA7EA}"/>
              </a:ext>
            </a:extLst>
          </p:cNvPr>
          <p:cNvSpPr txBox="1"/>
          <p:nvPr/>
        </p:nvSpPr>
        <p:spPr>
          <a:xfrm>
            <a:off x="1990165" y="6328929"/>
            <a:ext cx="977968" cy="369332"/>
          </a:xfrm>
          <a:prstGeom prst="rect">
            <a:avLst/>
          </a:prstGeom>
          <a:noFill/>
        </p:spPr>
        <p:txBody>
          <a:bodyPr wrap="square" rtlCol="0">
            <a:spAutoFit/>
          </a:bodyPr>
          <a:lstStyle/>
          <a:p>
            <a:pPr algn="ctr"/>
            <a:r>
              <a:rPr lang="en-US" dirty="0">
                <a:solidFill>
                  <a:srgbClr val="FF0000"/>
                </a:solidFill>
              </a:rPr>
              <a:t>LABEL</a:t>
            </a:r>
          </a:p>
        </p:txBody>
      </p:sp>
      <p:sp>
        <p:nvSpPr>
          <p:cNvPr id="19" name="TextBox 18">
            <a:extLst>
              <a:ext uri="{FF2B5EF4-FFF2-40B4-BE49-F238E27FC236}">
                <a16:creationId xmlns:a16="http://schemas.microsoft.com/office/drawing/2014/main" id="{C44F5D2D-C44A-4E2B-9DD4-C396C7FF2FB9}"/>
              </a:ext>
            </a:extLst>
          </p:cNvPr>
          <p:cNvSpPr txBox="1"/>
          <p:nvPr/>
        </p:nvSpPr>
        <p:spPr>
          <a:xfrm>
            <a:off x="3293159" y="6326772"/>
            <a:ext cx="1868450" cy="369332"/>
          </a:xfrm>
          <a:prstGeom prst="rect">
            <a:avLst/>
          </a:prstGeom>
          <a:noFill/>
        </p:spPr>
        <p:txBody>
          <a:bodyPr wrap="square" rtlCol="0">
            <a:spAutoFit/>
          </a:bodyPr>
          <a:lstStyle/>
          <a:p>
            <a:pPr algn="ctr"/>
            <a:r>
              <a:rPr lang="en-US" dirty="0">
                <a:solidFill>
                  <a:srgbClr val="FF0000"/>
                </a:solidFill>
              </a:rPr>
              <a:t>PROPERTY</a:t>
            </a:r>
          </a:p>
        </p:txBody>
      </p:sp>
      <p:cxnSp>
        <p:nvCxnSpPr>
          <p:cNvPr id="20" name="Straight Connector 19">
            <a:extLst>
              <a:ext uri="{FF2B5EF4-FFF2-40B4-BE49-F238E27FC236}">
                <a16:creationId xmlns:a16="http://schemas.microsoft.com/office/drawing/2014/main" id="{C9640AFF-90BF-4837-84E2-0E1C7785EC2F}"/>
              </a:ext>
            </a:extLst>
          </p:cNvPr>
          <p:cNvCxnSpPr>
            <a:cxnSpLocks/>
          </p:cNvCxnSpPr>
          <p:nvPr/>
        </p:nvCxnSpPr>
        <p:spPr>
          <a:xfrm>
            <a:off x="3293159" y="6307893"/>
            <a:ext cx="1703595"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9C918BC-57D6-4120-A219-1CBE32692A88}"/>
              </a:ext>
            </a:extLst>
          </p:cNvPr>
          <p:cNvCxnSpPr/>
          <p:nvPr/>
        </p:nvCxnSpPr>
        <p:spPr>
          <a:xfrm>
            <a:off x="7882726"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BADDEF8-4710-4F1F-9D10-0880239951CF}"/>
              </a:ext>
            </a:extLst>
          </p:cNvPr>
          <p:cNvSpPr txBox="1"/>
          <p:nvPr/>
        </p:nvSpPr>
        <p:spPr>
          <a:xfrm>
            <a:off x="7877836" y="6330664"/>
            <a:ext cx="977968" cy="369332"/>
          </a:xfrm>
          <a:prstGeom prst="rect">
            <a:avLst/>
          </a:prstGeom>
          <a:noFill/>
        </p:spPr>
        <p:txBody>
          <a:bodyPr wrap="square" rtlCol="0">
            <a:spAutoFit/>
          </a:bodyPr>
          <a:lstStyle/>
          <a:p>
            <a:pPr algn="ctr"/>
            <a:r>
              <a:rPr lang="en-US" dirty="0">
                <a:solidFill>
                  <a:srgbClr val="FF0000"/>
                </a:solidFill>
              </a:rPr>
              <a:t>LABEL</a:t>
            </a:r>
          </a:p>
        </p:txBody>
      </p:sp>
      <p:cxnSp>
        <p:nvCxnSpPr>
          <p:cNvPr id="23" name="Straight Connector 22">
            <a:extLst>
              <a:ext uri="{FF2B5EF4-FFF2-40B4-BE49-F238E27FC236}">
                <a16:creationId xmlns:a16="http://schemas.microsoft.com/office/drawing/2014/main" id="{5860F841-C796-40AA-B6E1-159CEDCED667}"/>
              </a:ext>
            </a:extLst>
          </p:cNvPr>
          <p:cNvCxnSpPr>
            <a:cxnSpLocks/>
          </p:cNvCxnSpPr>
          <p:nvPr/>
        </p:nvCxnSpPr>
        <p:spPr>
          <a:xfrm>
            <a:off x="9144000" y="6307893"/>
            <a:ext cx="1719743" cy="0"/>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EE87EF7-7BE5-4A8E-805E-FAC5984E46C8}"/>
              </a:ext>
            </a:extLst>
          </p:cNvPr>
          <p:cNvSpPr txBox="1"/>
          <p:nvPr/>
        </p:nvSpPr>
        <p:spPr>
          <a:xfrm>
            <a:off x="9143999" y="6309360"/>
            <a:ext cx="1719743" cy="369332"/>
          </a:xfrm>
          <a:prstGeom prst="rect">
            <a:avLst/>
          </a:prstGeom>
          <a:noFill/>
        </p:spPr>
        <p:txBody>
          <a:bodyPr wrap="square" rtlCol="0">
            <a:spAutoFit/>
          </a:bodyPr>
          <a:lstStyle/>
          <a:p>
            <a:pPr algn="ctr"/>
            <a:r>
              <a:rPr lang="en-US" dirty="0">
                <a:solidFill>
                  <a:srgbClr val="FF0000"/>
                </a:solidFill>
              </a:rPr>
              <a:t>PROPERTY</a:t>
            </a:r>
          </a:p>
        </p:txBody>
      </p:sp>
    </p:spTree>
    <p:extLst>
      <p:ext uri="{BB962C8B-B14F-4D97-AF65-F5344CB8AC3E}">
        <p14:creationId xmlns:p14="http://schemas.microsoft.com/office/powerpoint/2010/main" val="217057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 : </a:t>
            </a:r>
            <a:r>
              <a:rPr lang="en-US" dirty="0">
                <a:solidFill>
                  <a:srgbClr val="FF0000"/>
                </a:solidFill>
              </a:rPr>
              <a:t>Create</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23</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12466" y="5915016"/>
            <a:ext cx="11960547" cy="523220"/>
          </a:xfrm>
          <a:prstGeom prst="rect">
            <a:avLst/>
          </a:prstGeom>
          <a:noFill/>
        </p:spPr>
        <p:txBody>
          <a:bodyPr wrap="square" rtlCol="0">
            <a:spAutoFit/>
          </a:bodyPr>
          <a:lstStyle/>
          <a:p>
            <a:pPr algn="ctr"/>
            <a:r>
              <a:rPr lang="en-US" sz="2800" dirty="0">
                <a:latin typeface="Adobe Caslon Pro Bold" panose="0205070206050A020403" pitchFamily="18" charset="0"/>
              </a:rPr>
              <a:t>CREATE (:</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rgbClr val="00B0F0"/>
                </a:solidFill>
                <a:latin typeface="Adobe Caslon Pro Bold" panose="0205070206050A020403" pitchFamily="18" charset="0"/>
              </a:rPr>
              <a:t>Person { name: ‘Ann’ }</a:t>
            </a:r>
            <a:r>
              <a:rPr lang="en-US" sz="2800" dirty="0">
                <a:latin typeface="Adobe Caslon Pro Bold" panose="0205070206050A020403" pitchFamily="18" charset="0"/>
              </a:rPr>
              <a:t>)</a:t>
            </a:r>
          </a:p>
        </p:txBody>
      </p:sp>
      <p:cxnSp>
        <p:nvCxnSpPr>
          <p:cNvPr id="6" name="Straight Connector 5">
            <a:extLst>
              <a:ext uri="{FF2B5EF4-FFF2-40B4-BE49-F238E27FC236}">
                <a16:creationId xmlns:a16="http://schemas.microsoft.com/office/drawing/2014/main" id="{EDE2E1C9-4F77-44C2-8237-F7AE8A1DCA81}"/>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5BA90F-6287-4318-886C-87BA8A2B01A3}"/>
              </a:ext>
            </a:extLst>
          </p:cNvPr>
          <p:cNvSpPr txBox="1"/>
          <p:nvPr/>
        </p:nvSpPr>
        <p:spPr>
          <a:xfrm flipH="1">
            <a:off x="7330408" y="5238277"/>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14" name="Straight Connector 13">
            <a:extLst>
              <a:ext uri="{FF2B5EF4-FFF2-40B4-BE49-F238E27FC236}">
                <a16:creationId xmlns:a16="http://schemas.microsoft.com/office/drawing/2014/main" id="{8FD27197-EDA5-4885-BE7C-3FCFBC32EE9A}"/>
              </a:ext>
            </a:extLst>
          </p:cNvPr>
          <p:cNvCxnSpPr/>
          <p:nvPr/>
        </p:nvCxnSpPr>
        <p:spPr>
          <a:xfrm>
            <a:off x="7592155" y="5821249"/>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66005C-6CDD-4336-837B-6B8D4F094F4F}"/>
              </a:ext>
            </a:extLst>
          </p:cNvPr>
          <p:cNvSpPr txBox="1"/>
          <p:nvPr/>
        </p:nvSpPr>
        <p:spPr>
          <a:xfrm flipH="1">
            <a:off x="1607929" y="523381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9" name="Straight Connector 8">
            <a:extLst>
              <a:ext uri="{FF2B5EF4-FFF2-40B4-BE49-F238E27FC236}">
                <a16:creationId xmlns:a16="http://schemas.microsoft.com/office/drawing/2014/main" id="{AC969332-0783-4EB6-B9A8-2BB41DA62D62}"/>
              </a:ext>
            </a:extLst>
          </p:cNvPr>
          <p:cNvCxnSpPr/>
          <p:nvPr/>
        </p:nvCxnSpPr>
        <p:spPr>
          <a:xfrm>
            <a:off x="2200433"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FB18EAB-16AA-40CA-9BB1-0BDA49AAA7EA}"/>
              </a:ext>
            </a:extLst>
          </p:cNvPr>
          <p:cNvSpPr txBox="1"/>
          <p:nvPr/>
        </p:nvSpPr>
        <p:spPr>
          <a:xfrm>
            <a:off x="2222426" y="6335121"/>
            <a:ext cx="977968" cy="369332"/>
          </a:xfrm>
          <a:prstGeom prst="rect">
            <a:avLst/>
          </a:prstGeom>
          <a:noFill/>
        </p:spPr>
        <p:txBody>
          <a:bodyPr wrap="square" rtlCol="0">
            <a:spAutoFit/>
          </a:bodyPr>
          <a:lstStyle/>
          <a:p>
            <a:pPr algn="ctr"/>
            <a:r>
              <a:rPr lang="en-US" dirty="0">
                <a:solidFill>
                  <a:srgbClr val="FF0000"/>
                </a:solidFill>
              </a:rPr>
              <a:t>LABEL</a:t>
            </a:r>
          </a:p>
        </p:txBody>
      </p:sp>
      <p:sp>
        <p:nvSpPr>
          <p:cNvPr id="19" name="TextBox 18">
            <a:extLst>
              <a:ext uri="{FF2B5EF4-FFF2-40B4-BE49-F238E27FC236}">
                <a16:creationId xmlns:a16="http://schemas.microsoft.com/office/drawing/2014/main" id="{C44F5D2D-C44A-4E2B-9DD4-C396C7FF2FB9}"/>
              </a:ext>
            </a:extLst>
          </p:cNvPr>
          <p:cNvSpPr txBox="1"/>
          <p:nvPr/>
        </p:nvSpPr>
        <p:spPr>
          <a:xfrm>
            <a:off x="3469196" y="6326772"/>
            <a:ext cx="1868450" cy="369332"/>
          </a:xfrm>
          <a:prstGeom prst="rect">
            <a:avLst/>
          </a:prstGeom>
          <a:noFill/>
        </p:spPr>
        <p:txBody>
          <a:bodyPr wrap="square" rtlCol="0">
            <a:spAutoFit/>
          </a:bodyPr>
          <a:lstStyle/>
          <a:p>
            <a:pPr algn="ctr"/>
            <a:r>
              <a:rPr lang="en-US" dirty="0">
                <a:solidFill>
                  <a:srgbClr val="FF0000"/>
                </a:solidFill>
              </a:rPr>
              <a:t>PROPERTY</a:t>
            </a:r>
          </a:p>
        </p:txBody>
      </p:sp>
      <p:cxnSp>
        <p:nvCxnSpPr>
          <p:cNvPr id="20" name="Straight Connector 19">
            <a:extLst>
              <a:ext uri="{FF2B5EF4-FFF2-40B4-BE49-F238E27FC236}">
                <a16:creationId xmlns:a16="http://schemas.microsoft.com/office/drawing/2014/main" id="{C9640AFF-90BF-4837-84E2-0E1C7785EC2F}"/>
              </a:ext>
            </a:extLst>
          </p:cNvPr>
          <p:cNvCxnSpPr>
            <a:cxnSpLocks/>
          </p:cNvCxnSpPr>
          <p:nvPr/>
        </p:nvCxnSpPr>
        <p:spPr>
          <a:xfrm>
            <a:off x="3498532" y="6307893"/>
            <a:ext cx="1703595"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9C918BC-57D6-4120-A219-1CBE32692A88}"/>
              </a:ext>
            </a:extLst>
          </p:cNvPr>
          <p:cNvCxnSpPr/>
          <p:nvPr/>
        </p:nvCxnSpPr>
        <p:spPr>
          <a:xfrm>
            <a:off x="8057888"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BADDEF8-4710-4F1F-9D10-0880239951CF}"/>
              </a:ext>
            </a:extLst>
          </p:cNvPr>
          <p:cNvSpPr txBox="1"/>
          <p:nvPr/>
        </p:nvSpPr>
        <p:spPr>
          <a:xfrm>
            <a:off x="8052998" y="6343745"/>
            <a:ext cx="977968" cy="369332"/>
          </a:xfrm>
          <a:prstGeom prst="rect">
            <a:avLst/>
          </a:prstGeom>
          <a:noFill/>
        </p:spPr>
        <p:txBody>
          <a:bodyPr wrap="square" rtlCol="0">
            <a:spAutoFit/>
          </a:bodyPr>
          <a:lstStyle/>
          <a:p>
            <a:pPr algn="ctr"/>
            <a:r>
              <a:rPr lang="en-US" dirty="0">
                <a:solidFill>
                  <a:srgbClr val="FF0000"/>
                </a:solidFill>
              </a:rPr>
              <a:t>LABEL</a:t>
            </a:r>
          </a:p>
        </p:txBody>
      </p:sp>
      <p:cxnSp>
        <p:nvCxnSpPr>
          <p:cNvPr id="23" name="Straight Connector 22">
            <a:extLst>
              <a:ext uri="{FF2B5EF4-FFF2-40B4-BE49-F238E27FC236}">
                <a16:creationId xmlns:a16="http://schemas.microsoft.com/office/drawing/2014/main" id="{5860F841-C796-40AA-B6E1-159CEDCED667}"/>
              </a:ext>
            </a:extLst>
          </p:cNvPr>
          <p:cNvCxnSpPr>
            <a:cxnSpLocks/>
          </p:cNvCxnSpPr>
          <p:nvPr/>
        </p:nvCxnSpPr>
        <p:spPr>
          <a:xfrm>
            <a:off x="9322766" y="6316992"/>
            <a:ext cx="1719743" cy="0"/>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EE87EF7-7BE5-4A8E-805E-FAC5984E46C8}"/>
              </a:ext>
            </a:extLst>
          </p:cNvPr>
          <p:cNvSpPr txBox="1"/>
          <p:nvPr/>
        </p:nvSpPr>
        <p:spPr>
          <a:xfrm>
            <a:off x="9351817" y="6335121"/>
            <a:ext cx="1719743" cy="369332"/>
          </a:xfrm>
          <a:prstGeom prst="rect">
            <a:avLst/>
          </a:prstGeom>
          <a:noFill/>
        </p:spPr>
        <p:txBody>
          <a:bodyPr wrap="square" rtlCol="0">
            <a:spAutoFit/>
          </a:bodyPr>
          <a:lstStyle/>
          <a:p>
            <a:pPr algn="ctr"/>
            <a:r>
              <a:rPr lang="en-US" dirty="0">
                <a:solidFill>
                  <a:srgbClr val="FF0000"/>
                </a:solidFill>
              </a:rPr>
              <a:t>PROPERTY</a:t>
            </a:r>
          </a:p>
        </p:txBody>
      </p:sp>
    </p:spTree>
    <p:extLst>
      <p:ext uri="{BB962C8B-B14F-4D97-AF65-F5344CB8AC3E}">
        <p14:creationId xmlns:p14="http://schemas.microsoft.com/office/powerpoint/2010/main" val="39779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F4B8-EBBB-462D-A466-1DD49C64CDB6}"/>
              </a:ext>
            </a:extLst>
          </p:cNvPr>
          <p:cNvSpPr>
            <a:spLocks noGrp="1"/>
          </p:cNvSpPr>
          <p:nvPr>
            <p:ph type="title"/>
          </p:nvPr>
        </p:nvSpPr>
        <p:spPr/>
        <p:txBody>
          <a:bodyPr/>
          <a:lstStyle/>
          <a:p>
            <a:r>
              <a:rPr lang="en-US" dirty="0"/>
              <a:t>Pattern in Graph Model : </a:t>
            </a:r>
            <a:r>
              <a:rPr lang="en-US" dirty="0">
                <a:solidFill>
                  <a:srgbClr val="FF0000"/>
                </a:solidFill>
              </a:rPr>
              <a:t>MATCH</a:t>
            </a:r>
          </a:p>
        </p:txBody>
      </p:sp>
      <p:sp>
        <p:nvSpPr>
          <p:cNvPr id="4" name="Slide Number Placeholder 3">
            <a:extLst>
              <a:ext uri="{FF2B5EF4-FFF2-40B4-BE49-F238E27FC236}">
                <a16:creationId xmlns:a16="http://schemas.microsoft.com/office/drawing/2014/main" id="{CE61D734-2F18-4A89-8E57-B7279F30A7C7}"/>
              </a:ext>
            </a:extLst>
          </p:cNvPr>
          <p:cNvSpPr>
            <a:spLocks noGrp="1"/>
          </p:cNvSpPr>
          <p:nvPr>
            <p:ph type="sldNum" sz="quarter" idx="12"/>
          </p:nvPr>
        </p:nvSpPr>
        <p:spPr/>
        <p:txBody>
          <a:bodyPr/>
          <a:lstStyle/>
          <a:p>
            <a:fld id="{8516EA25-A31F-4B9E-A83D-BE5BCB6B4218}" type="slidenum">
              <a:rPr lang="en-US" smtClean="0"/>
              <a:t>24</a:t>
            </a:fld>
            <a:endParaRPr lang="en-US"/>
          </a:p>
        </p:txBody>
      </p:sp>
      <p:graphicFrame>
        <p:nvGraphicFramePr>
          <p:cNvPr id="12" name="Content Placeholder 11">
            <a:extLst>
              <a:ext uri="{FF2B5EF4-FFF2-40B4-BE49-F238E27FC236}">
                <a16:creationId xmlns:a16="http://schemas.microsoft.com/office/drawing/2014/main" id="{69E8CD5B-75C7-47DC-8BF6-852D15BCD7A6}"/>
              </a:ext>
            </a:extLst>
          </p:cNvPr>
          <p:cNvGraphicFramePr>
            <a:graphicFrameLocks noGrp="1"/>
          </p:cNvGraphicFramePr>
          <p:nvPr>
            <p:ph idx="1"/>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55A27DCB-421B-4061-AB52-16F4C390C4A5}"/>
              </a:ext>
            </a:extLst>
          </p:cNvPr>
          <p:cNvGraphicFramePr/>
          <p:nvPr>
            <p:extLst>
              <p:ext uri="{D42A27DB-BD31-4B8C-83A1-F6EECF244321}">
                <p14:modId xmlns:p14="http://schemas.microsoft.com/office/powerpoint/2010/main" val="1171195975"/>
              </p:ext>
            </p:extLst>
          </p:nvPr>
        </p:nvGraphicFramePr>
        <p:xfrm>
          <a:off x="1521791" y="1485430"/>
          <a:ext cx="9283365" cy="37767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A9E7FBBA-6C99-47A0-B1AC-D1ABC72B5C7F}"/>
              </a:ext>
            </a:extLst>
          </p:cNvPr>
          <p:cNvSpPr txBox="1"/>
          <p:nvPr/>
        </p:nvSpPr>
        <p:spPr>
          <a:xfrm>
            <a:off x="5343506" y="5233819"/>
            <a:ext cx="2326624" cy="584775"/>
          </a:xfrm>
          <a:prstGeom prst="rect">
            <a:avLst/>
          </a:prstGeom>
          <a:noFill/>
        </p:spPr>
        <p:txBody>
          <a:bodyPr wrap="square" rtlCol="0">
            <a:spAutoFit/>
          </a:bodyPr>
          <a:lstStyle/>
          <a:p>
            <a:pPr algn="ctr"/>
            <a:r>
              <a:rPr lang="en-US" sz="3200" dirty="0">
                <a:latin typeface="Adobe Song Std L" panose="02020300000000000000" pitchFamily="18" charset="-128"/>
                <a:ea typeface="Adobe Song Std L" panose="02020300000000000000" pitchFamily="18" charset="-128"/>
              </a:rPr>
              <a:t>Relationship</a:t>
            </a:r>
          </a:p>
        </p:txBody>
      </p:sp>
      <p:sp>
        <p:nvSpPr>
          <p:cNvPr id="3" name="TextBox 2">
            <a:extLst>
              <a:ext uri="{FF2B5EF4-FFF2-40B4-BE49-F238E27FC236}">
                <a16:creationId xmlns:a16="http://schemas.microsoft.com/office/drawing/2014/main" id="{6AAF8ABC-3AB7-40FD-93CC-89E371329D07}"/>
              </a:ext>
            </a:extLst>
          </p:cNvPr>
          <p:cNvSpPr txBox="1"/>
          <p:nvPr/>
        </p:nvSpPr>
        <p:spPr>
          <a:xfrm>
            <a:off x="-112466" y="5915016"/>
            <a:ext cx="11960547" cy="523220"/>
          </a:xfrm>
          <a:prstGeom prst="rect">
            <a:avLst/>
          </a:prstGeom>
          <a:noFill/>
        </p:spPr>
        <p:txBody>
          <a:bodyPr wrap="square" rtlCol="0">
            <a:spAutoFit/>
          </a:bodyPr>
          <a:lstStyle/>
          <a:p>
            <a:pPr algn="ctr"/>
            <a:r>
              <a:rPr lang="en-US" sz="2800" dirty="0">
                <a:latin typeface="Adobe Caslon Pro Bold" panose="0205070206050A020403" pitchFamily="18" charset="0"/>
              </a:rPr>
              <a:t>MATCH (:</a:t>
            </a:r>
            <a:r>
              <a:rPr lang="en-US" sz="2800" dirty="0">
                <a:solidFill>
                  <a:schemeClr val="accent4"/>
                </a:solidFill>
                <a:latin typeface="Adobe Caslon Pro Bold" panose="0205070206050A020403" pitchFamily="18" charset="0"/>
              </a:rPr>
              <a:t>Person { name: ‘Dan’ } </a:t>
            </a:r>
            <a:r>
              <a:rPr lang="en-US" sz="2800" dirty="0">
                <a:latin typeface="Adobe Caslon Pro Bold" panose="0205070206050A020403" pitchFamily="18" charset="0"/>
              </a:rPr>
              <a:t>) –[:LOVES]-&gt; (</a:t>
            </a:r>
            <a:r>
              <a:rPr lang="en-US" sz="2800" dirty="0">
                <a:solidFill>
                  <a:schemeClr val="accent1">
                    <a:lumMod val="60000"/>
                    <a:lumOff val="40000"/>
                  </a:schemeClr>
                </a:solidFill>
                <a:latin typeface="Adobe Caslon Pro Bold" panose="0205070206050A020403" pitchFamily="18" charset="0"/>
              </a:rPr>
              <a:t>whom</a:t>
            </a:r>
            <a:r>
              <a:rPr lang="en-US" sz="2800" dirty="0">
                <a:latin typeface="Adobe Caslon Pro Bold" panose="0205070206050A020403" pitchFamily="18" charset="0"/>
              </a:rPr>
              <a:t>) RETURN </a:t>
            </a:r>
            <a:r>
              <a:rPr lang="en-US" sz="2800" dirty="0">
                <a:solidFill>
                  <a:schemeClr val="accent1">
                    <a:lumMod val="60000"/>
                    <a:lumOff val="40000"/>
                  </a:schemeClr>
                </a:solidFill>
                <a:latin typeface="Adobe Caslon Pro Bold" panose="0205070206050A020403" pitchFamily="18" charset="0"/>
              </a:rPr>
              <a:t>whom</a:t>
            </a:r>
          </a:p>
        </p:txBody>
      </p:sp>
      <p:sp>
        <p:nvSpPr>
          <p:cNvPr id="7" name="TextBox 6">
            <a:extLst>
              <a:ext uri="{FF2B5EF4-FFF2-40B4-BE49-F238E27FC236}">
                <a16:creationId xmlns:a16="http://schemas.microsoft.com/office/drawing/2014/main" id="{5023B9C9-3A04-4593-A401-F6FB280821E4}"/>
              </a:ext>
            </a:extLst>
          </p:cNvPr>
          <p:cNvSpPr txBox="1"/>
          <p:nvPr/>
        </p:nvSpPr>
        <p:spPr>
          <a:xfrm>
            <a:off x="5638800" y="2971800"/>
            <a:ext cx="914400" cy="914400"/>
          </a:xfrm>
          <a:prstGeom prst="rect">
            <a:avLst/>
          </a:prstGeom>
          <a:noFill/>
        </p:spPr>
        <p:txBody>
          <a:bodyPr wrap="square" rtlCol="0">
            <a:spAutoFit/>
          </a:bodyPr>
          <a:lstStyle/>
          <a:p>
            <a:endParaRPr lang="en-US" dirty="0"/>
          </a:p>
        </p:txBody>
      </p:sp>
      <p:cxnSp>
        <p:nvCxnSpPr>
          <p:cNvPr id="9" name="Straight Connector 8">
            <a:extLst>
              <a:ext uri="{FF2B5EF4-FFF2-40B4-BE49-F238E27FC236}">
                <a16:creationId xmlns:a16="http://schemas.microsoft.com/office/drawing/2014/main" id="{AC969332-0783-4EB6-B9A8-2BB41DA62D62}"/>
              </a:ext>
            </a:extLst>
          </p:cNvPr>
          <p:cNvCxnSpPr/>
          <p:nvPr/>
        </p:nvCxnSpPr>
        <p:spPr>
          <a:xfrm>
            <a:off x="2054960" y="6307893"/>
            <a:ext cx="973078"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FB18EAB-16AA-40CA-9BB1-0BDA49AAA7EA}"/>
              </a:ext>
            </a:extLst>
          </p:cNvPr>
          <p:cNvSpPr txBox="1"/>
          <p:nvPr/>
        </p:nvSpPr>
        <p:spPr>
          <a:xfrm>
            <a:off x="2070026" y="6335121"/>
            <a:ext cx="977968" cy="369332"/>
          </a:xfrm>
          <a:prstGeom prst="rect">
            <a:avLst/>
          </a:prstGeom>
          <a:noFill/>
        </p:spPr>
        <p:txBody>
          <a:bodyPr wrap="square" rtlCol="0">
            <a:spAutoFit/>
          </a:bodyPr>
          <a:lstStyle/>
          <a:p>
            <a:pPr algn="ctr"/>
            <a:r>
              <a:rPr lang="en-US" dirty="0">
                <a:solidFill>
                  <a:srgbClr val="FF0000"/>
                </a:solidFill>
              </a:rPr>
              <a:t>LABEL</a:t>
            </a:r>
          </a:p>
        </p:txBody>
      </p:sp>
      <p:sp>
        <p:nvSpPr>
          <p:cNvPr id="19" name="TextBox 18">
            <a:extLst>
              <a:ext uri="{FF2B5EF4-FFF2-40B4-BE49-F238E27FC236}">
                <a16:creationId xmlns:a16="http://schemas.microsoft.com/office/drawing/2014/main" id="{C44F5D2D-C44A-4E2B-9DD4-C396C7FF2FB9}"/>
              </a:ext>
            </a:extLst>
          </p:cNvPr>
          <p:cNvSpPr txBox="1"/>
          <p:nvPr/>
        </p:nvSpPr>
        <p:spPr>
          <a:xfrm>
            <a:off x="3469196" y="6326772"/>
            <a:ext cx="1868450" cy="369332"/>
          </a:xfrm>
          <a:prstGeom prst="rect">
            <a:avLst/>
          </a:prstGeom>
          <a:noFill/>
        </p:spPr>
        <p:txBody>
          <a:bodyPr wrap="square" rtlCol="0">
            <a:spAutoFit/>
          </a:bodyPr>
          <a:lstStyle/>
          <a:p>
            <a:pPr algn="ctr"/>
            <a:r>
              <a:rPr lang="en-US" dirty="0">
                <a:solidFill>
                  <a:srgbClr val="FF0000"/>
                </a:solidFill>
              </a:rPr>
              <a:t>PROPERTY</a:t>
            </a:r>
          </a:p>
        </p:txBody>
      </p:sp>
      <p:cxnSp>
        <p:nvCxnSpPr>
          <p:cNvPr id="20" name="Straight Connector 19">
            <a:extLst>
              <a:ext uri="{FF2B5EF4-FFF2-40B4-BE49-F238E27FC236}">
                <a16:creationId xmlns:a16="http://schemas.microsoft.com/office/drawing/2014/main" id="{C9640AFF-90BF-4837-84E2-0E1C7785EC2F}"/>
              </a:ext>
            </a:extLst>
          </p:cNvPr>
          <p:cNvCxnSpPr>
            <a:cxnSpLocks/>
          </p:cNvCxnSpPr>
          <p:nvPr/>
        </p:nvCxnSpPr>
        <p:spPr>
          <a:xfrm>
            <a:off x="3401550" y="6307893"/>
            <a:ext cx="1703595"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860F841-C796-40AA-B6E1-159CEDCED667}"/>
              </a:ext>
            </a:extLst>
          </p:cNvPr>
          <p:cNvCxnSpPr>
            <a:cxnSpLocks/>
          </p:cNvCxnSpPr>
          <p:nvPr/>
        </p:nvCxnSpPr>
        <p:spPr>
          <a:xfrm flipV="1">
            <a:off x="7768046" y="6335122"/>
            <a:ext cx="914400" cy="9163"/>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EE87EF7-7BE5-4A8E-805E-FAC5984E46C8}"/>
              </a:ext>
            </a:extLst>
          </p:cNvPr>
          <p:cNvSpPr txBox="1"/>
          <p:nvPr/>
        </p:nvSpPr>
        <p:spPr>
          <a:xfrm>
            <a:off x="7372756" y="6330112"/>
            <a:ext cx="1719743" cy="369332"/>
          </a:xfrm>
          <a:prstGeom prst="rect">
            <a:avLst/>
          </a:prstGeom>
          <a:noFill/>
        </p:spPr>
        <p:txBody>
          <a:bodyPr wrap="square" rtlCol="0">
            <a:spAutoFit/>
          </a:bodyPr>
          <a:lstStyle/>
          <a:p>
            <a:pPr algn="ctr"/>
            <a:r>
              <a:rPr lang="en-US" dirty="0">
                <a:solidFill>
                  <a:srgbClr val="FF0000"/>
                </a:solidFill>
              </a:rPr>
              <a:t>VARIABLE</a:t>
            </a:r>
          </a:p>
        </p:txBody>
      </p:sp>
      <p:cxnSp>
        <p:nvCxnSpPr>
          <p:cNvPr id="24" name="Straight Connector 23">
            <a:extLst>
              <a:ext uri="{FF2B5EF4-FFF2-40B4-BE49-F238E27FC236}">
                <a16:creationId xmlns:a16="http://schemas.microsoft.com/office/drawing/2014/main" id="{9BDD33EC-230C-4553-92F2-6A49279A0575}"/>
              </a:ext>
            </a:extLst>
          </p:cNvPr>
          <p:cNvCxnSpPr/>
          <p:nvPr/>
        </p:nvCxnSpPr>
        <p:spPr>
          <a:xfrm>
            <a:off x="1807723" y="5757085"/>
            <a:ext cx="3474750" cy="0"/>
          </a:xfrm>
          <a:prstGeom prst="line">
            <a:avLst/>
          </a:prstGeom>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9CE3D6E8-C42D-4A2C-BB8B-99B2912CB283}"/>
              </a:ext>
            </a:extLst>
          </p:cNvPr>
          <p:cNvSpPr txBox="1"/>
          <p:nvPr/>
        </p:nvSpPr>
        <p:spPr>
          <a:xfrm flipH="1">
            <a:off x="6439928" y="5325523"/>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cxnSp>
        <p:nvCxnSpPr>
          <p:cNvPr id="26" name="Straight Connector 25">
            <a:extLst>
              <a:ext uri="{FF2B5EF4-FFF2-40B4-BE49-F238E27FC236}">
                <a16:creationId xmlns:a16="http://schemas.microsoft.com/office/drawing/2014/main" id="{2EFEC4E5-8AE5-4740-8505-A0DE9471710F}"/>
              </a:ext>
            </a:extLst>
          </p:cNvPr>
          <p:cNvCxnSpPr>
            <a:cxnSpLocks/>
          </p:cNvCxnSpPr>
          <p:nvPr/>
        </p:nvCxnSpPr>
        <p:spPr>
          <a:xfrm>
            <a:off x="7768046" y="5754754"/>
            <a:ext cx="818512" cy="0"/>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030868B9-CBB3-4314-8AAF-DB7297B19996}"/>
              </a:ext>
            </a:extLst>
          </p:cNvPr>
          <p:cNvSpPr txBox="1"/>
          <p:nvPr/>
        </p:nvSpPr>
        <p:spPr>
          <a:xfrm flipH="1">
            <a:off x="1760329" y="5347099"/>
            <a:ext cx="3474748" cy="461665"/>
          </a:xfrm>
          <a:prstGeom prst="rect">
            <a:avLst/>
          </a:prstGeom>
          <a:noFill/>
        </p:spPr>
        <p:txBody>
          <a:bodyPr wrap="square" rtlCol="0">
            <a:spAutoFit/>
          </a:bodyPr>
          <a:lstStyle/>
          <a:p>
            <a:pPr algn="ctr"/>
            <a:r>
              <a:rPr lang="en-US" sz="2400" dirty="0">
                <a:latin typeface="Adobe Song Std L" panose="02020300000000000000" pitchFamily="18" charset="-128"/>
                <a:ea typeface="Adobe Song Std L" panose="02020300000000000000" pitchFamily="18" charset="-128"/>
              </a:rPr>
              <a:t>Node</a:t>
            </a:r>
          </a:p>
        </p:txBody>
      </p:sp>
    </p:spTree>
    <p:extLst>
      <p:ext uri="{BB962C8B-B14F-4D97-AF65-F5344CB8AC3E}">
        <p14:creationId xmlns:p14="http://schemas.microsoft.com/office/powerpoint/2010/main" val="3748521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96B5-E8CE-4DD5-8956-A3298465509C}"/>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C587AF22-13CD-4D77-A13A-65F95965F121}"/>
              </a:ext>
            </a:extLst>
          </p:cNvPr>
          <p:cNvSpPr>
            <a:spLocks noGrp="1"/>
          </p:cNvSpPr>
          <p:nvPr>
            <p:ph idx="1"/>
          </p:nvPr>
        </p:nvSpPr>
        <p:spPr/>
        <p:txBody>
          <a:bodyPr>
            <a:normAutofit lnSpcReduction="10000"/>
          </a:bodyPr>
          <a:lstStyle/>
          <a:p>
            <a:pPr marL="45720" indent="0">
              <a:buNone/>
            </a:pPr>
            <a:r>
              <a:rPr lang="en-US" sz="4000" b="1" dirty="0">
                <a:solidFill>
                  <a:srgbClr val="7030A0"/>
                </a:solidFill>
              </a:rPr>
              <a:t>MATCH</a:t>
            </a:r>
            <a:r>
              <a:rPr lang="en-US" sz="4000" dirty="0"/>
              <a:t> </a:t>
            </a:r>
            <a:r>
              <a:rPr lang="en-US" sz="4000" dirty="0">
                <a:solidFill>
                  <a:schemeClr val="tx1"/>
                </a:solidFill>
              </a:rPr>
              <a:t>(</a:t>
            </a:r>
            <a:r>
              <a:rPr lang="en-US" sz="4000" dirty="0" err="1">
                <a:solidFill>
                  <a:schemeClr val="tx1"/>
                </a:solidFill>
              </a:rPr>
              <a:t>m:Movie</a:t>
            </a:r>
            <a:r>
              <a:rPr lang="en-US" sz="4000" dirty="0">
                <a:solidFill>
                  <a:schemeClr val="tx1"/>
                </a:solidFill>
              </a:rPr>
              <a:t>)</a:t>
            </a:r>
          </a:p>
          <a:p>
            <a:pPr marL="45720" indent="0">
              <a:buNone/>
            </a:pPr>
            <a:r>
              <a:rPr lang="en-US" sz="4000" b="1" dirty="0">
                <a:solidFill>
                  <a:srgbClr val="7030A0"/>
                </a:solidFill>
              </a:rPr>
              <a:t>RETURN</a:t>
            </a:r>
            <a:r>
              <a:rPr lang="en-US" sz="4000" dirty="0">
                <a:solidFill>
                  <a:schemeClr val="tx1"/>
                </a:solidFill>
              </a:rPr>
              <a:t> m</a:t>
            </a:r>
          </a:p>
          <a:p>
            <a:pPr marL="45720" indent="0">
              <a:buNone/>
            </a:pPr>
            <a:endParaRPr lang="en-US" sz="4000" dirty="0">
              <a:solidFill>
                <a:schemeClr val="tx1"/>
              </a:solidFill>
            </a:endParaRPr>
          </a:p>
          <a:p>
            <a:pPr marL="45720" indent="0">
              <a:buNone/>
            </a:pPr>
            <a:r>
              <a:rPr lang="en-US" sz="4000" b="1" dirty="0">
                <a:solidFill>
                  <a:srgbClr val="7030A0"/>
                </a:solidFill>
              </a:rPr>
              <a:t>MATCH</a:t>
            </a:r>
            <a:r>
              <a:rPr lang="en-US" sz="4000" dirty="0">
                <a:solidFill>
                  <a:schemeClr val="tx1"/>
                </a:solidFill>
              </a:rPr>
              <a:t> and </a:t>
            </a:r>
            <a:r>
              <a:rPr lang="en-US" sz="4000" b="1" dirty="0">
                <a:solidFill>
                  <a:srgbClr val="7030A0"/>
                </a:solidFill>
              </a:rPr>
              <a:t>RETURN </a:t>
            </a:r>
            <a:r>
              <a:rPr lang="en-US" sz="4000" dirty="0">
                <a:solidFill>
                  <a:schemeClr val="tx1"/>
                </a:solidFill>
              </a:rPr>
              <a:t>are Cypher keywords</a:t>
            </a:r>
          </a:p>
          <a:p>
            <a:pPr marL="45720" indent="0">
              <a:buNone/>
            </a:pPr>
            <a:r>
              <a:rPr lang="en-US" sz="4000" dirty="0">
                <a:solidFill>
                  <a:schemeClr val="tx1"/>
                </a:solidFill>
              </a:rPr>
              <a:t>m is a variable</a:t>
            </a:r>
          </a:p>
          <a:p>
            <a:pPr marL="45720" indent="0">
              <a:buNone/>
            </a:pPr>
            <a:r>
              <a:rPr lang="en-US" sz="4000" dirty="0">
                <a:solidFill>
                  <a:schemeClr val="tx1"/>
                </a:solidFill>
              </a:rPr>
              <a:t>:Movie is a node label</a:t>
            </a:r>
            <a:endParaRPr lang="en-US" sz="4000" dirty="0">
              <a:solidFill>
                <a:srgbClr val="7030A0"/>
              </a:solidFill>
            </a:endParaRPr>
          </a:p>
        </p:txBody>
      </p:sp>
      <p:sp>
        <p:nvSpPr>
          <p:cNvPr id="4" name="Slide Number Placeholder 3">
            <a:extLst>
              <a:ext uri="{FF2B5EF4-FFF2-40B4-BE49-F238E27FC236}">
                <a16:creationId xmlns:a16="http://schemas.microsoft.com/office/drawing/2014/main" id="{0925FB4E-B58D-4382-81A7-57BB0BEB094B}"/>
              </a:ext>
            </a:extLst>
          </p:cNvPr>
          <p:cNvSpPr>
            <a:spLocks noGrp="1"/>
          </p:cNvSpPr>
          <p:nvPr>
            <p:ph type="sldNum" sz="quarter" idx="12"/>
          </p:nvPr>
        </p:nvSpPr>
        <p:spPr/>
        <p:txBody>
          <a:bodyPr/>
          <a:lstStyle/>
          <a:p>
            <a:fld id="{8516EA25-A31F-4B9E-A83D-BE5BCB6B4218}" type="slidenum">
              <a:rPr lang="en-US" smtClean="0"/>
              <a:t>25</a:t>
            </a:fld>
            <a:endParaRPr lang="en-US"/>
          </a:p>
        </p:txBody>
      </p:sp>
    </p:spTree>
    <p:extLst>
      <p:ext uri="{BB962C8B-B14F-4D97-AF65-F5344CB8AC3E}">
        <p14:creationId xmlns:p14="http://schemas.microsoft.com/office/powerpoint/2010/main" val="337290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idx="1"/>
          </p:nvPr>
        </p:nvSpPr>
        <p:spPr/>
        <p:txBody>
          <a:bodyPr>
            <a:normAutofit fontScale="92500" lnSpcReduction="20000"/>
          </a:bodyPr>
          <a:lstStyle/>
          <a:p>
            <a:pPr marL="45720" indent="0">
              <a:buNone/>
            </a:pPr>
            <a:r>
              <a:rPr lang="en-US" sz="4000" b="1" dirty="0">
                <a:solidFill>
                  <a:srgbClr val="7030A0"/>
                </a:solidFill>
              </a:rPr>
              <a:t>MATCH</a:t>
            </a:r>
            <a:r>
              <a:rPr lang="en-US" sz="4000" dirty="0"/>
              <a:t> </a:t>
            </a:r>
            <a:r>
              <a:rPr lang="en-US" sz="4000" dirty="0">
                <a:solidFill>
                  <a:schemeClr val="tx1"/>
                </a:solidFill>
              </a:rPr>
              <a:t>(</a:t>
            </a:r>
            <a:r>
              <a:rPr lang="en-US" sz="4000" dirty="0" err="1">
                <a:solidFill>
                  <a:schemeClr val="tx1"/>
                </a:solidFill>
              </a:rPr>
              <a:t>p:</a:t>
            </a:r>
            <a:r>
              <a:rPr lang="en-US" sz="4000" b="1" dirty="0" err="1">
                <a:solidFill>
                  <a:schemeClr val="tx1"/>
                </a:solidFill>
              </a:rPr>
              <a:t>Person</a:t>
            </a:r>
            <a:r>
              <a:rPr lang="en-US" sz="4000" dirty="0">
                <a:solidFill>
                  <a:schemeClr val="tx1"/>
                </a:solidFill>
              </a:rPr>
              <a:t>)–[</a:t>
            </a:r>
            <a:r>
              <a:rPr lang="en-US" sz="4000" dirty="0" err="1">
                <a:solidFill>
                  <a:schemeClr val="tx1"/>
                </a:solidFill>
              </a:rPr>
              <a:t>r:</a:t>
            </a:r>
            <a:r>
              <a:rPr lang="en-US" sz="4000" b="1" dirty="0" err="1">
                <a:solidFill>
                  <a:schemeClr val="tx1"/>
                </a:solidFill>
              </a:rPr>
              <a:t>ACTED_IN</a:t>
            </a:r>
            <a:r>
              <a:rPr lang="en-US" sz="4000" dirty="0">
                <a:solidFill>
                  <a:schemeClr val="tx1"/>
                </a:solidFill>
              </a:rPr>
              <a:t>]-&gt;(</a:t>
            </a:r>
            <a:r>
              <a:rPr lang="en-US" sz="4000" dirty="0" err="1">
                <a:solidFill>
                  <a:schemeClr val="tx1"/>
                </a:solidFill>
              </a:rPr>
              <a:t>m:</a:t>
            </a:r>
            <a:r>
              <a:rPr lang="en-US" sz="4000" b="1" dirty="0" err="1">
                <a:solidFill>
                  <a:schemeClr val="tx1"/>
                </a:solidFill>
              </a:rPr>
              <a:t>Movie</a:t>
            </a:r>
            <a:r>
              <a:rPr lang="en-US" sz="4000" dirty="0">
                <a:solidFill>
                  <a:schemeClr val="tx1"/>
                </a:solidFill>
              </a:rPr>
              <a:t>)</a:t>
            </a:r>
          </a:p>
          <a:p>
            <a:pPr marL="45720" indent="0">
              <a:buNone/>
            </a:pPr>
            <a:r>
              <a:rPr lang="en-US" sz="4000" b="1" dirty="0">
                <a:solidFill>
                  <a:srgbClr val="7030A0"/>
                </a:solidFill>
              </a:rPr>
              <a:t>RETURN</a:t>
            </a:r>
            <a:r>
              <a:rPr lang="en-US" sz="4000" dirty="0">
                <a:solidFill>
                  <a:schemeClr val="tx1"/>
                </a:solidFill>
              </a:rPr>
              <a:t> p, r, m</a:t>
            </a:r>
          </a:p>
          <a:p>
            <a:pPr marL="45720" indent="0">
              <a:buNone/>
            </a:pPr>
            <a:endParaRPr lang="en-US" sz="4000" dirty="0">
              <a:solidFill>
                <a:schemeClr val="tx1"/>
              </a:solidFill>
            </a:endParaRPr>
          </a:p>
          <a:p>
            <a:pPr marL="45720" indent="0">
              <a:buNone/>
            </a:pPr>
            <a:r>
              <a:rPr lang="en-US" sz="3600" b="1" dirty="0">
                <a:solidFill>
                  <a:srgbClr val="7030A0"/>
                </a:solidFill>
              </a:rPr>
              <a:t>MATCH </a:t>
            </a:r>
            <a:r>
              <a:rPr lang="en-US" sz="3600" dirty="0"/>
              <a:t>and</a:t>
            </a:r>
            <a:r>
              <a:rPr lang="en-US" sz="3600" dirty="0">
                <a:solidFill>
                  <a:schemeClr val="tx1"/>
                </a:solidFill>
              </a:rPr>
              <a:t> </a:t>
            </a:r>
            <a:r>
              <a:rPr lang="en-US" sz="3600" b="1" dirty="0">
                <a:solidFill>
                  <a:srgbClr val="7030A0"/>
                </a:solidFill>
              </a:rPr>
              <a:t>RETURN </a:t>
            </a:r>
            <a:r>
              <a:rPr lang="en-US" sz="3600" dirty="0"/>
              <a:t>are Cypher keywords</a:t>
            </a:r>
          </a:p>
          <a:p>
            <a:pPr marL="45720" indent="0">
              <a:buNone/>
            </a:pPr>
            <a:r>
              <a:rPr lang="en-US" sz="3600" dirty="0"/>
              <a:t>p, r, and m are variables</a:t>
            </a:r>
          </a:p>
          <a:p>
            <a:pPr marL="45720" indent="0">
              <a:buNone/>
            </a:pPr>
            <a:r>
              <a:rPr lang="en-US" sz="3600" dirty="0">
                <a:solidFill>
                  <a:srgbClr val="7030A0"/>
                </a:solidFill>
              </a:rPr>
              <a:t>:</a:t>
            </a:r>
            <a:r>
              <a:rPr lang="en-US" sz="3600" b="1" dirty="0">
                <a:solidFill>
                  <a:schemeClr val="tx1"/>
                </a:solidFill>
              </a:rPr>
              <a:t>Movie</a:t>
            </a:r>
            <a:r>
              <a:rPr lang="en-US" sz="3600" dirty="0">
                <a:solidFill>
                  <a:srgbClr val="7030A0"/>
                </a:solidFill>
              </a:rPr>
              <a:t> </a:t>
            </a:r>
            <a:r>
              <a:rPr lang="en-US" sz="3600" dirty="0"/>
              <a:t>is a node label</a:t>
            </a:r>
          </a:p>
          <a:p>
            <a:pPr marL="45720" indent="0">
              <a:buNone/>
            </a:pPr>
            <a:r>
              <a:rPr lang="en-US" sz="3600" dirty="0">
                <a:solidFill>
                  <a:srgbClr val="7030A0"/>
                </a:solidFill>
              </a:rPr>
              <a:t>:</a:t>
            </a:r>
            <a:r>
              <a:rPr lang="en-US" sz="3600" b="1" dirty="0">
                <a:solidFill>
                  <a:schemeClr val="tx1"/>
                </a:solidFill>
              </a:rPr>
              <a:t>ACTED_IN </a:t>
            </a:r>
            <a:r>
              <a:rPr lang="en-US" sz="3600" dirty="0"/>
              <a:t>is a relationship type</a:t>
            </a:r>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26</a:t>
            </a:fld>
            <a:endParaRPr lang="en-US"/>
          </a:p>
        </p:txBody>
      </p:sp>
    </p:spTree>
    <p:extLst>
      <p:ext uri="{BB962C8B-B14F-4D97-AF65-F5344CB8AC3E}">
        <p14:creationId xmlns:p14="http://schemas.microsoft.com/office/powerpoint/2010/main" val="2488389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F651-9E4F-4558-8725-FFED87DEF675}"/>
              </a:ext>
            </a:extLst>
          </p:cNvPr>
          <p:cNvSpPr>
            <a:spLocks noGrp="1"/>
          </p:cNvSpPr>
          <p:nvPr>
            <p:ph type="title"/>
          </p:nvPr>
        </p:nvSpPr>
        <p:spPr/>
        <p:txBody>
          <a:bodyPr/>
          <a:lstStyle/>
          <a:p>
            <a:r>
              <a:rPr lang="en-US" dirty="0"/>
              <a:t>Case Sensitivity </a:t>
            </a:r>
          </a:p>
        </p:txBody>
      </p:sp>
      <p:sp>
        <p:nvSpPr>
          <p:cNvPr id="3" name="Content Placeholder 2">
            <a:extLst>
              <a:ext uri="{FF2B5EF4-FFF2-40B4-BE49-F238E27FC236}">
                <a16:creationId xmlns:a16="http://schemas.microsoft.com/office/drawing/2014/main" id="{8FF3B0E6-B764-4EC9-ACD1-E3E5EC7BC7A6}"/>
              </a:ext>
            </a:extLst>
          </p:cNvPr>
          <p:cNvSpPr>
            <a:spLocks noGrp="1"/>
          </p:cNvSpPr>
          <p:nvPr>
            <p:ph idx="1"/>
          </p:nvPr>
        </p:nvSpPr>
        <p:spPr/>
        <p:txBody>
          <a:bodyPr/>
          <a:lstStyle/>
          <a:p>
            <a:pPr marL="45720" indent="0">
              <a:buNone/>
            </a:pPr>
            <a:r>
              <a:rPr lang="en-US" u="sng" dirty="0"/>
              <a:t>Case sensitive</a:t>
            </a:r>
            <a:r>
              <a:rPr lang="en-US" dirty="0"/>
              <a:t>			</a:t>
            </a:r>
            <a:r>
              <a:rPr lang="en-US" u="sng" dirty="0"/>
              <a:t>Case insensitive</a:t>
            </a:r>
          </a:p>
          <a:p>
            <a:pPr marL="45720" indent="0">
              <a:buNone/>
            </a:pPr>
            <a:endParaRPr lang="en-US" u="sng" dirty="0"/>
          </a:p>
          <a:p>
            <a:pPr marL="45720" indent="0">
              <a:buNone/>
            </a:pPr>
            <a:r>
              <a:rPr lang="en-US" dirty="0"/>
              <a:t>:Person				</a:t>
            </a:r>
            <a:r>
              <a:rPr lang="en-US" dirty="0" err="1"/>
              <a:t>MaTcH</a:t>
            </a:r>
            <a:endParaRPr lang="en-US" dirty="0"/>
          </a:p>
          <a:p>
            <a:pPr marL="45720" indent="0">
              <a:buNone/>
            </a:pPr>
            <a:r>
              <a:rPr lang="en-US" dirty="0"/>
              <a:t>:ACTED_IN			return</a:t>
            </a:r>
          </a:p>
          <a:p>
            <a:pPr marL="45720" indent="0">
              <a:buNone/>
            </a:pPr>
            <a:r>
              <a:rPr lang="en-US" dirty="0"/>
              <a:t>name</a:t>
            </a:r>
          </a:p>
          <a:p>
            <a:endParaRPr lang="en-US" dirty="0"/>
          </a:p>
        </p:txBody>
      </p:sp>
      <p:sp>
        <p:nvSpPr>
          <p:cNvPr id="4" name="Slide Number Placeholder 3">
            <a:extLst>
              <a:ext uri="{FF2B5EF4-FFF2-40B4-BE49-F238E27FC236}">
                <a16:creationId xmlns:a16="http://schemas.microsoft.com/office/drawing/2014/main" id="{C114CA33-7DE3-42B6-BF23-29F5F6FACE66}"/>
              </a:ext>
            </a:extLst>
          </p:cNvPr>
          <p:cNvSpPr>
            <a:spLocks noGrp="1"/>
          </p:cNvSpPr>
          <p:nvPr>
            <p:ph type="sldNum" sz="quarter" idx="12"/>
          </p:nvPr>
        </p:nvSpPr>
        <p:spPr/>
        <p:txBody>
          <a:bodyPr/>
          <a:lstStyle/>
          <a:p>
            <a:fld id="{8516EA25-A31F-4B9E-A83D-BE5BCB6B4218}" type="slidenum">
              <a:rPr lang="en-US" smtClean="0"/>
              <a:t>27</a:t>
            </a:fld>
            <a:endParaRPr lang="en-US"/>
          </a:p>
        </p:txBody>
      </p:sp>
    </p:spTree>
    <p:extLst>
      <p:ext uri="{BB962C8B-B14F-4D97-AF65-F5344CB8AC3E}">
        <p14:creationId xmlns:p14="http://schemas.microsoft.com/office/powerpoint/2010/main" val="1342260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D7F53-DF25-4F96-BB12-8AA0B130A3B9}"/>
              </a:ext>
            </a:extLst>
          </p:cNvPr>
          <p:cNvSpPr>
            <a:spLocks noGrp="1"/>
          </p:cNvSpPr>
          <p:nvPr>
            <p:ph type="sldNum" sz="quarter" idx="12"/>
          </p:nvPr>
        </p:nvSpPr>
        <p:spPr/>
        <p:txBody>
          <a:bodyPr/>
          <a:lstStyle/>
          <a:p>
            <a:fld id="{8516EA25-A31F-4B9E-A83D-BE5BCB6B4218}" type="slidenum">
              <a:rPr lang="en-US" smtClean="0"/>
              <a:t>28</a:t>
            </a:fld>
            <a:endParaRPr lang="en-US"/>
          </a:p>
        </p:txBody>
      </p:sp>
      <p:sp>
        <p:nvSpPr>
          <p:cNvPr id="7" name="Title 6">
            <a:extLst>
              <a:ext uri="{FF2B5EF4-FFF2-40B4-BE49-F238E27FC236}">
                <a16:creationId xmlns:a16="http://schemas.microsoft.com/office/drawing/2014/main" id="{E4D0A03D-DB74-4738-8E6E-536EDCD3515F}"/>
              </a:ext>
            </a:extLst>
          </p:cNvPr>
          <p:cNvSpPr>
            <a:spLocks noGrp="1"/>
          </p:cNvSpPr>
          <p:nvPr>
            <p:ph type="title"/>
          </p:nvPr>
        </p:nvSpPr>
        <p:spPr/>
        <p:txBody>
          <a:bodyPr/>
          <a:lstStyle/>
          <a:p>
            <a:r>
              <a:rPr lang="en-US" sz="8800" dirty="0"/>
              <a:t>DEMO</a:t>
            </a:r>
          </a:p>
        </p:txBody>
      </p:sp>
    </p:spTree>
    <p:extLst>
      <p:ext uri="{BB962C8B-B14F-4D97-AF65-F5344CB8AC3E}">
        <p14:creationId xmlns:p14="http://schemas.microsoft.com/office/powerpoint/2010/main" val="4088872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506B-DEC4-4C37-8C90-F06F8885C94E}"/>
              </a:ext>
            </a:extLst>
          </p:cNvPr>
          <p:cNvSpPr>
            <a:spLocks noGrp="1"/>
          </p:cNvSpPr>
          <p:nvPr>
            <p:ph type="title"/>
          </p:nvPr>
        </p:nvSpPr>
        <p:spPr/>
        <p:txBody>
          <a:bodyPr/>
          <a:lstStyle/>
          <a:p>
            <a:r>
              <a:rPr lang="en-US" dirty="0"/>
              <a:t>Sandbox</a:t>
            </a:r>
          </a:p>
        </p:txBody>
      </p:sp>
      <p:sp>
        <p:nvSpPr>
          <p:cNvPr id="6" name="Content Placeholder 5">
            <a:extLst>
              <a:ext uri="{FF2B5EF4-FFF2-40B4-BE49-F238E27FC236}">
                <a16:creationId xmlns:a16="http://schemas.microsoft.com/office/drawing/2014/main" id="{CCCF3CD5-A62C-44E4-926D-181EB8BBDAF3}"/>
              </a:ext>
            </a:extLst>
          </p:cNvPr>
          <p:cNvSpPr>
            <a:spLocks noGrp="1"/>
          </p:cNvSpPr>
          <p:nvPr>
            <p:ph sz="half" idx="1"/>
          </p:nvPr>
        </p:nvSpPr>
        <p:spPr/>
        <p:txBody>
          <a:bodyPr>
            <a:normAutofit/>
          </a:bodyPr>
          <a:lstStyle/>
          <a:p>
            <a:r>
              <a:rPr lang="en-US" dirty="0"/>
              <a:t>Browse the Link: </a:t>
            </a:r>
            <a:r>
              <a:rPr lang="en-US" dirty="0">
                <a:hlinkClick r:id="rId2"/>
              </a:rPr>
              <a:t>https://neo4j.com/sandbox-v2/</a:t>
            </a:r>
            <a:endParaRPr lang="en-US" dirty="0"/>
          </a:p>
          <a:p>
            <a:r>
              <a:rPr lang="en-US" dirty="0"/>
              <a:t>Press Start Now</a:t>
            </a:r>
          </a:p>
          <a:p>
            <a:r>
              <a:rPr lang="en-US" dirty="0"/>
              <a:t>This will prompt for login page</a:t>
            </a:r>
          </a:p>
          <a:p>
            <a:r>
              <a:rPr lang="en-US" dirty="0"/>
              <a:t>You can signup for the new account or,</a:t>
            </a:r>
          </a:p>
          <a:p>
            <a:r>
              <a:rPr lang="en-US" dirty="0"/>
              <a:t>Login with the GitHub, Twitter , Gmail or </a:t>
            </a:r>
            <a:r>
              <a:rPr lang="en-US" dirty="0" err="1"/>
              <a:t>Linkedin</a:t>
            </a:r>
            <a:endParaRPr lang="en-US" dirty="0"/>
          </a:p>
          <a:p>
            <a:endParaRPr lang="en-US" dirty="0"/>
          </a:p>
        </p:txBody>
      </p:sp>
      <p:pic>
        <p:nvPicPr>
          <p:cNvPr id="11" name="Content Placeholder 10">
            <a:extLst>
              <a:ext uri="{FF2B5EF4-FFF2-40B4-BE49-F238E27FC236}">
                <a16:creationId xmlns:a16="http://schemas.microsoft.com/office/drawing/2014/main" id="{1F0FAB25-63E3-4BAC-8845-8C15BE2D67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799258"/>
            <a:ext cx="4754563" cy="2539009"/>
          </a:xfrm>
        </p:spPr>
      </p:pic>
      <p:sp>
        <p:nvSpPr>
          <p:cNvPr id="4" name="Slide Number Placeholder 3">
            <a:extLst>
              <a:ext uri="{FF2B5EF4-FFF2-40B4-BE49-F238E27FC236}">
                <a16:creationId xmlns:a16="http://schemas.microsoft.com/office/drawing/2014/main" id="{9BE27969-7460-44D1-8277-F271A10F26A3}"/>
              </a:ext>
            </a:extLst>
          </p:cNvPr>
          <p:cNvSpPr>
            <a:spLocks noGrp="1"/>
          </p:cNvSpPr>
          <p:nvPr>
            <p:ph type="sldNum" sz="quarter" idx="12"/>
          </p:nvPr>
        </p:nvSpPr>
        <p:spPr/>
        <p:txBody>
          <a:bodyPr/>
          <a:lstStyle/>
          <a:p>
            <a:fld id="{8516EA25-A31F-4B9E-A83D-BE5BCB6B4218}" type="slidenum">
              <a:rPr lang="en-US" smtClean="0"/>
              <a:t>29</a:t>
            </a:fld>
            <a:endParaRPr lang="en-US"/>
          </a:p>
        </p:txBody>
      </p:sp>
    </p:spTree>
    <p:extLst>
      <p:ext uri="{BB962C8B-B14F-4D97-AF65-F5344CB8AC3E}">
        <p14:creationId xmlns:p14="http://schemas.microsoft.com/office/powerpoint/2010/main" val="3701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55F-F2EF-4416-AE2B-AC9FE7588AC5}"/>
              </a:ext>
            </a:extLst>
          </p:cNvPr>
          <p:cNvSpPr>
            <a:spLocks noGrp="1"/>
          </p:cNvSpPr>
          <p:nvPr>
            <p:ph type="title"/>
          </p:nvPr>
        </p:nvSpPr>
        <p:spPr/>
        <p:txBody>
          <a:bodyPr/>
          <a:lstStyle/>
          <a:p>
            <a:r>
              <a:rPr lang="en-US" dirty="0"/>
              <a:t>Graph Database</a:t>
            </a:r>
          </a:p>
        </p:txBody>
      </p:sp>
      <p:sp>
        <p:nvSpPr>
          <p:cNvPr id="8" name="Picture Placeholder 7">
            <a:extLst>
              <a:ext uri="{FF2B5EF4-FFF2-40B4-BE49-F238E27FC236}">
                <a16:creationId xmlns:a16="http://schemas.microsoft.com/office/drawing/2014/main" id="{94E7312E-C6F8-4E55-A791-F7D6D933FF9D}"/>
              </a:ext>
            </a:extLst>
          </p:cNvPr>
          <p:cNvSpPr>
            <a:spLocks noGrp="1"/>
          </p:cNvSpPr>
          <p:nvPr>
            <p:ph type="pic" idx="1"/>
          </p:nvPr>
        </p:nvSpPr>
        <p:spPr>
          <a:xfrm>
            <a:off x="5074920" y="584036"/>
            <a:ext cx="6437376" cy="5639792"/>
          </a:xfrm>
        </p:spPr>
      </p:sp>
      <p:sp>
        <p:nvSpPr>
          <p:cNvPr id="3" name="Content Placeholder 2">
            <a:extLst>
              <a:ext uri="{FF2B5EF4-FFF2-40B4-BE49-F238E27FC236}">
                <a16:creationId xmlns:a16="http://schemas.microsoft.com/office/drawing/2014/main" id="{F2786985-74A6-4825-9AA1-A2DD93901310}"/>
              </a:ext>
            </a:extLst>
          </p:cNvPr>
          <p:cNvSpPr>
            <a:spLocks noGrp="1"/>
          </p:cNvSpPr>
          <p:nvPr>
            <p:ph type="body" sz="half" idx="2"/>
          </p:nvPr>
        </p:nvSpPr>
        <p:spPr/>
        <p:txBody>
          <a:bodyPr/>
          <a:lstStyle/>
          <a:p>
            <a:r>
              <a:rPr lang="en-US" dirty="0"/>
              <a:t>A graph is a pictorial representation of a set of objects where some pairs of objects are connected by links</a:t>
            </a:r>
          </a:p>
          <a:p>
            <a:r>
              <a:rPr lang="en-US" dirty="0"/>
              <a:t>It is composed of two elements - nodes (vertices) and relationships (edges)</a:t>
            </a:r>
          </a:p>
          <a:p>
            <a:r>
              <a:rPr lang="en-US" dirty="0"/>
              <a:t>A graph database is a database designed to treat the relationships between data as equally important to the data itself</a:t>
            </a:r>
          </a:p>
          <a:p>
            <a:endParaRPr lang="en-US" dirty="0"/>
          </a:p>
        </p:txBody>
      </p:sp>
      <p:sp>
        <p:nvSpPr>
          <p:cNvPr id="4" name="Slide Number Placeholder 3">
            <a:extLst>
              <a:ext uri="{FF2B5EF4-FFF2-40B4-BE49-F238E27FC236}">
                <a16:creationId xmlns:a16="http://schemas.microsoft.com/office/drawing/2014/main" id="{E31F0611-45A5-419A-8BB1-DDC8679E20CE}"/>
              </a:ext>
            </a:extLst>
          </p:cNvPr>
          <p:cNvSpPr>
            <a:spLocks noGrp="1"/>
          </p:cNvSpPr>
          <p:nvPr>
            <p:ph type="sldNum" sz="quarter" idx="12"/>
          </p:nvPr>
        </p:nvSpPr>
        <p:spPr/>
        <p:txBody>
          <a:bodyPr/>
          <a:lstStyle/>
          <a:p>
            <a:fld id="{8516EA25-A31F-4B9E-A83D-BE5BCB6B4218}" type="slidenum">
              <a:rPr lang="en-US" smtClean="0"/>
              <a:t>3</a:t>
            </a:fld>
            <a:endParaRPr lang="en-US"/>
          </a:p>
        </p:txBody>
      </p:sp>
      <p:pic>
        <p:nvPicPr>
          <p:cNvPr id="7" name="Picture 6">
            <a:extLst>
              <a:ext uri="{FF2B5EF4-FFF2-40B4-BE49-F238E27FC236}">
                <a16:creationId xmlns:a16="http://schemas.microsoft.com/office/drawing/2014/main" id="{4E7AE09C-9456-4247-9F91-AF4BC0C0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569" y="1771133"/>
            <a:ext cx="4939565" cy="3398028"/>
          </a:xfrm>
          <a:prstGeom prst="rect">
            <a:avLst/>
          </a:prstGeom>
        </p:spPr>
      </p:pic>
    </p:spTree>
    <p:extLst>
      <p:ext uri="{BB962C8B-B14F-4D97-AF65-F5344CB8AC3E}">
        <p14:creationId xmlns:p14="http://schemas.microsoft.com/office/powerpoint/2010/main" val="3042774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B101-A65F-464D-A738-C0C4FB3631CE}"/>
              </a:ext>
            </a:extLst>
          </p:cNvPr>
          <p:cNvSpPr>
            <a:spLocks noGrp="1"/>
          </p:cNvSpPr>
          <p:nvPr>
            <p:ph type="title"/>
          </p:nvPr>
        </p:nvSpPr>
        <p:spPr/>
        <p:txBody>
          <a:bodyPr/>
          <a:lstStyle/>
          <a:p>
            <a:r>
              <a:rPr lang="en-US" dirty="0"/>
              <a:t>Search for the Neo4j 3.5.3</a:t>
            </a:r>
          </a:p>
        </p:txBody>
      </p:sp>
      <p:pic>
        <p:nvPicPr>
          <p:cNvPr id="7" name="Content Placeholder 6">
            <a:extLst>
              <a:ext uri="{FF2B5EF4-FFF2-40B4-BE49-F238E27FC236}">
                <a16:creationId xmlns:a16="http://schemas.microsoft.com/office/drawing/2014/main" id="{F9E38A9A-61C7-4F59-A5C8-256AFE598C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6586" y="1663424"/>
            <a:ext cx="3321221" cy="1416123"/>
          </a:xfrm>
        </p:spPr>
      </p:pic>
      <p:sp>
        <p:nvSpPr>
          <p:cNvPr id="5" name="Slide Number Placeholder 4">
            <a:extLst>
              <a:ext uri="{FF2B5EF4-FFF2-40B4-BE49-F238E27FC236}">
                <a16:creationId xmlns:a16="http://schemas.microsoft.com/office/drawing/2014/main" id="{09B8B06B-A371-4658-9C80-A11AD4FFB4C9}"/>
              </a:ext>
            </a:extLst>
          </p:cNvPr>
          <p:cNvSpPr>
            <a:spLocks noGrp="1"/>
          </p:cNvSpPr>
          <p:nvPr>
            <p:ph type="sldNum" sz="quarter" idx="12"/>
          </p:nvPr>
        </p:nvSpPr>
        <p:spPr/>
        <p:txBody>
          <a:bodyPr/>
          <a:lstStyle/>
          <a:p>
            <a:fld id="{8516EA25-A31F-4B9E-A83D-BE5BCB6B4218}" type="slidenum">
              <a:rPr lang="en-US" smtClean="0"/>
              <a:t>30</a:t>
            </a:fld>
            <a:endParaRPr lang="en-US"/>
          </a:p>
        </p:txBody>
      </p:sp>
      <p:sp>
        <p:nvSpPr>
          <p:cNvPr id="11" name="TextBox 10">
            <a:extLst>
              <a:ext uri="{FF2B5EF4-FFF2-40B4-BE49-F238E27FC236}">
                <a16:creationId xmlns:a16="http://schemas.microsoft.com/office/drawing/2014/main" id="{CF6D3625-F0B1-4E8E-98A7-6A40D5678161}"/>
              </a:ext>
            </a:extLst>
          </p:cNvPr>
          <p:cNvSpPr txBox="1"/>
          <p:nvPr/>
        </p:nvSpPr>
        <p:spPr>
          <a:xfrm rot="10800000" flipV="1">
            <a:off x="6244333" y="3814268"/>
            <a:ext cx="65268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Now Press the Launch Browser</a:t>
            </a:r>
          </a:p>
        </p:txBody>
      </p:sp>
      <p:sp>
        <p:nvSpPr>
          <p:cNvPr id="12" name="TextBox 11">
            <a:extLst>
              <a:ext uri="{FF2B5EF4-FFF2-40B4-BE49-F238E27FC236}">
                <a16:creationId xmlns:a16="http://schemas.microsoft.com/office/drawing/2014/main" id="{949B547B-55E2-43C3-B9BD-32EF401A1E9E}"/>
              </a:ext>
            </a:extLst>
          </p:cNvPr>
          <p:cNvSpPr txBox="1"/>
          <p:nvPr/>
        </p:nvSpPr>
        <p:spPr>
          <a:xfrm rot="10800000" flipV="1">
            <a:off x="1193104" y="2942474"/>
            <a:ext cx="65268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Now Press the Launch Sandbox</a:t>
            </a:r>
          </a:p>
        </p:txBody>
      </p:sp>
      <p:pic>
        <p:nvPicPr>
          <p:cNvPr id="16" name="Content Placeholder 15">
            <a:extLst>
              <a:ext uri="{FF2B5EF4-FFF2-40B4-BE49-F238E27FC236}">
                <a16:creationId xmlns:a16="http://schemas.microsoft.com/office/drawing/2014/main" id="{6B659C35-DA92-4FD7-838C-7174A5F3372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4333" y="1663424"/>
            <a:ext cx="4754563" cy="2040061"/>
          </a:xfrm>
        </p:spPr>
      </p:pic>
    </p:spTree>
    <p:extLst>
      <p:ext uri="{BB962C8B-B14F-4D97-AF65-F5344CB8AC3E}">
        <p14:creationId xmlns:p14="http://schemas.microsoft.com/office/powerpoint/2010/main" val="2932443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0FDB77-3635-4EB9-A5F4-553B0EB874D4}"/>
              </a:ext>
            </a:extLst>
          </p:cNvPr>
          <p:cNvSpPr>
            <a:spLocks noGrp="1"/>
          </p:cNvSpPr>
          <p:nvPr>
            <p:ph type="title"/>
          </p:nvPr>
        </p:nvSpPr>
        <p:spPr/>
        <p:txBody>
          <a:bodyPr/>
          <a:lstStyle/>
          <a:p>
            <a:r>
              <a:rPr lang="en-US" dirty="0"/>
              <a:t>Designing a Social Platform </a:t>
            </a:r>
          </a:p>
        </p:txBody>
      </p:sp>
      <p:sp>
        <p:nvSpPr>
          <p:cNvPr id="9" name="Content Placeholder 8">
            <a:extLst>
              <a:ext uri="{FF2B5EF4-FFF2-40B4-BE49-F238E27FC236}">
                <a16:creationId xmlns:a16="http://schemas.microsoft.com/office/drawing/2014/main" id="{7AC77D66-A3AF-4668-8503-03000457522C}"/>
              </a:ext>
            </a:extLst>
          </p:cNvPr>
          <p:cNvSpPr>
            <a:spLocks noGrp="1"/>
          </p:cNvSpPr>
          <p:nvPr>
            <p:ph idx="1"/>
          </p:nvPr>
        </p:nvSpPr>
        <p:spPr/>
        <p:txBody>
          <a:bodyPr>
            <a:normAutofit/>
          </a:bodyPr>
          <a:lstStyle/>
          <a:p>
            <a:r>
              <a:rPr lang="en-US" dirty="0"/>
              <a:t>We are designing a social platform where we have a </a:t>
            </a:r>
            <a:r>
              <a:rPr lang="en-US" dirty="0">
                <a:solidFill>
                  <a:srgbClr val="FF0000"/>
                </a:solidFill>
              </a:rPr>
              <a:t>person</a:t>
            </a:r>
            <a:r>
              <a:rPr lang="en-US" dirty="0"/>
              <a:t> who is a friend of multiple persons that likes the restaurant at different location and serves multiple cuisine.</a:t>
            </a:r>
          </a:p>
        </p:txBody>
      </p:sp>
      <p:sp>
        <p:nvSpPr>
          <p:cNvPr id="5" name="Slide Number Placeholder 4">
            <a:extLst>
              <a:ext uri="{FF2B5EF4-FFF2-40B4-BE49-F238E27FC236}">
                <a16:creationId xmlns:a16="http://schemas.microsoft.com/office/drawing/2014/main" id="{86816879-A4E5-4180-A272-CF7C1FA730D6}"/>
              </a:ext>
            </a:extLst>
          </p:cNvPr>
          <p:cNvSpPr>
            <a:spLocks noGrp="1"/>
          </p:cNvSpPr>
          <p:nvPr>
            <p:ph type="sldNum" sz="quarter" idx="12"/>
          </p:nvPr>
        </p:nvSpPr>
        <p:spPr/>
        <p:txBody>
          <a:bodyPr/>
          <a:lstStyle/>
          <a:p>
            <a:fld id="{8516EA25-A31F-4B9E-A83D-BE5BCB6B4218}" type="slidenum">
              <a:rPr lang="en-US" smtClean="0"/>
              <a:t>31</a:t>
            </a:fld>
            <a:endParaRPr lang="en-US"/>
          </a:p>
        </p:txBody>
      </p:sp>
    </p:spTree>
    <p:extLst>
      <p:ext uri="{BB962C8B-B14F-4D97-AF65-F5344CB8AC3E}">
        <p14:creationId xmlns:p14="http://schemas.microsoft.com/office/powerpoint/2010/main" val="497892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idx="1"/>
          </p:nvPr>
        </p:nvSpPr>
        <p:spPr/>
        <p:txBody>
          <a:bodyPr>
            <a:normAutofit/>
          </a:bodyPr>
          <a:lstStyle/>
          <a:p>
            <a:pPr marL="45720" indent="0">
              <a:buNone/>
            </a:pPr>
            <a:r>
              <a:rPr lang="en-US" sz="4000" b="1" dirty="0">
                <a:solidFill>
                  <a:srgbClr val="7030A0"/>
                </a:solidFill>
              </a:rPr>
              <a:t>CREATE</a:t>
            </a:r>
            <a:endParaRPr lang="en-US" sz="4000" dirty="0">
              <a:solidFill>
                <a:schemeClr val="tx1"/>
              </a:solidFill>
            </a:endParaRPr>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32</a:t>
            </a:fld>
            <a:endParaRPr lang="en-US"/>
          </a:p>
        </p:txBody>
      </p:sp>
    </p:spTree>
    <p:extLst>
      <p:ext uri="{BB962C8B-B14F-4D97-AF65-F5344CB8AC3E}">
        <p14:creationId xmlns:p14="http://schemas.microsoft.com/office/powerpoint/2010/main" val="1537167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idx="1"/>
          </p:nvPr>
        </p:nvSpPr>
        <p:spPr/>
        <p:txBody>
          <a:bodyPr>
            <a:normAutofit/>
          </a:bodyPr>
          <a:lstStyle/>
          <a:p>
            <a:pPr marL="45720" indent="0">
              <a:buNone/>
            </a:pPr>
            <a:r>
              <a:rPr lang="en-US" sz="4000" b="1" dirty="0">
                <a:solidFill>
                  <a:srgbClr val="7030A0"/>
                </a:solidFill>
              </a:rPr>
              <a:t>CREATE ()</a:t>
            </a:r>
            <a:endParaRPr lang="en-US" sz="4000" dirty="0">
              <a:solidFill>
                <a:schemeClr val="tx1"/>
              </a:solidFill>
            </a:endParaRPr>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33</a:t>
            </a:fld>
            <a:endParaRPr lang="en-US"/>
          </a:p>
        </p:txBody>
      </p:sp>
    </p:spTree>
    <p:extLst>
      <p:ext uri="{BB962C8B-B14F-4D97-AF65-F5344CB8AC3E}">
        <p14:creationId xmlns:p14="http://schemas.microsoft.com/office/powerpoint/2010/main" val="4173738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sz="half" idx="1"/>
          </p:nvPr>
        </p:nvSpPr>
        <p:spPr/>
        <p:txBody>
          <a:bodyPr>
            <a:normAutofit/>
          </a:bodyPr>
          <a:lstStyle/>
          <a:p>
            <a:pPr marL="45720" indent="0">
              <a:buNone/>
            </a:pPr>
            <a:r>
              <a:rPr lang="en-US" sz="4000" b="1" dirty="0">
                <a:solidFill>
                  <a:srgbClr val="7030A0"/>
                </a:solidFill>
              </a:rPr>
              <a:t>CREATE (:Person { })</a:t>
            </a:r>
          </a:p>
        </p:txBody>
      </p:sp>
      <p:sp>
        <p:nvSpPr>
          <p:cNvPr id="5" name="Content Placeholder 4">
            <a:extLst>
              <a:ext uri="{FF2B5EF4-FFF2-40B4-BE49-F238E27FC236}">
                <a16:creationId xmlns:a16="http://schemas.microsoft.com/office/drawing/2014/main" id="{72F843FB-5301-4506-9EB3-6B638E2DC910}"/>
              </a:ext>
            </a:extLst>
          </p:cNvPr>
          <p:cNvSpPr>
            <a:spLocks noGrp="1"/>
          </p:cNvSpPr>
          <p:nvPr>
            <p:ph sz="half" idx="2"/>
          </p:nvPr>
        </p:nvSpPr>
        <p:spPr/>
        <p:txBody>
          <a:bodyPr/>
          <a:lstStyle/>
          <a:p>
            <a:r>
              <a:rPr lang="en-US" sz="2400" b="1" dirty="0">
                <a:solidFill>
                  <a:srgbClr val="7030A0"/>
                </a:solidFill>
              </a:rPr>
              <a:t>Now add a node, </a:t>
            </a:r>
            <a:r>
              <a:rPr lang="en-US" sz="2400" b="1" dirty="0">
                <a:solidFill>
                  <a:schemeClr val="accent4"/>
                </a:solidFill>
              </a:rPr>
              <a:t>Person</a:t>
            </a:r>
            <a:r>
              <a:rPr lang="en-US" sz="2400" b="1" dirty="0">
                <a:solidFill>
                  <a:srgbClr val="7030A0"/>
                </a:solidFill>
              </a:rPr>
              <a:t> is node here</a:t>
            </a:r>
            <a:endParaRPr lang="en-US" dirty="0"/>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34</a:t>
            </a:fld>
            <a:endParaRPr lang="en-US"/>
          </a:p>
        </p:txBody>
      </p:sp>
    </p:spTree>
    <p:extLst>
      <p:ext uri="{BB962C8B-B14F-4D97-AF65-F5344CB8AC3E}">
        <p14:creationId xmlns:p14="http://schemas.microsoft.com/office/powerpoint/2010/main" val="3302028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Components of a Cypher Query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sz="half" idx="1"/>
          </p:nvPr>
        </p:nvSpPr>
        <p:spPr/>
        <p:txBody>
          <a:bodyPr>
            <a:normAutofit lnSpcReduction="10000"/>
          </a:bodyPr>
          <a:lstStyle/>
          <a:p>
            <a:pPr marL="45720" indent="0">
              <a:buNone/>
            </a:pPr>
            <a:r>
              <a:rPr lang="en-US" sz="4000" b="1" dirty="0">
                <a:solidFill>
                  <a:srgbClr val="7030A0"/>
                </a:solidFill>
              </a:rPr>
              <a:t>CREATE (:Person {</a:t>
            </a:r>
          </a:p>
          <a:p>
            <a:pPr marL="274320" lvl="1" indent="0">
              <a:buNone/>
            </a:pPr>
            <a:r>
              <a:rPr lang="en-US" sz="3800" dirty="0"/>
              <a:t>id: 'c7f96281’, </a:t>
            </a:r>
          </a:p>
          <a:p>
            <a:pPr marL="274320" lvl="1" indent="0">
              <a:buNone/>
            </a:pPr>
            <a:r>
              <a:rPr lang="en-US" sz="3800" dirty="0" err="1"/>
              <a:t>name:'Jimmy</a:t>
            </a:r>
            <a:r>
              <a:rPr lang="en-US" sz="3800" dirty="0"/>
              <a:t> Bayer’, email:'dudley22@joysclick.ru’, </a:t>
            </a:r>
          </a:p>
          <a:p>
            <a:pPr marL="274320" lvl="1" indent="0">
              <a:buNone/>
            </a:pPr>
            <a:r>
              <a:rPr lang="en-US" sz="3800" dirty="0"/>
              <a:t>dob:'1995-12-16 ‘</a:t>
            </a:r>
            <a:r>
              <a:rPr lang="en-US" sz="3800" b="1" dirty="0">
                <a:solidFill>
                  <a:srgbClr val="7030A0"/>
                </a:solidFill>
              </a:rPr>
              <a:t> </a:t>
            </a:r>
          </a:p>
          <a:p>
            <a:pPr marL="45720" indent="0">
              <a:buNone/>
            </a:pPr>
            <a:r>
              <a:rPr lang="en-US" sz="4000" b="1" dirty="0">
                <a:solidFill>
                  <a:srgbClr val="7030A0"/>
                </a:solidFill>
              </a:rPr>
              <a:t>})</a:t>
            </a:r>
          </a:p>
        </p:txBody>
      </p:sp>
      <p:sp>
        <p:nvSpPr>
          <p:cNvPr id="5" name="Content Placeholder 4">
            <a:extLst>
              <a:ext uri="{FF2B5EF4-FFF2-40B4-BE49-F238E27FC236}">
                <a16:creationId xmlns:a16="http://schemas.microsoft.com/office/drawing/2014/main" id="{80F1D3AA-0842-43D8-B396-0CE17B66FB6B}"/>
              </a:ext>
            </a:extLst>
          </p:cNvPr>
          <p:cNvSpPr>
            <a:spLocks noGrp="1"/>
          </p:cNvSpPr>
          <p:nvPr>
            <p:ph sz="half" idx="2"/>
          </p:nvPr>
        </p:nvSpPr>
        <p:spPr/>
        <p:txBody>
          <a:bodyPr>
            <a:normAutofit lnSpcReduction="10000"/>
          </a:bodyPr>
          <a:lstStyle/>
          <a:p>
            <a:pPr marL="45720" indent="0">
              <a:buNone/>
            </a:pPr>
            <a:r>
              <a:rPr lang="en-US" sz="2400" b="1" dirty="0">
                <a:solidFill>
                  <a:srgbClr val="7030A0"/>
                </a:solidFill>
              </a:rPr>
              <a:t>-Now add a node, </a:t>
            </a:r>
            <a:r>
              <a:rPr lang="en-US" sz="2400" b="1" dirty="0">
                <a:solidFill>
                  <a:schemeClr val="accent4"/>
                </a:solidFill>
              </a:rPr>
              <a:t>Person</a:t>
            </a:r>
            <a:r>
              <a:rPr lang="en-US" sz="2400" b="1" dirty="0">
                <a:solidFill>
                  <a:srgbClr val="7030A0"/>
                </a:solidFill>
              </a:rPr>
              <a:t> is node here</a:t>
            </a:r>
          </a:p>
          <a:p>
            <a:pPr marL="45720" indent="0">
              <a:buNone/>
            </a:pPr>
            <a:r>
              <a:rPr lang="en-US" sz="2400" b="1" dirty="0">
                <a:solidFill>
                  <a:srgbClr val="7030A0"/>
                </a:solidFill>
              </a:rPr>
              <a:t>-id, name, email, dob are </a:t>
            </a:r>
            <a:r>
              <a:rPr lang="en-US" sz="2400" b="1" dirty="0" err="1">
                <a:solidFill>
                  <a:srgbClr val="7030A0"/>
                </a:solidFill>
              </a:rPr>
              <a:t>are</a:t>
            </a:r>
            <a:r>
              <a:rPr lang="en-US" sz="2400" b="1" dirty="0">
                <a:solidFill>
                  <a:srgbClr val="7030A0"/>
                </a:solidFill>
              </a:rPr>
              <a:t> the attribute</a:t>
            </a:r>
            <a:endParaRPr lang="en-US" sz="2400"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35</a:t>
            </a:fld>
            <a:endParaRPr lang="en-US"/>
          </a:p>
        </p:txBody>
      </p:sp>
    </p:spTree>
    <p:extLst>
      <p:ext uri="{BB962C8B-B14F-4D97-AF65-F5344CB8AC3E}">
        <p14:creationId xmlns:p14="http://schemas.microsoft.com/office/powerpoint/2010/main" val="3340997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9E0-0B39-412E-B47C-8F273E1657FD}"/>
              </a:ext>
            </a:extLst>
          </p:cNvPr>
          <p:cNvSpPr>
            <a:spLocks noGrp="1"/>
          </p:cNvSpPr>
          <p:nvPr>
            <p:ph type="title"/>
          </p:nvPr>
        </p:nvSpPr>
        <p:spPr/>
        <p:txBody>
          <a:bodyPr/>
          <a:lstStyle/>
          <a:p>
            <a:r>
              <a:rPr lang="en-US" dirty="0"/>
              <a:t>Similarly,</a:t>
            </a:r>
          </a:p>
        </p:txBody>
      </p:sp>
      <p:sp>
        <p:nvSpPr>
          <p:cNvPr id="3" name="Content Placeholder 2">
            <a:extLst>
              <a:ext uri="{FF2B5EF4-FFF2-40B4-BE49-F238E27FC236}">
                <a16:creationId xmlns:a16="http://schemas.microsoft.com/office/drawing/2014/main" id="{5ADC8B87-D5F0-4D3F-A730-BFF101354EAF}"/>
              </a:ext>
            </a:extLst>
          </p:cNvPr>
          <p:cNvSpPr>
            <a:spLocks noGrp="1"/>
          </p:cNvSpPr>
          <p:nvPr>
            <p:ph sz="half" idx="1"/>
          </p:nvPr>
        </p:nvSpPr>
        <p:spPr/>
        <p:txBody>
          <a:bodyPr>
            <a:normAutofit/>
          </a:bodyPr>
          <a:lstStyle/>
          <a:p>
            <a:pPr marL="45720" indent="0">
              <a:buNone/>
            </a:pPr>
            <a:r>
              <a:rPr lang="en-US" sz="4000" b="1" dirty="0">
                <a:solidFill>
                  <a:srgbClr val="7030A0"/>
                </a:solidFill>
              </a:rPr>
              <a:t>CREATE (:Person {</a:t>
            </a:r>
          </a:p>
          <a:p>
            <a:pPr marL="274320" lvl="1" indent="0">
              <a:buNone/>
            </a:pPr>
            <a:r>
              <a:rPr lang="en-US" sz="3200" dirty="0"/>
              <a:t>id: '3ae2fdf0', </a:t>
            </a:r>
            <a:r>
              <a:rPr lang="en-US" sz="3200" dirty="0" err="1"/>
              <a:t>name:'Rosalind</a:t>
            </a:r>
            <a:r>
              <a:rPr lang="en-US" sz="3200" dirty="0"/>
              <a:t> </a:t>
            </a:r>
            <a:r>
              <a:rPr lang="en-US" sz="3200" dirty="0" err="1"/>
              <a:t>Senger</a:t>
            </a:r>
            <a:r>
              <a:rPr lang="en-US" sz="3200" dirty="0"/>
              <a:t>', </a:t>
            </a:r>
            <a:r>
              <a:rPr lang="en-US" sz="3200" dirty="0" err="1"/>
              <a:t>email:'agustin.rohan@lagooorka.ru</a:t>
            </a:r>
            <a:r>
              <a:rPr lang="en-US" sz="3200" dirty="0"/>
              <a:t>', dob:'1991-04-28’</a:t>
            </a:r>
          </a:p>
          <a:p>
            <a:pPr marL="274320" lvl="1" indent="0">
              <a:buNone/>
            </a:pPr>
            <a:r>
              <a:rPr lang="en-US" sz="4000" b="1" dirty="0">
                <a:solidFill>
                  <a:srgbClr val="7030A0"/>
                </a:solidFill>
              </a:rPr>
              <a:t>})</a:t>
            </a:r>
          </a:p>
        </p:txBody>
      </p:sp>
      <p:sp>
        <p:nvSpPr>
          <p:cNvPr id="5" name="Content Placeholder 4">
            <a:extLst>
              <a:ext uri="{FF2B5EF4-FFF2-40B4-BE49-F238E27FC236}">
                <a16:creationId xmlns:a16="http://schemas.microsoft.com/office/drawing/2014/main" id="{80F1D3AA-0842-43D8-B396-0CE17B66FB6B}"/>
              </a:ext>
            </a:extLst>
          </p:cNvPr>
          <p:cNvSpPr>
            <a:spLocks noGrp="1"/>
          </p:cNvSpPr>
          <p:nvPr>
            <p:ph sz="half" idx="2"/>
          </p:nvPr>
        </p:nvSpPr>
        <p:spPr/>
        <p:txBody>
          <a:bodyPr>
            <a:normAutofit/>
          </a:bodyPr>
          <a:lstStyle/>
          <a:p>
            <a:pPr marL="45720" indent="0">
              <a:buNone/>
            </a:pPr>
            <a:r>
              <a:rPr lang="en-US" sz="2400" b="1" dirty="0">
                <a:solidFill>
                  <a:srgbClr val="7030A0"/>
                </a:solidFill>
              </a:rPr>
              <a:t>-Now add a node, </a:t>
            </a:r>
            <a:r>
              <a:rPr lang="en-US" sz="2400" b="1" dirty="0">
                <a:solidFill>
                  <a:schemeClr val="accent4"/>
                </a:solidFill>
              </a:rPr>
              <a:t>Person</a:t>
            </a:r>
            <a:r>
              <a:rPr lang="en-US" sz="2400" b="1" dirty="0">
                <a:solidFill>
                  <a:srgbClr val="7030A0"/>
                </a:solidFill>
              </a:rPr>
              <a:t> is node here</a:t>
            </a:r>
          </a:p>
          <a:p>
            <a:pPr marL="45720" indent="0">
              <a:buNone/>
            </a:pPr>
            <a:r>
              <a:rPr lang="en-US" sz="2400" b="1" dirty="0">
                <a:solidFill>
                  <a:srgbClr val="7030A0"/>
                </a:solidFill>
              </a:rPr>
              <a:t>-id, name, email, dob are </a:t>
            </a:r>
            <a:r>
              <a:rPr lang="en-US" sz="2400" b="1" dirty="0" err="1">
                <a:solidFill>
                  <a:srgbClr val="7030A0"/>
                </a:solidFill>
              </a:rPr>
              <a:t>are</a:t>
            </a:r>
            <a:r>
              <a:rPr lang="en-US" sz="2400" b="1" dirty="0">
                <a:solidFill>
                  <a:srgbClr val="7030A0"/>
                </a:solidFill>
              </a:rPr>
              <a:t> the attribute</a:t>
            </a:r>
            <a:endParaRPr lang="en-US" sz="2400"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C7851CA0-EBE1-48FD-AC95-0F21578C72B8}"/>
              </a:ext>
            </a:extLst>
          </p:cNvPr>
          <p:cNvSpPr>
            <a:spLocks noGrp="1"/>
          </p:cNvSpPr>
          <p:nvPr>
            <p:ph type="sldNum" sz="quarter" idx="12"/>
          </p:nvPr>
        </p:nvSpPr>
        <p:spPr/>
        <p:txBody>
          <a:bodyPr/>
          <a:lstStyle/>
          <a:p>
            <a:fld id="{8516EA25-A31F-4B9E-A83D-BE5BCB6B4218}" type="slidenum">
              <a:rPr lang="en-US" smtClean="0"/>
              <a:t>36</a:t>
            </a:fld>
            <a:endParaRPr lang="en-US"/>
          </a:p>
        </p:txBody>
      </p:sp>
    </p:spTree>
    <p:extLst>
      <p:ext uri="{BB962C8B-B14F-4D97-AF65-F5344CB8AC3E}">
        <p14:creationId xmlns:p14="http://schemas.microsoft.com/office/powerpoint/2010/main" val="3579631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B89E-75A0-45E5-A9DA-23EACAA8DD66}"/>
              </a:ext>
            </a:extLst>
          </p:cNvPr>
          <p:cNvSpPr>
            <a:spLocks noGrp="1"/>
          </p:cNvSpPr>
          <p:nvPr>
            <p:ph type="title"/>
          </p:nvPr>
        </p:nvSpPr>
        <p:spPr/>
        <p:txBody>
          <a:bodyPr/>
          <a:lstStyle/>
          <a:p>
            <a:r>
              <a:rPr lang="en-US" dirty="0"/>
              <a:t>CREATE: </a:t>
            </a:r>
            <a:r>
              <a:rPr lang="en-US" dirty="0" err="1"/>
              <a:t>person_address</a:t>
            </a:r>
            <a:endParaRPr lang="en-US" dirty="0"/>
          </a:p>
        </p:txBody>
      </p:sp>
      <p:sp>
        <p:nvSpPr>
          <p:cNvPr id="3" name="Content Placeholder 2">
            <a:extLst>
              <a:ext uri="{FF2B5EF4-FFF2-40B4-BE49-F238E27FC236}">
                <a16:creationId xmlns:a16="http://schemas.microsoft.com/office/drawing/2014/main" id="{FD1C3E0E-D4CE-4635-8263-C4A910D6D69A}"/>
              </a:ext>
            </a:extLst>
          </p:cNvPr>
          <p:cNvSpPr>
            <a:spLocks noGrp="1"/>
          </p:cNvSpPr>
          <p:nvPr>
            <p:ph idx="1"/>
          </p:nvPr>
        </p:nvSpPr>
        <p:spPr/>
        <p:txBody>
          <a:bodyPr/>
          <a:lstStyle/>
          <a:p>
            <a:pPr marL="45720" indent="0">
              <a:buNone/>
            </a:pPr>
            <a:r>
              <a:rPr lang="en-US" sz="4400" dirty="0"/>
              <a:t> </a:t>
            </a:r>
          </a:p>
          <a:p>
            <a:pPr lvl="2"/>
            <a:r>
              <a:rPr lang="en-US" sz="3200" b="1" dirty="0">
                <a:solidFill>
                  <a:srgbClr val="FF0000"/>
                </a:solidFill>
              </a:rPr>
              <a:t>CREATE</a:t>
            </a:r>
            <a:r>
              <a:rPr lang="en-US" sz="3200" dirty="0"/>
              <a:t>(:</a:t>
            </a:r>
            <a:r>
              <a:rPr lang="en-US" sz="3200" dirty="0" err="1"/>
              <a:t>person_address</a:t>
            </a:r>
            <a:r>
              <a:rPr lang="en-US" sz="3200" dirty="0"/>
              <a:t> {person_id:'c7f96281', street_address:'806 Red Dog Road', </a:t>
            </a:r>
            <a:r>
              <a:rPr lang="en-US" sz="3200" dirty="0" err="1"/>
              <a:t>city:'Charlotte</a:t>
            </a:r>
            <a:r>
              <a:rPr lang="en-US" sz="3200" dirty="0"/>
              <a:t>', </a:t>
            </a:r>
            <a:r>
              <a:rPr lang="en-US" sz="3200" dirty="0" err="1"/>
              <a:t>state:'NC</a:t>
            </a:r>
            <a:r>
              <a:rPr lang="en-US" sz="3200" dirty="0"/>
              <a:t>’})</a:t>
            </a:r>
            <a:endParaRPr lang="en-US" sz="4000" dirty="0"/>
          </a:p>
          <a:p>
            <a:pPr lvl="2"/>
            <a:r>
              <a:rPr lang="en-US" sz="3200" b="1" dirty="0">
                <a:solidFill>
                  <a:srgbClr val="FF0000"/>
                </a:solidFill>
              </a:rPr>
              <a:t>CREATE</a:t>
            </a:r>
            <a:r>
              <a:rPr lang="en-US" sz="3200" dirty="0"/>
              <a:t>(:</a:t>
            </a:r>
            <a:r>
              <a:rPr lang="en-US" sz="3200" dirty="0" err="1"/>
              <a:t>person_address</a:t>
            </a:r>
            <a:r>
              <a:rPr lang="en-US" sz="3200" dirty="0"/>
              <a:t> {person_id:'3ae2fdf0', street_address:'4230 Cliffside Drive', </a:t>
            </a:r>
            <a:r>
              <a:rPr lang="en-US" sz="3200" dirty="0" err="1"/>
              <a:t>city:'Andover</a:t>
            </a:r>
            <a:r>
              <a:rPr lang="en-US" sz="3200" dirty="0"/>
              <a:t>', </a:t>
            </a:r>
            <a:r>
              <a:rPr lang="en-US" sz="3200" dirty="0" err="1"/>
              <a:t>state:'NY</a:t>
            </a:r>
            <a:r>
              <a:rPr lang="en-US" sz="3200" dirty="0"/>
              <a:t>’})</a:t>
            </a:r>
          </a:p>
          <a:p>
            <a:endParaRPr lang="en-US" dirty="0"/>
          </a:p>
        </p:txBody>
      </p:sp>
      <p:sp>
        <p:nvSpPr>
          <p:cNvPr id="4" name="Slide Number Placeholder 3">
            <a:extLst>
              <a:ext uri="{FF2B5EF4-FFF2-40B4-BE49-F238E27FC236}">
                <a16:creationId xmlns:a16="http://schemas.microsoft.com/office/drawing/2014/main" id="{AEF95A5F-49C8-487F-A551-FA8A3DB66FF6}"/>
              </a:ext>
            </a:extLst>
          </p:cNvPr>
          <p:cNvSpPr>
            <a:spLocks noGrp="1"/>
          </p:cNvSpPr>
          <p:nvPr>
            <p:ph type="sldNum" sz="quarter" idx="12"/>
          </p:nvPr>
        </p:nvSpPr>
        <p:spPr/>
        <p:txBody>
          <a:bodyPr/>
          <a:lstStyle/>
          <a:p>
            <a:fld id="{8516EA25-A31F-4B9E-A83D-BE5BCB6B4218}" type="slidenum">
              <a:rPr lang="en-US" smtClean="0"/>
              <a:t>37</a:t>
            </a:fld>
            <a:endParaRPr lang="en-US"/>
          </a:p>
        </p:txBody>
      </p:sp>
    </p:spTree>
    <p:extLst>
      <p:ext uri="{BB962C8B-B14F-4D97-AF65-F5344CB8AC3E}">
        <p14:creationId xmlns:p14="http://schemas.microsoft.com/office/powerpoint/2010/main" val="2622668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CBE6-2571-4ADC-BA22-51E6CC8F5CF7}"/>
              </a:ext>
            </a:extLst>
          </p:cNvPr>
          <p:cNvSpPr>
            <a:spLocks noGrp="1"/>
          </p:cNvSpPr>
          <p:nvPr>
            <p:ph type="title"/>
          </p:nvPr>
        </p:nvSpPr>
        <p:spPr/>
        <p:txBody>
          <a:bodyPr/>
          <a:lstStyle/>
          <a:p>
            <a:r>
              <a:rPr lang="en-US" dirty="0"/>
              <a:t>Creating a Relationship with existing node</a:t>
            </a:r>
          </a:p>
        </p:txBody>
      </p:sp>
      <p:sp>
        <p:nvSpPr>
          <p:cNvPr id="3" name="Content Placeholder 2">
            <a:extLst>
              <a:ext uri="{FF2B5EF4-FFF2-40B4-BE49-F238E27FC236}">
                <a16:creationId xmlns:a16="http://schemas.microsoft.com/office/drawing/2014/main" id="{615A879B-D5CC-4B94-89EB-726AEB780A37}"/>
              </a:ext>
            </a:extLst>
          </p:cNvPr>
          <p:cNvSpPr>
            <a:spLocks noGrp="1"/>
          </p:cNvSpPr>
          <p:nvPr>
            <p:ph idx="1"/>
          </p:nvPr>
        </p:nvSpPr>
        <p:spPr/>
        <p:txBody>
          <a:bodyPr>
            <a:normAutofit/>
          </a:bodyPr>
          <a:lstStyle/>
          <a:p>
            <a:r>
              <a:rPr lang="en-US" sz="2000" b="1" dirty="0">
                <a:solidFill>
                  <a:srgbClr val="FF0000"/>
                </a:solidFill>
              </a:rPr>
              <a:t>MATCH</a:t>
            </a:r>
            <a:r>
              <a:rPr lang="en-US" sz="2000" dirty="0"/>
              <a:t> (</a:t>
            </a:r>
            <a:r>
              <a:rPr lang="en-US" sz="2000" dirty="0" err="1">
                <a:solidFill>
                  <a:schemeClr val="tx1"/>
                </a:solidFill>
              </a:rPr>
              <a:t>p</a:t>
            </a:r>
            <a:r>
              <a:rPr lang="en-US" sz="2000" dirty="0" err="1"/>
              <a:t>:Person</a:t>
            </a:r>
            <a:r>
              <a:rPr lang="en-US" sz="2000" dirty="0"/>
              <a:t> {id:'c7f96281'}),(</a:t>
            </a:r>
            <a:r>
              <a:rPr lang="en-US" sz="2000" dirty="0" err="1">
                <a:solidFill>
                  <a:schemeClr val="tx1"/>
                </a:solidFill>
              </a:rPr>
              <a:t>add</a:t>
            </a:r>
            <a:r>
              <a:rPr lang="en-US" sz="2000" dirty="0" err="1"/>
              <a:t>:person_address</a:t>
            </a:r>
            <a:r>
              <a:rPr lang="en-US" sz="2000" dirty="0"/>
              <a:t> {person_id:'c7f96281’}) </a:t>
            </a:r>
            <a:br>
              <a:rPr lang="en-US" sz="2000" dirty="0"/>
            </a:br>
            <a:r>
              <a:rPr lang="en-US" sz="2000" b="1" dirty="0">
                <a:solidFill>
                  <a:srgbClr val="FF0000"/>
                </a:solidFill>
              </a:rPr>
              <a:t>CREATE</a:t>
            </a:r>
            <a:r>
              <a:rPr lang="en-US" sz="2000" dirty="0"/>
              <a:t> (</a:t>
            </a:r>
            <a:r>
              <a:rPr lang="en-US" sz="2000" dirty="0">
                <a:solidFill>
                  <a:schemeClr val="tx1"/>
                </a:solidFill>
              </a:rPr>
              <a:t>p</a:t>
            </a:r>
            <a:r>
              <a:rPr lang="en-US" sz="2000" dirty="0"/>
              <a:t>)-[:LIVES_IN]-&gt;(</a:t>
            </a:r>
            <a:r>
              <a:rPr lang="en-US" sz="2000" dirty="0">
                <a:solidFill>
                  <a:schemeClr val="tx1"/>
                </a:solidFill>
              </a:rPr>
              <a:t>add</a:t>
            </a:r>
            <a:r>
              <a:rPr lang="en-US" sz="2000" dirty="0"/>
              <a:t>)</a:t>
            </a:r>
          </a:p>
          <a:p>
            <a:r>
              <a:rPr lang="en-US" sz="2000" b="1" dirty="0">
                <a:solidFill>
                  <a:srgbClr val="FF0000"/>
                </a:solidFill>
              </a:rPr>
              <a:t>MATCH</a:t>
            </a:r>
            <a:r>
              <a:rPr lang="en-US" sz="2000" dirty="0"/>
              <a:t> (</a:t>
            </a:r>
            <a:r>
              <a:rPr lang="en-US" sz="2000" dirty="0" err="1">
                <a:solidFill>
                  <a:schemeClr val="tx1"/>
                </a:solidFill>
              </a:rPr>
              <a:t>p</a:t>
            </a:r>
            <a:r>
              <a:rPr lang="en-US" sz="2000" dirty="0" err="1"/>
              <a:t>:Person</a:t>
            </a:r>
            <a:r>
              <a:rPr lang="en-US" sz="2000" dirty="0"/>
              <a:t> {id:'3ae2fdf0'}),(</a:t>
            </a:r>
            <a:r>
              <a:rPr lang="en-US" sz="2000" dirty="0" err="1">
                <a:solidFill>
                  <a:schemeClr val="tx1"/>
                </a:solidFill>
              </a:rPr>
              <a:t>add</a:t>
            </a:r>
            <a:r>
              <a:rPr lang="en-US" sz="2000" dirty="0" err="1"/>
              <a:t>:person_address</a:t>
            </a:r>
            <a:r>
              <a:rPr lang="en-US" sz="2000" dirty="0"/>
              <a:t> {person_id:'3ae2fdf0’}) </a:t>
            </a:r>
            <a:br>
              <a:rPr lang="en-US" sz="2000" dirty="0"/>
            </a:br>
            <a:r>
              <a:rPr lang="en-US" sz="2000" b="1" dirty="0">
                <a:solidFill>
                  <a:srgbClr val="FF0000"/>
                </a:solidFill>
              </a:rPr>
              <a:t>CREATE</a:t>
            </a:r>
            <a:r>
              <a:rPr lang="en-US" sz="2000" dirty="0"/>
              <a:t> (</a:t>
            </a:r>
            <a:r>
              <a:rPr lang="en-US" sz="2000" dirty="0">
                <a:solidFill>
                  <a:schemeClr val="tx1"/>
                </a:solidFill>
              </a:rPr>
              <a:t>p</a:t>
            </a:r>
            <a:r>
              <a:rPr lang="en-US" sz="2000" dirty="0"/>
              <a:t>)-[:LIVES_IN]-&gt;(</a:t>
            </a:r>
            <a:r>
              <a:rPr lang="en-US" sz="2000" dirty="0">
                <a:solidFill>
                  <a:schemeClr val="tx1"/>
                </a:solidFill>
              </a:rPr>
              <a:t>add</a:t>
            </a:r>
            <a:r>
              <a:rPr lang="en-US" sz="2000" dirty="0"/>
              <a:t>)</a:t>
            </a:r>
          </a:p>
        </p:txBody>
      </p:sp>
      <p:sp>
        <p:nvSpPr>
          <p:cNvPr id="4" name="Slide Number Placeholder 3">
            <a:extLst>
              <a:ext uri="{FF2B5EF4-FFF2-40B4-BE49-F238E27FC236}">
                <a16:creationId xmlns:a16="http://schemas.microsoft.com/office/drawing/2014/main" id="{CC1AFD31-0937-4DE1-97C4-63C7E26BF48F}"/>
              </a:ext>
            </a:extLst>
          </p:cNvPr>
          <p:cNvSpPr>
            <a:spLocks noGrp="1"/>
          </p:cNvSpPr>
          <p:nvPr>
            <p:ph type="sldNum" sz="quarter" idx="12"/>
          </p:nvPr>
        </p:nvSpPr>
        <p:spPr/>
        <p:txBody>
          <a:bodyPr/>
          <a:lstStyle/>
          <a:p>
            <a:fld id="{8516EA25-A31F-4B9E-A83D-BE5BCB6B4218}" type="slidenum">
              <a:rPr lang="en-US" smtClean="0"/>
              <a:t>38</a:t>
            </a:fld>
            <a:endParaRPr lang="en-US"/>
          </a:p>
        </p:txBody>
      </p:sp>
    </p:spTree>
    <p:extLst>
      <p:ext uri="{BB962C8B-B14F-4D97-AF65-F5344CB8AC3E}">
        <p14:creationId xmlns:p14="http://schemas.microsoft.com/office/powerpoint/2010/main" val="345916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98A7-1939-4C91-A81B-9275BF7EAE00}"/>
              </a:ext>
            </a:extLst>
          </p:cNvPr>
          <p:cNvSpPr>
            <a:spLocks noGrp="1"/>
          </p:cNvSpPr>
          <p:nvPr>
            <p:ph type="title"/>
          </p:nvPr>
        </p:nvSpPr>
        <p:spPr/>
        <p:txBody>
          <a:bodyPr/>
          <a:lstStyle/>
          <a:p>
            <a:r>
              <a:rPr lang="en-US" dirty="0"/>
              <a:t>Further creating relationship and node</a:t>
            </a:r>
          </a:p>
        </p:txBody>
      </p:sp>
      <p:sp>
        <p:nvSpPr>
          <p:cNvPr id="3" name="Content Placeholder 2">
            <a:extLst>
              <a:ext uri="{FF2B5EF4-FFF2-40B4-BE49-F238E27FC236}">
                <a16:creationId xmlns:a16="http://schemas.microsoft.com/office/drawing/2014/main" id="{169DFB18-0945-4496-B73D-9128690E747D}"/>
              </a:ext>
            </a:extLst>
          </p:cNvPr>
          <p:cNvSpPr>
            <a:spLocks noGrp="1"/>
          </p:cNvSpPr>
          <p:nvPr>
            <p:ph idx="1"/>
          </p:nvPr>
        </p:nvSpPr>
        <p:spPr/>
        <p:txBody>
          <a:bodyPr>
            <a:normAutofit fontScale="70000" lnSpcReduction="20000"/>
          </a:bodyPr>
          <a:lstStyle/>
          <a:p>
            <a:r>
              <a:rPr lang="en-US" b="1" dirty="0">
                <a:solidFill>
                  <a:srgbClr val="FF0000"/>
                </a:solidFill>
              </a:rPr>
              <a:t>CREATE</a:t>
            </a:r>
            <a:r>
              <a:rPr lang="en-US" dirty="0"/>
              <a:t> (p1:Person {id: 'c437f2b7', </a:t>
            </a:r>
            <a:r>
              <a:rPr lang="en-US" dirty="0" err="1"/>
              <a:t>name:'Bobbie</a:t>
            </a:r>
            <a:r>
              <a:rPr lang="en-US" dirty="0"/>
              <a:t> Anderson', </a:t>
            </a:r>
            <a:r>
              <a:rPr lang="en-US" dirty="0" err="1"/>
              <a:t>email:'BobbieJAnderson@rhyta.com</a:t>
            </a:r>
            <a:r>
              <a:rPr lang="en-US" dirty="0"/>
              <a:t>', dob:'1996-10-11’})</a:t>
            </a:r>
          </a:p>
          <a:p>
            <a:endParaRPr lang="en-US" dirty="0"/>
          </a:p>
          <a:p>
            <a:r>
              <a:rPr lang="en-US" b="1" dirty="0">
                <a:solidFill>
                  <a:srgbClr val="FF0000"/>
                </a:solidFill>
              </a:rPr>
              <a:t>CREATE</a:t>
            </a:r>
            <a:r>
              <a:rPr lang="en-US" dirty="0"/>
              <a:t>(add1:person_address {person_id:'c437f2b7', street_address:'2620 Ryder Avenue', </a:t>
            </a:r>
            <a:r>
              <a:rPr lang="en-US" dirty="0" err="1"/>
              <a:t>city:'Madison</a:t>
            </a:r>
            <a:r>
              <a:rPr lang="en-US" dirty="0"/>
              <a:t>', </a:t>
            </a:r>
            <a:r>
              <a:rPr lang="en-US" dirty="0" err="1"/>
              <a:t>state:'WI</a:t>
            </a:r>
            <a:r>
              <a:rPr lang="en-US" dirty="0"/>
              <a:t>'})</a:t>
            </a:r>
          </a:p>
          <a:p>
            <a:endParaRPr lang="en-US" dirty="0"/>
          </a:p>
          <a:p>
            <a:r>
              <a:rPr lang="en-US" b="1" dirty="0">
                <a:solidFill>
                  <a:srgbClr val="FF0000"/>
                </a:solidFill>
              </a:rPr>
              <a:t>CREATE</a:t>
            </a:r>
            <a:r>
              <a:rPr lang="en-US" dirty="0"/>
              <a:t> (p1)-[:LIVES_IN]-&gt;(add1)</a:t>
            </a:r>
          </a:p>
          <a:p>
            <a:endParaRPr lang="en-US" dirty="0"/>
          </a:p>
          <a:p>
            <a:r>
              <a:rPr lang="en-US" b="1" dirty="0">
                <a:solidFill>
                  <a:srgbClr val="FF0000"/>
                </a:solidFill>
              </a:rPr>
              <a:t>CREATE</a:t>
            </a:r>
            <a:r>
              <a:rPr lang="en-US" dirty="0"/>
              <a:t> (p2:Person {id: 'df134b31', </a:t>
            </a:r>
            <a:r>
              <a:rPr lang="en-US" dirty="0" err="1"/>
              <a:t>name:'James</a:t>
            </a:r>
            <a:r>
              <a:rPr lang="en-US" dirty="0"/>
              <a:t> Porter', </a:t>
            </a:r>
            <a:r>
              <a:rPr lang="en-US" dirty="0" err="1"/>
              <a:t>email:'JamesPPorter@teleworm.ru</a:t>
            </a:r>
            <a:r>
              <a:rPr lang="en-US" dirty="0"/>
              <a:t>', dob:'1992-03-16'})</a:t>
            </a:r>
          </a:p>
          <a:p>
            <a:endParaRPr lang="en-US" dirty="0"/>
          </a:p>
          <a:p>
            <a:r>
              <a:rPr lang="en-US" b="1" dirty="0">
                <a:solidFill>
                  <a:srgbClr val="FF0000"/>
                </a:solidFill>
              </a:rPr>
              <a:t>CREATE</a:t>
            </a:r>
            <a:r>
              <a:rPr lang="en-US" dirty="0"/>
              <a:t>(add2:person_address {person_id:'df134b31', street_address:'4040 Lightning Point Drive', </a:t>
            </a:r>
            <a:r>
              <a:rPr lang="en-US" dirty="0" err="1"/>
              <a:t>city:'Kent</a:t>
            </a:r>
            <a:r>
              <a:rPr lang="en-US" dirty="0"/>
              <a:t>', </a:t>
            </a:r>
            <a:r>
              <a:rPr lang="en-US" dirty="0" err="1"/>
              <a:t>state:'TN</a:t>
            </a:r>
            <a:r>
              <a:rPr lang="en-US" dirty="0"/>
              <a:t>'})</a:t>
            </a:r>
          </a:p>
          <a:p>
            <a:endParaRPr lang="en-US" dirty="0"/>
          </a:p>
          <a:p>
            <a:r>
              <a:rPr lang="en-US" b="1" dirty="0">
                <a:solidFill>
                  <a:srgbClr val="FF0000"/>
                </a:solidFill>
              </a:rPr>
              <a:t>CREATE</a:t>
            </a:r>
            <a:r>
              <a:rPr lang="en-US" dirty="0"/>
              <a:t> (p2)-[:LIVES_IN]-&gt;(add2)</a:t>
            </a:r>
          </a:p>
        </p:txBody>
      </p:sp>
      <p:sp>
        <p:nvSpPr>
          <p:cNvPr id="4" name="Slide Number Placeholder 3">
            <a:extLst>
              <a:ext uri="{FF2B5EF4-FFF2-40B4-BE49-F238E27FC236}">
                <a16:creationId xmlns:a16="http://schemas.microsoft.com/office/drawing/2014/main" id="{6FD03C44-CA04-4C24-BBF4-26665A14A11E}"/>
              </a:ext>
            </a:extLst>
          </p:cNvPr>
          <p:cNvSpPr>
            <a:spLocks noGrp="1"/>
          </p:cNvSpPr>
          <p:nvPr>
            <p:ph type="sldNum" sz="quarter" idx="12"/>
          </p:nvPr>
        </p:nvSpPr>
        <p:spPr/>
        <p:txBody>
          <a:bodyPr/>
          <a:lstStyle/>
          <a:p>
            <a:fld id="{8516EA25-A31F-4B9E-A83D-BE5BCB6B4218}" type="slidenum">
              <a:rPr lang="en-US" smtClean="0"/>
              <a:t>39</a:t>
            </a:fld>
            <a:endParaRPr lang="en-US"/>
          </a:p>
        </p:txBody>
      </p:sp>
    </p:spTree>
    <p:extLst>
      <p:ext uri="{BB962C8B-B14F-4D97-AF65-F5344CB8AC3E}">
        <p14:creationId xmlns:p14="http://schemas.microsoft.com/office/powerpoint/2010/main" val="131600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D82C36-8241-4E7E-B41A-1182F3F618C4}"/>
              </a:ext>
            </a:extLst>
          </p:cNvPr>
          <p:cNvSpPr>
            <a:spLocks noGrp="1"/>
          </p:cNvSpPr>
          <p:nvPr>
            <p:ph type="title"/>
          </p:nvPr>
        </p:nvSpPr>
        <p:spPr/>
        <p:txBody>
          <a:bodyPr/>
          <a:lstStyle/>
          <a:p>
            <a:r>
              <a:rPr lang="en-US" dirty="0"/>
              <a:t>Why Graph Databases?</a:t>
            </a:r>
          </a:p>
        </p:txBody>
      </p:sp>
      <p:sp>
        <p:nvSpPr>
          <p:cNvPr id="7" name="Content Placeholder 6">
            <a:extLst>
              <a:ext uri="{FF2B5EF4-FFF2-40B4-BE49-F238E27FC236}">
                <a16:creationId xmlns:a16="http://schemas.microsoft.com/office/drawing/2014/main" id="{2151D016-26A7-488B-93B8-7108E5CC529E}"/>
              </a:ext>
            </a:extLst>
          </p:cNvPr>
          <p:cNvSpPr>
            <a:spLocks noGrp="1"/>
          </p:cNvSpPr>
          <p:nvPr>
            <p:ph idx="1"/>
          </p:nvPr>
        </p:nvSpPr>
        <p:spPr/>
        <p:txBody>
          <a:bodyPr>
            <a:normAutofit/>
          </a:bodyPr>
          <a:lstStyle/>
          <a:p>
            <a:r>
              <a:rPr lang="en-US" dirty="0"/>
              <a:t>Nowadays, most of the data exists in the form of the relationship between different objects and more often, the </a:t>
            </a:r>
            <a:r>
              <a:rPr lang="en-US" dirty="0">
                <a:solidFill>
                  <a:srgbClr val="FF0000"/>
                </a:solidFill>
              </a:rPr>
              <a:t>relationship</a:t>
            </a:r>
            <a:r>
              <a:rPr lang="en-US" dirty="0"/>
              <a:t> between the data is more valuable than the data itself</a:t>
            </a:r>
          </a:p>
          <a:p>
            <a:r>
              <a:rPr lang="en-US" dirty="0">
                <a:solidFill>
                  <a:srgbClr val="FF0000"/>
                </a:solidFill>
              </a:rPr>
              <a:t>Relational</a:t>
            </a:r>
            <a:r>
              <a:rPr lang="en-US" dirty="0"/>
              <a:t> databases is used to store structured data of same type and they do not store the relationships between the data</a:t>
            </a:r>
          </a:p>
          <a:p>
            <a:r>
              <a:rPr lang="en-US" dirty="0"/>
              <a:t>Relational databases compute relationships at query time through expensive JOIN operations, </a:t>
            </a:r>
          </a:p>
          <a:p>
            <a:r>
              <a:rPr lang="en-US" dirty="0"/>
              <a:t>Whereas, a graph database stores connections (relationship) alongside the data in the model</a:t>
            </a:r>
          </a:p>
        </p:txBody>
      </p:sp>
      <p:sp>
        <p:nvSpPr>
          <p:cNvPr id="5" name="Slide Number Placeholder 4">
            <a:extLst>
              <a:ext uri="{FF2B5EF4-FFF2-40B4-BE49-F238E27FC236}">
                <a16:creationId xmlns:a16="http://schemas.microsoft.com/office/drawing/2014/main" id="{71379CAB-A8A2-41DA-8E2E-3DF257963A29}"/>
              </a:ext>
            </a:extLst>
          </p:cNvPr>
          <p:cNvSpPr>
            <a:spLocks noGrp="1"/>
          </p:cNvSpPr>
          <p:nvPr>
            <p:ph type="sldNum" sz="quarter" idx="12"/>
          </p:nvPr>
        </p:nvSpPr>
        <p:spPr/>
        <p:txBody>
          <a:bodyPr/>
          <a:lstStyle/>
          <a:p>
            <a:fld id="{8516EA25-A31F-4B9E-A83D-BE5BCB6B4218}" type="slidenum">
              <a:rPr lang="en-US" smtClean="0"/>
              <a:t>4</a:t>
            </a:fld>
            <a:endParaRPr lang="en-US"/>
          </a:p>
        </p:txBody>
      </p:sp>
    </p:spTree>
    <p:extLst>
      <p:ext uri="{BB962C8B-B14F-4D97-AF65-F5344CB8AC3E}">
        <p14:creationId xmlns:p14="http://schemas.microsoft.com/office/powerpoint/2010/main" val="4172809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F95F-A514-4E4B-8D85-3987F96B1889}"/>
              </a:ext>
            </a:extLst>
          </p:cNvPr>
          <p:cNvSpPr>
            <a:spLocks noGrp="1"/>
          </p:cNvSpPr>
          <p:nvPr>
            <p:ph type="title"/>
          </p:nvPr>
        </p:nvSpPr>
        <p:spPr/>
        <p:txBody>
          <a:bodyPr/>
          <a:lstStyle/>
          <a:p>
            <a:r>
              <a:rPr lang="en-US" dirty="0"/>
              <a:t>View a Relationship</a:t>
            </a:r>
          </a:p>
        </p:txBody>
      </p:sp>
      <p:sp>
        <p:nvSpPr>
          <p:cNvPr id="3" name="Content Placeholder 2">
            <a:extLst>
              <a:ext uri="{FF2B5EF4-FFF2-40B4-BE49-F238E27FC236}">
                <a16:creationId xmlns:a16="http://schemas.microsoft.com/office/drawing/2014/main" id="{D5EF1809-EC0C-49A8-83C7-08AAA6EE4A55}"/>
              </a:ext>
            </a:extLst>
          </p:cNvPr>
          <p:cNvSpPr>
            <a:spLocks noGrp="1"/>
          </p:cNvSpPr>
          <p:nvPr>
            <p:ph idx="1"/>
          </p:nvPr>
        </p:nvSpPr>
        <p:spPr/>
        <p:txBody>
          <a:bodyPr>
            <a:normAutofit lnSpcReduction="10000"/>
          </a:bodyPr>
          <a:lstStyle/>
          <a:p>
            <a:pPr lvl="1"/>
            <a:r>
              <a:rPr lang="en-US" sz="2600" b="1" dirty="0">
                <a:solidFill>
                  <a:srgbClr val="FF0000"/>
                </a:solidFill>
              </a:rPr>
              <a:t>MATCH</a:t>
            </a:r>
            <a:r>
              <a:rPr lang="en-US" sz="2600" dirty="0"/>
              <a:t> (</a:t>
            </a:r>
            <a:r>
              <a:rPr lang="en-US" sz="2600" dirty="0" err="1">
                <a:solidFill>
                  <a:schemeClr val="tx1"/>
                </a:solidFill>
              </a:rPr>
              <a:t>p</a:t>
            </a:r>
            <a:r>
              <a:rPr lang="en-US" sz="2600" dirty="0" err="1"/>
              <a:t>:Person</a:t>
            </a:r>
            <a:r>
              <a:rPr lang="en-US" sz="2600" dirty="0"/>
              <a:t>)-[</a:t>
            </a:r>
            <a:r>
              <a:rPr lang="en-US" sz="2600" dirty="0" err="1"/>
              <a:t>r:LIVES_IN</a:t>
            </a:r>
            <a:r>
              <a:rPr lang="en-US" sz="2600" dirty="0"/>
              <a:t>]-&gt;(</a:t>
            </a:r>
            <a:r>
              <a:rPr lang="en-US" sz="2600" dirty="0" err="1">
                <a:solidFill>
                  <a:schemeClr val="tx1"/>
                </a:solidFill>
              </a:rPr>
              <a:t>add</a:t>
            </a:r>
            <a:r>
              <a:rPr lang="en-US" sz="2600" dirty="0" err="1"/>
              <a:t>:person_address</a:t>
            </a:r>
            <a:r>
              <a:rPr lang="en-US" sz="2600" dirty="0"/>
              <a:t>) </a:t>
            </a:r>
            <a:r>
              <a:rPr lang="en-US" sz="2600" b="1" dirty="0">
                <a:solidFill>
                  <a:srgbClr val="FF0000"/>
                </a:solidFill>
              </a:rPr>
              <a:t>RETURN</a:t>
            </a:r>
            <a:r>
              <a:rPr lang="en-US" sz="2600" dirty="0"/>
              <a:t> </a:t>
            </a:r>
            <a:r>
              <a:rPr lang="en-US" sz="2600" dirty="0" err="1"/>
              <a:t>p,r,add</a:t>
            </a:r>
            <a:endParaRPr lang="en-US" sz="2600" dirty="0"/>
          </a:p>
          <a:p>
            <a:pPr marL="45720" indent="0">
              <a:buNone/>
            </a:pPr>
            <a:r>
              <a:rPr lang="en-US" sz="2800" dirty="0"/>
              <a:t>view relationship with email</a:t>
            </a:r>
          </a:p>
          <a:p>
            <a:pPr lvl="1"/>
            <a:r>
              <a:rPr lang="en-US" sz="2600" b="1" dirty="0">
                <a:solidFill>
                  <a:srgbClr val="FF0000"/>
                </a:solidFill>
              </a:rPr>
              <a:t>MATCH</a:t>
            </a:r>
            <a:r>
              <a:rPr lang="en-US" sz="2600" dirty="0"/>
              <a:t> (</a:t>
            </a:r>
            <a:r>
              <a:rPr lang="en-US" sz="2600" dirty="0" err="1"/>
              <a:t>a:Person</a:t>
            </a:r>
            <a:r>
              <a:rPr lang="en-US" sz="2600" dirty="0"/>
              <a:t> {email: 'dudley22@joysclick.ru'})-[</a:t>
            </a:r>
            <a:r>
              <a:rPr lang="en-US" sz="2600" dirty="0" err="1"/>
              <a:t>r:LIVES_IN</a:t>
            </a:r>
            <a:r>
              <a:rPr lang="en-US" sz="2600" dirty="0"/>
              <a:t>]-(b) </a:t>
            </a:r>
            <a:br>
              <a:rPr lang="en-US" sz="2600" dirty="0"/>
            </a:br>
            <a:r>
              <a:rPr lang="en-US" sz="2600" b="1" dirty="0">
                <a:solidFill>
                  <a:srgbClr val="FF0000"/>
                </a:solidFill>
              </a:rPr>
              <a:t>RETURN</a:t>
            </a:r>
            <a:r>
              <a:rPr lang="en-US" sz="2600" dirty="0"/>
              <a:t> type(r), a.name AS `Name`,</a:t>
            </a:r>
            <a:r>
              <a:rPr lang="en-US" sz="2600" dirty="0" err="1"/>
              <a:t>a.email</a:t>
            </a:r>
            <a:r>
              <a:rPr lang="en-US" sz="2600" dirty="0"/>
              <a:t> AS `Email`, </a:t>
            </a:r>
            <a:r>
              <a:rPr lang="en-US" sz="2600" dirty="0" err="1"/>
              <a:t>b.street_address</a:t>
            </a:r>
            <a:r>
              <a:rPr lang="en-US" sz="2600" dirty="0"/>
              <a:t> AS `Address`</a:t>
            </a:r>
          </a:p>
          <a:p>
            <a:pPr marL="45720" indent="0">
              <a:buNone/>
            </a:pPr>
            <a:r>
              <a:rPr lang="en-US" sz="2800" dirty="0"/>
              <a:t>view all relationship</a:t>
            </a:r>
          </a:p>
          <a:p>
            <a:pPr lvl="1"/>
            <a:r>
              <a:rPr lang="en-US" sz="2600" b="1" dirty="0">
                <a:solidFill>
                  <a:srgbClr val="FF0000"/>
                </a:solidFill>
              </a:rPr>
              <a:t>MATCH</a:t>
            </a:r>
            <a:r>
              <a:rPr lang="en-US" sz="2600" dirty="0"/>
              <a:t> (</a:t>
            </a:r>
            <a:r>
              <a:rPr lang="en-US" sz="2600" dirty="0" err="1"/>
              <a:t>a:Person</a:t>
            </a:r>
            <a:r>
              <a:rPr lang="en-US" sz="2600" dirty="0"/>
              <a:t>)-[r]-(b)</a:t>
            </a:r>
            <a:br>
              <a:rPr lang="en-US" sz="2600" dirty="0"/>
            </a:br>
            <a:r>
              <a:rPr lang="en-US" sz="2600" b="1" dirty="0">
                <a:solidFill>
                  <a:srgbClr val="FF0000"/>
                </a:solidFill>
              </a:rPr>
              <a:t>RETURN</a:t>
            </a:r>
            <a:r>
              <a:rPr lang="en-US" sz="2600" dirty="0"/>
              <a:t> type(r), a.name AS `Name`,</a:t>
            </a:r>
            <a:r>
              <a:rPr lang="en-US" sz="2600" dirty="0" err="1"/>
              <a:t>a.email</a:t>
            </a:r>
            <a:r>
              <a:rPr lang="en-US" sz="2600" dirty="0"/>
              <a:t> AS `Email`, </a:t>
            </a:r>
            <a:r>
              <a:rPr lang="en-US" sz="2600" dirty="0" err="1"/>
              <a:t>b.street_address</a:t>
            </a:r>
            <a:r>
              <a:rPr lang="en-US" sz="2600" dirty="0"/>
              <a:t> AS `Address`</a:t>
            </a:r>
          </a:p>
          <a:p>
            <a:endParaRPr lang="en-US" sz="2800" dirty="0"/>
          </a:p>
        </p:txBody>
      </p:sp>
      <p:sp>
        <p:nvSpPr>
          <p:cNvPr id="4" name="Slide Number Placeholder 3">
            <a:extLst>
              <a:ext uri="{FF2B5EF4-FFF2-40B4-BE49-F238E27FC236}">
                <a16:creationId xmlns:a16="http://schemas.microsoft.com/office/drawing/2014/main" id="{735FEDB7-4CD5-4701-AA4D-670E519B6FE4}"/>
              </a:ext>
            </a:extLst>
          </p:cNvPr>
          <p:cNvSpPr>
            <a:spLocks noGrp="1"/>
          </p:cNvSpPr>
          <p:nvPr>
            <p:ph type="sldNum" sz="quarter" idx="12"/>
          </p:nvPr>
        </p:nvSpPr>
        <p:spPr/>
        <p:txBody>
          <a:bodyPr/>
          <a:lstStyle/>
          <a:p>
            <a:fld id="{8516EA25-A31F-4B9E-A83D-BE5BCB6B4218}" type="slidenum">
              <a:rPr lang="en-US" smtClean="0"/>
              <a:t>40</a:t>
            </a:fld>
            <a:endParaRPr lang="en-US"/>
          </a:p>
        </p:txBody>
      </p:sp>
    </p:spTree>
    <p:extLst>
      <p:ext uri="{BB962C8B-B14F-4D97-AF65-F5344CB8AC3E}">
        <p14:creationId xmlns:p14="http://schemas.microsoft.com/office/powerpoint/2010/main" val="2677683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CB4C-F806-43E5-BDE0-ED2D33ABCA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9F00C-7F40-43BD-A3CE-178C7554D22D}"/>
              </a:ext>
            </a:extLst>
          </p:cNvPr>
          <p:cNvSpPr>
            <a:spLocks noGrp="1"/>
          </p:cNvSpPr>
          <p:nvPr>
            <p:ph idx="1"/>
          </p:nvPr>
        </p:nvSpPr>
        <p:spPr/>
        <p:txBody>
          <a:bodyPr anchor="ctr">
            <a:normAutofit/>
          </a:bodyPr>
          <a:lstStyle/>
          <a:p>
            <a:pPr marL="45720" indent="0" algn="ctr">
              <a:buNone/>
            </a:pPr>
            <a:r>
              <a:rPr lang="en-US" sz="6000" b="1" dirty="0"/>
              <a:t>THANK  YOU</a:t>
            </a:r>
          </a:p>
        </p:txBody>
      </p:sp>
      <p:sp>
        <p:nvSpPr>
          <p:cNvPr id="4" name="Slide Number Placeholder 3">
            <a:extLst>
              <a:ext uri="{FF2B5EF4-FFF2-40B4-BE49-F238E27FC236}">
                <a16:creationId xmlns:a16="http://schemas.microsoft.com/office/drawing/2014/main" id="{AC7E5208-5E02-411F-A41A-89EEC5568B0B}"/>
              </a:ext>
            </a:extLst>
          </p:cNvPr>
          <p:cNvSpPr>
            <a:spLocks noGrp="1"/>
          </p:cNvSpPr>
          <p:nvPr>
            <p:ph type="sldNum" sz="quarter" idx="12"/>
          </p:nvPr>
        </p:nvSpPr>
        <p:spPr/>
        <p:txBody>
          <a:bodyPr/>
          <a:lstStyle/>
          <a:p>
            <a:fld id="{8516EA25-A31F-4B9E-A83D-BE5BCB6B4218}" type="slidenum">
              <a:rPr lang="en-US" smtClean="0"/>
              <a:t>41</a:t>
            </a:fld>
            <a:endParaRPr lang="en-US"/>
          </a:p>
        </p:txBody>
      </p:sp>
    </p:spTree>
    <p:extLst>
      <p:ext uri="{BB962C8B-B14F-4D97-AF65-F5344CB8AC3E}">
        <p14:creationId xmlns:p14="http://schemas.microsoft.com/office/powerpoint/2010/main" val="147986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4BC-1220-42A8-B388-AE211420A0E4}"/>
              </a:ext>
            </a:extLst>
          </p:cNvPr>
          <p:cNvSpPr>
            <a:spLocks noGrp="1"/>
          </p:cNvSpPr>
          <p:nvPr>
            <p:ph type="title"/>
          </p:nvPr>
        </p:nvSpPr>
        <p:spPr/>
        <p:txBody>
          <a:bodyPr/>
          <a:lstStyle/>
          <a:p>
            <a:r>
              <a:rPr lang="en-US" dirty="0"/>
              <a:t>The world is a graph-everything is connected</a:t>
            </a:r>
          </a:p>
        </p:txBody>
      </p:sp>
      <p:sp>
        <p:nvSpPr>
          <p:cNvPr id="6" name="Content Placeholder 5">
            <a:extLst>
              <a:ext uri="{FF2B5EF4-FFF2-40B4-BE49-F238E27FC236}">
                <a16:creationId xmlns:a16="http://schemas.microsoft.com/office/drawing/2014/main" id="{E4296684-B22A-4657-9D3B-B9E84ED675EC}"/>
              </a:ext>
            </a:extLst>
          </p:cNvPr>
          <p:cNvSpPr>
            <a:spLocks noGrp="1"/>
          </p:cNvSpPr>
          <p:nvPr>
            <p:ph sz="half" idx="2"/>
          </p:nvPr>
        </p:nvSpPr>
        <p:spPr>
          <a:xfrm>
            <a:off x="1143000" y="1916545"/>
            <a:ext cx="4754880" cy="4188218"/>
          </a:xfrm>
        </p:spPr>
        <p:txBody>
          <a:bodyPr>
            <a:normAutofit/>
          </a:bodyPr>
          <a:lstStyle/>
          <a:p>
            <a:pPr marL="285750" indent="-285750">
              <a:buFont typeface="Arial" panose="020B0604020202020204" pitchFamily="34" charset="0"/>
              <a:buChar char="•"/>
            </a:pPr>
            <a:r>
              <a:rPr lang="en-US" dirty="0"/>
              <a:t>People, places, events</a:t>
            </a:r>
          </a:p>
          <a:p>
            <a:pPr marL="285750" indent="-285750">
              <a:buFont typeface="Arial" panose="020B0604020202020204" pitchFamily="34" charset="0"/>
              <a:buChar char="•"/>
            </a:pPr>
            <a:r>
              <a:rPr lang="en-US" dirty="0"/>
              <a:t>Companies, markets, shares</a:t>
            </a:r>
          </a:p>
          <a:p>
            <a:pPr marL="285750" indent="-285750">
              <a:buFont typeface="Arial" panose="020B0604020202020204" pitchFamily="34" charset="0"/>
              <a:buChar char="•"/>
            </a:pPr>
            <a:r>
              <a:rPr lang="en-US" dirty="0"/>
              <a:t>Countries, history, politics</a:t>
            </a:r>
          </a:p>
          <a:p>
            <a:pPr marL="285750" indent="-285750">
              <a:buFont typeface="Arial" panose="020B0604020202020204" pitchFamily="34" charset="0"/>
              <a:buChar char="•"/>
            </a:pPr>
            <a:r>
              <a:rPr lang="en-US" dirty="0"/>
              <a:t>Sciences, art, teaching</a:t>
            </a:r>
          </a:p>
          <a:p>
            <a:pPr marL="285750" indent="-285750">
              <a:buFont typeface="Arial" panose="020B0604020202020204" pitchFamily="34" charset="0"/>
              <a:buChar char="•"/>
            </a:pPr>
            <a:r>
              <a:rPr lang="en-US" dirty="0"/>
              <a:t>Technology, networks, machines, applications, users</a:t>
            </a:r>
          </a:p>
          <a:p>
            <a:pPr marL="285750" indent="-285750">
              <a:buFont typeface="Arial" panose="020B0604020202020204" pitchFamily="34" charset="0"/>
              <a:buChar char="•"/>
            </a:pPr>
            <a:r>
              <a:rPr lang="en-US" dirty="0"/>
              <a:t>Software, code, dependencies, architecture, deployments</a:t>
            </a:r>
          </a:p>
          <a:p>
            <a:pPr marL="285750" indent="-285750">
              <a:buFont typeface="Arial" panose="020B0604020202020204" pitchFamily="34" charset="0"/>
              <a:buChar char="•"/>
            </a:pPr>
            <a:r>
              <a:rPr lang="en-US" dirty="0"/>
              <a:t>Criminals, fraudsters and their behavior</a:t>
            </a:r>
          </a:p>
          <a:p>
            <a:endParaRPr lang="en-US" dirty="0"/>
          </a:p>
        </p:txBody>
      </p:sp>
      <p:pic>
        <p:nvPicPr>
          <p:cNvPr id="10" name="Content Placeholder 9">
            <a:extLst>
              <a:ext uri="{FF2B5EF4-FFF2-40B4-BE49-F238E27FC236}">
                <a16:creationId xmlns:a16="http://schemas.microsoft.com/office/drawing/2014/main" id="{DAE6665A-43AE-4FB6-8B2F-378983083A2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583382" y="1916545"/>
            <a:ext cx="5897418" cy="4133273"/>
          </a:xfrm>
        </p:spPr>
      </p:pic>
      <p:sp>
        <p:nvSpPr>
          <p:cNvPr id="4" name="Slide Number Placeholder 3">
            <a:extLst>
              <a:ext uri="{FF2B5EF4-FFF2-40B4-BE49-F238E27FC236}">
                <a16:creationId xmlns:a16="http://schemas.microsoft.com/office/drawing/2014/main" id="{9A9DED55-8648-4FE7-A6A3-4D12689AC4D8}"/>
              </a:ext>
            </a:extLst>
          </p:cNvPr>
          <p:cNvSpPr>
            <a:spLocks noGrp="1"/>
          </p:cNvSpPr>
          <p:nvPr>
            <p:ph type="sldNum" sz="quarter" idx="12"/>
          </p:nvPr>
        </p:nvSpPr>
        <p:spPr/>
        <p:txBody>
          <a:bodyPr/>
          <a:lstStyle/>
          <a:p>
            <a:fld id="{8516EA25-A31F-4B9E-A83D-BE5BCB6B4218}" type="slidenum">
              <a:rPr lang="en-US" smtClean="0"/>
              <a:t>5</a:t>
            </a:fld>
            <a:endParaRPr lang="en-US"/>
          </a:p>
        </p:txBody>
      </p:sp>
    </p:spTree>
    <p:extLst>
      <p:ext uri="{BB962C8B-B14F-4D97-AF65-F5344CB8AC3E}">
        <p14:creationId xmlns:p14="http://schemas.microsoft.com/office/powerpoint/2010/main" val="9753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4BC-1220-42A8-B388-AE211420A0E4}"/>
              </a:ext>
            </a:extLst>
          </p:cNvPr>
          <p:cNvSpPr>
            <a:spLocks noGrp="1"/>
          </p:cNvSpPr>
          <p:nvPr>
            <p:ph type="title"/>
          </p:nvPr>
        </p:nvSpPr>
        <p:spPr/>
        <p:txBody>
          <a:bodyPr/>
          <a:lstStyle/>
          <a:p>
            <a:r>
              <a:rPr lang="en-US" dirty="0"/>
              <a:t>The world is a graph-everything is connected</a:t>
            </a:r>
          </a:p>
        </p:txBody>
      </p:sp>
      <p:sp>
        <p:nvSpPr>
          <p:cNvPr id="6" name="Content Placeholder 5">
            <a:extLst>
              <a:ext uri="{FF2B5EF4-FFF2-40B4-BE49-F238E27FC236}">
                <a16:creationId xmlns:a16="http://schemas.microsoft.com/office/drawing/2014/main" id="{E4296684-B22A-4657-9D3B-B9E84ED675EC}"/>
              </a:ext>
            </a:extLst>
          </p:cNvPr>
          <p:cNvSpPr>
            <a:spLocks noGrp="1"/>
          </p:cNvSpPr>
          <p:nvPr>
            <p:ph sz="half" idx="2"/>
          </p:nvPr>
        </p:nvSpPr>
        <p:spPr>
          <a:xfrm>
            <a:off x="1143000" y="1916545"/>
            <a:ext cx="4754880" cy="4188218"/>
          </a:xfrm>
        </p:spPr>
        <p:txBody>
          <a:bodyPr>
            <a:normAutofit/>
          </a:bodyPr>
          <a:lstStyle/>
          <a:p>
            <a:pPr marL="285750" indent="-285750">
              <a:buFont typeface="Arial" panose="020B0604020202020204" pitchFamily="34" charset="0"/>
              <a:buChar char="•"/>
            </a:pPr>
            <a:r>
              <a:rPr lang="en-US" dirty="0"/>
              <a:t>People, places, events</a:t>
            </a:r>
          </a:p>
          <a:p>
            <a:pPr marL="285750" indent="-285750">
              <a:buFont typeface="Arial" panose="020B0604020202020204" pitchFamily="34" charset="0"/>
              <a:buChar char="•"/>
            </a:pPr>
            <a:r>
              <a:rPr lang="en-US" dirty="0"/>
              <a:t>Companies, markets, shares</a:t>
            </a:r>
          </a:p>
          <a:p>
            <a:pPr marL="285750" indent="-285750">
              <a:buFont typeface="Arial" panose="020B0604020202020204" pitchFamily="34" charset="0"/>
              <a:buChar char="•"/>
            </a:pPr>
            <a:r>
              <a:rPr lang="en-US" dirty="0"/>
              <a:t>Countries, history, politics</a:t>
            </a:r>
          </a:p>
          <a:p>
            <a:pPr marL="285750" indent="-285750">
              <a:buFont typeface="Arial" panose="020B0604020202020204" pitchFamily="34" charset="0"/>
              <a:buChar char="•"/>
            </a:pPr>
            <a:r>
              <a:rPr lang="en-US" dirty="0"/>
              <a:t>Sciences, art, teaching</a:t>
            </a:r>
          </a:p>
          <a:p>
            <a:pPr marL="285750" indent="-285750">
              <a:buFont typeface="Arial" panose="020B0604020202020204" pitchFamily="34" charset="0"/>
              <a:buChar char="•"/>
            </a:pPr>
            <a:r>
              <a:rPr lang="en-US" dirty="0"/>
              <a:t>Technology, networks, machines, applications, users</a:t>
            </a:r>
          </a:p>
          <a:p>
            <a:pPr marL="285750" indent="-285750">
              <a:buFont typeface="Arial" panose="020B0604020202020204" pitchFamily="34" charset="0"/>
              <a:buChar char="•"/>
            </a:pPr>
            <a:r>
              <a:rPr lang="en-US" dirty="0"/>
              <a:t>Software, code, dependencies, architecture, deployments</a:t>
            </a:r>
          </a:p>
          <a:p>
            <a:pPr marL="285750" indent="-285750">
              <a:buFont typeface="Arial" panose="020B0604020202020204" pitchFamily="34" charset="0"/>
              <a:buChar char="•"/>
            </a:pPr>
            <a:r>
              <a:rPr lang="en-US" dirty="0"/>
              <a:t>Criminals, fraudsters and their behavior</a:t>
            </a:r>
          </a:p>
          <a:p>
            <a:endParaRPr lang="en-US" dirty="0"/>
          </a:p>
        </p:txBody>
      </p:sp>
      <p:sp>
        <p:nvSpPr>
          <p:cNvPr id="4" name="Slide Number Placeholder 3">
            <a:extLst>
              <a:ext uri="{FF2B5EF4-FFF2-40B4-BE49-F238E27FC236}">
                <a16:creationId xmlns:a16="http://schemas.microsoft.com/office/drawing/2014/main" id="{9A9DED55-8648-4FE7-A6A3-4D12689AC4D8}"/>
              </a:ext>
            </a:extLst>
          </p:cNvPr>
          <p:cNvSpPr>
            <a:spLocks noGrp="1"/>
          </p:cNvSpPr>
          <p:nvPr>
            <p:ph type="sldNum" sz="quarter" idx="12"/>
          </p:nvPr>
        </p:nvSpPr>
        <p:spPr/>
        <p:txBody>
          <a:bodyPr/>
          <a:lstStyle/>
          <a:p>
            <a:fld id="{8516EA25-A31F-4B9E-A83D-BE5BCB6B4218}" type="slidenum">
              <a:rPr lang="en-US" smtClean="0"/>
              <a:t>6</a:t>
            </a:fld>
            <a:endParaRPr lang="en-US"/>
          </a:p>
        </p:txBody>
      </p:sp>
      <p:pic>
        <p:nvPicPr>
          <p:cNvPr id="8" name="Content Placeholder 7">
            <a:extLst>
              <a:ext uri="{FF2B5EF4-FFF2-40B4-BE49-F238E27FC236}">
                <a16:creationId xmlns:a16="http://schemas.microsoft.com/office/drawing/2014/main" id="{A1C11DF9-4786-4397-8ED9-E04C9687B53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86400" y="1750563"/>
            <a:ext cx="6063401" cy="4351787"/>
          </a:xfrm>
        </p:spPr>
      </p:pic>
    </p:spTree>
    <p:extLst>
      <p:ext uri="{BB962C8B-B14F-4D97-AF65-F5344CB8AC3E}">
        <p14:creationId xmlns:p14="http://schemas.microsoft.com/office/powerpoint/2010/main" val="50720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4BC-1220-42A8-B388-AE211420A0E4}"/>
              </a:ext>
            </a:extLst>
          </p:cNvPr>
          <p:cNvSpPr>
            <a:spLocks noGrp="1"/>
          </p:cNvSpPr>
          <p:nvPr>
            <p:ph type="title"/>
          </p:nvPr>
        </p:nvSpPr>
        <p:spPr/>
        <p:txBody>
          <a:bodyPr/>
          <a:lstStyle/>
          <a:p>
            <a:r>
              <a:rPr lang="en-US" dirty="0"/>
              <a:t>The world is a graph-everything is connected</a:t>
            </a:r>
          </a:p>
        </p:txBody>
      </p:sp>
      <p:sp>
        <p:nvSpPr>
          <p:cNvPr id="6" name="Content Placeholder 5">
            <a:extLst>
              <a:ext uri="{FF2B5EF4-FFF2-40B4-BE49-F238E27FC236}">
                <a16:creationId xmlns:a16="http://schemas.microsoft.com/office/drawing/2014/main" id="{E4296684-B22A-4657-9D3B-B9E84ED675EC}"/>
              </a:ext>
            </a:extLst>
          </p:cNvPr>
          <p:cNvSpPr>
            <a:spLocks noGrp="1"/>
          </p:cNvSpPr>
          <p:nvPr>
            <p:ph sz="half" idx="2"/>
          </p:nvPr>
        </p:nvSpPr>
        <p:spPr>
          <a:xfrm>
            <a:off x="1143000" y="1916545"/>
            <a:ext cx="4754880" cy="4188218"/>
          </a:xfrm>
        </p:spPr>
        <p:txBody>
          <a:bodyPr>
            <a:normAutofit/>
          </a:bodyPr>
          <a:lstStyle/>
          <a:p>
            <a:pPr marL="285750" indent="-285750">
              <a:buFont typeface="Arial" panose="020B0604020202020204" pitchFamily="34" charset="0"/>
              <a:buChar char="•"/>
            </a:pPr>
            <a:r>
              <a:rPr lang="en-US" dirty="0"/>
              <a:t>People, places, events</a:t>
            </a:r>
          </a:p>
          <a:p>
            <a:pPr marL="285750" indent="-285750">
              <a:buFont typeface="Arial" panose="020B0604020202020204" pitchFamily="34" charset="0"/>
              <a:buChar char="•"/>
            </a:pPr>
            <a:r>
              <a:rPr lang="en-US" dirty="0"/>
              <a:t>Companies, markets, shares</a:t>
            </a:r>
          </a:p>
          <a:p>
            <a:pPr marL="285750" indent="-285750">
              <a:buFont typeface="Arial" panose="020B0604020202020204" pitchFamily="34" charset="0"/>
              <a:buChar char="•"/>
            </a:pPr>
            <a:r>
              <a:rPr lang="en-US" dirty="0"/>
              <a:t>Countries, history, politics</a:t>
            </a:r>
          </a:p>
          <a:p>
            <a:pPr marL="285750" indent="-285750">
              <a:buFont typeface="Arial" panose="020B0604020202020204" pitchFamily="34" charset="0"/>
              <a:buChar char="•"/>
            </a:pPr>
            <a:r>
              <a:rPr lang="en-US" dirty="0"/>
              <a:t>Sciences, art, teaching</a:t>
            </a:r>
          </a:p>
          <a:p>
            <a:pPr marL="285750" indent="-285750">
              <a:buFont typeface="Arial" panose="020B0604020202020204" pitchFamily="34" charset="0"/>
              <a:buChar char="•"/>
            </a:pPr>
            <a:r>
              <a:rPr lang="en-US" dirty="0"/>
              <a:t>Technology, networks, machines, applications, users</a:t>
            </a:r>
          </a:p>
          <a:p>
            <a:pPr marL="285750" indent="-285750">
              <a:buFont typeface="Arial" panose="020B0604020202020204" pitchFamily="34" charset="0"/>
              <a:buChar char="•"/>
            </a:pPr>
            <a:r>
              <a:rPr lang="en-US" dirty="0"/>
              <a:t>Software, code, dependencies, architecture, deployments</a:t>
            </a:r>
          </a:p>
          <a:p>
            <a:pPr marL="285750" indent="-285750">
              <a:buFont typeface="Arial" panose="020B0604020202020204" pitchFamily="34" charset="0"/>
              <a:buChar char="•"/>
            </a:pPr>
            <a:r>
              <a:rPr lang="en-US" dirty="0"/>
              <a:t>Criminals, fraudsters and their behavior</a:t>
            </a:r>
          </a:p>
          <a:p>
            <a:endParaRPr lang="en-US" dirty="0"/>
          </a:p>
        </p:txBody>
      </p:sp>
      <p:sp>
        <p:nvSpPr>
          <p:cNvPr id="4" name="Slide Number Placeholder 3">
            <a:extLst>
              <a:ext uri="{FF2B5EF4-FFF2-40B4-BE49-F238E27FC236}">
                <a16:creationId xmlns:a16="http://schemas.microsoft.com/office/drawing/2014/main" id="{9A9DED55-8648-4FE7-A6A3-4D12689AC4D8}"/>
              </a:ext>
            </a:extLst>
          </p:cNvPr>
          <p:cNvSpPr>
            <a:spLocks noGrp="1"/>
          </p:cNvSpPr>
          <p:nvPr>
            <p:ph type="sldNum" sz="quarter" idx="12"/>
          </p:nvPr>
        </p:nvSpPr>
        <p:spPr/>
        <p:txBody>
          <a:bodyPr/>
          <a:lstStyle/>
          <a:p>
            <a:fld id="{8516EA25-A31F-4B9E-A83D-BE5BCB6B4218}" type="slidenum">
              <a:rPr lang="en-US" smtClean="0"/>
              <a:t>7</a:t>
            </a:fld>
            <a:endParaRPr lang="en-US"/>
          </a:p>
        </p:txBody>
      </p:sp>
      <p:pic>
        <p:nvPicPr>
          <p:cNvPr id="11" name="Picture 10">
            <a:extLst>
              <a:ext uri="{FF2B5EF4-FFF2-40B4-BE49-F238E27FC236}">
                <a16:creationId xmlns:a16="http://schemas.microsoft.com/office/drawing/2014/main" id="{0954CBA8-90DB-4C3D-902D-42D3263C3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02" y="1706554"/>
            <a:ext cx="5910902" cy="4398209"/>
          </a:xfrm>
          <a:prstGeom prst="rect">
            <a:avLst/>
          </a:prstGeom>
        </p:spPr>
      </p:pic>
    </p:spTree>
    <p:extLst>
      <p:ext uri="{BB962C8B-B14F-4D97-AF65-F5344CB8AC3E}">
        <p14:creationId xmlns:p14="http://schemas.microsoft.com/office/powerpoint/2010/main" val="275653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B47E2D-30A1-40DF-BBE5-F39F4C2275C3}"/>
              </a:ext>
            </a:extLst>
          </p:cNvPr>
          <p:cNvSpPr>
            <a:spLocks noGrp="1"/>
          </p:cNvSpPr>
          <p:nvPr>
            <p:ph type="title"/>
          </p:nvPr>
        </p:nvSpPr>
        <p:spPr/>
        <p:txBody>
          <a:bodyPr/>
          <a:lstStyle/>
          <a:p>
            <a:r>
              <a:rPr lang="en-US" dirty="0"/>
              <a:t>Property Graph Data Model</a:t>
            </a:r>
          </a:p>
        </p:txBody>
      </p:sp>
      <p:sp>
        <p:nvSpPr>
          <p:cNvPr id="9" name="Content Placeholder 8">
            <a:extLst>
              <a:ext uri="{FF2B5EF4-FFF2-40B4-BE49-F238E27FC236}">
                <a16:creationId xmlns:a16="http://schemas.microsoft.com/office/drawing/2014/main" id="{46529E58-477B-4D04-9279-21670E0D4CF2}"/>
              </a:ext>
            </a:extLst>
          </p:cNvPr>
          <p:cNvSpPr>
            <a:spLocks noGrp="1"/>
          </p:cNvSpPr>
          <p:nvPr>
            <p:ph idx="1"/>
          </p:nvPr>
        </p:nvSpPr>
        <p:spPr/>
        <p:txBody>
          <a:bodyPr/>
          <a:lstStyle/>
          <a:p>
            <a:r>
              <a:rPr lang="en-US" dirty="0"/>
              <a:t>Nodes</a:t>
            </a:r>
          </a:p>
          <a:p>
            <a:r>
              <a:rPr lang="en-US" dirty="0"/>
              <a:t>Properties</a:t>
            </a:r>
          </a:p>
          <a:p>
            <a:r>
              <a:rPr lang="en-US" dirty="0"/>
              <a:t>Labels</a:t>
            </a:r>
          </a:p>
          <a:p>
            <a:r>
              <a:rPr lang="en-US" dirty="0"/>
              <a:t>Attributes</a:t>
            </a:r>
          </a:p>
          <a:p>
            <a:endParaRPr lang="en-US" dirty="0"/>
          </a:p>
        </p:txBody>
      </p:sp>
      <p:sp>
        <p:nvSpPr>
          <p:cNvPr id="7" name="Slide Number Placeholder 6">
            <a:extLst>
              <a:ext uri="{FF2B5EF4-FFF2-40B4-BE49-F238E27FC236}">
                <a16:creationId xmlns:a16="http://schemas.microsoft.com/office/drawing/2014/main" id="{34631927-702E-4392-93F8-6B8D0A466A0F}"/>
              </a:ext>
            </a:extLst>
          </p:cNvPr>
          <p:cNvSpPr>
            <a:spLocks noGrp="1"/>
          </p:cNvSpPr>
          <p:nvPr>
            <p:ph type="sldNum" sz="quarter" idx="12"/>
          </p:nvPr>
        </p:nvSpPr>
        <p:spPr/>
        <p:txBody>
          <a:bodyPr/>
          <a:lstStyle/>
          <a:p>
            <a:fld id="{8516EA25-A31F-4B9E-A83D-BE5BCB6B4218}" type="slidenum">
              <a:rPr lang="en-US" smtClean="0"/>
              <a:t>8</a:t>
            </a:fld>
            <a:endParaRPr lang="en-US"/>
          </a:p>
        </p:txBody>
      </p:sp>
    </p:spTree>
    <p:extLst>
      <p:ext uri="{BB962C8B-B14F-4D97-AF65-F5344CB8AC3E}">
        <p14:creationId xmlns:p14="http://schemas.microsoft.com/office/powerpoint/2010/main" val="23847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EF6F-7AA8-401B-9893-03AEDCB2FCF8}"/>
              </a:ext>
            </a:extLst>
          </p:cNvPr>
          <p:cNvSpPr>
            <a:spLocks noGrp="1"/>
          </p:cNvSpPr>
          <p:nvPr>
            <p:ph type="title"/>
          </p:nvPr>
        </p:nvSpPr>
        <p:spPr/>
        <p:txBody>
          <a:bodyPr/>
          <a:lstStyle/>
          <a:p>
            <a:r>
              <a:rPr lang="en-US" dirty="0"/>
              <a:t>Nodes</a:t>
            </a:r>
          </a:p>
        </p:txBody>
      </p:sp>
      <p:sp>
        <p:nvSpPr>
          <p:cNvPr id="3" name="Content Placeholder 2">
            <a:extLst>
              <a:ext uri="{FF2B5EF4-FFF2-40B4-BE49-F238E27FC236}">
                <a16:creationId xmlns:a16="http://schemas.microsoft.com/office/drawing/2014/main" id="{83B0C2CF-948D-4CA6-B28D-7B352CCBFC88}"/>
              </a:ext>
            </a:extLst>
          </p:cNvPr>
          <p:cNvSpPr>
            <a:spLocks noGrp="1"/>
          </p:cNvSpPr>
          <p:nvPr>
            <p:ph idx="1"/>
          </p:nvPr>
        </p:nvSpPr>
        <p:spPr/>
        <p:txBody>
          <a:bodyPr>
            <a:normAutofit/>
          </a:bodyPr>
          <a:lstStyle/>
          <a:p>
            <a:r>
              <a:rPr lang="en-US" sz="2400" dirty="0"/>
              <a:t>Nodes represent the objects (or, Entity, Things) in the graph</a:t>
            </a:r>
          </a:p>
          <a:p>
            <a:endParaRPr lang="en-US" sz="2400" dirty="0"/>
          </a:p>
          <a:p>
            <a:pPr marL="0" indent="0">
              <a:buNone/>
            </a:pPr>
            <a:endParaRPr lang="en-US" sz="2400" dirty="0"/>
          </a:p>
        </p:txBody>
      </p:sp>
      <p:sp>
        <p:nvSpPr>
          <p:cNvPr id="9" name="Slide Number Placeholder 8">
            <a:extLst>
              <a:ext uri="{FF2B5EF4-FFF2-40B4-BE49-F238E27FC236}">
                <a16:creationId xmlns:a16="http://schemas.microsoft.com/office/drawing/2014/main" id="{B80E03FD-0AB3-4697-A547-C941610795BD}"/>
              </a:ext>
            </a:extLst>
          </p:cNvPr>
          <p:cNvSpPr>
            <a:spLocks noGrp="1"/>
          </p:cNvSpPr>
          <p:nvPr>
            <p:ph type="sldNum" sz="quarter" idx="12"/>
          </p:nvPr>
        </p:nvSpPr>
        <p:spPr/>
        <p:txBody>
          <a:bodyPr/>
          <a:lstStyle/>
          <a:p>
            <a:fld id="{8516EA25-A31F-4B9E-A83D-BE5BCB6B4218}" type="slidenum">
              <a:rPr lang="en-US" smtClean="0"/>
              <a:t>9</a:t>
            </a:fld>
            <a:endParaRPr lang="en-US"/>
          </a:p>
        </p:txBody>
      </p:sp>
      <p:sp>
        <p:nvSpPr>
          <p:cNvPr id="4" name="Oval 3">
            <a:extLst>
              <a:ext uri="{FF2B5EF4-FFF2-40B4-BE49-F238E27FC236}">
                <a16:creationId xmlns:a16="http://schemas.microsoft.com/office/drawing/2014/main" id="{A18C11F8-C436-4EF1-A258-890DBFDADB56}"/>
              </a:ext>
            </a:extLst>
          </p:cNvPr>
          <p:cNvSpPr/>
          <p:nvPr/>
        </p:nvSpPr>
        <p:spPr>
          <a:xfrm>
            <a:off x="1140529" y="3690088"/>
            <a:ext cx="1547641" cy="151462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PERSON</a:t>
            </a:r>
          </a:p>
        </p:txBody>
      </p:sp>
      <p:sp>
        <p:nvSpPr>
          <p:cNvPr id="6" name="Oval 5">
            <a:extLst>
              <a:ext uri="{FF2B5EF4-FFF2-40B4-BE49-F238E27FC236}">
                <a16:creationId xmlns:a16="http://schemas.microsoft.com/office/drawing/2014/main" id="{68B19471-9B1C-4B7E-AF44-D67BDF58C79E}"/>
              </a:ext>
            </a:extLst>
          </p:cNvPr>
          <p:cNvSpPr/>
          <p:nvPr/>
        </p:nvSpPr>
        <p:spPr>
          <a:xfrm>
            <a:off x="9415306" y="3690087"/>
            <a:ext cx="1534663" cy="15146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PERSON</a:t>
            </a:r>
            <a:endParaRPr lang="en-US" sz="2000" dirty="0"/>
          </a:p>
        </p:txBody>
      </p:sp>
      <p:sp>
        <p:nvSpPr>
          <p:cNvPr id="7" name="Oval 6">
            <a:extLst>
              <a:ext uri="{FF2B5EF4-FFF2-40B4-BE49-F238E27FC236}">
                <a16:creationId xmlns:a16="http://schemas.microsoft.com/office/drawing/2014/main" id="{FA4E77AB-6368-4F55-9369-F468DA4CC6EF}"/>
              </a:ext>
            </a:extLst>
          </p:cNvPr>
          <p:cNvSpPr/>
          <p:nvPr/>
        </p:nvSpPr>
        <p:spPr>
          <a:xfrm>
            <a:off x="5406976" y="3690087"/>
            <a:ext cx="1547641" cy="15146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MOVIE</a:t>
            </a:r>
          </a:p>
        </p:txBody>
      </p:sp>
    </p:spTree>
    <p:extLst>
      <p:ext uri="{BB962C8B-B14F-4D97-AF65-F5344CB8AC3E}">
        <p14:creationId xmlns:p14="http://schemas.microsoft.com/office/powerpoint/2010/main" val="3639644700"/>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4589</TotalTime>
  <Words>1586</Words>
  <Application>Microsoft Office PowerPoint</Application>
  <PresentationFormat>Widescreen</PresentationFormat>
  <Paragraphs>318</Paragraphs>
  <Slides>41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Adobe Song Std L</vt:lpstr>
      <vt:lpstr>Adobe Caslon Pro Bold</vt:lpstr>
      <vt:lpstr>Arial</vt:lpstr>
      <vt:lpstr>Calibri</vt:lpstr>
      <vt:lpstr>Corbel</vt:lpstr>
      <vt:lpstr>Basis</vt:lpstr>
      <vt:lpstr>    social Network Analysis using Graph Database  AND Neo4j</vt:lpstr>
      <vt:lpstr>Outline</vt:lpstr>
      <vt:lpstr>Graph Database</vt:lpstr>
      <vt:lpstr>Why Graph Databases?</vt:lpstr>
      <vt:lpstr>The world is a graph-everything is connected</vt:lpstr>
      <vt:lpstr>The world is a graph-everything is connected</vt:lpstr>
      <vt:lpstr>The world is a graph-everything is connected</vt:lpstr>
      <vt:lpstr>Property Graph Data Model</vt:lpstr>
      <vt:lpstr>Nodes</vt:lpstr>
      <vt:lpstr>Nodes</vt:lpstr>
      <vt:lpstr>Relationships</vt:lpstr>
      <vt:lpstr>Relationships</vt:lpstr>
      <vt:lpstr>Properties</vt:lpstr>
      <vt:lpstr>What is Neo4j?</vt:lpstr>
      <vt:lpstr>Neo4j features</vt:lpstr>
      <vt:lpstr>Neo4j Overview</vt:lpstr>
      <vt:lpstr>Querying Graphs: Introduction to Cypher</vt:lpstr>
      <vt:lpstr>Declarative Query for Graphs</vt:lpstr>
      <vt:lpstr>Declarative Query for Graphs</vt:lpstr>
      <vt:lpstr>Patterns</vt:lpstr>
      <vt:lpstr>Pattern in Graph Model</vt:lpstr>
      <vt:lpstr>Pattern in Graph Model</vt:lpstr>
      <vt:lpstr>Pattern in Graph Model : Create</vt:lpstr>
      <vt:lpstr>Pattern in Graph Model : MATCH</vt:lpstr>
      <vt:lpstr>Components of a Cypher Query</vt:lpstr>
      <vt:lpstr>Components of a Cypher Query</vt:lpstr>
      <vt:lpstr>Case Sensitivity </vt:lpstr>
      <vt:lpstr>DEMO</vt:lpstr>
      <vt:lpstr>Sandbox</vt:lpstr>
      <vt:lpstr>Search for the Neo4j 3.5.3</vt:lpstr>
      <vt:lpstr>Designing a Social Platform </vt:lpstr>
      <vt:lpstr>Components of a Cypher Query</vt:lpstr>
      <vt:lpstr>Components of a Cypher Query</vt:lpstr>
      <vt:lpstr>Components of a Cypher Query</vt:lpstr>
      <vt:lpstr>Components of a Cypher Query</vt:lpstr>
      <vt:lpstr>Similarly,</vt:lpstr>
      <vt:lpstr>CREATE: person_address</vt:lpstr>
      <vt:lpstr>Creating a Relationship with existing node</vt:lpstr>
      <vt:lpstr>Further creating relationship and node</vt:lpstr>
      <vt:lpstr>View a Relationship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Aakash </cp:lastModifiedBy>
  <cp:revision>102</cp:revision>
  <dcterms:created xsi:type="dcterms:W3CDTF">2019-06-13T10:38:25Z</dcterms:created>
  <dcterms:modified xsi:type="dcterms:W3CDTF">2019-07-16T16:08:05Z</dcterms:modified>
</cp:coreProperties>
</file>