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46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2067305"/>
            <a:ext cx="9606025" cy="1493999"/>
          </a:xfrm>
          <a:prstGeom prst="rect">
            <a:avLst/>
          </a:prstGeom>
        </p:spPr>
        <p:txBody>
          <a:bodyPr vert="horz" wrap="square" lIns="0" tIns="16510" rIns="0" bIns="0" rtlCol="0">
            <a:spAutoFit/>
          </a:bodyPr>
          <a:lstStyle/>
          <a:p>
            <a:pPr marL="3213735" algn="r">
              <a:lnSpc>
                <a:spcPct val="100000"/>
              </a:lnSpc>
              <a:spcBef>
                <a:spcPts val="130"/>
              </a:spcBef>
            </a:pPr>
            <a:r>
              <a:rPr lang="en-US" spc="15" dirty="0" smtClean="0"/>
              <a:t>AAKASH B D</a:t>
            </a:r>
            <a:br>
              <a:rPr lang="en-US" spc="15" dirty="0" smtClean="0"/>
            </a:br>
            <a:r>
              <a:rPr lang="en-US" spc="15" dirty="0" smtClean="0"/>
              <a:t>711721243001</a:t>
            </a:r>
            <a:br>
              <a:rPr lang="en-US" spc="15" dirty="0" smtClean="0"/>
            </a:br>
            <a:r>
              <a:rPr lang="en-US" spc="15" dirty="0" smtClean="0"/>
              <a:t>KGISL INSTITUTE OF TECHNOLOGY</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26" name="Picture 2" descr="Example of 25 GAN Generated MNIST Handwritten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3784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838200" y="1695450"/>
            <a:ext cx="7755994" cy="1754326"/>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Generative Adversarial Network (GAN) for MNIST Digit Generation using </a:t>
            </a:r>
            <a:r>
              <a:rPr lang="en-US" sz="3600" dirty="0" err="1" smtClean="0">
                <a:latin typeface="Times New Roman" panose="02020603050405020304" pitchFamily="18" charset="0"/>
                <a:cs typeface="Times New Roman" panose="02020603050405020304" pitchFamily="18" charset="0"/>
              </a:rPr>
              <a:t>TensorFlow</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295400" y="1371600"/>
            <a:ext cx="7486712" cy="2677656"/>
          </a:xfrm>
          <a:prstGeom prst="rect">
            <a:avLst/>
          </a:prstGeom>
          <a:noFill/>
        </p:spPr>
        <p:txBody>
          <a:bodyPr wrap="square" rtlCol="0">
            <a:spAutoFit/>
          </a:bodyPr>
          <a:lstStyle/>
          <a:p>
            <a:pPr marL="342900" indent="-342900">
              <a:buAutoNum type="arabicPeriod"/>
            </a:pPr>
            <a:r>
              <a:rPr lang="en-US" sz="2400" dirty="0" smtClean="0">
                <a:latin typeface="Times New Roman" panose="02020603050405020304" pitchFamily="18" charset="0"/>
                <a:cs typeface="Times New Roman" panose="02020603050405020304" pitchFamily="18" charset="0"/>
              </a:rPr>
              <a:t>PROBLEM STATEMENT</a:t>
            </a:r>
          </a:p>
          <a:p>
            <a:pPr marL="342900" indent="-342900">
              <a:buAutoNum type="arabicPeriod"/>
            </a:pPr>
            <a:r>
              <a:rPr lang="en-US" sz="2400" dirty="0" smtClean="0">
                <a:latin typeface="Times New Roman" panose="02020603050405020304" pitchFamily="18" charset="0"/>
                <a:cs typeface="Times New Roman" panose="02020603050405020304" pitchFamily="18" charset="0"/>
              </a:rPr>
              <a:t>PROJECT OVERVIEW</a:t>
            </a:r>
          </a:p>
          <a:p>
            <a:pPr marL="342900" indent="-342900">
              <a:buAutoNum type="arabicPeriod"/>
            </a:pPr>
            <a:r>
              <a:rPr lang="en-US" sz="2400" dirty="0" smtClean="0">
                <a:latin typeface="Times New Roman" panose="02020603050405020304" pitchFamily="18" charset="0"/>
                <a:cs typeface="Times New Roman" panose="02020603050405020304" pitchFamily="18" charset="0"/>
              </a:rPr>
              <a:t>WHO ARE THE END USERS</a:t>
            </a:r>
          </a:p>
          <a:p>
            <a:pPr marL="342900" indent="-342900">
              <a:buAutoNum type="arabicPeriod"/>
            </a:pPr>
            <a:r>
              <a:rPr lang="en-US" sz="2400" dirty="0" smtClean="0">
                <a:latin typeface="Times New Roman" panose="02020603050405020304" pitchFamily="18" charset="0"/>
                <a:cs typeface="Times New Roman" panose="02020603050405020304" pitchFamily="18" charset="0"/>
              </a:rPr>
              <a:t>YOUR SOLUTION AND ITS VALUE PROPOSITION</a:t>
            </a:r>
          </a:p>
          <a:p>
            <a:pPr marL="342900" indent="-342900">
              <a:buAutoNum type="arabicPeriod"/>
            </a:pPr>
            <a:r>
              <a:rPr lang="en-US" sz="2400" dirty="0" smtClean="0">
                <a:latin typeface="Times New Roman" panose="02020603050405020304" pitchFamily="18" charset="0"/>
                <a:cs typeface="Times New Roman" panose="02020603050405020304" pitchFamily="18" charset="0"/>
              </a:rPr>
              <a:t>THE WOW IN YOUR SOLUTION</a:t>
            </a:r>
          </a:p>
          <a:p>
            <a:pPr marL="342900" indent="-342900">
              <a:buAutoNum type="arabicPeriod"/>
            </a:pPr>
            <a:r>
              <a:rPr lang="en-US" sz="2400" dirty="0" smtClean="0">
                <a:latin typeface="Times New Roman" panose="02020603050405020304" pitchFamily="18" charset="0"/>
                <a:cs typeface="Times New Roman" panose="02020603050405020304" pitchFamily="18" charset="0"/>
              </a:rPr>
              <a:t>MODELLING</a:t>
            </a:r>
          </a:p>
          <a:p>
            <a:pPr marL="342900" indent="-342900">
              <a:buAutoNum type="arabicPeriod"/>
            </a:pPr>
            <a:r>
              <a:rPr lang="en-US" sz="2400" dirty="0" smtClean="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1219200" y="1447800"/>
            <a:ext cx="5334000" cy="4708981"/>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Develop a Generative Adversarial Network (GAN) model capable of generating realistic images of handwritten digits, leveraging the MNIST dataset. The goal is to train the GAN to generate high-quality digit images that closely resemble those found in the MNIST dataset. The generated images should exhibit characteristics such as clear digit shapes, smooth transitions between digits, and realistic textures. The project aims to explore the capabilities of GANs in generating synthetic data and to provide a tool for generating digit images that can be used for various applications such as data augmentation, digit recognition model training, and artistic generation.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1143000" y="1695450"/>
            <a:ext cx="5257800"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objective of this project is to train a Generative Adversarial Network (GAN) using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to generate realistic images of handwritten digits from the MNIST dataset. The goal is to create a model capable of producing high-quality digit images that closely resemble the real digits in the MNIST dataset.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066800" y="1695450"/>
            <a:ext cx="4419600"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1. Machine </a:t>
            </a:r>
            <a:r>
              <a:rPr lang="en-US" sz="2400" dirty="0">
                <a:latin typeface="Times New Roman" panose="02020603050405020304" pitchFamily="18" charset="0"/>
                <a:cs typeface="Times New Roman" panose="02020603050405020304" pitchFamily="18" charset="0"/>
              </a:rPr>
              <a:t>Learning </a:t>
            </a:r>
            <a:r>
              <a:rPr lang="en-US" sz="2400" dirty="0" smtClean="0">
                <a:latin typeface="Times New Roman" panose="02020603050405020304" pitchFamily="18" charset="0"/>
                <a:cs typeface="Times New Roman" panose="02020603050405020304" pitchFamily="18" charset="0"/>
              </a:rPr>
              <a:t>Researchers</a:t>
            </a:r>
          </a:p>
          <a:p>
            <a:r>
              <a:rPr lang="en-US" sz="2400" dirty="0" smtClean="0">
                <a:latin typeface="Times New Roman" panose="02020603050405020304" pitchFamily="18" charset="0"/>
                <a:cs typeface="Times New Roman" panose="02020603050405020304" pitchFamily="18" charset="0"/>
              </a:rPr>
              <a:t>2. Data Scientists</a:t>
            </a:r>
          </a:p>
          <a:p>
            <a:r>
              <a:rPr lang="en-US" sz="2400" dirty="0" smtClean="0">
                <a:latin typeface="Times New Roman" panose="02020603050405020304" pitchFamily="18" charset="0"/>
                <a:cs typeface="Times New Roman" panose="02020603050405020304" pitchFamily="18" charset="0"/>
              </a:rPr>
              <a:t>3. Software Developers</a:t>
            </a:r>
          </a:p>
          <a:p>
            <a:r>
              <a:rPr lang="en-US" sz="2400" dirty="0" smtClean="0">
                <a:latin typeface="Times New Roman" panose="02020603050405020304" pitchFamily="18" charset="0"/>
                <a:cs typeface="Times New Roman" panose="02020603050405020304" pitchFamily="18" charset="0"/>
              </a:rPr>
              <a:t>4. Artists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Designers</a:t>
            </a:r>
          </a:p>
          <a:p>
            <a:r>
              <a:rPr lang="en-US" sz="2400" dirty="0" smtClean="0">
                <a:latin typeface="Times New Roman" panose="02020603050405020304" pitchFamily="18" charset="0"/>
                <a:cs typeface="Times New Roman" panose="02020603050405020304" pitchFamily="18" charset="0"/>
              </a:rPr>
              <a:t>5. Educators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895600" y="1968745"/>
            <a:ext cx="6457950" cy="4216539"/>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Generative Adversarial Network (GAN) for MNIST Digit Generation using </a:t>
            </a:r>
            <a:r>
              <a:rPr lang="en-US" sz="3200" dirty="0" err="1">
                <a:latin typeface="Times New Roman" panose="02020603050405020304" pitchFamily="18" charset="0"/>
                <a:cs typeface="Times New Roman" panose="02020603050405020304" pitchFamily="18" charset="0"/>
              </a:rPr>
              <a:t>TensorFlow</a:t>
            </a:r>
            <a:r>
              <a:rPr lang="en-US" sz="3200" dirty="0">
                <a:latin typeface="Times New Roman" panose="02020603050405020304" pitchFamily="18" charset="0"/>
                <a:cs typeface="Times New Roman" panose="02020603050405020304" pitchFamily="18" charset="0"/>
              </a:rPr>
              <a:t>, offers several value propositions:</a:t>
            </a:r>
          </a:p>
          <a:p>
            <a:pPr marL="285750" indent="-285750">
              <a:buFont typeface="Arial" panose="020B0604020202020204" pitchFamily="34" charset="0"/>
              <a:buChar char="•"/>
            </a:pPr>
            <a:r>
              <a:rPr lang="en-US" sz="2800" dirty="0"/>
              <a:t>Data </a:t>
            </a:r>
            <a:r>
              <a:rPr lang="en-US" sz="2800" dirty="0" smtClean="0"/>
              <a:t>Augmentation</a:t>
            </a:r>
          </a:p>
          <a:p>
            <a:pPr marL="285750" indent="-285750">
              <a:buFont typeface="Arial" panose="020B0604020202020204" pitchFamily="34" charset="0"/>
              <a:buChar char="•"/>
            </a:pPr>
            <a:r>
              <a:rPr lang="en-US" sz="2800" dirty="0" smtClean="0"/>
              <a:t>Synthetic </a:t>
            </a:r>
            <a:r>
              <a:rPr lang="en-US" sz="2800" dirty="0"/>
              <a:t>Data </a:t>
            </a:r>
            <a:r>
              <a:rPr lang="en-US" sz="2800" dirty="0" smtClean="0"/>
              <a:t>Generation</a:t>
            </a:r>
          </a:p>
          <a:p>
            <a:pPr marL="285750" indent="-285750">
              <a:buFont typeface="Arial" panose="020B0604020202020204" pitchFamily="34" charset="0"/>
              <a:buChar char="•"/>
            </a:pPr>
            <a:r>
              <a:rPr lang="en-US" sz="2800" dirty="0" smtClean="0"/>
              <a:t>Cost-Effective Solution</a:t>
            </a:r>
          </a:p>
          <a:p>
            <a:pPr marL="285750" indent="-285750">
              <a:buFont typeface="Arial" panose="020B0604020202020204" pitchFamily="34" charset="0"/>
              <a:buChar char="•"/>
            </a:pPr>
            <a:r>
              <a:rPr lang="en-US" sz="2800" dirty="0" smtClean="0"/>
              <a:t>Versatility</a:t>
            </a:r>
          </a:p>
          <a:p>
            <a:pPr marL="285750" indent="-285750">
              <a:buFont typeface="Arial" panose="020B0604020202020204" pitchFamily="34" charset="0"/>
              <a:buChar char="•"/>
            </a:pPr>
            <a:r>
              <a:rPr lang="en-US" sz="2800" dirty="0" smtClean="0"/>
              <a:t>Innovation </a:t>
            </a:r>
            <a:r>
              <a:rPr lang="en-US" sz="2800" dirty="0"/>
              <a:t>and </a:t>
            </a:r>
            <a:r>
              <a:rPr lang="en-US" sz="2800" dirty="0" smtClean="0"/>
              <a:t>Exploration</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362200" y="2019300"/>
            <a:ext cx="6858000" cy="2246769"/>
          </a:xfrm>
          <a:prstGeom prst="rect">
            <a:avLst/>
          </a:prstGeom>
          <a:noFill/>
        </p:spPr>
        <p:txBody>
          <a:bodyPr wrap="square" rtlCol="0">
            <a:spAutoFit/>
          </a:bodyPr>
          <a:lstStyle/>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Realism</a:t>
            </a:r>
          </a:p>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Versatility</a:t>
            </a:r>
          </a:p>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Data Augmentation</a:t>
            </a:r>
          </a:p>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Cost-Effectiveness</a:t>
            </a:r>
          </a:p>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Innovation </a:t>
            </a:r>
            <a:r>
              <a:rPr lang="en-US" sz="2800" b="1" dirty="0">
                <a:latin typeface="Times New Roman" panose="02020603050405020304" pitchFamily="18" charset="0"/>
                <a:cs typeface="Times New Roman" panose="02020603050405020304" pitchFamily="18" charset="0"/>
              </a:rPr>
              <a:t>and </a:t>
            </a:r>
            <a:r>
              <a:rPr lang="en-US" sz="2800" b="1" dirty="0" smtClean="0">
                <a:latin typeface="Times New Roman" panose="02020603050405020304" pitchFamily="18" charset="0"/>
                <a:cs typeface="Times New Roman" panose="02020603050405020304" pitchFamily="18" charset="0"/>
              </a:rPr>
              <a:t>Exploration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p:cNvPicPr>
            <a:picLocks noChangeAspect="1"/>
          </p:cNvPicPr>
          <p:nvPr/>
        </p:nvPicPr>
        <p:blipFill>
          <a:blip r:embed="rId3"/>
          <a:stretch>
            <a:fillRect/>
          </a:stretch>
        </p:blipFill>
        <p:spPr>
          <a:xfrm>
            <a:off x="1905000" y="923636"/>
            <a:ext cx="2819400" cy="56091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323</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AAKASH B D 711721243001 KGISL INSTITUTE OF TECHNOLOGY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AAKASH B D</dc:title>
  <cp:lastModifiedBy>KITE STUDENT</cp:lastModifiedBy>
  <cp:revision>4</cp:revision>
  <dcterms:created xsi:type="dcterms:W3CDTF">2024-04-03T03:59:50Z</dcterms:created>
  <dcterms:modified xsi:type="dcterms:W3CDTF">2024-04-05T09:31:11Z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