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436" r:id="rId2"/>
    <p:sldId id="371" r:id="rId3"/>
    <p:sldId id="406" r:id="rId4"/>
    <p:sldId id="449" r:id="rId5"/>
    <p:sldId id="450" r:id="rId6"/>
    <p:sldId id="476" r:id="rId7"/>
    <p:sldId id="477" r:id="rId8"/>
    <p:sldId id="478" r:id="rId9"/>
    <p:sldId id="463" r:id="rId10"/>
    <p:sldId id="479" r:id="rId11"/>
    <p:sldId id="480" r:id="rId12"/>
    <p:sldId id="481" r:id="rId13"/>
    <p:sldId id="482" r:id="rId14"/>
    <p:sldId id="483" r:id="rId15"/>
    <p:sldId id="473" r:id="rId16"/>
    <p:sldId id="470" r:id="rId17"/>
    <p:sldId id="471" r:id="rId18"/>
    <p:sldId id="472" r:id="rId19"/>
    <p:sldId id="484" r:id="rId20"/>
    <p:sldId id="485" r:id="rId21"/>
    <p:sldId id="486" r:id="rId22"/>
    <p:sldId id="487" r:id="rId23"/>
    <p:sldId id="468" r:id="rId24"/>
    <p:sldId id="474" r:id="rId25"/>
    <p:sldId id="452" r:id="rId26"/>
    <p:sldId id="458" r:id="rId27"/>
    <p:sldId id="460" r:id="rId28"/>
    <p:sldId id="462" r:id="rId29"/>
    <p:sldId id="461" r:id="rId30"/>
    <p:sldId id="475" r:id="rId31"/>
    <p:sldId id="437" r:id="rId32"/>
    <p:sldId id="469" r:id="rId33"/>
  </p:sldIdLst>
  <p:sldSz cx="9144000" cy="6858000" type="screen4x3"/>
  <p:notesSz cx="6858000" cy="9144000"/>
  <p:defaultTextStyle>
    <a:defPPr>
      <a:defRPr lang="en-US"/>
    </a:defPPr>
    <a:lvl1pPr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17"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35"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352"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469"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587" algn="l" defTabSz="457117" rtl="0" eaLnBrk="1" latinLnBrk="0" hangingPunct="1">
      <a:defRPr kern="1200">
        <a:solidFill>
          <a:schemeClr val="tx1"/>
        </a:solidFill>
        <a:latin typeface="Arial" charset="0"/>
        <a:ea typeface="ＭＳ Ｐゴシック" charset="0"/>
        <a:cs typeface="ＭＳ Ｐゴシック" charset="0"/>
      </a:defRPr>
    </a:lvl6pPr>
    <a:lvl7pPr marL="2742704" algn="l" defTabSz="457117" rtl="0" eaLnBrk="1" latinLnBrk="0" hangingPunct="1">
      <a:defRPr kern="1200">
        <a:solidFill>
          <a:schemeClr val="tx1"/>
        </a:solidFill>
        <a:latin typeface="Arial" charset="0"/>
        <a:ea typeface="ＭＳ Ｐゴシック" charset="0"/>
        <a:cs typeface="ＭＳ Ｐゴシック" charset="0"/>
      </a:defRPr>
    </a:lvl7pPr>
    <a:lvl8pPr marL="3199821" algn="l" defTabSz="457117" rtl="0" eaLnBrk="1" latinLnBrk="0" hangingPunct="1">
      <a:defRPr kern="1200">
        <a:solidFill>
          <a:schemeClr val="tx1"/>
        </a:solidFill>
        <a:latin typeface="Arial" charset="0"/>
        <a:ea typeface="ＭＳ Ｐゴシック" charset="0"/>
        <a:cs typeface="ＭＳ Ｐゴシック" charset="0"/>
      </a:defRPr>
    </a:lvl8pPr>
    <a:lvl9pPr marL="3656939" algn="l" defTabSz="457117"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33CC"/>
    <a:srgbClr val="0432FF"/>
    <a:srgbClr val="920101"/>
    <a:srgbClr val="008F00"/>
    <a:srgbClr val="FC0280"/>
    <a:srgbClr val="80FF07"/>
    <a:srgbClr val="CEBCFF"/>
    <a:srgbClr val="D10202"/>
    <a:srgbClr val="500000"/>
    <a:srgbClr val="3FE2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81" autoAdjust="0"/>
    <p:restoredTop sz="99634" autoAdjust="0"/>
  </p:normalViewPr>
  <p:slideViewPr>
    <p:cSldViewPr snapToObjects="1">
      <p:cViewPr varScale="1">
        <p:scale>
          <a:sx n="90" d="100"/>
          <a:sy n="90" d="100"/>
        </p:scale>
        <p:origin x="200" y="256"/>
      </p:cViewPr>
      <p:guideLst>
        <p:guide orient="horz" pos="2160"/>
        <p:guide pos="2880"/>
      </p:guideLst>
    </p:cSldViewPr>
  </p:slideViewPr>
  <p:outlineViewPr>
    <p:cViewPr>
      <p:scale>
        <a:sx n="33" d="100"/>
        <a:sy n="33" d="100"/>
      </p:scale>
      <p:origin x="0" y="240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89ADB2-8830-3E4F-9C21-386BBEFF5ECC}" type="datetimeFigureOut">
              <a:rPr lang="en-US" smtClean="0"/>
              <a:pPr/>
              <a:t>2/22/21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B9277-206D-B84E-BFFB-205D88D02D6E}" type="slidenum">
              <a:rPr lang="en-US" smtClean="0"/>
              <a:pPr/>
              <a:t>‹#›</a:t>
            </a:fld>
            <a:endParaRPr lang="en-US"/>
          </a:p>
        </p:txBody>
      </p:sp>
    </p:spTree>
    <p:extLst>
      <p:ext uri="{BB962C8B-B14F-4D97-AF65-F5344CB8AC3E}">
        <p14:creationId xmlns:p14="http://schemas.microsoft.com/office/powerpoint/2010/main" val="3707542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F260B-6123-154B-904A-A1AB92F0D5FE}" type="datetimeFigureOut">
              <a:rPr lang="en-US" smtClean="0"/>
              <a:pPr/>
              <a:t>2/22/21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57CD8-65B6-324C-A34B-D149102AC0AE}" type="slidenum">
              <a:rPr lang="en-US" smtClean="0"/>
              <a:pPr/>
              <a:t>‹#›</a:t>
            </a:fld>
            <a:endParaRPr lang="en-US"/>
          </a:p>
        </p:txBody>
      </p:sp>
    </p:spTree>
    <p:extLst>
      <p:ext uri="{BB962C8B-B14F-4D97-AF65-F5344CB8AC3E}">
        <p14:creationId xmlns:p14="http://schemas.microsoft.com/office/powerpoint/2010/main" val="1460446761"/>
      </p:ext>
    </p:extLst>
  </p:cSld>
  <p:clrMap bg1="lt1" tx1="dk1" bg2="lt2" tx2="dk2" accent1="accent1" accent2="accent2" accent3="accent3" accent4="accent4" accent5="accent5" accent6="accent6" hlink="hlink" folHlink="folHlink"/>
  <p:hf hdr="0" ftr="0" dt="0"/>
  <p:notesStyle>
    <a:lvl1pPr marL="0" algn="l" defTabSz="457117" rtl="0" eaLnBrk="1" latinLnBrk="0" hangingPunct="1">
      <a:defRPr sz="1200" kern="1200">
        <a:solidFill>
          <a:schemeClr val="tx1"/>
        </a:solidFill>
        <a:latin typeface="+mn-lt"/>
        <a:ea typeface="+mn-ea"/>
        <a:cs typeface="+mn-cs"/>
      </a:defRPr>
    </a:lvl1pPr>
    <a:lvl2pPr marL="457117" algn="l" defTabSz="457117" rtl="0" eaLnBrk="1" latinLnBrk="0" hangingPunct="1">
      <a:defRPr sz="1200" kern="1200">
        <a:solidFill>
          <a:schemeClr val="tx1"/>
        </a:solidFill>
        <a:latin typeface="+mn-lt"/>
        <a:ea typeface="+mn-ea"/>
        <a:cs typeface="+mn-cs"/>
      </a:defRPr>
    </a:lvl2pPr>
    <a:lvl3pPr marL="914235" algn="l" defTabSz="457117" rtl="0" eaLnBrk="1" latinLnBrk="0" hangingPunct="1">
      <a:defRPr sz="1200" kern="1200">
        <a:solidFill>
          <a:schemeClr val="tx1"/>
        </a:solidFill>
        <a:latin typeface="+mn-lt"/>
        <a:ea typeface="+mn-ea"/>
        <a:cs typeface="+mn-cs"/>
      </a:defRPr>
    </a:lvl3pPr>
    <a:lvl4pPr marL="1371352" algn="l" defTabSz="457117" rtl="0" eaLnBrk="1" latinLnBrk="0" hangingPunct="1">
      <a:defRPr sz="1200" kern="1200">
        <a:solidFill>
          <a:schemeClr val="tx1"/>
        </a:solidFill>
        <a:latin typeface="+mn-lt"/>
        <a:ea typeface="+mn-ea"/>
        <a:cs typeface="+mn-cs"/>
      </a:defRPr>
    </a:lvl4pPr>
    <a:lvl5pPr marL="1828469" algn="l" defTabSz="457117" rtl="0" eaLnBrk="1" latinLnBrk="0" hangingPunct="1">
      <a:defRPr sz="1200" kern="1200">
        <a:solidFill>
          <a:schemeClr val="tx1"/>
        </a:solidFill>
        <a:latin typeface="+mn-lt"/>
        <a:ea typeface="+mn-ea"/>
        <a:cs typeface="+mn-cs"/>
      </a:defRPr>
    </a:lvl5pPr>
    <a:lvl6pPr marL="2285587" algn="l" defTabSz="457117" rtl="0" eaLnBrk="1" latinLnBrk="0" hangingPunct="1">
      <a:defRPr sz="1200" kern="1200">
        <a:solidFill>
          <a:schemeClr val="tx1"/>
        </a:solidFill>
        <a:latin typeface="+mn-lt"/>
        <a:ea typeface="+mn-ea"/>
        <a:cs typeface="+mn-cs"/>
      </a:defRPr>
    </a:lvl6pPr>
    <a:lvl7pPr marL="2742704" algn="l" defTabSz="457117" rtl="0" eaLnBrk="1" latinLnBrk="0" hangingPunct="1">
      <a:defRPr sz="1200" kern="1200">
        <a:solidFill>
          <a:schemeClr val="tx1"/>
        </a:solidFill>
        <a:latin typeface="+mn-lt"/>
        <a:ea typeface="+mn-ea"/>
        <a:cs typeface="+mn-cs"/>
      </a:defRPr>
    </a:lvl7pPr>
    <a:lvl8pPr marL="3199821" algn="l" defTabSz="457117" rtl="0" eaLnBrk="1" latinLnBrk="0" hangingPunct="1">
      <a:defRPr sz="1200" kern="1200">
        <a:solidFill>
          <a:schemeClr val="tx1"/>
        </a:solidFill>
        <a:latin typeface="+mn-lt"/>
        <a:ea typeface="+mn-ea"/>
        <a:cs typeface="+mn-cs"/>
      </a:defRPr>
    </a:lvl8pPr>
    <a:lvl9pPr marL="3656939" algn="l" defTabSz="45711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108204"/>
            <a:ext cx="3810000" cy="1470025"/>
          </a:xfrm>
        </p:spPr>
        <p:txBody>
          <a:bodyPr/>
          <a:lstStyle/>
          <a:p>
            <a:r>
              <a:rPr lang="en-US" dirty="0"/>
              <a:t>Click to edit Master title style</a:t>
            </a:r>
          </a:p>
        </p:txBody>
      </p:sp>
      <p:sp>
        <p:nvSpPr>
          <p:cNvPr id="3" name="Subtitle 2"/>
          <p:cNvSpPr>
            <a:spLocks noGrp="1"/>
          </p:cNvSpPr>
          <p:nvPr>
            <p:ph type="subTitle" idx="1"/>
          </p:nvPr>
        </p:nvSpPr>
        <p:spPr>
          <a:xfrm>
            <a:off x="1371600" y="3962400"/>
            <a:ext cx="6400800" cy="1752600"/>
          </a:xfrm>
        </p:spPr>
        <p:txBody>
          <a:bodyPr/>
          <a:lstStyle>
            <a:lvl1pPr marL="0" indent="0" algn="ctr">
              <a:buNone/>
              <a:defRPr/>
            </a:lvl1pPr>
            <a:lvl2pPr marL="457117" indent="0" algn="ctr">
              <a:buNone/>
              <a:defRPr/>
            </a:lvl2pPr>
            <a:lvl3pPr marL="914235" indent="0" algn="ctr">
              <a:buNone/>
              <a:defRPr/>
            </a:lvl3pPr>
            <a:lvl4pPr marL="1371352" indent="0" algn="ctr">
              <a:buNone/>
              <a:defRPr/>
            </a:lvl4pPr>
            <a:lvl5pPr marL="1828469" indent="0" algn="ctr">
              <a:buNone/>
              <a:defRPr/>
            </a:lvl5pPr>
            <a:lvl6pPr marL="2285587" indent="0" algn="ctr">
              <a:buNone/>
              <a:defRPr/>
            </a:lvl6pPr>
            <a:lvl7pPr marL="2742704" indent="0" algn="ctr">
              <a:buNone/>
              <a:defRPr/>
            </a:lvl7pPr>
            <a:lvl8pPr marL="3199821" indent="0" algn="ctr">
              <a:buNone/>
              <a:defRPr/>
            </a:lvl8pPr>
            <a:lvl9pPr marL="3656939" indent="0" algn="ctr">
              <a:buNone/>
              <a:defRPr/>
            </a:lvl9pPr>
          </a:lstStyle>
          <a:p>
            <a:r>
              <a:rPr lang="en-US"/>
              <a:t>Click to edit Master subtitle style</a:t>
            </a:r>
          </a:p>
        </p:txBody>
      </p:sp>
    </p:spTree>
    <p:extLst>
      <p:ext uri="{BB962C8B-B14F-4D97-AF65-F5344CB8AC3E}">
        <p14:creationId xmlns:p14="http://schemas.microsoft.com/office/powerpoint/2010/main" val="23002887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09650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6" y="100013"/>
            <a:ext cx="1997075"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00013"/>
            <a:ext cx="58420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6721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6"/>
          <p:cNvSpPr>
            <a:spLocks noGrp="1"/>
          </p:cNvSpPr>
          <p:nvPr>
            <p:ph type="dt" sz="half" idx="11"/>
          </p:nvPr>
        </p:nvSpPr>
        <p:spPr/>
        <p:txBody>
          <a:bodyPr/>
          <a:lstStyle>
            <a:lvl1pPr>
              <a:defRPr/>
            </a:lvl1pPr>
          </a:lstStyle>
          <a:p>
            <a:fld id="{103471C4-0DF0-FF4F-BCCC-44D2780D953F}" type="datetime1">
              <a:rPr lang="en-US" smtClean="0"/>
              <a:t>2/22/21</a:t>
            </a:fld>
            <a:endParaRPr lang="en-US"/>
          </a:p>
        </p:txBody>
      </p:sp>
      <p:sp>
        <p:nvSpPr>
          <p:cNvPr id="6" name="Slide Number Placeholder 17"/>
          <p:cNvSpPr>
            <a:spLocks noGrp="1"/>
          </p:cNvSpPr>
          <p:nvPr>
            <p:ph type="sldNum" sz="quarter" idx="12"/>
          </p:nvPr>
        </p:nvSpPr>
        <p:spPr/>
        <p:txBody>
          <a:bodyPr/>
          <a:lstStyle>
            <a:lvl1pPr>
              <a:defRPr/>
            </a:lvl1pPr>
          </a:lstStyle>
          <a:p>
            <a:fld id="{2BE1FEC3-8823-1349-926D-AB6C326E7D50}"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24362925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17" indent="0">
              <a:buNone/>
              <a:defRPr sz="1800"/>
            </a:lvl2pPr>
            <a:lvl3pPr marL="914235" indent="0">
              <a:buNone/>
              <a:defRPr sz="1600"/>
            </a:lvl3pPr>
            <a:lvl4pPr marL="1371352" indent="0">
              <a:buNone/>
              <a:defRPr sz="1400"/>
            </a:lvl4pPr>
            <a:lvl5pPr marL="1828469" indent="0">
              <a:buNone/>
              <a:defRPr sz="1400"/>
            </a:lvl5pPr>
            <a:lvl6pPr marL="2285587" indent="0">
              <a:buNone/>
              <a:defRPr sz="1400"/>
            </a:lvl6pPr>
            <a:lvl7pPr marL="2742704" indent="0">
              <a:buNone/>
              <a:defRPr sz="1400"/>
            </a:lvl7pPr>
            <a:lvl8pPr marL="3199821" indent="0">
              <a:buNone/>
              <a:defRPr sz="1400"/>
            </a:lvl8pPr>
            <a:lvl9pPr marL="3656939" indent="0">
              <a:buNone/>
              <a:defRPr sz="1400"/>
            </a:lvl9pPr>
          </a:lstStyle>
          <a:p>
            <a:pPr lvl="0"/>
            <a:r>
              <a:rPr lang="en-US"/>
              <a:t>Click to edit Master text styles</a:t>
            </a:r>
          </a:p>
        </p:txBody>
      </p:sp>
    </p:spTree>
    <p:extLst>
      <p:ext uri="{BB962C8B-B14F-4D97-AF65-F5344CB8AC3E}">
        <p14:creationId xmlns:p14="http://schemas.microsoft.com/office/powerpoint/2010/main" val="190347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5475" y="1257301"/>
            <a:ext cx="391953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4" y="1257301"/>
            <a:ext cx="3919537"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6"/>
          <p:cNvSpPr>
            <a:spLocks noGrp="1"/>
          </p:cNvSpPr>
          <p:nvPr>
            <p:ph type="dt" sz="half" idx="11"/>
          </p:nvPr>
        </p:nvSpPr>
        <p:spPr/>
        <p:txBody>
          <a:bodyPr/>
          <a:lstStyle>
            <a:lvl1pPr>
              <a:defRPr/>
            </a:lvl1pPr>
          </a:lstStyle>
          <a:p>
            <a:fld id="{D47E2586-09A2-8443-97E9-9E1CC8856BFD}" type="datetime1">
              <a:rPr lang="en-US" smtClean="0"/>
              <a:t>2/22/21</a:t>
            </a:fld>
            <a:endParaRPr lang="en-US"/>
          </a:p>
        </p:txBody>
      </p:sp>
      <p:sp>
        <p:nvSpPr>
          <p:cNvPr id="7" name="Slide Number Placeholder 17"/>
          <p:cNvSpPr>
            <a:spLocks noGrp="1"/>
          </p:cNvSpPr>
          <p:nvPr>
            <p:ph type="sldNum" sz="quarter" idx="12"/>
          </p:nvPr>
        </p:nvSpPr>
        <p:spPr/>
        <p:txBody>
          <a:bodyPr/>
          <a:lstStyle>
            <a:lvl1pPr>
              <a:defRPr/>
            </a:lvl1pPr>
          </a:lstStyle>
          <a:p>
            <a:fld id="{33900595-0495-7D41-9213-486E137F5EBE}"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3530556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543800" cy="62269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6"/>
          <p:cNvSpPr>
            <a:spLocks noGrp="1"/>
          </p:cNvSpPr>
          <p:nvPr>
            <p:ph type="dt" sz="half" idx="11"/>
          </p:nvPr>
        </p:nvSpPr>
        <p:spPr/>
        <p:txBody>
          <a:bodyPr/>
          <a:lstStyle>
            <a:lvl1pPr>
              <a:defRPr/>
            </a:lvl1pPr>
          </a:lstStyle>
          <a:p>
            <a:fld id="{E8002B35-DFF4-9049-843D-44A6085D396E}" type="datetime1">
              <a:rPr lang="en-US" smtClean="0"/>
              <a:t>2/22/21</a:t>
            </a:fld>
            <a:endParaRPr lang="en-US"/>
          </a:p>
        </p:txBody>
      </p:sp>
      <p:sp>
        <p:nvSpPr>
          <p:cNvPr id="9" name="Slide Number Placeholder 17"/>
          <p:cNvSpPr>
            <a:spLocks noGrp="1"/>
          </p:cNvSpPr>
          <p:nvPr>
            <p:ph type="sldNum" sz="quarter" idx="12"/>
          </p:nvPr>
        </p:nvSpPr>
        <p:spPr/>
        <p:txBody>
          <a:bodyPr/>
          <a:lstStyle>
            <a:lvl1pPr>
              <a:defRPr/>
            </a:lvl1pPr>
          </a:lstStyle>
          <a:p>
            <a:fld id="{8B105637-6452-3041-BF3C-C91CFF1D2D73}" type="slidenum">
              <a:rPr lang="en-US"/>
              <a:pPr/>
              <a:t>‹#›</a:t>
            </a:fld>
            <a:endParaRPr lang="en-US"/>
          </a:p>
        </p:txBody>
      </p:sp>
      <p:sp>
        <p:nvSpPr>
          <p:cNvPr id="10" name="Footer Placeholder 15"/>
          <p:cNvSpPr>
            <a:spLocks noGrp="1"/>
          </p:cNvSpPr>
          <p:nvPr>
            <p:ph type="ftr" sz="quarter" idx="1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14498295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16"/>
          <p:cNvSpPr>
            <a:spLocks noGrp="1"/>
          </p:cNvSpPr>
          <p:nvPr>
            <p:ph type="dt" sz="half" idx="11"/>
          </p:nvPr>
        </p:nvSpPr>
        <p:spPr/>
        <p:txBody>
          <a:bodyPr/>
          <a:lstStyle>
            <a:lvl1pPr>
              <a:defRPr/>
            </a:lvl1pPr>
          </a:lstStyle>
          <a:p>
            <a:fld id="{0F057E37-0DE7-3940-BEF3-BD3052280F27}" type="datetime1">
              <a:rPr lang="en-US" smtClean="0"/>
              <a:t>2/22/21</a:t>
            </a:fld>
            <a:endParaRPr lang="en-US"/>
          </a:p>
        </p:txBody>
      </p:sp>
      <p:sp>
        <p:nvSpPr>
          <p:cNvPr id="5" name="Slide Number Placeholder 17"/>
          <p:cNvSpPr>
            <a:spLocks noGrp="1"/>
          </p:cNvSpPr>
          <p:nvPr>
            <p:ph type="sldNum" sz="quarter" idx="12"/>
          </p:nvPr>
        </p:nvSpPr>
        <p:spPr/>
        <p:txBody>
          <a:bodyPr/>
          <a:lstStyle>
            <a:lvl1pPr>
              <a:defRPr/>
            </a:lvl1pPr>
          </a:lstStyle>
          <a:p>
            <a:fld id="{3B1C5E0C-B6CC-CC4D-A1D7-431A14614F40}" type="slidenum">
              <a:rPr lang="en-US"/>
              <a:pPr/>
              <a:t>‹#›</a:t>
            </a:fld>
            <a:endParaRPr lang="en-US"/>
          </a:p>
        </p:txBody>
      </p:sp>
      <p:sp>
        <p:nvSpPr>
          <p:cNvPr id="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9825839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6"/>
          <p:cNvSpPr>
            <a:spLocks noGrp="1"/>
          </p:cNvSpPr>
          <p:nvPr>
            <p:ph type="dt" sz="half" idx="11"/>
          </p:nvPr>
        </p:nvSpPr>
        <p:spPr/>
        <p:txBody>
          <a:bodyPr/>
          <a:lstStyle>
            <a:lvl1pPr>
              <a:defRPr/>
            </a:lvl1pPr>
          </a:lstStyle>
          <a:p>
            <a:fld id="{779F7A2C-FB4C-AC44-A88F-A5CBCF0D32EC}" type="datetime1">
              <a:rPr lang="en-US" smtClean="0"/>
              <a:t>2/22/21</a:t>
            </a:fld>
            <a:endParaRPr lang="en-US"/>
          </a:p>
        </p:txBody>
      </p:sp>
      <p:sp>
        <p:nvSpPr>
          <p:cNvPr id="4" name="Slide Number Placeholder 17"/>
          <p:cNvSpPr>
            <a:spLocks noGrp="1"/>
          </p:cNvSpPr>
          <p:nvPr>
            <p:ph type="sldNum" sz="quarter" idx="12"/>
          </p:nvPr>
        </p:nvSpPr>
        <p:spPr/>
        <p:txBody>
          <a:bodyPr/>
          <a:lstStyle>
            <a:lvl1pPr>
              <a:defRPr/>
            </a:lvl1pPr>
          </a:lstStyle>
          <a:p>
            <a:fld id="{11FED4F5-065D-3F47-BC26-E608D4320160}" type="slidenum">
              <a:rPr lang="en-US"/>
              <a:pPr/>
              <a:t>‹#›</a:t>
            </a:fld>
            <a:endParaRPr lang="en-US"/>
          </a:p>
        </p:txBody>
      </p:sp>
      <p:sp>
        <p:nvSpPr>
          <p:cNvPr id="5"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670038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
        <p:nvSpPr>
          <p:cNvPr id="6" name="Date Placeholder 16"/>
          <p:cNvSpPr>
            <a:spLocks noGrp="1"/>
          </p:cNvSpPr>
          <p:nvPr>
            <p:ph type="dt" sz="half" idx="11"/>
          </p:nvPr>
        </p:nvSpPr>
        <p:spPr/>
        <p:txBody>
          <a:bodyPr/>
          <a:lstStyle>
            <a:lvl1pPr>
              <a:defRPr/>
            </a:lvl1pPr>
          </a:lstStyle>
          <a:p>
            <a:fld id="{F522DC46-DCD4-5941-8454-39336897E19D}" type="datetime1">
              <a:rPr lang="en-US" smtClean="0"/>
              <a:t>2/22/21</a:t>
            </a:fld>
            <a:endParaRPr lang="en-US"/>
          </a:p>
        </p:txBody>
      </p:sp>
      <p:sp>
        <p:nvSpPr>
          <p:cNvPr id="7" name="Slide Number Placeholder 17"/>
          <p:cNvSpPr>
            <a:spLocks noGrp="1"/>
          </p:cNvSpPr>
          <p:nvPr>
            <p:ph type="sldNum" sz="quarter" idx="12"/>
          </p:nvPr>
        </p:nvSpPr>
        <p:spPr/>
        <p:txBody>
          <a:bodyPr/>
          <a:lstStyle>
            <a:lvl1pPr>
              <a:defRPr/>
            </a:lvl1pPr>
          </a:lstStyle>
          <a:p>
            <a:fld id="{8BC245A3-4723-5549-B5C0-92DD3A2F6AFA}"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5243294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17" indent="0">
              <a:buNone/>
              <a:defRPr sz="2800"/>
            </a:lvl2pPr>
            <a:lvl3pPr marL="914235" indent="0">
              <a:buNone/>
              <a:defRPr sz="2400"/>
            </a:lvl3pPr>
            <a:lvl4pPr marL="1371352" indent="0">
              <a:buNone/>
              <a:defRPr sz="2000"/>
            </a:lvl4pPr>
            <a:lvl5pPr marL="1828469" indent="0">
              <a:buNone/>
              <a:defRPr sz="2000"/>
            </a:lvl5pPr>
            <a:lvl6pPr marL="2285587" indent="0">
              <a:buNone/>
              <a:defRPr sz="2000"/>
            </a:lvl6pPr>
            <a:lvl7pPr marL="2742704" indent="0">
              <a:buNone/>
              <a:defRPr sz="2000"/>
            </a:lvl7pPr>
            <a:lvl8pPr marL="3199821" indent="0">
              <a:buNone/>
              <a:defRPr sz="2000"/>
            </a:lvl8pPr>
            <a:lvl9pPr marL="365693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Tree>
    <p:extLst>
      <p:ext uri="{BB962C8B-B14F-4D97-AF65-F5344CB8AC3E}">
        <p14:creationId xmlns:p14="http://schemas.microsoft.com/office/powerpoint/2010/main" val="12510849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0300" y="100014"/>
            <a:ext cx="6870700" cy="657225"/>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25476" y="1257301"/>
            <a:ext cx="7991475" cy="5027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12" rIns="0" bIns="457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1173164" y="817563"/>
            <a:ext cx="6827837" cy="0"/>
          </a:xfrm>
          <a:prstGeom prst="line">
            <a:avLst/>
          </a:prstGeom>
          <a:noFill/>
          <a:ln w="57150" cmpd="thickThin">
            <a:solidFill>
              <a:schemeClr val="tx1"/>
            </a:solidFill>
            <a:round/>
            <a:headEnd/>
            <a:tailEnd/>
          </a:ln>
          <a:effectLst/>
        </p:spPr>
        <p:txBody>
          <a:bodyPr lIns="91423" tIns="45712" rIns="91423" bIns="45712"/>
          <a:lstStyle/>
          <a:p>
            <a:pPr fontAlgn="auto">
              <a:spcBef>
                <a:spcPts val="0"/>
              </a:spcBef>
              <a:spcAft>
                <a:spcPts val="0"/>
              </a:spcAft>
              <a:defRPr/>
            </a:pPr>
            <a:endParaRPr lang="en-US" dirty="0">
              <a:latin typeface="+mn-lt"/>
              <a:ea typeface="+mn-ea"/>
              <a:cs typeface="+mn-cs"/>
            </a:endParaRPr>
          </a:p>
        </p:txBody>
      </p:sp>
      <p:sp>
        <p:nvSpPr>
          <p:cNvPr id="1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
        <p:nvSpPr>
          <p:cNvPr id="17" name="Date Placeholder 16"/>
          <p:cNvSpPr>
            <a:spLocks noGrp="1"/>
          </p:cNvSpPr>
          <p:nvPr>
            <p:ph type="dt" sz="half" idx="2"/>
          </p:nvPr>
        </p:nvSpPr>
        <p:spPr>
          <a:xfrm>
            <a:off x="625475" y="6400801"/>
            <a:ext cx="2133600" cy="365125"/>
          </a:xfrm>
          <a:prstGeom prst="rect">
            <a:avLst/>
          </a:prstGeom>
        </p:spPr>
        <p:txBody>
          <a:bodyPr vert="horz" wrap="square" lIns="91423" tIns="45712" rIns="91423" bIns="45712" numCol="1" anchor="ctr" anchorCtr="0" compatLnSpc="1">
            <a:prstTxWarp prst="textNoShape">
              <a:avLst/>
            </a:prstTxWarp>
          </a:bodyPr>
          <a:lstStyle>
            <a:lvl1pPr>
              <a:defRPr sz="1200" b="1">
                <a:solidFill>
                  <a:srgbClr val="3333CC"/>
                </a:solidFill>
              </a:defRPr>
            </a:lvl1pPr>
          </a:lstStyle>
          <a:p>
            <a:fld id="{04DC5BFA-818F-8D40-A035-7726C59AF3B0}" type="datetime1">
              <a:rPr lang="en-US" smtClean="0"/>
              <a:t>2/22/21</a:t>
            </a:fld>
            <a:endParaRPr lang="en-US"/>
          </a:p>
        </p:txBody>
      </p:sp>
      <p:sp>
        <p:nvSpPr>
          <p:cNvPr id="18" name="Slide Number Placeholder 17"/>
          <p:cNvSpPr>
            <a:spLocks noGrp="1"/>
          </p:cNvSpPr>
          <p:nvPr>
            <p:ph type="sldNum" sz="quarter" idx="4"/>
          </p:nvPr>
        </p:nvSpPr>
        <p:spPr>
          <a:xfrm>
            <a:off x="6553200" y="6356351"/>
            <a:ext cx="2133600" cy="365125"/>
          </a:xfrm>
          <a:prstGeom prst="rect">
            <a:avLst/>
          </a:prstGeom>
        </p:spPr>
        <p:txBody>
          <a:bodyPr vert="horz" wrap="square" lIns="91423" tIns="45712" rIns="91423" bIns="45712" numCol="1" anchor="ctr" anchorCtr="0" compatLnSpc="1">
            <a:prstTxWarp prst="textNoShape">
              <a:avLst/>
            </a:prstTxWarp>
          </a:bodyPr>
          <a:lstStyle>
            <a:lvl1pPr algn="r">
              <a:defRPr sz="1200" b="1">
                <a:solidFill>
                  <a:srgbClr val="3333CC"/>
                </a:solidFill>
              </a:defRPr>
            </a:lvl1pPr>
          </a:lstStyle>
          <a:p>
            <a:fld id="{C0E3A5C4-944E-9249-BF19-30D09D029497}" type="slidenum">
              <a:rPr lang="en-US"/>
              <a:pPr/>
              <a:t>‹#›</a:t>
            </a:fld>
            <a:endParaRPr lang="en-US"/>
          </a:p>
        </p:txBody>
      </p:sp>
      <p:pic>
        <p:nvPicPr>
          <p:cNvPr id="11" name="Picture 10"/>
          <p:cNvPicPr>
            <a:picLocks noChangeAspect="1"/>
          </p:cNvPicPr>
          <p:nvPr userDrawn="1"/>
        </p:nvPicPr>
        <p:blipFill>
          <a:blip r:embed="rId13"/>
          <a:stretch>
            <a:fillRect/>
          </a:stretch>
        </p:blipFill>
        <p:spPr>
          <a:xfrm>
            <a:off x="50800" y="167005"/>
            <a:ext cx="1397000" cy="747395"/>
          </a:xfrm>
          <a:prstGeom prst="rect">
            <a:avLst/>
          </a:prstGeom>
        </p:spPr>
      </p:pic>
      <p:pic>
        <p:nvPicPr>
          <p:cNvPr id="10" name="Picture 9" descr="fermi-logo.jpg">
            <a:extLst>
              <a:ext uri="{FF2B5EF4-FFF2-40B4-BE49-F238E27FC236}">
                <a16:creationId xmlns:a16="http://schemas.microsoft.com/office/drawing/2014/main" id="{F011B667-A8F3-B847-8C94-A4BC88CB2B3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53400" y="42342"/>
            <a:ext cx="891647" cy="7840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p:titleStyle>
    <p:bodyStyle>
      <a:lvl1pPr marL="342838" indent="-342838" algn="l" rtl="0" fontAlgn="base">
        <a:spcBef>
          <a:spcPct val="20000"/>
        </a:spcBef>
        <a:spcAft>
          <a:spcPct val="0"/>
        </a:spcAft>
        <a:buChar char="•"/>
        <a:defRPr sz="2000" b="1">
          <a:solidFill>
            <a:schemeClr val="tx1"/>
          </a:solidFill>
          <a:latin typeface="+mn-lt"/>
          <a:ea typeface="ＭＳ Ｐゴシック" charset="0"/>
          <a:cs typeface="ＭＳ Ｐゴシック" charset="0"/>
        </a:defRPr>
      </a:lvl1pPr>
      <a:lvl2pPr marL="742816" indent="-285698" algn="l" rtl="0" fontAlgn="base">
        <a:spcBef>
          <a:spcPct val="20000"/>
        </a:spcBef>
        <a:spcAft>
          <a:spcPct val="0"/>
        </a:spcAft>
        <a:buChar char="–"/>
        <a:defRPr sz="2000" b="1">
          <a:solidFill>
            <a:srgbClr val="0033CC"/>
          </a:solidFill>
          <a:latin typeface="+mn-lt"/>
          <a:ea typeface="ＭＳ Ｐゴシック" pitchFamily="-112" charset="-128"/>
        </a:defRPr>
      </a:lvl2pPr>
      <a:lvl3pPr marL="1142793" indent="-228559" algn="l" rtl="0" fontAlgn="base">
        <a:spcBef>
          <a:spcPct val="20000"/>
        </a:spcBef>
        <a:spcAft>
          <a:spcPct val="0"/>
        </a:spcAft>
        <a:buChar char="•"/>
        <a:defRPr sz="2000" b="1">
          <a:solidFill>
            <a:srgbClr val="FF0000"/>
          </a:solidFill>
          <a:latin typeface="+mn-lt"/>
          <a:ea typeface="ＭＳ Ｐゴシック" pitchFamily="-112" charset="-128"/>
        </a:defRPr>
      </a:lvl3pPr>
      <a:lvl4pPr marL="1599911" indent="-228559" algn="l" rtl="0" fontAlgn="base">
        <a:spcBef>
          <a:spcPct val="20000"/>
        </a:spcBef>
        <a:spcAft>
          <a:spcPct val="0"/>
        </a:spcAft>
        <a:buChar char="–"/>
        <a:defRPr b="1">
          <a:solidFill>
            <a:schemeClr val="tx1"/>
          </a:solidFill>
          <a:latin typeface="+mn-lt"/>
          <a:ea typeface="ＭＳ Ｐゴシック" pitchFamily="-112" charset="-128"/>
        </a:defRPr>
      </a:lvl4pPr>
      <a:lvl5pPr marL="2057028" indent="-228559" algn="l" rtl="0" fontAlgn="base">
        <a:spcBef>
          <a:spcPct val="20000"/>
        </a:spcBef>
        <a:spcAft>
          <a:spcPct val="0"/>
        </a:spcAft>
        <a:buChar char="»"/>
        <a:defRPr b="1">
          <a:solidFill>
            <a:schemeClr val="tx1"/>
          </a:solidFill>
          <a:latin typeface="+mn-lt"/>
          <a:ea typeface="ＭＳ Ｐゴシック" pitchFamily="-112" charset="-128"/>
        </a:defRPr>
      </a:lvl5pPr>
      <a:lvl6pPr marL="2514145"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6pPr>
      <a:lvl7pPr marL="2971262"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7pPr>
      <a:lvl8pPr marL="3428380"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8pPr>
      <a:lvl9pPr marL="3885497"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9pPr>
    </p:bodyStyle>
    <p:otherStyle>
      <a:defPPr>
        <a:defRPr lang="en-US"/>
      </a:defPPr>
      <a:lvl1pPr marL="0" algn="l" defTabSz="457117" rtl="0" eaLnBrk="1" latinLnBrk="0" hangingPunct="1">
        <a:defRPr sz="1800" kern="1200">
          <a:solidFill>
            <a:schemeClr val="tx1"/>
          </a:solidFill>
          <a:latin typeface="+mn-lt"/>
          <a:ea typeface="+mn-ea"/>
          <a:cs typeface="+mn-cs"/>
        </a:defRPr>
      </a:lvl1pPr>
      <a:lvl2pPr marL="457117" algn="l" defTabSz="457117" rtl="0" eaLnBrk="1" latinLnBrk="0" hangingPunct="1">
        <a:defRPr sz="1800" kern="1200">
          <a:solidFill>
            <a:schemeClr val="tx1"/>
          </a:solidFill>
          <a:latin typeface="+mn-lt"/>
          <a:ea typeface="+mn-ea"/>
          <a:cs typeface="+mn-cs"/>
        </a:defRPr>
      </a:lvl2pPr>
      <a:lvl3pPr marL="914235" algn="l" defTabSz="457117" rtl="0" eaLnBrk="1" latinLnBrk="0" hangingPunct="1">
        <a:defRPr sz="1800" kern="1200">
          <a:solidFill>
            <a:schemeClr val="tx1"/>
          </a:solidFill>
          <a:latin typeface="+mn-lt"/>
          <a:ea typeface="+mn-ea"/>
          <a:cs typeface="+mn-cs"/>
        </a:defRPr>
      </a:lvl3pPr>
      <a:lvl4pPr marL="1371352" algn="l" defTabSz="457117" rtl="0" eaLnBrk="1" latinLnBrk="0" hangingPunct="1">
        <a:defRPr sz="1800" kern="1200">
          <a:solidFill>
            <a:schemeClr val="tx1"/>
          </a:solidFill>
          <a:latin typeface="+mn-lt"/>
          <a:ea typeface="+mn-ea"/>
          <a:cs typeface="+mn-cs"/>
        </a:defRPr>
      </a:lvl4pPr>
      <a:lvl5pPr marL="1828469" algn="l" defTabSz="457117" rtl="0" eaLnBrk="1" latinLnBrk="0" hangingPunct="1">
        <a:defRPr sz="1800" kern="1200">
          <a:solidFill>
            <a:schemeClr val="tx1"/>
          </a:solidFill>
          <a:latin typeface="+mn-lt"/>
          <a:ea typeface="+mn-ea"/>
          <a:cs typeface="+mn-cs"/>
        </a:defRPr>
      </a:lvl5pPr>
      <a:lvl6pPr marL="2285587" algn="l" defTabSz="457117" rtl="0" eaLnBrk="1" latinLnBrk="0" hangingPunct="1">
        <a:defRPr sz="1800" kern="1200">
          <a:solidFill>
            <a:schemeClr val="tx1"/>
          </a:solidFill>
          <a:latin typeface="+mn-lt"/>
          <a:ea typeface="+mn-ea"/>
          <a:cs typeface="+mn-cs"/>
        </a:defRPr>
      </a:lvl6pPr>
      <a:lvl7pPr marL="2742704" algn="l" defTabSz="457117" rtl="0" eaLnBrk="1" latinLnBrk="0" hangingPunct="1">
        <a:defRPr sz="1800" kern="1200">
          <a:solidFill>
            <a:schemeClr val="tx1"/>
          </a:solidFill>
          <a:latin typeface="+mn-lt"/>
          <a:ea typeface="+mn-ea"/>
          <a:cs typeface="+mn-cs"/>
        </a:defRPr>
      </a:lvl7pPr>
      <a:lvl8pPr marL="3199821" algn="l" defTabSz="457117" rtl="0" eaLnBrk="1" latinLnBrk="0" hangingPunct="1">
        <a:defRPr sz="1800" kern="1200">
          <a:solidFill>
            <a:schemeClr val="tx1"/>
          </a:solidFill>
          <a:latin typeface="+mn-lt"/>
          <a:ea typeface="+mn-ea"/>
          <a:cs typeface="+mn-cs"/>
        </a:defRPr>
      </a:lvl8pPr>
      <a:lvl9pPr marL="3656939" algn="l" defTabSz="4571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9A7796-1D23-3A4C-8528-907F0A5B2B05}"/>
              </a:ext>
            </a:extLst>
          </p:cNvPr>
          <p:cNvSpPr txBox="1">
            <a:spLocks/>
          </p:cNvSpPr>
          <p:nvPr/>
        </p:nvSpPr>
        <p:spPr bwMode="auto">
          <a:xfrm>
            <a:off x="-4354" y="1316038"/>
            <a:ext cx="9144000" cy="1655762"/>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normAutofit fontScale="97500"/>
          </a:bodyPr>
          <a:lst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a:lstStyle>
          <a:p>
            <a:pPr defTabSz="914400"/>
            <a:r>
              <a:rPr lang="en-US" sz="3600" kern="0" dirty="0"/>
              <a:t>Probabilistic classification of Fermi LAT sources using machine learning</a:t>
            </a:r>
          </a:p>
        </p:txBody>
      </p:sp>
      <p:sp>
        <p:nvSpPr>
          <p:cNvPr id="5" name="Subtitle 2">
            <a:extLst>
              <a:ext uri="{FF2B5EF4-FFF2-40B4-BE49-F238E27FC236}">
                <a16:creationId xmlns:a16="http://schemas.microsoft.com/office/drawing/2014/main" id="{FC2BE540-B860-9A4A-B695-8176434A358D}"/>
              </a:ext>
            </a:extLst>
          </p:cNvPr>
          <p:cNvSpPr txBox="1">
            <a:spLocks/>
          </p:cNvSpPr>
          <p:nvPr/>
        </p:nvSpPr>
        <p:spPr bwMode="auto">
          <a:xfrm>
            <a:off x="0" y="3640605"/>
            <a:ext cx="9144000" cy="165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12" rIns="0" bIns="45712" numCol="1" anchor="t" anchorCtr="0" compatLnSpc="1">
            <a:prstTxWarp prst="textNoShape">
              <a:avLst/>
            </a:prstTxWarp>
          </a:bodyPr>
          <a:lstStyle>
            <a:lvl1pPr marL="0" indent="0" algn="ctr" rtl="0" fontAlgn="base">
              <a:spcBef>
                <a:spcPct val="20000"/>
              </a:spcBef>
              <a:spcAft>
                <a:spcPct val="0"/>
              </a:spcAft>
              <a:buNone/>
              <a:defRPr sz="2000" b="1">
                <a:solidFill>
                  <a:schemeClr val="tx1"/>
                </a:solidFill>
                <a:latin typeface="+mn-lt"/>
                <a:ea typeface="ＭＳ Ｐゴシック" charset="0"/>
                <a:cs typeface="ＭＳ Ｐゴシック" charset="0"/>
              </a:defRPr>
            </a:lvl1pPr>
            <a:lvl2pPr marL="457117" indent="0" algn="ctr" rtl="0" fontAlgn="base">
              <a:spcBef>
                <a:spcPct val="20000"/>
              </a:spcBef>
              <a:spcAft>
                <a:spcPct val="0"/>
              </a:spcAft>
              <a:buNone/>
              <a:defRPr sz="2000" b="1">
                <a:solidFill>
                  <a:srgbClr val="0033CC"/>
                </a:solidFill>
                <a:latin typeface="+mn-lt"/>
                <a:ea typeface="ＭＳ Ｐゴシック" pitchFamily="-112" charset="-128"/>
              </a:defRPr>
            </a:lvl2pPr>
            <a:lvl3pPr marL="914235" indent="0" algn="ctr" rtl="0" fontAlgn="base">
              <a:spcBef>
                <a:spcPct val="20000"/>
              </a:spcBef>
              <a:spcAft>
                <a:spcPct val="0"/>
              </a:spcAft>
              <a:buNone/>
              <a:defRPr sz="2000" b="1">
                <a:solidFill>
                  <a:srgbClr val="FF0000"/>
                </a:solidFill>
                <a:latin typeface="+mn-lt"/>
                <a:ea typeface="ＭＳ Ｐゴシック" pitchFamily="-112" charset="-128"/>
              </a:defRPr>
            </a:lvl3pPr>
            <a:lvl4pPr marL="1371352" indent="0" algn="ctr" rtl="0" fontAlgn="base">
              <a:spcBef>
                <a:spcPct val="20000"/>
              </a:spcBef>
              <a:spcAft>
                <a:spcPct val="0"/>
              </a:spcAft>
              <a:buNone/>
              <a:defRPr b="1">
                <a:solidFill>
                  <a:schemeClr val="tx1"/>
                </a:solidFill>
                <a:latin typeface="+mn-lt"/>
                <a:ea typeface="ＭＳ Ｐゴシック" pitchFamily="-112" charset="-128"/>
              </a:defRPr>
            </a:lvl4pPr>
            <a:lvl5pPr marL="1828469" indent="0" algn="ctr" rtl="0" fontAlgn="base">
              <a:spcBef>
                <a:spcPct val="20000"/>
              </a:spcBef>
              <a:spcAft>
                <a:spcPct val="0"/>
              </a:spcAft>
              <a:buNone/>
              <a:defRPr b="1">
                <a:solidFill>
                  <a:schemeClr val="tx1"/>
                </a:solidFill>
                <a:latin typeface="+mn-lt"/>
                <a:ea typeface="ＭＳ Ｐゴシック" pitchFamily="-112" charset="-128"/>
              </a:defRPr>
            </a:lvl5pPr>
            <a:lvl6pPr marL="2285587" indent="0" algn="ctr" rtl="0" eaLnBrk="1" fontAlgn="base" hangingPunct="1">
              <a:spcBef>
                <a:spcPct val="20000"/>
              </a:spcBef>
              <a:spcAft>
                <a:spcPct val="0"/>
              </a:spcAft>
              <a:buNone/>
              <a:defRPr b="1">
                <a:solidFill>
                  <a:schemeClr val="tx1"/>
                </a:solidFill>
                <a:latin typeface="+mn-lt"/>
                <a:ea typeface="ＭＳ Ｐゴシック" pitchFamily="-112" charset="-128"/>
              </a:defRPr>
            </a:lvl6pPr>
            <a:lvl7pPr marL="2742704" indent="0" algn="ctr" rtl="0" eaLnBrk="1" fontAlgn="base" hangingPunct="1">
              <a:spcBef>
                <a:spcPct val="20000"/>
              </a:spcBef>
              <a:spcAft>
                <a:spcPct val="0"/>
              </a:spcAft>
              <a:buNone/>
              <a:defRPr b="1">
                <a:solidFill>
                  <a:schemeClr val="tx1"/>
                </a:solidFill>
                <a:latin typeface="+mn-lt"/>
                <a:ea typeface="ＭＳ Ｐゴシック" pitchFamily="-112" charset="-128"/>
              </a:defRPr>
            </a:lvl7pPr>
            <a:lvl8pPr marL="3199821" indent="0" algn="ctr" rtl="0" eaLnBrk="1" fontAlgn="base" hangingPunct="1">
              <a:spcBef>
                <a:spcPct val="20000"/>
              </a:spcBef>
              <a:spcAft>
                <a:spcPct val="0"/>
              </a:spcAft>
              <a:buNone/>
              <a:defRPr b="1">
                <a:solidFill>
                  <a:schemeClr val="tx1"/>
                </a:solidFill>
                <a:latin typeface="+mn-lt"/>
                <a:ea typeface="ＭＳ Ｐゴシック" pitchFamily="-112" charset="-128"/>
              </a:defRPr>
            </a:lvl8pPr>
            <a:lvl9pPr marL="3656939" indent="0" algn="ctr" rtl="0" eaLnBrk="1" fontAlgn="base" hangingPunct="1">
              <a:spcBef>
                <a:spcPct val="20000"/>
              </a:spcBef>
              <a:spcAft>
                <a:spcPct val="0"/>
              </a:spcAft>
              <a:buNone/>
              <a:defRPr b="1">
                <a:solidFill>
                  <a:schemeClr val="tx1"/>
                </a:solidFill>
                <a:latin typeface="+mn-lt"/>
                <a:ea typeface="ＭＳ Ｐゴシック" pitchFamily="-112" charset="-128"/>
              </a:defRPr>
            </a:lvl9pPr>
          </a:lstStyle>
          <a:p>
            <a:pPr defTabSz="914400"/>
            <a:r>
              <a:rPr lang="en-US" kern="0" dirty="0"/>
              <a:t>Aakash Bhat</a:t>
            </a:r>
          </a:p>
          <a:p>
            <a:pPr defTabSz="914400"/>
            <a:r>
              <a:rPr lang="en-US" kern="0" dirty="0"/>
              <a:t>Dmitry Malyshev</a:t>
            </a:r>
          </a:p>
        </p:txBody>
      </p:sp>
      <p:sp>
        <p:nvSpPr>
          <p:cNvPr id="6" name="TextBox 5">
            <a:extLst>
              <a:ext uri="{FF2B5EF4-FFF2-40B4-BE49-F238E27FC236}">
                <a16:creationId xmlns:a16="http://schemas.microsoft.com/office/drawing/2014/main" id="{15D96DD3-D1AE-8842-9F0A-358E6F930792}"/>
              </a:ext>
            </a:extLst>
          </p:cNvPr>
          <p:cNvSpPr txBox="1"/>
          <p:nvPr/>
        </p:nvSpPr>
        <p:spPr>
          <a:xfrm>
            <a:off x="3096734" y="6054435"/>
            <a:ext cx="2941832" cy="646331"/>
          </a:xfrm>
          <a:prstGeom prst="rect">
            <a:avLst/>
          </a:prstGeom>
          <a:noFill/>
        </p:spPr>
        <p:txBody>
          <a:bodyPr wrap="none" rtlCol="0">
            <a:spAutoFit/>
          </a:bodyPr>
          <a:lstStyle/>
          <a:p>
            <a:pPr algn="ctr"/>
            <a:r>
              <a:rPr lang="en-US" dirty="0"/>
              <a:t>Gamma-ray group meeting</a:t>
            </a:r>
          </a:p>
          <a:p>
            <a:pPr algn="ctr"/>
            <a:r>
              <a:rPr lang="en-US" dirty="0"/>
              <a:t>February 25, 2021</a:t>
            </a:r>
          </a:p>
        </p:txBody>
      </p:sp>
      <p:pic>
        <p:nvPicPr>
          <p:cNvPr id="7" name="Picture 6" descr="fermi-logo.jpg">
            <a:extLst>
              <a:ext uri="{FF2B5EF4-FFF2-40B4-BE49-F238E27FC236}">
                <a16:creationId xmlns:a16="http://schemas.microsoft.com/office/drawing/2014/main" id="{4C5D1F93-0FB7-5A43-878B-194A6396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2342"/>
            <a:ext cx="1425047" cy="1253058"/>
          </a:xfrm>
          <a:prstGeom prst="rect">
            <a:avLst/>
          </a:prstGeom>
        </p:spPr>
      </p:pic>
      <p:pic>
        <p:nvPicPr>
          <p:cNvPr id="8" name="Picture 7" descr="Screen Shot 2019-12-17 at 5.26.48 PM.png">
            <a:extLst>
              <a:ext uri="{FF2B5EF4-FFF2-40B4-BE49-F238E27FC236}">
                <a16:creationId xmlns:a16="http://schemas.microsoft.com/office/drawing/2014/main" id="{1957BB63-0B5E-844E-969E-618C35319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4" y="76200"/>
            <a:ext cx="2895600" cy="472411"/>
          </a:xfrm>
          <a:prstGeom prst="rect">
            <a:avLst/>
          </a:prstGeom>
        </p:spPr>
      </p:pic>
      <p:pic>
        <p:nvPicPr>
          <p:cNvPr id="9" name="Picture 8">
            <a:extLst>
              <a:ext uri="{FF2B5EF4-FFF2-40B4-BE49-F238E27FC236}">
                <a16:creationId xmlns:a16="http://schemas.microsoft.com/office/drawing/2014/main" id="{B183FDD8-793A-3045-A117-1ABB83E8D749}"/>
              </a:ext>
            </a:extLst>
          </p:cNvPr>
          <p:cNvPicPr>
            <a:picLocks noChangeAspect="1"/>
          </p:cNvPicPr>
          <p:nvPr/>
        </p:nvPicPr>
        <p:blipFill>
          <a:blip r:embed="rId4"/>
          <a:stretch>
            <a:fillRect/>
          </a:stretch>
        </p:blipFill>
        <p:spPr>
          <a:xfrm>
            <a:off x="119641" y="5791200"/>
            <a:ext cx="1709159" cy="914400"/>
          </a:xfrm>
          <a:prstGeom prst="rect">
            <a:avLst/>
          </a:prstGeom>
        </p:spPr>
      </p:pic>
    </p:spTree>
    <p:extLst>
      <p:ext uri="{BB962C8B-B14F-4D97-AF65-F5344CB8AC3E}">
        <p14:creationId xmlns:p14="http://schemas.microsoft.com/office/powerpoint/2010/main" val="3601412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F52-4FDF-614C-8CFD-F928092DC5C9}"/>
              </a:ext>
            </a:extLst>
          </p:cNvPr>
          <p:cNvSpPr>
            <a:spLocks noGrp="1"/>
          </p:cNvSpPr>
          <p:nvPr>
            <p:ph type="title"/>
          </p:nvPr>
        </p:nvSpPr>
        <p:spPr/>
        <p:txBody>
          <a:bodyPr/>
          <a:lstStyle/>
          <a:p>
            <a:r>
              <a:rPr lang="en-US" dirty="0"/>
              <a:t>Comparison with 4FGL-DR2</a:t>
            </a:r>
          </a:p>
        </p:txBody>
      </p:sp>
      <p:sp>
        <p:nvSpPr>
          <p:cNvPr id="3" name="Content Placeholder 2">
            <a:extLst>
              <a:ext uri="{FF2B5EF4-FFF2-40B4-BE49-F238E27FC236}">
                <a16:creationId xmlns:a16="http://schemas.microsoft.com/office/drawing/2014/main" id="{1147D5D3-0184-0641-8357-A49CC6491C95}"/>
              </a:ext>
            </a:extLst>
          </p:cNvPr>
          <p:cNvSpPr>
            <a:spLocks noGrp="1"/>
          </p:cNvSpPr>
          <p:nvPr>
            <p:ph idx="1"/>
          </p:nvPr>
        </p:nvSpPr>
        <p:spPr/>
        <p:txBody>
          <a:bodyPr/>
          <a:lstStyle/>
          <a:p>
            <a:r>
              <a:rPr lang="en-US" dirty="0"/>
              <a:t>As an independent test of the classification of sources, we look at predictions for unassociated 3FGL sources, which are associated in 4FGL-DR2 (258 AGNs, 45 PSRs, 37 OTHER)</a:t>
            </a:r>
          </a:p>
        </p:txBody>
      </p:sp>
      <p:sp>
        <p:nvSpPr>
          <p:cNvPr id="4" name="Slide Number Placeholder 3">
            <a:extLst>
              <a:ext uri="{FF2B5EF4-FFF2-40B4-BE49-F238E27FC236}">
                <a16:creationId xmlns:a16="http://schemas.microsoft.com/office/drawing/2014/main" id="{F50E5EAF-82BC-6D4C-93AC-58DD648F3E05}"/>
              </a:ext>
            </a:extLst>
          </p:cNvPr>
          <p:cNvSpPr>
            <a:spLocks noGrp="1"/>
          </p:cNvSpPr>
          <p:nvPr>
            <p:ph type="sldNum" sz="quarter" idx="12"/>
          </p:nvPr>
        </p:nvSpPr>
        <p:spPr/>
        <p:txBody>
          <a:bodyPr/>
          <a:lstStyle/>
          <a:p>
            <a:fld id="{2BE1FEC3-8823-1349-926D-AB6C326E7D50}" type="slidenum">
              <a:rPr lang="en-US" smtClean="0"/>
              <a:pPr/>
              <a:t>10</a:t>
            </a:fld>
            <a:endParaRPr lang="en-US"/>
          </a:p>
        </p:txBody>
      </p:sp>
      <p:sp>
        <p:nvSpPr>
          <p:cNvPr id="5" name="Footer Placeholder 4">
            <a:extLst>
              <a:ext uri="{FF2B5EF4-FFF2-40B4-BE49-F238E27FC236}">
                <a16:creationId xmlns:a16="http://schemas.microsoft.com/office/drawing/2014/main" id="{0F044D51-ADBD-8649-ADE2-A5E0FD0F08B5}"/>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Chart, scatter chart&#10;&#10;Description automatically generated">
            <a:extLst>
              <a:ext uri="{FF2B5EF4-FFF2-40B4-BE49-F238E27FC236}">
                <a16:creationId xmlns:a16="http://schemas.microsoft.com/office/drawing/2014/main" id="{D4596BCA-2DC8-704C-870D-3A1DCDC0A294}"/>
              </a:ext>
            </a:extLst>
          </p:cNvPr>
          <p:cNvPicPr>
            <a:picLocks noChangeAspect="1"/>
          </p:cNvPicPr>
          <p:nvPr/>
        </p:nvPicPr>
        <p:blipFill>
          <a:blip r:embed="rId2"/>
          <a:stretch>
            <a:fillRect/>
          </a:stretch>
        </p:blipFill>
        <p:spPr>
          <a:xfrm>
            <a:off x="730250" y="2438400"/>
            <a:ext cx="5471544" cy="3733800"/>
          </a:xfrm>
          <a:prstGeom prst="rect">
            <a:avLst/>
          </a:prstGeom>
        </p:spPr>
      </p:pic>
      <p:pic>
        <p:nvPicPr>
          <p:cNvPr id="8" name="Picture 7" descr="Table&#10;&#10;Description automatically generated">
            <a:extLst>
              <a:ext uri="{FF2B5EF4-FFF2-40B4-BE49-F238E27FC236}">
                <a16:creationId xmlns:a16="http://schemas.microsoft.com/office/drawing/2014/main" id="{3AF96E90-C363-AF4E-8CCF-91320A0868F1}"/>
              </a:ext>
            </a:extLst>
          </p:cNvPr>
          <p:cNvPicPr>
            <a:picLocks noChangeAspect="1"/>
          </p:cNvPicPr>
          <p:nvPr/>
        </p:nvPicPr>
        <p:blipFill>
          <a:blip r:embed="rId3"/>
          <a:stretch>
            <a:fillRect/>
          </a:stretch>
        </p:blipFill>
        <p:spPr>
          <a:xfrm>
            <a:off x="6304391" y="2751392"/>
            <a:ext cx="2559050" cy="1355215"/>
          </a:xfrm>
          <a:prstGeom prst="rect">
            <a:avLst/>
          </a:prstGeom>
        </p:spPr>
      </p:pic>
    </p:spTree>
    <p:extLst>
      <p:ext uri="{BB962C8B-B14F-4D97-AF65-F5344CB8AC3E}">
        <p14:creationId xmlns:p14="http://schemas.microsoft.com/office/powerpoint/2010/main" val="31955800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B65-E016-004F-B6F8-CBE589A29796}"/>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51420024-1263-D746-8A39-B9DA4E24B824}"/>
              </a:ext>
            </a:extLst>
          </p:cNvPr>
          <p:cNvSpPr>
            <a:spLocks noGrp="1"/>
          </p:cNvSpPr>
          <p:nvPr>
            <p:ph idx="1"/>
          </p:nvPr>
        </p:nvSpPr>
        <p:spPr>
          <a:xfrm>
            <a:off x="625476" y="1143000"/>
            <a:ext cx="7991475" cy="5027613"/>
          </a:xfrm>
        </p:spPr>
        <p:txBody>
          <a:bodyPr/>
          <a:lstStyle/>
          <a:p>
            <a:r>
              <a:rPr lang="en-US" dirty="0"/>
              <a:t>Non AGN or PSR sources (which we denote by OTHER class) are present among unassociated sources</a:t>
            </a:r>
          </a:p>
          <a:p>
            <a:pPr lvl="1"/>
            <a:r>
              <a:rPr lang="en-US" dirty="0"/>
              <a:t>This creates a bias in predictions since OTHER sources will be classified in the 2-class classification as either PSR or AGN</a:t>
            </a:r>
          </a:p>
          <a:p>
            <a:pPr lvl="1"/>
            <a:r>
              <a:rPr lang="en-US" dirty="0"/>
              <a:t>One possibility is to try to correct for the bias assuming that fractional contribution of OTHER sources is the same for associated and unassociated sources</a:t>
            </a:r>
            <a:br>
              <a:rPr lang="en-US" dirty="0"/>
            </a:br>
            <a:br>
              <a:rPr lang="en-US" dirty="0"/>
            </a:br>
            <a:br>
              <a:rPr lang="en-US" dirty="0"/>
            </a:br>
            <a:endParaRPr lang="en-US" dirty="0"/>
          </a:p>
          <a:p>
            <a:pPr lvl="2"/>
            <a:r>
              <a:rPr lang="en-US" dirty="0"/>
              <a:t>Do we correct using total numbers or bin in flux, latitudes, or longitudes? </a:t>
            </a:r>
            <a:br>
              <a:rPr lang="en-US" dirty="0"/>
            </a:br>
            <a:r>
              <a:rPr lang="en-US" dirty="0"/>
              <a:t>The correction depends on binning!</a:t>
            </a:r>
          </a:p>
          <a:p>
            <a:r>
              <a:rPr lang="en-US" dirty="0"/>
              <a:t>As an alternative, we create a 3-class classification of Fermi LAT sources (AGN, PSR, OTHER)</a:t>
            </a:r>
          </a:p>
        </p:txBody>
      </p:sp>
      <p:sp>
        <p:nvSpPr>
          <p:cNvPr id="4" name="Slide Number Placeholder 3">
            <a:extLst>
              <a:ext uri="{FF2B5EF4-FFF2-40B4-BE49-F238E27FC236}">
                <a16:creationId xmlns:a16="http://schemas.microsoft.com/office/drawing/2014/main" id="{C04000CF-D009-B843-8384-5B78FD47B1BF}"/>
              </a:ext>
            </a:extLst>
          </p:cNvPr>
          <p:cNvSpPr>
            <a:spLocks noGrp="1"/>
          </p:cNvSpPr>
          <p:nvPr>
            <p:ph type="sldNum" sz="quarter" idx="12"/>
          </p:nvPr>
        </p:nvSpPr>
        <p:spPr/>
        <p:txBody>
          <a:bodyPr/>
          <a:lstStyle/>
          <a:p>
            <a:fld id="{2BE1FEC3-8823-1349-926D-AB6C326E7D50}" type="slidenum">
              <a:rPr lang="en-US" smtClean="0"/>
              <a:pPr/>
              <a:t>11</a:t>
            </a:fld>
            <a:endParaRPr lang="en-US"/>
          </a:p>
        </p:txBody>
      </p:sp>
      <p:sp>
        <p:nvSpPr>
          <p:cNvPr id="5" name="Footer Placeholder 4">
            <a:extLst>
              <a:ext uri="{FF2B5EF4-FFF2-40B4-BE49-F238E27FC236}">
                <a16:creationId xmlns:a16="http://schemas.microsoft.com/office/drawing/2014/main" id="{1BE24F98-783B-4549-A779-0358E6D3F04A}"/>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a:extLst>
              <a:ext uri="{FF2B5EF4-FFF2-40B4-BE49-F238E27FC236}">
                <a16:creationId xmlns:a16="http://schemas.microsoft.com/office/drawing/2014/main" id="{15ABB62E-C996-344A-A72A-C265E15236B8}"/>
              </a:ext>
            </a:extLst>
          </p:cNvPr>
          <p:cNvPicPr>
            <a:picLocks noChangeAspect="1"/>
          </p:cNvPicPr>
          <p:nvPr/>
        </p:nvPicPr>
        <p:blipFill>
          <a:blip r:embed="rId2"/>
          <a:stretch>
            <a:fillRect/>
          </a:stretch>
        </p:blipFill>
        <p:spPr>
          <a:xfrm>
            <a:off x="2806700" y="3886200"/>
            <a:ext cx="4723848" cy="736600"/>
          </a:xfrm>
          <a:prstGeom prst="rect">
            <a:avLst/>
          </a:prstGeom>
        </p:spPr>
      </p:pic>
    </p:spTree>
    <p:extLst>
      <p:ext uri="{BB962C8B-B14F-4D97-AF65-F5344CB8AC3E}">
        <p14:creationId xmlns:p14="http://schemas.microsoft.com/office/powerpoint/2010/main" val="1522066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4773-F84B-5E47-A48E-9BAC794ECF90}"/>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E6B1D91E-C3B4-F54B-9ACD-A6CE0267F1A5}"/>
              </a:ext>
            </a:extLst>
          </p:cNvPr>
          <p:cNvSpPr>
            <a:spLocks noGrp="1"/>
          </p:cNvSpPr>
          <p:nvPr>
            <p:ph idx="1"/>
          </p:nvPr>
        </p:nvSpPr>
        <p:spPr>
          <a:xfrm>
            <a:off x="625476" y="990600"/>
            <a:ext cx="7908924" cy="5027613"/>
          </a:xfrm>
        </p:spPr>
        <p:txBody>
          <a:bodyPr/>
          <a:lstStyle/>
          <a:p>
            <a:r>
              <a:rPr lang="en-US" dirty="0"/>
              <a:t>We redo the optimization of the meta-parameters </a:t>
            </a:r>
          </a:p>
          <a:p>
            <a:r>
              <a:rPr lang="en-US" dirty="0"/>
              <a:t>Most of optimal parameters are similar in 2- and 3- class cases</a:t>
            </a:r>
          </a:p>
          <a:p>
            <a:pPr lvl="1"/>
            <a:r>
              <a:rPr lang="en-US" dirty="0"/>
              <a:t>For example, in the case of BDT, 100 trees with max depth of 2 give an optimal performance (much larger depths lead to overtraining)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We oversample PSR and OTHER sources with </a:t>
            </a:r>
            <a:r>
              <a:rPr lang="en-US" sz="1800" dirty="0">
                <a:solidFill>
                  <a:srgbClr val="0033CC"/>
                </a:solidFill>
              </a:rPr>
              <a:t>sqrt(N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r>
              <a:rPr lang="en-US" sz="1800" dirty="0">
                <a:solidFill>
                  <a:srgbClr val="0033CC"/>
                </a:solidFill>
              </a:rPr>
              <a:t>)</a:t>
            </a:r>
            <a:r>
              <a:rPr lang="en-US" dirty="0"/>
              <a:t> rather than </a:t>
            </a:r>
            <a:r>
              <a:rPr lang="en-US" sz="1800" dirty="0">
                <a:solidFill>
                  <a:srgbClr val="0033CC"/>
                </a:solidFill>
              </a:rPr>
              <a: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endParaRPr lang="en-US" sz="1800" dirty="0">
              <a:solidFill>
                <a:srgbClr val="0033CC"/>
              </a:solidFill>
            </a:endParaRPr>
          </a:p>
          <a:p>
            <a:pPr lvl="1"/>
            <a:r>
              <a:rPr lang="en-US" dirty="0"/>
              <a:t>Otherwise too much weight is given to PSR and OTHER classes</a:t>
            </a:r>
          </a:p>
        </p:txBody>
      </p:sp>
      <p:sp>
        <p:nvSpPr>
          <p:cNvPr id="4" name="Slide Number Placeholder 3">
            <a:extLst>
              <a:ext uri="{FF2B5EF4-FFF2-40B4-BE49-F238E27FC236}">
                <a16:creationId xmlns:a16="http://schemas.microsoft.com/office/drawing/2014/main" id="{3B717A5C-F0B8-D24C-9FDF-996E5CCF6599}"/>
              </a:ext>
            </a:extLst>
          </p:cNvPr>
          <p:cNvSpPr>
            <a:spLocks noGrp="1"/>
          </p:cNvSpPr>
          <p:nvPr>
            <p:ph type="sldNum" sz="quarter" idx="12"/>
          </p:nvPr>
        </p:nvSpPr>
        <p:spPr/>
        <p:txBody>
          <a:bodyPr/>
          <a:lstStyle/>
          <a:p>
            <a:fld id="{2BE1FEC3-8823-1349-926D-AB6C326E7D50}" type="slidenum">
              <a:rPr lang="en-US" smtClean="0"/>
              <a:pPr/>
              <a:t>12</a:t>
            </a:fld>
            <a:endParaRPr lang="en-US"/>
          </a:p>
        </p:txBody>
      </p:sp>
      <p:grpSp>
        <p:nvGrpSpPr>
          <p:cNvPr id="12" name="Group 11">
            <a:extLst>
              <a:ext uri="{FF2B5EF4-FFF2-40B4-BE49-F238E27FC236}">
                <a16:creationId xmlns:a16="http://schemas.microsoft.com/office/drawing/2014/main" id="{61D2E3BC-3D1B-5A4F-85F0-B7416F288A9E}"/>
              </a:ext>
            </a:extLst>
          </p:cNvPr>
          <p:cNvGrpSpPr/>
          <p:nvPr/>
        </p:nvGrpSpPr>
        <p:grpSpPr>
          <a:xfrm>
            <a:off x="232220" y="2841838"/>
            <a:ext cx="8302180" cy="2339762"/>
            <a:chOff x="171717" y="2769239"/>
            <a:chExt cx="8302180" cy="2339762"/>
          </a:xfrm>
        </p:grpSpPr>
        <p:pic>
          <p:nvPicPr>
            <p:cNvPr id="7" name="Picture 6">
              <a:extLst>
                <a:ext uri="{FF2B5EF4-FFF2-40B4-BE49-F238E27FC236}">
                  <a16:creationId xmlns:a16="http://schemas.microsoft.com/office/drawing/2014/main" id="{2DE03888-4EE0-8948-968F-4D986AD1B422}"/>
                </a:ext>
              </a:extLst>
            </p:cNvPr>
            <p:cNvPicPr>
              <a:picLocks noChangeAspect="1"/>
            </p:cNvPicPr>
            <p:nvPr/>
          </p:nvPicPr>
          <p:blipFill>
            <a:blip r:embed="rId2"/>
            <a:stretch>
              <a:fillRect/>
            </a:stretch>
          </p:blipFill>
          <p:spPr>
            <a:xfrm>
              <a:off x="4267200" y="2953905"/>
              <a:ext cx="4206697" cy="2155095"/>
            </a:xfrm>
            <a:prstGeom prst="rect">
              <a:avLst/>
            </a:prstGeom>
          </p:spPr>
        </p:pic>
        <p:pic>
          <p:nvPicPr>
            <p:cNvPr id="9" name="Picture 8">
              <a:extLst>
                <a:ext uri="{FF2B5EF4-FFF2-40B4-BE49-F238E27FC236}">
                  <a16:creationId xmlns:a16="http://schemas.microsoft.com/office/drawing/2014/main" id="{0828DBB1-DBFE-0F43-A423-A6E8A0C03906}"/>
                </a:ext>
              </a:extLst>
            </p:cNvPr>
            <p:cNvPicPr>
              <a:picLocks noChangeAspect="1"/>
            </p:cNvPicPr>
            <p:nvPr/>
          </p:nvPicPr>
          <p:blipFill>
            <a:blip r:embed="rId3"/>
            <a:stretch>
              <a:fillRect/>
            </a:stretch>
          </p:blipFill>
          <p:spPr>
            <a:xfrm>
              <a:off x="171717" y="2953906"/>
              <a:ext cx="4206698" cy="2155095"/>
            </a:xfrm>
            <a:prstGeom prst="rect">
              <a:avLst/>
            </a:prstGeom>
          </p:spPr>
        </p:pic>
        <p:sp>
          <p:nvSpPr>
            <p:cNvPr id="10" name="TextBox 9">
              <a:extLst>
                <a:ext uri="{FF2B5EF4-FFF2-40B4-BE49-F238E27FC236}">
                  <a16:creationId xmlns:a16="http://schemas.microsoft.com/office/drawing/2014/main" id="{1937B022-BBB5-6742-B51E-BE926BD71246}"/>
                </a:ext>
              </a:extLst>
            </p:cNvPr>
            <p:cNvSpPr txBox="1"/>
            <p:nvPr/>
          </p:nvSpPr>
          <p:spPr>
            <a:xfrm>
              <a:off x="625476" y="2769239"/>
              <a:ext cx="915635" cy="369332"/>
            </a:xfrm>
            <a:prstGeom prst="rect">
              <a:avLst/>
            </a:prstGeom>
            <a:noFill/>
          </p:spPr>
          <p:txBody>
            <a:bodyPr wrap="none" rtlCol="0">
              <a:spAutoFit/>
            </a:bodyPr>
            <a:lstStyle/>
            <a:p>
              <a:r>
                <a:rPr lang="en-US" dirty="0"/>
                <a:t>2-class</a:t>
              </a:r>
            </a:p>
          </p:txBody>
        </p:sp>
        <p:sp>
          <p:nvSpPr>
            <p:cNvPr id="11" name="TextBox 10">
              <a:extLst>
                <a:ext uri="{FF2B5EF4-FFF2-40B4-BE49-F238E27FC236}">
                  <a16:creationId xmlns:a16="http://schemas.microsoft.com/office/drawing/2014/main" id="{508B9D15-0226-FB4F-81E8-36A1506D765E}"/>
                </a:ext>
              </a:extLst>
            </p:cNvPr>
            <p:cNvSpPr txBox="1"/>
            <p:nvPr/>
          </p:nvSpPr>
          <p:spPr>
            <a:xfrm>
              <a:off x="4704480" y="2769239"/>
              <a:ext cx="915635" cy="369332"/>
            </a:xfrm>
            <a:prstGeom prst="rect">
              <a:avLst/>
            </a:prstGeom>
            <a:noFill/>
          </p:spPr>
          <p:txBody>
            <a:bodyPr wrap="none" rtlCol="0">
              <a:spAutoFit/>
            </a:bodyPr>
            <a:lstStyle/>
            <a:p>
              <a:r>
                <a:rPr lang="en-US" dirty="0"/>
                <a:t>3-class</a:t>
              </a:r>
            </a:p>
          </p:txBody>
        </p:sp>
      </p:grpSp>
    </p:spTree>
    <p:extLst>
      <p:ext uri="{BB962C8B-B14F-4D97-AF65-F5344CB8AC3E}">
        <p14:creationId xmlns:p14="http://schemas.microsoft.com/office/powerpoint/2010/main" val="15632649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35F-485E-6B4E-8BA6-96980572D460}"/>
              </a:ext>
            </a:extLst>
          </p:cNvPr>
          <p:cNvSpPr>
            <a:spLocks noGrp="1"/>
          </p:cNvSpPr>
          <p:nvPr>
            <p:ph type="title"/>
          </p:nvPr>
        </p:nvSpPr>
        <p:spPr/>
        <p:txBody>
          <a:bodyPr/>
          <a:lstStyle/>
          <a:p>
            <a:r>
              <a:rPr lang="en-US" dirty="0"/>
              <a:t>3-class classification domains</a:t>
            </a:r>
          </a:p>
        </p:txBody>
      </p:sp>
      <p:sp>
        <p:nvSpPr>
          <p:cNvPr id="3" name="Content Placeholder 2">
            <a:extLst>
              <a:ext uri="{FF2B5EF4-FFF2-40B4-BE49-F238E27FC236}">
                <a16:creationId xmlns:a16="http://schemas.microsoft.com/office/drawing/2014/main" id="{51037BA8-FF45-1848-BD29-E274C4498570}"/>
              </a:ext>
            </a:extLst>
          </p:cNvPr>
          <p:cNvSpPr>
            <a:spLocks noGrp="1"/>
          </p:cNvSpPr>
          <p:nvPr>
            <p:ph idx="1"/>
          </p:nvPr>
        </p:nvSpPr>
        <p:spPr/>
        <p:txBody>
          <a:bodyPr/>
          <a:lstStyle/>
          <a:p>
            <a:r>
              <a:rPr lang="en-US" dirty="0"/>
              <a:t>We visualize the classification in the 3-class case with classification domains for two input features (significance of spectral curvature and variability index)</a:t>
            </a:r>
          </a:p>
        </p:txBody>
      </p:sp>
      <p:sp>
        <p:nvSpPr>
          <p:cNvPr id="4" name="Slide Number Placeholder 3">
            <a:extLst>
              <a:ext uri="{FF2B5EF4-FFF2-40B4-BE49-F238E27FC236}">
                <a16:creationId xmlns:a16="http://schemas.microsoft.com/office/drawing/2014/main" id="{D2109C92-66EE-D74E-8E1A-B121ED5D79CB}"/>
              </a:ext>
            </a:extLst>
          </p:cNvPr>
          <p:cNvSpPr>
            <a:spLocks noGrp="1"/>
          </p:cNvSpPr>
          <p:nvPr>
            <p:ph type="sldNum" sz="quarter" idx="12"/>
          </p:nvPr>
        </p:nvSpPr>
        <p:spPr/>
        <p:txBody>
          <a:bodyPr/>
          <a:lstStyle/>
          <a:p>
            <a:fld id="{2BE1FEC3-8823-1349-926D-AB6C326E7D50}" type="slidenum">
              <a:rPr lang="en-US" smtClean="0"/>
              <a:pPr/>
              <a:t>13</a:t>
            </a:fld>
            <a:endParaRPr lang="en-US"/>
          </a:p>
        </p:txBody>
      </p:sp>
      <p:sp>
        <p:nvSpPr>
          <p:cNvPr id="5" name="Footer Placeholder 4">
            <a:extLst>
              <a:ext uri="{FF2B5EF4-FFF2-40B4-BE49-F238E27FC236}">
                <a16:creationId xmlns:a16="http://schemas.microsoft.com/office/drawing/2014/main" id="{FAF8E5EF-FE5F-B94F-B67F-69AA707BC049}"/>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a:extLst>
              <a:ext uri="{FF2B5EF4-FFF2-40B4-BE49-F238E27FC236}">
                <a16:creationId xmlns:a16="http://schemas.microsoft.com/office/drawing/2014/main" id="{BBB803DA-48D6-F145-918D-84E2E1266EA4}"/>
              </a:ext>
            </a:extLst>
          </p:cNvPr>
          <p:cNvPicPr>
            <a:picLocks noChangeAspect="1"/>
          </p:cNvPicPr>
          <p:nvPr/>
        </p:nvPicPr>
        <p:blipFill>
          <a:blip r:embed="rId2"/>
          <a:stretch>
            <a:fillRect/>
          </a:stretch>
        </p:blipFill>
        <p:spPr>
          <a:xfrm>
            <a:off x="76200" y="2295525"/>
            <a:ext cx="6324600" cy="3952875"/>
          </a:xfrm>
          <a:prstGeom prst="rect">
            <a:avLst/>
          </a:prstGeom>
        </p:spPr>
      </p:pic>
      <p:pic>
        <p:nvPicPr>
          <p:cNvPr id="11" name="Picture 10">
            <a:extLst>
              <a:ext uri="{FF2B5EF4-FFF2-40B4-BE49-F238E27FC236}">
                <a16:creationId xmlns:a16="http://schemas.microsoft.com/office/drawing/2014/main" id="{7EC6C3B8-D027-2749-9E60-0C8C3877A822}"/>
              </a:ext>
            </a:extLst>
          </p:cNvPr>
          <p:cNvPicPr>
            <a:picLocks noChangeAspect="1"/>
          </p:cNvPicPr>
          <p:nvPr/>
        </p:nvPicPr>
        <p:blipFill>
          <a:blip r:embed="rId3"/>
          <a:stretch>
            <a:fillRect/>
          </a:stretch>
        </p:blipFill>
        <p:spPr>
          <a:xfrm>
            <a:off x="6019800" y="4462031"/>
            <a:ext cx="3124200" cy="1952625"/>
          </a:xfrm>
          <a:prstGeom prst="rect">
            <a:avLst/>
          </a:prstGeom>
        </p:spPr>
      </p:pic>
      <p:sp>
        <p:nvSpPr>
          <p:cNvPr id="12" name="TextBox 11">
            <a:extLst>
              <a:ext uri="{FF2B5EF4-FFF2-40B4-BE49-F238E27FC236}">
                <a16:creationId xmlns:a16="http://schemas.microsoft.com/office/drawing/2014/main" id="{30EADCF1-3CBB-9843-9029-1FCFB3EF1032}"/>
              </a:ext>
            </a:extLst>
          </p:cNvPr>
          <p:cNvSpPr txBox="1"/>
          <p:nvPr/>
        </p:nvSpPr>
        <p:spPr>
          <a:xfrm>
            <a:off x="7964840" y="4237326"/>
            <a:ext cx="915635" cy="369332"/>
          </a:xfrm>
          <a:prstGeom prst="rect">
            <a:avLst/>
          </a:prstGeom>
          <a:noFill/>
        </p:spPr>
        <p:txBody>
          <a:bodyPr wrap="none" rtlCol="0">
            <a:spAutoFit/>
          </a:bodyPr>
          <a:lstStyle/>
          <a:p>
            <a:r>
              <a:rPr lang="en-US" dirty="0"/>
              <a:t>2-class</a:t>
            </a:r>
          </a:p>
        </p:txBody>
      </p:sp>
    </p:spTree>
    <p:extLst>
      <p:ext uri="{BB962C8B-B14F-4D97-AF65-F5344CB8AC3E}">
        <p14:creationId xmlns:p14="http://schemas.microsoft.com/office/powerpoint/2010/main" val="1687710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14C2-C9EE-E04E-82A6-E6EBA121B1B5}"/>
              </a:ext>
            </a:extLst>
          </p:cNvPr>
          <p:cNvSpPr>
            <a:spLocks noGrp="1"/>
          </p:cNvSpPr>
          <p:nvPr>
            <p:ph type="title"/>
          </p:nvPr>
        </p:nvSpPr>
        <p:spPr/>
        <p:txBody>
          <a:bodyPr/>
          <a:lstStyle/>
          <a:p>
            <a:r>
              <a:rPr lang="en-US" dirty="0"/>
              <a:t>3-class accuracy</a:t>
            </a:r>
          </a:p>
        </p:txBody>
      </p:sp>
      <p:sp>
        <p:nvSpPr>
          <p:cNvPr id="3" name="Content Placeholder 2">
            <a:extLst>
              <a:ext uri="{FF2B5EF4-FFF2-40B4-BE49-F238E27FC236}">
                <a16:creationId xmlns:a16="http://schemas.microsoft.com/office/drawing/2014/main" id="{B9275AD3-7E10-E347-8788-EE8C09B70417}"/>
              </a:ext>
            </a:extLst>
          </p:cNvPr>
          <p:cNvSpPr>
            <a:spLocks noGrp="1"/>
          </p:cNvSpPr>
          <p:nvPr>
            <p:ph idx="1"/>
          </p:nvPr>
        </p:nvSpPr>
        <p:spPr>
          <a:xfrm>
            <a:off x="228600" y="990600"/>
            <a:ext cx="8442324" cy="5027613"/>
          </a:xfrm>
        </p:spPr>
        <p:txBody>
          <a:bodyPr/>
          <a:lstStyle/>
          <a:p>
            <a:r>
              <a:rPr lang="en-US" dirty="0"/>
              <a:t>The testing accuracy of algorithms in the 3-class case is smaller than the 2-class testing accuracy</a:t>
            </a:r>
          </a:p>
          <a:p>
            <a:pPr lvl="1"/>
            <a:r>
              <a:rPr lang="en-US" dirty="0"/>
              <a:t>however, one should take into account that all OTHER sources are misclassified in the 2-class case:</a:t>
            </a:r>
          </a:p>
          <a:p>
            <a:pPr lvl="2"/>
            <a:r>
              <a:rPr lang="en-US" dirty="0"/>
              <a:t>5% effect in testing accuracy</a:t>
            </a:r>
          </a:p>
          <a:p>
            <a:pPr lvl="2"/>
            <a:r>
              <a:rPr lang="en-US" dirty="0"/>
              <a:t>10% effect in comparison with 4FGL-DR2</a:t>
            </a:r>
          </a:p>
          <a:p>
            <a:pPr lvl="1"/>
            <a:r>
              <a:rPr lang="en-US" dirty="0"/>
              <a:t>then the 3-class case gives a few percent better accuracy</a:t>
            </a:r>
          </a:p>
        </p:txBody>
      </p:sp>
      <p:sp>
        <p:nvSpPr>
          <p:cNvPr id="4" name="Slide Number Placeholder 3">
            <a:extLst>
              <a:ext uri="{FF2B5EF4-FFF2-40B4-BE49-F238E27FC236}">
                <a16:creationId xmlns:a16="http://schemas.microsoft.com/office/drawing/2014/main" id="{185D97AB-9575-6C48-802D-91D6E475D2CE}"/>
              </a:ext>
            </a:extLst>
          </p:cNvPr>
          <p:cNvSpPr>
            <a:spLocks noGrp="1"/>
          </p:cNvSpPr>
          <p:nvPr>
            <p:ph type="sldNum" sz="quarter" idx="12"/>
          </p:nvPr>
        </p:nvSpPr>
        <p:spPr/>
        <p:txBody>
          <a:bodyPr/>
          <a:lstStyle/>
          <a:p>
            <a:fld id="{2BE1FEC3-8823-1349-926D-AB6C326E7D50}" type="slidenum">
              <a:rPr lang="en-US" smtClean="0"/>
              <a:pPr/>
              <a:t>14</a:t>
            </a:fld>
            <a:endParaRPr lang="en-US"/>
          </a:p>
        </p:txBody>
      </p:sp>
      <p:sp>
        <p:nvSpPr>
          <p:cNvPr id="5" name="Footer Placeholder 4">
            <a:extLst>
              <a:ext uri="{FF2B5EF4-FFF2-40B4-BE49-F238E27FC236}">
                <a16:creationId xmlns:a16="http://schemas.microsoft.com/office/drawing/2014/main" id="{4815A1D1-8E03-A14E-AE1E-67E1D98FB4AC}"/>
              </a:ext>
            </a:extLst>
          </p:cNvPr>
          <p:cNvSpPr>
            <a:spLocks noGrp="1"/>
          </p:cNvSpPr>
          <p:nvPr>
            <p:ph type="ftr" sz="quarter" idx="3"/>
          </p:nvPr>
        </p:nvSpPr>
        <p:spPr/>
        <p:txBody>
          <a:bodyPr/>
          <a:lstStyle/>
          <a:p>
            <a:r>
              <a:rPr lang="en-US"/>
              <a:t>Dmitry Malyshev, Probabilistic catalogs</a:t>
            </a:r>
            <a:endParaRPr lang="en-US" dirty="0"/>
          </a:p>
        </p:txBody>
      </p:sp>
      <p:grpSp>
        <p:nvGrpSpPr>
          <p:cNvPr id="13" name="Group 12">
            <a:extLst>
              <a:ext uri="{FF2B5EF4-FFF2-40B4-BE49-F238E27FC236}">
                <a16:creationId xmlns:a16="http://schemas.microsoft.com/office/drawing/2014/main" id="{705F5B5C-1F33-CD46-A2C6-A330A16E1774}"/>
              </a:ext>
            </a:extLst>
          </p:cNvPr>
          <p:cNvGrpSpPr/>
          <p:nvPr/>
        </p:nvGrpSpPr>
        <p:grpSpPr>
          <a:xfrm>
            <a:off x="0" y="3505200"/>
            <a:ext cx="9144000" cy="3284520"/>
            <a:chOff x="0" y="2252680"/>
            <a:chExt cx="9144000" cy="3284520"/>
          </a:xfrm>
        </p:grpSpPr>
        <p:pic>
          <p:nvPicPr>
            <p:cNvPr id="7" name="Picture 6" descr="Table&#10;&#10;Description automatically generated">
              <a:extLst>
                <a:ext uri="{FF2B5EF4-FFF2-40B4-BE49-F238E27FC236}">
                  <a16:creationId xmlns:a16="http://schemas.microsoft.com/office/drawing/2014/main" id="{BD86FC39-F374-1F4E-BC3B-F5245560A742}"/>
                </a:ext>
              </a:extLst>
            </p:cNvPr>
            <p:cNvPicPr>
              <a:picLocks noChangeAspect="1"/>
            </p:cNvPicPr>
            <p:nvPr/>
          </p:nvPicPr>
          <p:blipFill>
            <a:blip r:embed="rId2"/>
            <a:stretch>
              <a:fillRect/>
            </a:stretch>
          </p:blipFill>
          <p:spPr>
            <a:xfrm>
              <a:off x="0" y="2514600"/>
              <a:ext cx="6121400" cy="2946400"/>
            </a:xfrm>
            <a:prstGeom prst="rect">
              <a:avLst/>
            </a:prstGeom>
          </p:spPr>
        </p:pic>
        <p:pic>
          <p:nvPicPr>
            <p:cNvPr id="10" name="Picture 9" descr="Table&#10;&#10;Description automatically generated">
              <a:extLst>
                <a:ext uri="{FF2B5EF4-FFF2-40B4-BE49-F238E27FC236}">
                  <a16:creationId xmlns:a16="http://schemas.microsoft.com/office/drawing/2014/main" id="{97E95ED2-8758-1945-96AE-03BE6E1F7195}"/>
                </a:ext>
              </a:extLst>
            </p:cNvPr>
            <p:cNvPicPr>
              <a:picLocks noChangeAspect="1"/>
            </p:cNvPicPr>
            <p:nvPr/>
          </p:nvPicPr>
          <p:blipFill>
            <a:blip r:embed="rId3"/>
            <a:stretch>
              <a:fillRect/>
            </a:stretch>
          </p:blipFill>
          <p:spPr>
            <a:xfrm>
              <a:off x="6057900" y="2438400"/>
              <a:ext cx="3086100" cy="3098800"/>
            </a:xfrm>
            <a:prstGeom prst="rect">
              <a:avLst/>
            </a:prstGeom>
          </p:spPr>
        </p:pic>
        <p:sp>
          <p:nvSpPr>
            <p:cNvPr id="11" name="TextBox 10">
              <a:extLst>
                <a:ext uri="{FF2B5EF4-FFF2-40B4-BE49-F238E27FC236}">
                  <a16:creationId xmlns:a16="http://schemas.microsoft.com/office/drawing/2014/main" id="{524189CB-B72F-AB40-83EB-5576A207EE22}"/>
                </a:ext>
              </a:extLst>
            </p:cNvPr>
            <p:cNvSpPr txBox="1"/>
            <p:nvPr/>
          </p:nvSpPr>
          <p:spPr>
            <a:xfrm>
              <a:off x="4163395" y="2252680"/>
              <a:ext cx="915635" cy="369332"/>
            </a:xfrm>
            <a:prstGeom prst="rect">
              <a:avLst/>
            </a:prstGeom>
            <a:noFill/>
          </p:spPr>
          <p:txBody>
            <a:bodyPr wrap="none" rtlCol="0">
              <a:spAutoFit/>
            </a:bodyPr>
            <a:lstStyle/>
            <a:p>
              <a:r>
                <a:rPr lang="en-US" dirty="0"/>
                <a:t>3-class</a:t>
              </a:r>
            </a:p>
          </p:txBody>
        </p:sp>
        <p:sp>
          <p:nvSpPr>
            <p:cNvPr id="12" name="TextBox 11">
              <a:extLst>
                <a:ext uri="{FF2B5EF4-FFF2-40B4-BE49-F238E27FC236}">
                  <a16:creationId xmlns:a16="http://schemas.microsoft.com/office/drawing/2014/main" id="{F162E9BA-F7F4-9748-B0F6-702125733ABA}"/>
                </a:ext>
              </a:extLst>
            </p:cNvPr>
            <p:cNvSpPr txBox="1"/>
            <p:nvPr/>
          </p:nvSpPr>
          <p:spPr>
            <a:xfrm>
              <a:off x="6809769" y="2252680"/>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4137944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017-1BE8-AE40-8056-BC484B767BBA}"/>
              </a:ext>
            </a:extLst>
          </p:cNvPr>
          <p:cNvSpPr>
            <a:spLocks noGrp="1"/>
          </p:cNvSpPr>
          <p:nvPr>
            <p:ph type="title"/>
          </p:nvPr>
        </p:nvSpPr>
        <p:spPr/>
        <p:txBody>
          <a:bodyPr/>
          <a:lstStyle/>
          <a:p>
            <a:r>
              <a:rPr lang="en-US" dirty="0"/>
              <a:t>Probabilistic catalog based on 4FGL-DR2</a:t>
            </a:r>
          </a:p>
        </p:txBody>
      </p:sp>
      <p:sp>
        <p:nvSpPr>
          <p:cNvPr id="3" name="Content Placeholder 2">
            <a:extLst>
              <a:ext uri="{FF2B5EF4-FFF2-40B4-BE49-F238E27FC236}">
                <a16:creationId xmlns:a16="http://schemas.microsoft.com/office/drawing/2014/main" id="{C9E5D09E-3B77-F949-A79F-B143933FFF14}"/>
              </a:ext>
            </a:extLst>
          </p:cNvPr>
          <p:cNvSpPr>
            <a:spLocks noGrp="1"/>
          </p:cNvSpPr>
          <p:nvPr>
            <p:ph idx="1"/>
          </p:nvPr>
        </p:nvSpPr>
        <p:spPr>
          <a:xfrm>
            <a:off x="228600" y="1257301"/>
            <a:ext cx="7991475" cy="5027613"/>
          </a:xfrm>
        </p:spPr>
        <p:txBody>
          <a:bodyPr/>
          <a:lstStyle/>
          <a:p>
            <a:r>
              <a:rPr lang="en-US" dirty="0"/>
              <a:t>Use 16 features for 4FGL-DR2 instead of 11 for 3FGL</a:t>
            </a:r>
          </a:p>
          <a:p>
            <a:r>
              <a:rPr lang="en-US" dirty="0"/>
              <a:t>Use the same meta-parameters for RF, BDT, LR algorithms</a:t>
            </a:r>
          </a:p>
          <a:p>
            <a:pPr lvl="1"/>
            <a:r>
              <a:rPr lang="en-US" dirty="0"/>
              <a:t>For NN we increase the number of neurons in the hidden layer to 16</a:t>
            </a:r>
          </a:p>
          <a:p>
            <a:pPr lvl="1"/>
            <a:r>
              <a:rPr lang="en-US" dirty="0"/>
              <a:t>2-class classification is “better” than the 3-class one</a:t>
            </a:r>
          </a:p>
          <a:p>
            <a:pPr lvl="2"/>
            <a:r>
              <a:rPr lang="en-US" dirty="0"/>
              <a:t>The effect of misclassification of other sources is 8.4%</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D90C823-CDC4-CB42-BD5F-3C3917A12B66}"/>
              </a:ext>
            </a:extLst>
          </p:cNvPr>
          <p:cNvSpPr>
            <a:spLocks noGrp="1"/>
          </p:cNvSpPr>
          <p:nvPr>
            <p:ph type="sldNum" sz="quarter" idx="12"/>
          </p:nvPr>
        </p:nvSpPr>
        <p:spPr/>
        <p:txBody>
          <a:bodyPr/>
          <a:lstStyle/>
          <a:p>
            <a:fld id="{2BE1FEC3-8823-1349-926D-AB6C326E7D50}" type="slidenum">
              <a:rPr lang="en-US" smtClean="0"/>
              <a:pPr/>
              <a:t>15</a:t>
            </a:fld>
            <a:endParaRPr lang="en-US"/>
          </a:p>
        </p:txBody>
      </p:sp>
      <p:sp>
        <p:nvSpPr>
          <p:cNvPr id="5" name="Footer Placeholder 4">
            <a:extLst>
              <a:ext uri="{FF2B5EF4-FFF2-40B4-BE49-F238E27FC236}">
                <a16:creationId xmlns:a16="http://schemas.microsoft.com/office/drawing/2014/main" id="{A619318E-9DE9-4F40-AF61-B13C9327C34B}"/>
              </a:ext>
            </a:extLst>
          </p:cNvPr>
          <p:cNvSpPr>
            <a:spLocks noGrp="1"/>
          </p:cNvSpPr>
          <p:nvPr>
            <p:ph type="ftr" sz="quarter" idx="3"/>
          </p:nvPr>
        </p:nvSpPr>
        <p:spPr/>
        <p:txBody>
          <a:bodyPr/>
          <a:lstStyle/>
          <a:p>
            <a:r>
              <a:rPr lang="en-US"/>
              <a:t>Dmitry Malyshev, Probabilistic catalogs</a:t>
            </a:r>
            <a:endParaRPr lang="en-US" dirty="0"/>
          </a:p>
        </p:txBody>
      </p:sp>
      <p:grpSp>
        <p:nvGrpSpPr>
          <p:cNvPr id="19" name="Group 18">
            <a:extLst>
              <a:ext uri="{FF2B5EF4-FFF2-40B4-BE49-F238E27FC236}">
                <a16:creationId xmlns:a16="http://schemas.microsoft.com/office/drawing/2014/main" id="{D501D60F-899F-4048-A510-B7B45D09F389}"/>
              </a:ext>
            </a:extLst>
          </p:cNvPr>
          <p:cNvGrpSpPr/>
          <p:nvPr/>
        </p:nvGrpSpPr>
        <p:grpSpPr>
          <a:xfrm>
            <a:off x="393700" y="3238500"/>
            <a:ext cx="8540172" cy="3023632"/>
            <a:chOff x="393700" y="2945368"/>
            <a:chExt cx="8540172" cy="3023632"/>
          </a:xfrm>
        </p:grpSpPr>
        <p:pic>
          <p:nvPicPr>
            <p:cNvPr id="14" name="Picture 13" descr="Table&#10;&#10;Description automatically generated">
              <a:extLst>
                <a:ext uri="{FF2B5EF4-FFF2-40B4-BE49-F238E27FC236}">
                  <a16:creationId xmlns:a16="http://schemas.microsoft.com/office/drawing/2014/main" id="{72CB5E13-E02F-E344-9613-809CE808268F}"/>
                </a:ext>
              </a:extLst>
            </p:cNvPr>
            <p:cNvPicPr>
              <a:picLocks noChangeAspect="1"/>
            </p:cNvPicPr>
            <p:nvPr/>
          </p:nvPicPr>
          <p:blipFill>
            <a:blip r:embed="rId2"/>
            <a:stretch>
              <a:fillRect/>
            </a:stretch>
          </p:blipFill>
          <p:spPr>
            <a:xfrm>
              <a:off x="4768272" y="3276600"/>
              <a:ext cx="4165600" cy="2692400"/>
            </a:xfrm>
            <a:prstGeom prst="rect">
              <a:avLst/>
            </a:prstGeom>
          </p:spPr>
        </p:pic>
        <p:pic>
          <p:nvPicPr>
            <p:cNvPr id="16" name="Picture 15" descr="Table&#10;&#10;Description automatically generated">
              <a:extLst>
                <a:ext uri="{FF2B5EF4-FFF2-40B4-BE49-F238E27FC236}">
                  <a16:creationId xmlns:a16="http://schemas.microsoft.com/office/drawing/2014/main" id="{F193DA8B-8257-714C-BE18-CE392B5BC43B}"/>
                </a:ext>
              </a:extLst>
            </p:cNvPr>
            <p:cNvPicPr>
              <a:picLocks noChangeAspect="1"/>
            </p:cNvPicPr>
            <p:nvPr/>
          </p:nvPicPr>
          <p:blipFill>
            <a:blip r:embed="rId3"/>
            <a:stretch>
              <a:fillRect/>
            </a:stretch>
          </p:blipFill>
          <p:spPr>
            <a:xfrm>
              <a:off x="393700" y="3314700"/>
              <a:ext cx="4178300" cy="2654300"/>
            </a:xfrm>
            <a:prstGeom prst="rect">
              <a:avLst/>
            </a:prstGeom>
          </p:spPr>
        </p:pic>
        <p:sp>
          <p:nvSpPr>
            <p:cNvPr id="17" name="TextBox 16">
              <a:extLst>
                <a:ext uri="{FF2B5EF4-FFF2-40B4-BE49-F238E27FC236}">
                  <a16:creationId xmlns:a16="http://schemas.microsoft.com/office/drawing/2014/main" id="{DD5029CA-68CA-104F-824C-B17A376AB87A}"/>
                </a:ext>
              </a:extLst>
            </p:cNvPr>
            <p:cNvSpPr txBox="1"/>
            <p:nvPr/>
          </p:nvSpPr>
          <p:spPr>
            <a:xfrm>
              <a:off x="4754417" y="2951202"/>
              <a:ext cx="915635" cy="369332"/>
            </a:xfrm>
            <a:prstGeom prst="rect">
              <a:avLst/>
            </a:prstGeom>
            <a:noFill/>
          </p:spPr>
          <p:txBody>
            <a:bodyPr wrap="none" rtlCol="0">
              <a:spAutoFit/>
            </a:bodyPr>
            <a:lstStyle/>
            <a:p>
              <a:r>
                <a:rPr lang="en-US" dirty="0"/>
                <a:t>3-class</a:t>
              </a:r>
            </a:p>
          </p:txBody>
        </p:sp>
        <p:sp>
          <p:nvSpPr>
            <p:cNvPr id="18" name="TextBox 17">
              <a:extLst>
                <a:ext uri="{FF2B5EF4-FFF2-40B4-BE49-F238E27FC236}">
                  <a16:creationId xmlns:a16="http://schemas.microsoft.com/office/drawing/2014/main" id="{113405C3-EABD-6A41-9627-700752A89CC8}"/>
                </a:ext>
              </a:extLst>
            </p:cNvPr>
            <p:cNvSpPr txBox="1"/>
            <p:nvPr/>
          </p:nvSpPr>
          <p:spPr>
            <a:xfrm>
              <a:off x="466107" y="2945368"/>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29721881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7608-95C2-9E42-BABD-37180013254D}"/>
              </a:ext>
            </a:extLst>
          </p:cNvPr>
          <p:cNvSpPr>
            <a:spLocks noGrp="1"/>
          </p:cNvSpPr>
          <p:nvPr>
            <p:ph type="title"/>
          </p:nvPr>
        </p:nvSpPr>
        <p:spPr/>
        <p:txBody>
          <a:bodyPr/>
          <a:lstStyle/>
          <a:p>
            <a:r>
              <a:rPr lang="en-US" dirty="0"/>
              <a:t>Predictions for 3FGL and 4FGL-DR2</a:t>
            </a:r>
          </a:p>
        </p:txBody>
      </p:sp>
      <p:sp>
        <p:nvSpPr>
          <p:cNvPr id="3" name="Content Placeholder 2">
            <a:extLst>
              <a:ext uri="{FF2B5EF4-FFF2-40B4-BE49-F238E27FC236}">
                <a16:creationId xmlns:a16="http://schemas.microsoft.com/office/drawing/2014/main" id="{00D43EF5-81BB-9F41-BD29-F0ADC33B0195}"/>
              </a:ext>
            </a:extLst>
          </p:cNvPr>
          <p:cNvSpPr>
            <a:spLocks noGrp="1"/>
          </p:cNvSpPr>
          <p:nvPr>
            <p:ph idx="1"/>
          </p:nvPr>
        </p:nvSpPr>
        <p:spPr/>
        <p:txBody>
          <a:bodyPr/>
          <a:lstStyle/>
          <a:p>
            <a:r>
              <a:rPr lang="en-US" dirty="0"/>
              <a:t>Expected number of sources among unassociated ones</a:t>
            </a:r>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r>
              <a:rPr lang="en-US" sz="1800" dirty="0" err="1"/>
              <a:t>Saz</a:t>
            </a:r>
            <a:r>
              <a:rPr lang="en-US" sz="1800" dirty="0"/>
              <a:t> Parkinson et al (2016) predict </a:t>
            </a:r>
            <a:r>
              <a:rPr lang="en-US" sz="1800" dirty="0">
                <a:solidFill>
                  <a:srgbClr val="FF0000"/>
                </a:solidFill>
              </a:rPr>
              <a:t>334 PSRs </a:t>
            </a:r>
            <a:r>
              <a:rPr lang="en-US" sz="1800" dirty="0"/>
              <a:t>among unassociated 3FGL sources – classified both by RF and LR – more than 3 times larger than what we obtain!</a:t>
            </a:r>
          </a:p>
          <a:p>
            <a:r>
              <a:rPr lang="en-US" sz="1800" dirty="0"/>
              <a:t>Possible source of discrepancy is the difference in thresholds</a:t>
            </a:r>
          </a:p>
          <a:p>
            <a:pPr lvl="1"/>
            <a:r>
              <a:rPr lang="en-US" sz="1600" dirty="0"/>
              <a:t>We use p = 0.5, SP+ determine threshold from ROC curve optimization</a:t>
            </a:r>
          </a:p>
        </p:txBody>
      </p:sp>
      <p:sp>
        <p:nvSpPr>
          <p:cNvPr id="4" name="Slide Number Placeholder 3">
            <a:extLst>
              <a:ext uri="{FF2B5EF4-FFF2-40B4-BE49-F238E27FC236}">
                <a16:creationId xmlns:a16="http://schemas.microsoft.com/office/drawing/2014/main" id="{D6DCC86A-3871-D140-81B3-5FE7A65800A5}"/>
              </a:ext>
            </a:extLst>
          </p:cNvPr>
          <p:cNvSpPr>
            <a:spLocks noGrp="1"/>
          </p:cNvSpPr>
          <p:nvPr>
            <p:ph type="sldNum" sz="quarter" idx="12"/>
          </p:nvPr>
        </p:nvSpPr>
        <p:spPr/>
        <p:txBody>
          <a:bodyPr/>
          <a:lstStyle/>
          <a:p>
            <a:fld id="{2BE1FEC3-8823-1349-926D-AB6C326E7D50}" type="slidenum">
              <a:rPr lang="en-US" smtClean="0"/>
              <a:pPr/>
              <a:t>16</a:t>
            </a:fld>
            <a:endParaRPr lang="en-US"/>
          </a:p>
        </p:txBody>
      </p:sp>
      <p:sp>
        <p:nvSpPr>
          <p:cNvPr id="5" name="Footer Placeholder 4">
            <a:extLst>
              <a:ext uri="{FF2B5EF4-FFF2-40B4-BE49-F238E27FC236}">
                <a16:creationId xmlns:a16="http://schemas.microsoft.com/office/drawing/2014/main" id="{2562E6A4-C8F9-384D-8317-B9FE7F5E1691}"/>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6CBF7673-0742-494F-BACD-66DD3D262EEC}"/>
              </a:ext>
            </a:extLst>
          </p:cNvPr>
          <p:cNvPicPr>
            <a:picLocks noChangeAspect="1"/>
          </p:cNvPicPr>
          <p:nvPr/>
        </p:nvPicPr>
        <p:blipFill>
          <a:blip r:embed="rId2"/>
          <a:stretch>
            <a:fillRect/>
          </a:stretch>
        </p:blipFill>
        <p:spPr>
          <a:xfrm>
            <a:off x="6324600" y="2845257"/>
            <a:ext cx="2766221" cy="431343"/>
          </a:xfrm>
          <a:prstGeom prst="rect">
            <a:avLst/>
          </a:prstGeom>
        </p:spPr>
      </p:pic>
      <p:pic>
        <p:nvPicPr>
          <p:cNvPr id="9" name="Picture 8" descr="Table&#10;&#10;Description automatically generated">
            <a:extLst>
              <a:ext uri="{FF2B5EF4-FFF2-40B4-BE49-F238E27FC236}">
                <a16:creationId xmlns:a16="http://schemas.microsoft.com/office/drawing/2014/main" id="{21D4EACE-BBEA-5144-A543-5C3ECC87C0D4}"/>
              </a:ext>
            </a:extLst>
          </p:cNvPr>
          <p:cNvPicPr>
            <a:picLocks noChangeAspect="1"/>
          </p:cNvPicPr>
          <p:nvPr/>
        </p:nvPicPr>
        <p:blipFill>
          <a:blip r:embed="rId3"/>
          <a:stretch>
            <a:fillRect/>
          </a:stretch>
        </p:blipFill>
        <p:spPr>
          <a:xfrm>
            <a:off x="900115" y="1676400"/>
            <a:ext cx="5207000" cy="2463800"/>
          </a:xfrm>
          <a:prstGeom prst="rect">
            <a:avLst/>
          </a:prstGeom>
        </p:spPr>
      </p:pic>
      <p:cxnSp>
        <p:nvCxnSpPr>
          <p:cNvPr id="10" name="Straight Arrow Connector 9">
            <a:extLst>
              <a:ext uri="{FF2B5EF4-FFF2-40B4-BE49-F238E27FC236}">
                <a16:creationId xmlns:a16="http://schemas.microsoft.com/office/drawing/2014/main" id="{3D4087DB-3923-EE45-BFA4-B6E282BC007D}"/>
              </a:ext>
            </a:extLst>
          </p:cNvPr>
          <p:cNvCxnSpPr>
            <a:cxnSpLocks/>
          </p:cNvCxnSpPr>
          <p:nvPr/>
        </p:nvCxnSpPr>
        <p:spPr>
          <a:xfrm flipH="1" flipV="1">
            <a:off x="5881494" y="2590800"/>
            <a:ext cx="671706" cy="2544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43F5D3DB-6F3E-5A4F-8D41-64576A89976B}"/>
              </a:ext>
            </a:extLst>
          </p:cNvPr>
          <p:cNvCxnSpPr>
            <a:cxnSpLocks/>
          </p:cNvCxnSpPr>
          <p:nvPr/>
        </p:nvCxnSpPr>
        <p:spPr>
          <a:xfrm flipH="1">
            <a:off x="5871536" y="3269118"/>
            <a:ext cx="681664" cy="2717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FC4B2463-A9F6-1240-B18D-40E0608B9E63}"/>
              </a:ext>
            </a:extLst>
          </p:cNvPr>
          <p:cNvSpPr txBox="1"/>
          <p:nvPr/>
        </p:nvSpPr>
        <p:spPr>
          <a:xfrm>
            <a:off x="6416331" y="2027301"/>
            <a:ext cx="2582758" cy="738664"/>
          </a:xfrm>
          <a:prstGeom prst="rect">
            <a:avLst/>
          </a:prstGeom>
          <a:noFill/>
        </p:spPr>
        <p:txBody>
          <a:bodyPr wrap="none" rtlCol="0">
            <a:spAutoFit/>
          </a:bodyPr>
          <a:lstStyle/>
          <a:p>
            <a:r>
              <a:rPr lang="en-US" sz="1400" dirty="0"/>
              <a:t>Correction for other sources</a:t>
            </a:r>
            <a:br>
              <a:rPr lang="en-US" sz="1400" dirty="0"/>
            </a:br>
            <a:r>
              <a:rPr lang="en-US" sz="1400" dirty="0"/>
              <a:t>in 2-class case in the example</a:t>
            </a:r>
            <a:br>
              <a:rPr lang="en-US" sz="1400" dirty="0"/>
            </a:br>
            <a:r>
              <a:rPr lang="en-US" sz="1400" dirty="0"/>
              <a:t>of AGNs:</a:t>
            </a:r>
          </a:p>
        </p:txBody>
      </p:sp>
    </p:spTree>
    <p:extLst>
      <p:ext uri="{BB962C8B-B14F-4D97-AF65-F5344CB8AC3E}">
        <p14:creationId xmlns:p14="http://schemas.microsoft.com/office/powerpoint/2010/main" val="1046210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552-ED31-A24E-BA52-F2644C93C37D}"/>
              </a:ext>
            </a:extLst>
          </p:cNvPr>
          <p:cNvSpPr>
            <a:spLocks noGrp="1"/>
          </p:cNvSpPr>
          <p:nvPr>
            <p:ph type="title"/>
          </p:nvPr>
        </p:nvSpPr>
        <p:spPr/>
        <p:txBody>
          <a:bodyPr/>
          <a:lstStyle/>
          <a:p>
            <a:r>
              <a:rPr lang="en-US" dirty="0"/>
              <a:t>Expected number of sources</a:t>
            </a:r>
          </a:p>
        </p:txBody>
      </p:sp>
      <p:sp>
        <p:nvSpPr>
          <p:cNvPr id="3" name="Content Placeholder 2">
            <a:extLst>
              <a:ext uri="{FF2B5EF4-FFF2-40B4-BE49-F238E27FC236}">
                <a16:creationId xmlns:a16="http://schemas.microsoft.com/office/drawing/2014/main" id="{DEF5BB55-527B-3B48-9152-2F7EA24FBC42}"/>
              </a:ext>
            </a:extLst>
          </p:cNvPr>
          <p:cNvSpPr>
            <a:spLocks noGrp="1"/>
          </p:cNvSpPr>
          <p:nvPr>
            <p:ph idx="1"/>
          </p:nvPr>
        </p:nvSpPr>
        <p:spPr>
          <a:xfrm>
            <a:off x="533400" y="1066800"/>
            <a:ext cx="8289924" cy="5027613"/>
          </a:xfrm>
        </p:spPr>
        <p:txBody>
          <a:bodyPr/>
          <a:lstStyle/>
          <a:p>
            <a:r>
              <a:rPr lang="en-US" dirty="0"/>
              <a:t>The number of AGN, PSR, or OTHER candidates is sensitive to the choice of probability threshold</a:t>
            </a:r>
          </a:p>
          <a:p>
            <a:r>
              <a:rPr lang="en-US" dirty="0"/>
              <a:t>However, the expected number of sources, e.g., pulsars, does not depend on the threshold</a:t>
            </a:r>
          </a:p>
          <a:p>
            <a:endParaRPr lang="en-US" dirty="0"/>
          </a:p>
          <a:p>
            <a:endParaRPr lang="en-US" dirty="0"/>
          </a:p>
          <a:p>
            <a:endParaRPr lang="en-US" dirty="0"/>
          </a:p>
          <a:p>
            <a:r>
              <a:rPr lang="en-US" dirty="0"/>
              <a:t>One can also correct for other sources among the unassociated ones in the 2-class case:</a:t>
            </a:r>
          </a:p>
          <a:p>
            <a:endParaRPr lang="en-US" dirty="0"/>
          </a:p>
          <a:p>
            <a:endParaRPr lang="en-US" dirty="0"/>
          </a:p>
          <a:p>
            <a:endParaRPr lang="en-US" dirty="0"/>
          </a:p>
          <a:p>
            <a:endParaRPr lang="en-US" dirty="0"/>
          </a:p>
          <a:p>
            <a:r>
              <a:rPr lang="en-US" dirty="0"/>
              <a:t>We use the sums of probabilities to calculate the expected numbers of sources as a function of flux, latitude, and longitude.</a:t>
            </a:r>
          </a:p>
        </p:txBody>
      </p:sp>
      <p:sp>
        <p:nvSpPr>
          <p:cNvPr id="4" name="Slide Number Placeholder 3">
            <a:extLst>
              <a:ext uri="{FF2B5EF4-FFF2-40B4-BE49-F238E27FC236}">
                <a16:creationId xmlns:a16="http://schemas.microsoft.com/office/drawing/2014/main" id="{D8C69206-5883-FE42-A9DD-F13FC9DC4B5D}"/>
              </a:ext>
            </a:extLst>
          </p:cNvPr>
          <p:cNvSpPr>
            <a:spLocks noGrp="1"/>
          </p:cNvSpPr>
          <p:nvPr>
            <p:ph type="sldNum" sz="quarter" idx="12"/>
          </p:nvPr>
        </p:nvSpPr>
        <p:spPr/>
        <p:txBody>
          <a:bodyPr/>
          <a:lstStyle/>
          <a:p>
            <a:fld id="{2BE1FEC3-8823-1349-926D-AB6C326E7D50}" type="slidenum">
              <a:rPr lang="en-US" smtClean="0"/>
              <a:pPr/>
              <a:t>17</a:t>
            </a:fld>
            <a:endParaRPr lang="en-US"/>
          </a:p>
        </p:txBody>
      </p:sp>
      <p:sp>
        <p:nvSpPr>
          <p:cNvPr id="5" name="Footer Placeholder 4">
            <a:extLst>
              <a:ext uri="{FF2B5EF4-FFF2-40B4-BE49-F238E27FC236}">
                <a16:creationId xmlns:a16="http://schemas.microsoft.com/office/drawing/2014/main" id="{88B594D1-D9AE-4B48-B13E-B80F78263902}"/>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4ECE519-F9B0-0047-BE40-7D4BAE04994F}"/>
              </a:ext>
            </a:extLst>
          </p:cNvPr>
          <p:cNvPicPr>
            <a:picLocks noChangeAspect="1"/>
          </p:cNvPicPr>
          <p:nvPr/>
        </p:nvPicPr>
        <p:blipFill>
          <a:blip r:embed="rId2"/>
          <a:stretch>
            <a:fillRect/>
          </a:stretch>
        </p:blipFill>
        <p:spPr>
          <a:xfrm>
            <a:off x="1752600" y="4530633"/>
            <a:ext cx="5181600" cy="685800"/>
          </a:xfrm>
          <a:prstGeom prst="rect">
            <a:avLst/>
          </a:prstGeom>
        </p:spPr>
      </p:pic>
      <p:pic>
        <p:nvPicPr>
          <p:cNvPr id="8" name="Picture 7">
            <a:extLst>
              <a:ext uri="{FF2B5EF4-FFF2-40B4-BE49-F238E27FC236}">
                <a16:creationId xmlns:a16="http://schemas.microsoft.com/office/drawing/2014/main" id="{CBCD6DA1-362D-EF43-B153-4D384550BAA4}"/>
              </a:ext>
            </a:extLst>
          </p:cNvPr>
          <p:cNvPicPr>
            <a:picLocks noChangeAspect="1"/>
          </p:cNvPicPr>
          <p:nvPr/>
        </p:nvPicPr>
        <p:blipFill>
          <a:blip r:embed="rId3"/>
          <a:stretch>
            <a:fillRect/>
          </a:stretch>
        </p:blipFill>
        <p:spPr>
          <a:xfrm>
            <a:off x="1752600" y="2667000"/>
            <a:ext cx="2578100" cy="571500"/>
          </a:xfrm>
          <a:prstGeom prst="rect">
            <a:avLst/>
          </a:prstGeom>
        </p:spPr>
      </p:pic>
    </p:spTree>
    <p:extLst>
      <p:ext uri="{BB962C8B-B14F-4D97-AF65-F5344CB8AC3E}">
        <p14:creationId xmlns:p14="http://schemas.microsoft.com/office/powerpoint/2010/main" val="12986959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27B2-5DBA-A142-9BDC-CD26EBB452CB}"/>
              </a:ext>
            </a:extLst>
          </p:cNvPr>
          <p:cNvSpPr>
            <a:spLocks noGrp="1"/>
          </p:cNvSpPr>
          <p:nvPr>
            <p:ph type="title"/>
          </p:nvPr>
        </p:nvSpPr>
        <p:spPr>
          <a:xfrm>
            <a:off x="1282700" y="100014"/>
            <a:ext cx="6870700" cy="657225"/>
          </a:xfrm>
        </p:spPr>
        <p:txBody>
          <a:bodyPr/>
          <a:lstStyle/>
          <a:p>
            <a:r>
              <a:rPr lang="en-US" dirty="0"/>
              <a:t>Expected source counts as a function of flux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0789E8-C295-C447-9416-09E400C7B3B4}"/>
                  </a:ext>
                </a:extLst>
              </p:cNvPr>
              <p:cNvSpPr>
                <a:spLocks noGrp="1"/>
              </p:cNvSpPr>
              <p:nvPr>
                <p:ph idx="1"/>
              </p:nvPr>
            </p:nvSpPr>
            <p:spPr>
              <a:xfrm>
                <a:off x="625476" y="4953000"/>
                <a:ext cx="7991475" cy="1163626"/>
              </a:xfrm>
            </p:spPr>
            <p:txBody>
              <a:bodyPr/>
              <a:lstStyle/>
              <a:p>
                <a:pPr marL="0" indent="0">
                  <a:buNone/>
                </a:pPr>
                <a:endParaRPr lang="en-US" dirty="0"/>
              </a:p>
              <a:p>
                <a:r>
                  <a:rPr lang="en-US" dirty="0"/>
                  <a:t>Overall, we predict that the expected number of pulsars among unassociated 3FGL sources is </a:t>
                </a:r>
                <a14:m>
                  <m:oMath xmlns:m="http://schemas.openxmlformats.org/officeDocument/2006/math">
                    <m:r>
                      <a:rPr lang="en-US" b="1" i="0" smtClean="0">
                        <a:solidFill>
                          <a:srgbClr val="0432FF"/>
                        </a:solidFill>
                        <a:latin typeface="Cambria Math" panose="02040503050406030204" pitchFamily="18" charset="0"/>
                        <a:ea typeface="Cambria Math" panose="02040503050406030204" pitchFamily="18" charset="0"/>
                      </a:rPr>
                      <m:t>𝟐</m:t>
                    </m:r>
                    <m:r>
                      <a:rPr lang="en-US" b="1" i="0" smtClean="0">
                        <a:solidFill>
                          <a:srgbClr val="0432FF"/>
                        </a:solidFill>
                        <a:latin typeface="Cambria Math" panose="02040503050406030204" pitchFamily="18" charset="0"/>
                        <a:ea typeface="Cambria Math" panose="02040503050406030204" pitchFamily="18" charset="0"/>
                      </a:rPr>
                      <m:t>𝟓</m:t>
                    </m:r>
                    <m:r>
                      <a:rPr lang="en-US" b="1" i="0" smtClean="0">
                        <a:solidFill>
                          <a:srgbClr val="0432FF"/>
                        </a:solidFill>
                        <a:latin typeface="Cambria Math" panose="02040503050406030204" pitchFamily="18" charset="0"/>
                        <a:ea typeface="Cambria Math" panose="02040503050406030204" pitchFamily="18" charset="0"/>
                      </a:rPr>
                      <m:t>𝟎</m:t>
                    </m:r>
                    <m:r>
                      <a:rPr lang="en-US" i="1" smtClean="0">
                        <a:solidFill>
                          <a:srgbClr val="0432FF"/>
                        </a:solidFill>
                        <a:latin typeface="Cambria Math" panose="02040503050406030204" pitchFamily="18" charset="0"/>
                        <a:ea typeface="Cambria Math" panose="02040503050406030204" pitchFamily="18" charset="0"/>
                      </a:rPr>
                      <m:t>±</m:t>
                    </m:r>
                    <m:r>
                      <a:rPr lang="en-US" b="1" i="1" smtClean="0">
                        <a:solidFill>
                          <a:srgbClr val="0432FF"/>
                        </a:solidFill>
                        <a:latin typeface="Cambria Math" panose="02040503050406030204" pitchFamily="18" charset="0"/>
                        <a:ea typeface="Cambria Math" panose="02040503050406030204" pitchFamily="18" charset="0"/>
                      </a:rPr>
                      <m:t>𝟖</m:t>
                    </m:r>
                    <m:r>
                      <a:rPr lang="en-US" b="1" i="1" smtClean="0">
                        <a:solidFill>
                          <a:srgbClr val="0432FF"/>
                        </a:solidFill>
                        <a:latin typeface="Cambria Math" panose="02040503050406030204" pitchFamily="18" charset="0"/>
                        <a:ea typeface="Cambria Math" panose="02040503050406030204" pitchFamily="18" charset="0"/>
                      </a:rPr>
                      <m:t>𝟎</m:t>
                    </m:r>
                  </m:oMath>
                </a14:m>
                <a:r>
                  <a:rPr lang="en-US" dirty="0">
                    <a:solidFill>
                      <a:srgbClr val="0432FF"/>
                    </a:solidFill>
                  </a:rPr>
                  <a:t> </a:t>
                </a:r>
                <a:r>
                  <a:rPr lang="en-US" dirty="0"/>
                  <a:t>(syst.)</a:t>
                </a:r>
              </a:p>
            </p:txBody>
          </p:sp>
        </mc:Choice>
        <mc:Fallback>
          <p:sp>
            <p:nvSpPr>
              <p:cNvPr id="3" name="Content Placeholder 2">
                <a:extLst>
                  <a:ext uri="{FF2B5EF4-FFF2-40B4-BE49-F238E27FC236}">
                    <a16:creationId xmlns:a16="http://schemas.microsoft.com/office/drawing/2014/main" id="{4B0789E8-C295-C447-9416-09E400C7B3B4}"/>
                  </a:ext>
                </a:extLst>
              </p:cNvPr>
              <p:cNvSpPr>
                <a:spLocks noGrp="1" noRot="1" noChangeAspect="1" noMove="1" noResize="1" noEditPoints="1" noAdjustHandles="1" noChangeArrowheads="1" noChangeShapeType="1" noTextEdit="1"/>
              </p:cNvSpPr>
              <p:nvPr>
                <p:ph idx="1"/>
              </p:nvPr>
            </p:nvSpPr>
            <p:spPr>
              <a:xfrm>
                <a:off x="625476" y="4953000"/>
                <a:ext cx="7991475" cy="1163626"/>
              </a:xfrm>
              <a:blipFill>
                <a:blip r:embed="rId2"/>
                <a:stretch>
                  <a:fillRect l="-1905" r="-2222" b="-108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62569730-0FD0-B447-91B9-F9CC5BFA08A9}"/>
              </a:ext>
            </a:extLst>
          </p:cNvPr>
          <p:cNvPicPr>
            <a:picLocks noChangeAspect="1"/>
          </p:cNvPicPr>
          <p:nvPr/>
        </p:nvPicPr>
        <p:blipFill>
          <a:blip r:embed="rId3"/>
          <a:stretch>
            <a:fillRect/>
          </a:stretch>
        </p:blipFill>
        <p:spPr>
          <a:xfrm>
            <a:off x="3926532" y="1428274"/>
            <a:ext cx="4699633" cy="3524725"/>
          </a:xfrm>
          <a:prstGeom prst="rect">
            <a:avLst/>
          </a:prstGeom>
        </p:spPr>
      </p:pic>
      <p:sp>
        <p:nvSpPr>
          <p:cNvPr id="4" name="Slide Number Placeholder 3">
            <a:extLst>
              <a:ext uri="{FF2B5EF4-FFF2-40B4-BE49-F238E27FC236}">
                <a16:creationId xmlns:a16="http://schemas.microsoft.com/office/drawing/2014/main" id="{395EE198-478D-6545-BA9E-9DF8584FEF0D}"/>
              </a:ext>
            </a:extLst>
          </p:cNvPr>
          <p:cNvSpPr>
            <a:spLocks noGrp="1"/>
          </p:cNvSpPr>
          <p:nvPr>
            <p:ph type="sldNum" sz="quarter" idx="12"/>
          </p:nvPr>
        </p:nvSpPr>
        <p:spPr/>
        <p:txBody>
          <a:bodyPr/>
          <a:lstStyle/>
          <a:p>
            <a:fld id="{2BE1FEC3-8823-1349-926D-AB6C326E7D50}" type="slidenum">
              <a:rPr lang="en-US" smtClean="0"/>
              <a:pPr/>
              <a:t>18</a:t>
            </a:fld>
            <a:endParaRPr lang="en-US"/>
          </a:p>
        </p:txBody>
      </p:sp>
      <p:sp>
        <p:nvSpPr>
          <p:cNvPr id="5" name="Footer Placeholder 4">
            <a:extLst>
              <a:ext uri="{FF2B5EF4-FFF2-40B4-BE49-F238E27FC236}">
                <a16:creationId xmlns:a16="http://schemas.microsoft.com/office/drawing/2014/main" id="{09B05105-FEE2-5A44-B642-FFB49CF97711}"/>
              </a:ext>
            </a:extLst>
          </p:cNvPr>
          <p:cNvSpPr>
            <a:spLocks noGrp="1"/>
          </p:cNvSpPr>
          <p:nvPr>
            <p:ph type="ftr" sz="quarter" idx="3"/>
          </p:nvPr>
        </p:nvSpPr>
        <p:spPr/>
        <p:txBody>
          <a:bodyPr/>
          <a:lstStyle/>
          <a:p>
            <a:r>
              <a:rPr lang="en-US"/>
              <a:t>Dmitry Malyshev, Probabilistic catalogs</a:t>
            </a:r>
            <a:endParaRPr lang="en-US" dirty="0"/>
          </a:p>
        </p:txBody>
      </p:sp>
      <p:cxnSp>
        <p:nvCxnSpPr>
          <p:cNvPr id="8" name="Straight Arrow Connector 7">
            <a:extLst>
              <a:ext uri="{FF2B5EF4-FFF2-40B4-BE49-F238E27FC236}">
                <a16:creationId xmlns:a16="http://schemas.microsoft.com/office/drawing/2014/main" id="{CE12AB55-4436-0744-8A32-8B02AA3A3DAC}"/>
              </a:ext>
            </a:extLst>
          </p:cNvPr>
          <p:cNvCxnSpPr>
            <a:cxnSpLocks/>
          </p:cNvCxnSpPr>
          <p:nvPr/>
        </p:nvCxnSpPr>
        <p:spPr>
          <a:xfrm>
            <a:off x="3218462" y="3295460"/>
            <a:ext cx="1276524" cy="1335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79D9B85F-8D77-B44A-8A73-B1C2DE3560FF}"/>
              </a:ext>
            </a:extLst>
          </p:cNvPr>
          <p:cNvSpPr txBox="1"/>
          <p:nvPr/>
        </p:nvSpPr>
        <p:spPr>
          <a:xfrm>
            <a:off x="125492" y="3142259"/>
            <a:ext cx="3801041" cy="1477328"/>
          </a:xfrm>
          <a:prstGeom prst="rect">
            <a:avLst/>
          </a:prstGeom>
          <a:noFill/>
        </p:spPr>
        <p:txBody>
          <a:bodyPr wrap="none" rtlCol="0">
            <a:spAutoFit/>
          </a:bodyPr>
          <a:lstStyle/>
          <a:p>
            <a:r>
              <a:rPr lang="en-US" dirty="0"/>
              <a:t>PSR count is consistent</a:t>
            </a:r>
            <a:br>
              <a:rPr lang="en-US" dirty="0"/>
            </a:br>
            <a:r>
              <a:rPr lang="en-US" dirty="0"/>
              <a:t>with the sum of PSR probabilities</a:t>
            </a:r>
            <a:br>
              <a:rPr lang="en-US" dirty="0"/>
            </a:br>
            <a:r>
              <a:rPr lang="en-US" dirty="0"/>
              <a:t>for associated sources</a:t>
            </a:r>
            <a:br>
              <a:rPr lang="en-US" dirty="0"/>
            </a:br>
            <a:r>
              <a:rPr lang="en-US" dirty="0"/>
              <a:t>corrected for other sources</a:t>
            </a:r>
          </a:p>
          <a:p>
            <a:r>
              <a:rPr lang="en-US" dirty="0"/>
              <a:t>(also for </a:t>
            </a:r>
            <a:r>
              <a:rPr lang="en-US" dirty="0" err="1"/>
              <a:t>Saz</a:t>
            </a:r>
            <a:r>
              <a:rPr lang="en-US" dirty="0"/>
              <a:t> Parkinson et al (2016)</a:t>
            </a:r>
          </a:p>
        </p:txBody>
      </p:sp>
      <p:cxnSp>
        <p:nvCxnSpPr>
          <p:cNvPr id="11" name="Straight Arrow Connector 10">
            <a:extLst>
              <a:ext uri="{FF2B5EF4-FFF2-40B4-BE49-F238E27FC236}">
                <a16:creationId xmlns:a16="http://schemas.microsoft.com/office/drawing/2014/main" id="{6A5F320B-C004-4541-ABAA-AB425B80C7B5}"/>
              </a:ext>
            </a:extLst>
          </p:cNvPr>
          <p:cNvCxnSpPr>
            <a:cxnSpLocks/>
          </p:cNvCxnSpPr>
          <p:nvPr/>
        </p:nvCxnSpPr>
        <p:spPr>
          <a:xfrm>
            <a:off x="2957707" y="2064956"/>
            <a:ext cx="1385693" cy="221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751CA0DD-27E3-8443-9F41-31A7715F21B7}"/>
              </a:ext>
            </a:extLst>
          </p:cNvPr>
          <p:cNvSpPr txBox="1"/>
          <p:nvPr/>
        </p:nvSpPr>
        <p:spPr>
          <a:xfrm>
            <a:off x="143106" y="1650952"/>
            <a:ext cx="2941831" cy="1200329"/>
          </a:xfrm>
          <a:prstGeom prst="rect">
            <a:avLst/>
          </a:prstGeom>
          <a:noFill/>
        </p:spPr>
        <p:txBody>
          <a:bodyPr wrap="none" rtlCol="0">
            <a:spAutoFit/>
          </a:bodyPr>
          <a:lstStyle/>
          <a:p>
            <a:r>
              <a:rPr lang="en-US" dirty="0"/>
              <a:t>This is the sum of PSR </a:t>
            </a:r>
            <a:br>
              <a:rPr lang="en-US" dirty="0"/>
            </a:br>
            <a:r>
              <a:rPr lang="en-US" dirty="0"/>
              <a:t>counts and probabilities</a:t>
            </a:r>
            <a:br>
              <a:rPr lang="en-US" dirty="0"/>
            </a:br>
            <a:r>
              <a:rPr lang="en-US" dirty="0"/>
              <a:t>of unassociated sources</a:t>
            </a:r>
            <a:br>
              <a:rPr lang="en-US" dirty="0"/>
            </a:br>
            <a:r>
              <a:rPr lang="en-US" dirty="0"/>
              <a:t>corrected for other sources</a:t>
            </a:r>
          </a:p>
        </p:txBody>
      </p:sp>
    </p:spTree>
    <p:extLst>
      <p:ext uri="{BB962C8B-B14F-4D97-AF65-F5344CB8AC3E}">
        <p14:creationId xmlns:p14="http://schemas.microsoft.com/office/powerpoint/2010/main" val="25078187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F291-9AE2-F849-8F95-410E97105E0B}"/>
              </a:ext>
            </a:extLst>
          </p:cNvPr>
          <p:cNvSpPr>
            <a:spLocks noGrp="1"/>
          </p:cNvSpPr>
          <p:nvPr>
            <p:ph type="title"/>
          </p:nvPr>
        </p:nvSpPr>
        <p:spPr/>
        <p:txBody>
          <a:bodyPr/>
          <a:lstStyle/>
          <a:p>
            <a:r>
              <a:rPr lang="en-US" dirty="0"/>
              <a:t>N(S) in the 3-class classification</a:t>
            </a:r>
          </a:p>
        </p:txBody>
      </p:sp>
      <p:sp>
        <p:nvSpPr>
          <p:cNvPr id="3" name="Content Placeholder 2">
            <a:extLst>
              <a:ext uri="{FF2B5EF4-FFF2-40B4-BE49-F238E27FC236}">
                <a16:creationId xmlns:a16="http://schemas.microsoft.com/office/drawing/2014/main" id="{9035AC93-8E8B-0845-ADD6-148C5A8FACB7}"/>
              </a:ext>
            </a:extLst>
          </p:cNvPr>
          <p:cNvSpPr>
            <a:spLocks noGrp="1"/>
          </p:cNvSpPr>
          <p:nvPr>
            <p:ph idx="1"/>
          </p:nvPr>
        </p:nvSpPr>
        <p:spPr/>
        <p:txBody>
          <a:bodyPr/>
          <a:lstStyle/>
          <a:p>
            <a:r>
              <a:rPr lang="en-US" dirty="0"/>
              <a:t>The predicted number of pulsars among unassociated 3FGL sources in the 3-class case is significantly below the predictions in the 2-class case (even after corrections for other sources).</a:t>
            </a:r>
          </a:p>
          <a:p>
            <a:pPr lvl="1"/>
            <a:r>
              <a:rPr lang="en-US" dirty="0"/>
              <a:t>red band is below the orange one:</a:t>
            </a:r>
          </a:p>
        </p:txBody>
      </p:sp>
      <p:sp>
        <p:nvSpPr>
          <p:cNvPr id="4" name="Slide Number Placeholder 3">
            <a:extLst>
              <a:ext uri="{FF2B5EF4-FFF2-40B4-BE49-F238E27FC236}">
                <a16:creationId xmlns:a16="http://schemas.microsoft.com/office/drawing/2014/main" id="{4D815511-623E-B243-9CFD-A3640533F397}"/>
              </a:ext>
            </a:extLst>
          </p:cNvPr>
          <p:cNvSpPr>
            <a:spLocks noGrp="1"/>
          </p:cNvSpPr>
          <p:nvPr>
            <p:ph type="sldNum" sz="quarter" idx="12"/>
          </p:nvPr>
        </p:nvSpPr>
        <p:spPr/>
        <p:txBody>
          <a:bodyPr/>
          <a:lstStyle/>
          <a:p>
            <a:fld id="{2BE1FEC3-8823-1349-926D-AB6C326E7D50}" type="slidenum">
              <a:rPr lang="en-US" smtClean="0"/>
              <a:pPr/>
              <a:t>19</a:t>
            </a:fld>
            <a:endParaRPr lang="en-US"/>
          </a:p>
        </p:txBody>
      </p:sp>
      <p:sp>
        <p:nvSpPr>
          <p:cNvPr id="5" name="Footer Placeholder 4">
            <a:extLst>
              <a:ext uri="{FF2B5EF4-FFF2-40B4-BE49-F238E27FC236}">
                <a16:creationId xmlns:a16="http://schemas.microsoft.com/office/drawing/2014/main" id="{873F8055-5475-C647-B6E4-FBF0FBED82D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DA976E30-48CA-1E4B-A5A8-70A62BAA0168}"/>
              </a:ext>
            </a:extLst>
          </p:cNvPr>
          <p:cNvPicPr>
            <a:picLocks noChangeAspect="1"/>
          </p:cNvPicPr>
          <p:nvPr/>
        </p:nvPicPr>
        <p:blipFill>
          <a:blip r:embed="rId2"/>
          <a:stretch>
            <a:fillRect/>
          </a:stretch>
        </p:blipFill>
        <p:spPr>
          <a:xfrm>
            <a:off x="1905000" y="2951163"/>
            <a:ext cx="5105400" cy="3829050"/>
          </a:xfrm>
          <a:prstGeom prst="rect">
            <a:avLst/>
          </a:prstGeom>
        </p:spPr>
      </p:pic>
    </p:spTree>
    <p:extLst>
      <p:ext uri="{BB962C8B-B14F-4D97-AF65-F5344CB8AC3E}">
        <p14:creationId xmlns:p14="http://schemas.microsoft.com/office/powerpoint/2010/main" val="32993857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Motivation</a:t>
            </a:r>
          </a:p>
          <a:p>
            <a:r>
              <a:rPr lang="en-US" dirty="0"/>
              <a:t>Construction of a probabilistic catalog from the Fermi LAT 3FGL catalog</a:t>
            </a:r>
          </a:p>
          <a:p>
            <a:pPr lvl="1"/>
            <a:r>
              <a:rPr lang="en-US" dirty="0"/>
              <a:t>Features</a:t>
            </a:r>
          </a:p>
          <a:p>
            <a:pPr lvl="1"/>
            <a:r>
              <a:rPr lang="en-US" dirty="0"/>
              <a:t>Meta-parameters</a:t>
            </a:r>
          </a:p>
          <a:p>
            <a:pPr lvl="1"/>
            <a:r>
              <a:rPr lang="en-US" dirty="0"/>
              <a:t>oversampling</a:t>
            </a:r>
          </a:p>
          <a:p>
            <a:pPr lvl="1"/>
            <a:r>
              <a:rPr lang="en-US" dirty="0"/>
              <a:t>2-class vs 3-class classification</a:t>
            </a:r>
          </a:p>
          <a:p>
            <a:r>
              <a:rPr lang="en-US" dirty="0"/>
              <a:t>Comparison of unassociated sources in 3FGL with sources in 4FGL-DR2</a:t>
            </a:r>
          </a:p>
          <a:p>
            <a:r>
              <a:rPr lang="en-US" dirty="0"/>
              <a:t>Probabilistic catalog based on 4FGL-DR2</a:t>
            </a:r>
          </a:p>
          <a:p>
            <a:r>
              <a:rPr lang="en-US" dirty="0"/>
              <a:t>Example of the usage of probabilistic catalogs for population studies</a:t>
            </a:r>
          </a:p>
        </p:txBody>
      </p:sp>
      <p:sp>
        <p:nvSpPr>
          <p:cNvPr id="4" name="Slide Number Placeholder 3"/>
          <p:cNvSpPr>
            <a:spLocks noGrp="1"/>
          </p:cNvSpPr>
          <p:nvPr>
            <p:ph type="sldNum" sz="quarter" idx="12"/>
          </p:nvPr>
        </p:nvSpPr>
        <p:spPr/>
        <p:txBody>
          <a:bodyPr/>
          <a:lstStyle/>
          <a:p>
            <a:fld id="{2BE1FEC3-8823-1349-926D-AB6C326E7D50}" type="slidenum">
              <a:rPr lang="en-US" smtClean="0"/>
              <a:pPr/>
              <a:t>2</a:t>
            </a:fld>
            <a:endParaRPr lang="en-US"/>
          </a:p>
        </p:txBody>
      </p:sp>
      <p:sp>
        <p:nvSpPr>
          <p:cNvPr id="6" name="Footer Placeholder 5"/>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7479838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259A-C37F-A745-A0F5-F7575CAC1746}"/>
              </a:ext>
            </a:extLst>
          </p:cNvPr>
          <p:cNvSpPr>
            <a:spLocks noGrp="1"/>
          </p:cNvSpPr>
          <p:nvPr>
            <p:ph type="title"/>
          </p:nvPr>
        </p:nvSpPr>
        <p:spPr/>
        <p:txBody>
          <a:bodyPr/>
          <a:lstStyle/>
          <a:p>
            <a:r>
              <a:rPr lang="en-US" dirty="0"/>
              <a:t>Latitude profiles</a:t>
            </a:r>
          </a:p>
        </p:txBody>
      </p:sp>
      <p:sp>
        <p:nvSpPr>
          <p:cNvPr id="3" name="Content Placeholder 2">
            <a:extLst>
              <a:ext uri="{FF2B5EF4-FFF2-40B4-BE49-F238E27FC236}">
                <a16:creationId xmlns:a16="http://schemas.microsoft.com/office/drawing/2014/main" id="{C0274DCC-8D16-7740-B195-FB9D370DA58E}"/>
              </a:ext>
            </a:extLst>
          </p:cNvPr>
          <p:cNvSpPr>
            <a:spLocks noGrp="1"/>
          </p:cNvSpPr>
          <p:nvPr>
            <p:ph idx="1"/>
          </p:nvPr>
        </p:nvSpPr>
        <p:spPr/>
        <p:txBody>
          <a:bodyPr/>
          <a:lstStyle/>
          <a:p>
            <a:r>
              <a:rPr lang="en-US" dirty="0"/>
              <a:t>For AGNs, the count of associated sources (and also the sum of AGN probabilities for associated sources) decreases towards the Galactic plane</a:t>
            </a:r>
          </a:p>
          <a:p>
            <a:r>
              <a:rPr lang="en-US" dirty="0"/>
              <a:t>However, one</a:t>
            </a:r>
            <a:br>
              <a:rPr lang="en-US" dirty="0"/>
            </a:br>
            <a:r>
              <a:rPr lang="en-US" dirty="0"/>
              <a:t>expects that</a:t>
            </a:r>
            <a:br>
              <a:rPr lang="en-US" dirty="0"/>
            </a:br>
            <a:r>
              <a:rPr lang="en-US" dirty="0"/>
              <a:t>the distribution</a:t>
            </a:r>
            <a:br>
              <a:rPr lang="en-US" dirty="0"/>
            </a:br>
            <a:r>
              <a:rPr lang="en-US" dirty="0"/>
              <a:t>of AGNs should</a:t>
            </a:r>
            <a:br>
              <a:rPr lang="en-US" dirty="0"/>
            </a:br>
            <a:r>
              <a:rPr lang="en-US" dirty="0"/>
              <a:t>be isotropic</a:t>
            </a:r>
          </a:p>
          <a:p>
            <a:r>
              <a:rPr lang="en-US" dirty="0"/>
              <a:t>The sum of </a:t>
            </a:r>
            <a:br>
              <a:rPr lang="en-US" dirty="0"/>
            </a:br>
            <a:r>
              <a:rPr lang="en-US" dirty="0"/>
              <a:t>AGN probabilities</a:t>
            </a:r>
            <a:br>
              <a:rPr lang="en-US" dirty="0"/>
            </a:br>
            <a:r>
              <a:rPr lang="en-US" dirty="0"/>
              <a:t>over unassociated</a:t>
            </a:r>
            <a:br>
              <a:rPr lang="en-US" dirty="0"/>
            </a:br>
            <a:r>
              <a:rPr lang="en-US" dirty="0"/>
              <a:t>sources is increasing</a:t>
            </a:r>
            <a:br>
              <a:rPr lang="en-US" dirty="0"/>
            </a:br>
            <a:r>
              <a:rPr lang="en-US" dirty="0"/>
              <a:t>towards the Galactic</a:t>
            </a:r>
            <a:br>
              <a:rPr lang="en-US" dirty="0"/>
            </a:br>
            <a:r>
              <a:rPr lang="en-US" dirty="0"/>
              <a:t>plane, so that the total</a:t>
            </a:r>
            <a:br>
              <a:rPr lang="en-US" dirty="0"/>
            </a:br>
            <a:r>
              <a:rPr lang="en-US" dirty="0"/>
              <a:t>expected number is</a:t>
            </a:r>
            <a:br>
              <a:rPr lang="en-US" dirty="0"/>
            </a:br>
            <a:r>
              <a:rPr lang="en-US" dirty="0"/>
              <a:t>approximately isotropic</a:t>
            </a:r>
          </a:p>
        </p:txBody>
      </p:sp>
      <p:sp>
        <p:nvSpPr>
          <p:cNvPr id="4" name="Slide Number Placeholder 3">
            <a:extLst>
              <a:ext uri="{FF2B5EF4-FFF2-40B4-BE49-F238E27FC236}">
                <a16:creationId xmlns:a16="http://schemas.microsoft.com/office/drawing/2014/main" id="{166FDD86-FCAC-754F-9CA7-F1B24D675B88}"/>
              </a:ext>
            </a:extLst>
          </p:cNvPr>
          <p:cNvSpPr>
            <a:spLocks noGrp="1"/>
          </p:cNvSpPr>
          <p:nvPr>
            <p:ph type="sldNum" sz="quarter" idx="12"/>
          </p:nvPr>
        </p:nvSpPr>
        <p:spPr/>
        <p:txBody>
          <a:bodyPr/>
          <a:lstStyle/>
          <a:p>
            <a:fld id="{2BE1FEC3-8823-1349-926D-AB6C326E7D50}" type="slidenum">
              <a:rPr lang="en-US" smtClean="0"/>
              <a:pPr/>
              <a:t>20</a:t>
            </a:fld>
            <a:endParaRPr lang="en-US"/>
          </a:p>
        </p:txBody>
      </p:sp>
      <p:sp>
        <p:nvSpPr>
          <p:cNvPr id="5" name="Footer Placeholder 4">
            <a:extLst>
              <a:ext uri="{FF2B5EF4-FFF2-40B4-BE49-F238E27FC236}">
                <a16:creationId xmlns:a16="http://schemas.microsoft.com/office/drawing/2014/main" id="{95E92659-5C45-BB41-8DBA-BB9115FE86FF}"/>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B6E3736-ECA6-7B41-86F3-BBE65B9CA6F0}"/>
              </a:ext>
            </a:extLst>
          </p:cNvPr>
          <p:cNvPicPr>
            <a:picLocks noChangeAspect="1"/>
          </p:cNvPicPr>
          <p:nvPr/>
        </p:nvPicPr>
        <p:blipFill>
          <a:blip r:embed="rId2"/>
          <a:stretch>
            <a:fillRect/>
          </a:stretch>
        </p:blipFill>
        <p:spPr>
          <a:xfrm>
            <a:off x="3810000" y="2209800"/>
            <a:ext cx="5105400" cy="3829050"/>
          </a:xfrm>
          <a:prstGeom prst="rect">
            <a:avLst/>
          </a:prstGeom>
        </p:spPr>
      </p:pic>
    </p:spTree>
    <p:extLst>
      <p:ext uri="{BB962C8B-B14F-4D97-AF65-F5344CB8AC3E}">
        <p14:creationId xmlns:p14="http://schemas.microsoft.com/office/powerpoint/2010/main" val="7140934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A81-2DF3-B142-BA7F-3EB8A49DCC26}"/>
              </a:ext>
            </a:extLst>
          </p:cNvPr>
          <p:cNvSpPr>
            <a:spLocks noGrp="1"/>
          </p:cNvSpPr>
          <p:nvPr>
            <p:ph type="title"/>
          </p:nvPr>
        </p:nvSpPr>
        <p:spPr/>
        <p:txBody>
          <a:bodyPr/>
          <a:lstStyle/>
          <a:p>
            <a:r>
              <a:rPr lang="en-US" dirty="0"/>
              <a:t>Longitude profiles</a:t>
            </a:r>
          </a:p>
        </p:txBody>
      </p:sp>
      <p:sp>
        <p:nvSpPr>
          <p:cNvPr id="3" name="Content Placeholder 2">
            <a:extLst>
              <a:ext uri="{FF2B5EF4-FFF2-40B4-BE49-F238E27FC236}">
                <a16:creationId xmlns:a16="http://schemas.microsoft.com/office/drawing/2014/main" id="{7300A352-FA86-3D48-BDAC-61741DAE7737}"/>
              </a:ext>
            </a:extLst>
          </p:cNvPr>
          <p:cNvSpPr>
            <a:spLocks noGrp="1"/>
          </p:cNvSpPr>
          <p:nvPr>
            <p:ph idx="1"/>
          </p:nvPr>
        </p:nvSpPr>
        <p:spPr/>
        <p:txBody>
          <a:bodyPr/>
          <a:lstStyle/>
          <a:p>
            <a:r>
              <a:rPr lang="en-US" dirty="0"/>
              <a:t>2-class classification </a:t>
            </a:r>
            <a:br>
              <a:rPr lang="en-US" dirty="0"/>
            </a:br>
            <a:r>
              <a:rPr lang="en-US" dirty="0"/>
              <a:t>predicts an increase</a:t>
            </a:r>
            <a:br>
              <a:rPr lang="en-US" dirty="0"/>
            </a:br>
            <a:r>
              <a:rPr lang="en-US" dirty="0"/>
              <a:t>of PSR density in the inner </a:t>
            </a:r>
            <a:br>
              <a:rPr lang="en-US" dirty="0"/>
            </a:br>
            <a:r>
              <a:rPr lang="en-US" dirty="0"/>
              <a:t>Galaxy for 4FGL-DR2</a:t>
            </a:r>
            <a:br>
              <a:rPr lang="en-US" dirty="0"/>
            </a:br>
            <a:r>
              <a:rPr lang="en-US" dirty="0"/>
              <a:t>catalog</a:t>
            </a:r>
          </a:p>
          <a:p>
            <a:endParaRPr lang="en-US" dirty="0"/>
          </a:p>
          <a:p>
            <a:endParaRPr lang="en-US" dirty="0"/>
          </a:p>
          <a:p>
            <a:endParaRPr lang="en-US" dirty="0"/>
          </a:p>
          <a:p>
            <a:r>
              <a:rPr lang="en-US" dirty="0"/>
              <a:t>In the 3-class case, the </a:t>
            </a:r>
            <a:br>
              <a:rPr lang="en-US" dirty="0"/>
            </a:br>
            <a:r>
              <a:rPr lang="en-US" dirty="0"/>
              <a:t>distribution of PSRs</a:t>
            </a:r>
            <a:br>
              <a:rPr lang="en-US" dirty="0"/>
            </a:br>
            <a:r>
              <a:rPr lang="en-US" dirty="0"/>
              <a:t>among unresolved sources</a:t>
            </a:r>
            <a:br>
              <a:rPr lang="en-US" dirty="0"/>
            </a:br>
            <a:r>
              <a:rPr lang="en-US" dirty="0"/>
              <a:t>is relatively flat, similar</a:t>
            </a:r>
            <a:br>
              <a:rPr lang="en-US" dirty="0"/>
            </a:br>
            <a:r>
              <a:rPr lang="en-US" dirty="0"/>
              <a:t>to the distribution of resolved</a:t>
            </a:r>
            <a:br>
              <a:rPr lang="en-US" dirty="0"/>
            </a:br>
            <a:r>
              <a:rPr lang="en-US" dirty="0"/>
              <a:t>PSRs</a:t>
            </a:r>
          </a:p>
        </p:txBody>
      </p:sp>
      <p:sp>
        <p:nvSpPr>
          <p:cNvPr id="4" name="Slide Number Placeholder 3">
            <a:extLst>
              <a:ext uri="{FF2B5EF4-FFF2-40B4-BE49-F238E27FC236}">
                <a16:creationId xmlns:a16="http://schemas.microsoft.com/office/drawing/2014/main" id="{C3B43B3E-D175-1044-AA28-13D64E9C3BD0}"/>
              </a:ext>
            </a:extLst>
          </p:cNvPr>
          <p:cNvSpPr>
            <a:spLocks noGrp="1"/>
          </p:cNvSpPr>
          <p:nvPr>
            <p:ph type="sldNum" sz="quarter" idx="12"/>
          </p:nvPr>
        </p:nvSpPr>
        <p:spPr/>
        <p:txBody>
          <a:bodyPr/>
          <a:lstStyle/>
          <a:p>
            <a:fld id="{2BE1FEC3-8823-1349-926D-AB6C326E7D50}" type="slidenum">
              <a:rPr lang="en-US" smtClean="0"/>
              <a:pPr/>
              <a:t>21</a:t>
            </a:fld>
            <a:endParaRPr lang="en-US"/>
          </a:p>
        </p:txBody>
      </p:sp>
      <p:sp>
        <p:nvSpPr>
          <p:cNvPr id="5" name="Footer Placeholder 4">
            <a:extLst>
              <a:ext uri="{FF2B5EF4-FFF2-40B4-BE49-F238E27FC236}">
                <a16:creationId xmlns:a16="http://schemas.microsoft.com/office/drawing/2014/main" id="{C7750DEF-B329-2641-B503-98927F014F93}"/>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23EB4D2F-89CF-124F-A81F-DD81332B6581}"/>
              </a:ext>
            </a:extLst>
          </p:cNvPr>
          <p:cNvPicPr>
            <a:picLocks noChangeAspect="1"/>
          </p:cNvPicPr>
          <p:nvPr/>
        </p:nvPicPr>
        <p:blipFill>
          <a:blip r:embed="rId2"/>
          <a:stretch>
            <a:fillRect/>
          </a:stretch>
        </p:blipFill>
        <p:spPr>
          <a:xfrm>
            <a:off x="4621213" y="962818"/>
            <a:ext cx="3640666" cy="2730500"/>
          </a:xfrm>
          <a:prstGeom prst="rect">
            <a:avLst/>
          </a:prstGeom>
        </p:spPr>
      </p:pic>
      <p:pic>
        <p:nvPicPr>
          <p:cNvPr id="9" name="Picture 8">
            <a:extLst>
              <a:ext uri="{FF2B5EF4-FFF2-40B4-BE49-F238E27FC236}">
                <a16:creationId xmlns:a16="http://schemas.microsoft.com/office/drawing/2014/main" id="{F13197D4-AC4C-154C-BDC3-0DFDBE32B2B1}"/>
              </a:ext>
            </a:extLst>
          </p:cNvPr>
          <p:cNvPicPr>
            <a:picLocks noChangeAspect="1"/>
          </p:cNvPicPr>
          <p:nvPr/>
        </p:nvPicPr>
        <p:blipFill>
          <a:blip r:embed="rId3"/>
          <a:stretch>
            <a:fillRect/>
          </a:stretch>
        </p:blipFill>
        <p:spPr>
          <a:xfrm>
            <a:off x="4621212" y="3670301"/>
            <a:ext cx="3640667" cy="2730500"/>
          </a:xfrm>
          <a:prstGeom prst="rect">
            <a:avLst/>
          </a:prstGeom>
        </p:spPr>
      </p:pic>
    </p:spTree>
    <p:extLst>
      <p:ext uri="{BB962C8B-B14F-4D97-AF65-F5344CB8AC3E}">
        <p14:creationId xmlns:p14="http://schemas.microsoft.com/office/powerpoint/2010/main" val="38835293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66CD-44A4-AF40-A1E3-A290DFF34D29}"/>
              </a:ext>
            </a:extLst>
          </p:cNvPr>
          <p:cNvSpPr>
            <a:spLocks noGrp="1"/>
          </p:cNvSpPr>
          <p:nvPr>
            <p:ph type="title"/>
          </p:nvPr>
        </p:nvSpPr>
        <p:spPr/>
        <p:txBody>
          <a:bodyPr/>
          <a:lstStyle/>
          <a:p>
            <a:r>
              <a:rPr lang="en-US" dirty="0"/>
              <a:t>Expected numbers of sources</a:t>
            </a:r>
          </a:p>
        </p:txBody>
      </p:sp>
      <p:sp>
        <p:nvSpPr>
          <p:cNvPr id="3" name="Content Placeholder 2">
            <a:extLst>
              <a:ext uri="{FF2B5EF4-FFF2-40B4-BE49-F238E27FC236}">
                <a16:creationId xmlns:a16="http://schemas.microsoft.com/office/drawing/2014/main" id="{F3515443-E0B3-D845-B9A0-20DD1EDB4389}"/>
              </a:ext>
            </a:extLst>
          </p:cNvPr>
          <p:cNvSpPr>
            <a:spLocks noGrp="1"/>
          </p:cNvSpPr>
          <p:nvPr>
            <p:ph idx="1"/>
          </p:nvPr>
        </p:nvSpPr>
        <p:spPr>
          <a:xfrm>
            <a:off x="625476" y="1144587"/>
            <a:ext cx="7991475" cy="5027613"/>
          </a:xfrm>
        </p:spPr>
        <p:txBody>
          <a:bodyPr/>
          <a:lstStyle/>
          <a:p>
            <a:r>
              <a:rPr lang="en-US" dirty="0"/>
              <a:t>We calculate the expected numbers of AGNs, PSRs, and OTHER sources among the unassociated ones</a:t>
            </a:r>
          </a:p>
        </p:txBody>
      </p:sp>
      <p:sp>
        <p:nvSpPr>
          <p:cNvPr id="4" name="Slide Number Placeholder 3">
            <a:extLst>
              <a:ext uri="{FF2B5EF4-FFF2-40B4-BE49-F238E27FC236}">
                <a16:creationId xmlns:a16="http://schemas.microsoft.com/office/drawing/2014/main" id="{2EAFFDAD-B014-DB4C-A57A-FE5F071540BF}"/>
              </a:ext>
            </a:extLst>
          </p:cNvPr>
          <p:cNvSpPr>
            <a:spLocks noGrp="1"/>
          </p:cNvSpPr>
          <p:nvPr>
            <p:ph type="sldNum" sz="quarter" idx="12"/>
          </p:nvPr>
        </p:nvSpPr>
        <p:spPr/>
        <p:txBody>
          <a:bodyPr/>
          <a:lstStyle/>
          <a:p>
            <a:fld id="{2BE1FEC3-8823-1349-926D-AB6C326E7D50}" type="slidenum">
              <a:rPr lang="en-US" smtClean="0"/>
              <a:pPr/>
              <a:t>22</a:t>
            </a:fld>
            <a:endParaRPr lang="en-US"/>
          </a:p>
        </p:txBody>
      </p:sp>
      <p:sp>
        <p:nvSpPr>
          <p:cNvPr id="5" name="Footer Placeholder 4">
            <a:extLst>
              <a:ext uri="{FF2B5EF4-FFF2-40B4-BE49-F238E27FC236}">
                <a16:creationId xmlns:a16="http://schemas.microsoft.com/office/drawing/2014/main" id="{FEFB18E4-847C-B245-B3C3-0C0D87F80604}"/>
              </a:ext>
            </a:extLst>
          </p:cNvPr>
          <p:cNvSpPr>
            <a:spLocks noGrp="1"/>
          </p:cNvSpPr>
          <p:nvPr>
            <p:ph type="ftr" sz="quarter" idx="3"/>
          </p:nvPr>
        </p:nvSpPr>
        <p:spPr/>
        <p:txBody>
          <a:bodyPr/>
          <a:lstStyle/>
          <a:p>
            <a:r>
              <a:rPr lang="en-US"/>
              <a:t>Dmitry Malyshev, Probabilistic catalogs</a:t>
            </a:r>
            <a:endParaRPr lang="en-US" dirty="0"/>
          </a:p>
        </p:txBody>
      </p:sp>
      <p:grpSp>
        <p:nvGrpSpPr>
          <p:cNvPr id="12" name="Group 11">
            <a:extLst>
              <a:ext uri="{FF2B5EF4-FFF2-40B4-BE49-F238E27FC236}">
                <a16:creationId xmlns:a16="http://schemas.microsoft.com/office/drawing/2014/main" id="{906E7915-C7DE-AE4C-B94F-15696A934BB4}"/>
              </a:ext>
            </a:extLst>
          </p:cNvPr>
          <p:cNvGrpSpPr/>
          <p:nvPr/>
        </p:nvGrpSpPr>
        <p:grpSpPr>
          <a:xfrm>
            <a:off x="2028671" y="1979467"/>
            <a:ext cx="6134100" cy="4192733"/>
            <a:chOff x="1970087" y="1981200"/>
            <a:chExt cx="6134100" cy="4192733"/>
          </a:xfrm>
        </p:grpSpPr>
        <p:pic>
          <p:nvPicPr>
            <p:cNvPr id="7" name="Picture 6" descr="Table&#10;&#10;Description automatically generated">
              <a:extLst>
                <a:ext uri="{FF2B5EF4-FFF2-40B4-BE49-F238E27FC236}">
                  <a16:creationId xmlns:a16="http://schemas.microsoft.com/office/drawing/2014/main" id="{E0C801DB-542E-FE40-B47C-EA977DBD0C7D}"/>
                </a:ext>
              </a:extLst>
            </p:cNvPr>
            <p:cNvPicPr>
              <a:picLocks noChangeAspect="1"/>
            </p:cNvPicPr>
            <p:nvPr/>
          </p:nvPicPr>
          <p:blipFill>
            <a:blip r:embed="rId2"/>
            <a:stretch>
              <a:fillRect/>
            </a:stretch>
          </p:blipFill>
          <p:spPr>
            <a:xfrm>
              <a:off x="1970087" y="1981200"/>
              <a:ext cx="6134100" cy="2184400"/>
            </a:xfrm>
            <a:prstGeom prst="rect">
              <a:avLst/>
            </a:prstGeom>
          </p:spPr>
        </p:pic>
        <p:pic>
          <p:nvPicPr>
            <p:cNvPr id="9" name="Picture 8" descr="Table&#10;&#10;Description automatically generated">
              <a:extLst>
                <a:ext uri="{FF2B5EF4-FFF2-40B4-BE49-F238E27FC236}">
                  <a16:creationId xmlns:a16="http://schemas.microsoft.com/office/drawing/2014/main" id="{0A4075BE-78E4-414A-832C-D5E2BC96035A}"/>
                </a:ext>
              </a:extLst>
            </p:cNvPr>
            <p:cNvPicPr>
              <a:picLocks noChangeAspect="1"/>
            </p:cNvPicPr>
            <p:nvPr/>
          </p:nvPicPr>
          <p:blipFill>
            <a:blip r:embed="rId3"/>
            <a:stretch>
              <a:fillRect/>
            </a:stretch>
          </p:blipFill>
          <p:spPr>
            <a:xfrm>
              <a:off x="1989137" y="4167333"/>
              <a:ext cx="6096000" cy="2006600"/>
            </a:xfrm>
            <a:prstGeom prst="rect">
              <a:avLst/>
            </a:prstGeom>
          </p:spPr>
        </p:pic>
      </p:grpSp>
      <p:sp>
        <p:nvSpPr>
          <p:cNvPr id="10" name="TextBox 9">
            <a:extLst>
              <a:ext uri="{FF2B5EF4-FFF2-40B4-BE49-F238E27FC236}">
                <a16:creationId xmlns:a16="http://schemas.microsoft.com/office/drawing/2014/main" id="{888F8A73-8274-EF4B-A0CC-01B9EB7F4138}"/>
              </a:ext>
            </a:extLst>
          </p:cNvPr>
          <p:cNvSpPr txBox="1"/>
          <p:nvPr/>
        </p:nvSpPr>
        <p:spPr>
          <a:xfrm>
            <a:off x="304800" y="2819400"/>
            <a:ext cx="761747" cy="369332"/>
          </a:xfrm>
          <a:prstGeom prst="rect">
            <a:avLst/>
          </a:prstGeom>
          <a:noFill/>
        </p:spPr>
        <p:txBody>
          <a:bodyPr wrap="none" rtlCol="0">
            <a:spAutoFit/>
          </a:bodyPr>
          <a:lstStyle/>
          <a:p>
            <a:r>
              <a:rPr lang="en-US" dirty="0"/>
              <a:t>3FGL</a:t>
            </a:r>
          </a:p>
        </p:txBody>
      </p:sp>
      <p:sp>
        <p:nvSpPr>
          <p:cNvPr id="11" name="TextBox 10">
            <a:extLst>
              <a:ext uri="{FF2B5EF4-FFF2-40B4-BE49-F238E27FC236}">
                <a16:creationId xmlns:a16="http://schemas.microsoft.com/office/drawing/2014/main" id="{A4083030-731E-BC43-9F90-C2D1DB84B557}"/>
              </a:ext>
            </a:extLst>
          </p:cNvPr>
          <p:cNvSpPr txBox="1"/>
          <p:nvPr/>
        </p:nvSpPr>
        <p:spPr>
          <a:xfrm>
            <a:off x="299784" y="4902478"/>
            <a:ext cx="1300356" cy="369332"/>
          </a:xfrm>
          <a:prstGeom prst="rect">
            <a:avLst/>
          </a:prstGeom>
          <a:noFill/>
        </p:spPr>
        <p:txBody>
          <a:bodyPr wrap="none" rtlCol="0">
            <a:spAutoFit/>
          </a:bodyPr>
          <a:lstStyle/>
          <a:p>
            <a:r>
              <a:rPr lang="en-US" dirty="0"/>
              <a:t>4FGL-DR2</a:t>
            </a:r>
          </a:p>
        </p:txBody>
      </p:sp>
    </p:spTree>
    <p:extLst>
      <p:ext uri="{BB962C8B-B14F-4D97-AF65-F5344CB8AC3E}">
        <p14:creationId xmlns:p14="http://schemas.microsoft.com/office/powerpoint/2010/main" val="9456700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6EC-CCC6-5741-8D0B-5E0940B48E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FF84AC-1092-6C4A-8424-8688F7204101}"/>
              </a:ext>
            </a:extLst>
          </p:cNvPr>
          <p:cNvSpPr>
            <a:spLocks noGrp="1"/>
          </p:cNvSpPr>
          <p:nvPr>
            <p:ph idx="1"/>
          </p:nvPr>
        </p:nvSpPr>
        <p:spPr/>
        <p:txBody>
          <a:bodyPr/>
          <a:lstStyle/>
          <a:p>
            <a:r>
              <a:rPr lang="en-US" dirty="0"/>
              <a:t>We have created probabilistic catalogs based on 3FGL and 4FGL-DR2 catalogs with classifications of sources into either 2 classes (AGN, PSR) or 3 classes (AGN, PSR, OTHER)</a:t>
            </a:r>
          </a:p>
          <a:p>
            <a:pPr lvl="1"/>
            <a:r>
              <a:rPr lang="en-US" dirty="0"/>
              <a:t>We make predictions for the likely classes for unassociated sources using four machine learning algorithms</a:t>
            </a:r>
          </a:p>
          <a:p>
            <a:pPr lvl="1"/>
            <a:r>
              <a:rPr lang="en-US" dirty="0"/>
              <a:t>We test 3FGL predictions against associations in 4FGL-DR2</a:t>
            </a:r>
          </a:p>
          <a:p>
            <a:pPr lvl="1"/>
            <a:r>
              <a:rPr lang="en-US" dirty="0"/>
              <a:t>We find that one should either correct for OTHER sources in the 2-class case (but the correction depends on binning) or use 3-class classification</a:t>
            </a:r>
          </a:p>
          <a:p>
            <a:r>
              <a:rPr lang="en-US" dirty="0"/>
              <a:t>We are working on a paper</a:t>
            </a:r>
          </a:p>
        </p:txBody>
      </p:sp>
      <p:sp>
        <p:nvSpPr>
          <p:cNvPr id="4" name="Slide Number Placeholder 3">
            <a:extLst>
              <a:ext uri="{FF2B5EF4-FFF2-40B4-BE49-F238E27FC236}">
                <a16:creationId xmlns:a16="http://schemas.microsoft.com/office/drawing/2014/main" id="{C9A30281-B838-1B41-B871-18FD95F5AA10}"/>
              </a:ext>
            </a:extLst>
          </p:cNvPr>
          <p:cNvSpPr>
            <a:spLocks noGrp="1"/>
          </p:cNvSpPr>
          <p:nvPr>
            <p:ph type="sldNum" sz="quarter" idx="12"/>
          </p:nvPr>
        </p:nvSpPr>
        <p:spPr/>
        <p:txBody>
          <a:bodyPr/>
          <a:lstStyle/>
          <a:p>
            <a:fld id="{2BE1FEC3-8823-1349-926D-AB6C326E7D50}" type="slidenum">
              <a:rPr lang="en-US" smtClean="0"/>
              <a:pPr/>
              <a:t>23</a:t>
            </a:fld>
            <a:endParaRPr lang="en-US"/>
          </a:p>
        </p:txBody>
      </p:sp>
      <p:sp>
        <p:nvSpPr>
          <p:cNvPr id="5" name="Footer Placeholder 4">
            <a:extLst>
              <a:ext uri="{FF2B5EF4-FFF2-40B4-BE49-F238E27FC236}">
                <a16:creationId xmlns:a16="http://schemas.microsoft.com/office/drawing/2014/main" id="{10A15216-98B1-0B4C-BE2A-A79F3776FBF5}"/>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20149587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4840-3061-0946-8780-2678B52EF97E}"/>
              </a:ext>
            </a:extLst>
          </p:cNvPr>
          <p:cNvSpPr>
            <a:spLocks noGrp="1"/>
          </p:cNvSpPr>
          <p:nvPr>
            <p:ph type="title"/>
          </p:nvPr>
        </p:nvSpPr>
        <p:spPr/>
        <p:txBody>
          <a:bodyPr/>
          <a:lstStyle/>
          <a:p>
            <a:r>
              <a:rPr lang="en-US" dirty="0"/>
              <a:t>Backup slides</a:t>
            </a:r>
          </a:p>
        </p:txBody>
      </p:sp>
      <p:sp>
        <p:nvSpPr>
          <p:cNvPr id="3" name="Content Placeholder 2">
            <a:extLst>
              <a:ext uri="{FF2B5EF4-FFF2-40B4-BE49-F238E27FC236}">
                <a16:creationId xmlns:a16="http://schemas.microsoft.com/office/drawing/2014/main" id="{AB82197E-4761-B548-81DA-EB1C1EC4767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6C0E6A1-2CD8-704A-A3F5-F0DC3771B332}"/>
              </a:ext>
            </a:extLst>
          </p:cNvPr>
          <p:cNvSpPr>
            <a:spLocks noGrp="1"/>
          </p:cNvSpPr>
          <p:nvPr>
            <p:ph type="sldNum" sz="quarter" idx="12"/>
          </p:nvPr>
        </p:nvSpPr>
        <p:spPr/>
        <p:txBody>
          <a:bodyPr/>
          <a:lstStyle/>
          <a:p>
            <a:fld id="{2BE1FEC3-8823-1349-926D-AB6C326E7D50}" type="slidenum">
              <a:rPr lang="en-US" smtClean="0"/>
              <a:pPr/>
              <a:t>24</a:t>
            </a:fld>
            <a:endParaRPr lang="en-US"/>
          </a:p>
        </p:txBody>
      </p:sp>
      <p:sp>
        <p:nvSpPr>
          <p:cNvPr id="5" name="Footer Placeholder 4">
            <a:extLst>
              <a:ext uri="{FF2B5EF4-FFF2-40B4-BE49-F238E27FC236}">
                <a16:creationId xmlns:a16="http://schemas.microsoft.com/office/drawing/2014/main" id="{1CA549AF-E97C-0149-AABA-2A85F17AB80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38065976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ED72-9053-3D4F-9620-EC4E728AD604}"/>
              </a:ext>
            </a:extLst>
          </p:cNvPr>
          <p:cNvSpPr>
            <a:spLocks noGrp="1"/>
          </p:cNvSpPr>
          <p:nvPr>
            <p:ph type="title"/>
          </p:nvPr>
        </p:nvSpPr>
        <p:spPr/>
        <p:txBody>
          <a:bodyPr/>
          <a:lstStyle/>
          <a:p>
            <a:r>
              <a:rPr lang="en-US" dirty="0"/>
              <a:t>RF: optimization of meta-parameters</a:t>
            </a:r>
          </a:p>
        </p:txBody>
      </p:sp>
      <p:sp>
        <p:nvSpPr>
          <p:cNvPr id="3" name="Content Placeholder 2">
            <a:extLst>
              <a:ext uri="{FF2B5EF4-FFF2-40B4-BE49-F238E27FC236}">
                <a16:creationId xmlns:a16="http://schemas.microsoft.com/office/drawing/2014/main" id="{F20360A6-0D6C-4D41-840B-868257353E4E}"/>
              </a:ext>
            </a:extLst>
          </p:cNvPr>
          <p:cNvSpPr>
            <a:spLocks noGrp="1"/>
          </p:cNvSpPr>
          <p:nvPr>
            <p:ph idx="1"/>
          </p:nvPr>
        </p:nvSpPr>
        <p:spPr/>
        <p:txBody>
          <a:bodyPr/>
          <a:lstStyle/>
          <a:p>
            <a:r>
              <a:rPr lang="en-US" dirty="0"/>
              <a:t>As an example, we will start with the optimization of meta-parameters for the RF algorithm</a:t>
            </a:r>
          </a:p>
          <a:p>
            <a:r>
              <a:rPr lang="en-US" dirty="0"/>
              <a:t>Parameters:</a:t>
            </a:r>
          </a:p>
          <a:p>
            <a:pPr lvl="1"/>
            <a:r>
              <a:rPr lang="en-US" dirty="0"/>
              <a:t>Number of trees</a:t>
            </a:r>
          </a:p>
          <a:p>
            <a:pPr lvl="1"/>
            <a:r>
              <a:rPr lang="en-US" dirty="0"/>
              <a:t>Maximal depth of a tree</a:t>
            </a:r>
          </a:p>
        </p:txBody>
      </p:sp>
      <p:sp>
        <p:nvSpPr>
          <p:cNvPr id="4" name="Slide Number Placeholder 3">
            <a:extLst>
              <a:ext uri="{FF2B5EF4-FFF2-40B4-BE49-F238E27FC236}">
                <a16:creationId xmlns:a16="http://schemas.microsoft.com/office/drawing/2014/main" id="{05D19C3C-684D-864F-9EF8-1771E4356936}"/>
              </a:ext>
            </a:extLst>
          </p:cNvPr>
          <p:cNvSpPr>
            <a:spLocks noGrp="1"/>
          </p:cNvSpPr>
          <p:nvPr>
            <p:ph type="sldNum" sz="quarter" idx="12"/>
          </p:nvPr>
        </p:nvSpPr>
        <p:spPr/>
        <p:txBody>
          <a:bodyPr/>
          <a:lstStyle/>
          <a:p>
            <a:fld id="{2BE1FEC3-8823-1349-926D-AB6C326E7D50}" type="slidenum">
              <a:rPr lang="en-US" smtClean="0"/>
              <a:pPr/>
              <a:t>25</a:t>
            </a:fld>
            <a:endParaRPr lang="en-US"/>
          </a:p>
        </p:txBody>
      </p:sp>
      <p:sp>
        <p:nvSpPr>
          <p:cNvPr id="5" name="Footer Placeholder 4">
            <a:extLst>
              <a:ext uri="{FF2B5EF4-FFF2-40B4-BE49-F238E27FC236}">
                <a16:creationId xmlns:a16="http://schemas.microsoft.com/office/drawing/2014/main" id="{CB54D31A-5715-CB48-A831-8D0A9C59E5F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4B07B71-053A-B148-9DBC-669737B21880}"/>
              </a:ext>
            </a:extLst>
          </p:cNvPr>
          <p:cNvPicPr>
            <a:picLocks noChangeAspect="1"/>
          </p:cNvPicPr>
          <p:nvPr/>
        </p:nvPicPr>
        <p:blipFill>
          <a:blip r:embed="rId2"/>
          <a:stretch>
            <a:fillRect/>
          </a:stretch>
        </p:blipFill>
        <p:spPr>
          <a:xfrm>
            <a:off x="381000" y="2971800"/>
            <a:ext cx="6318383" cy="3236914"/>
          </a:xfrm>
          <a:prstGeom prst="rect">
            <a:avLst/>
          </a:prstGeom>
        </p:spPr>
      </p:pic>
      <p:sp>
        <p:nvSpPr>
          <p:cNvPr id="8" name="TextBox 7">
            <a:extLst>
              <a:ext uri="{FF2B5EF4-FFF2-40B4-BE49-F238E27FC236}">
                <a16:creationId xmlns:a16="http://schemas.microsoft.com/office/drawing/2014/main" id="{773846CE-2885-1E46-9549-133809716869}"/>
              </a:ext>
            </a:extLst>
          </p:cNvPr>
          <p:cNvSpPr txBox="1"/>
          <p:nvPr/>
        </p:nvSpPr>
        <p:spPr>
          <a:xfrm>
            <a:off x="6705600" y="2895600"/>
            <a:ext cx="1981200" cy="2862322"/>
          </a:xfrm>
          <a:prstGeom prst="rect">
            <a:avLst/>
          </a:prstGeom>
          <a:noFill/>
        </p:spPr>
        <p:txBody>
          <a:bodyPr wrap="square" rtlCol="0">
            <a:spAutoFit/>
          </a:bodyPr>
          <a:lstStyle/>
          <a:p>
            <a:r>
              <a:rPr lang="en-US" dirty="0"/>
              <a:t>The testing score is obtained by taking 1000 realizations of 70/30 % splits and calculating the average performance on the 30% testing samples</a:t>
            </a:r>
          </a:p>
        </p:txBody>
      </p:sp>
    </p:spTree>
    <p:extLst>
      <p:ext uri="{BB962C8B-B14F-4D97-AF65-F5344CB8AC3E}">
        <p14:creationId xmlns:p14="http://schemas.microsoft.com/office/powerpoint/2010/main" val="34757602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F6F-48F1-DA4E-97B9-890FF723760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1A99C07-DB58-B24D-A99B-1CEA9142C194}"/>
              </a:ext>
            </a:extLst>
          </p:cNvPr>
          <p:cNvSpPr>
            <a:spLocks noGrp="1"/>
          </p:cNvSpPr>
          <p:nvPr>
            <p:ph idx="1"/>
          </p:nvPr>
        </p:nvSpPr>
        <p:spPr/>
        <p:txBody>
          <a:bodyPr/>
          <a:lstStyle/>
          <a:p>
            <a:r>
              <a:rPr lang="en-US" dirty="0"/>
              <a:t>Probability domains for LR: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general, </a:t>
            </a:r>
            <a:r>
              <a:rPr lang="en-US" i="1" dirty="0">
                <a:solidFill>
                  <a:srgbClr val="0432FF"/>
                </a:solidFill>
              </a:rPr>
              <a:t>f(x)</a:t>
            </a:r>
            <a:r>
              <a:rPr lang="en-US" dirty="0"/>
              <a:t> can be a non-linear function of input features </a:t>
            </a:r>
            <a:r>
              <a:rPr lang="en-US" i="1" dirty="0">
                <a:solidFill>
                  <a:srgbClr val="0432FF"/>
                </a:solidFill>
              </a:rPr>
              <a:t>x</a:t>
            </a:r>
            <a:r>
              <a:rPr lang="en-US" dirty="0"/>
              <a:t>. In this case, more complicated boundaries are possible.</a:t>
            </a:r>
          </a:p>
          <a:p>
            <a:r>
              <a:rPr lang="en-US" dirty="0"/>
              <a:t>We see that already linear </a:t>
            </a:r>
            <a:r>
              <a:rPr lang="en-US" i="1" dirty="0">
                <a:solidFill>
                  <a:srgbClr val="0432FF"/>
                </a:solidFill>
              </a:rPr>
              <a:t>f(x)</a:t>
            </a:r>
            <a:r>
              <a:rPr lang="en-US" dirty="0"/>
              <a:t> gives good classification accuracy.</a:t>
            </a:r>
          </a:p>
        </p:txBody>
      </p:sp>
      <p:sp>
        <p:nvSpPr>
          <p:cNvPr id="4" name="Slide Number Placeholder 3">
            <a:extLst>
              <a:ext uri="{FF2B5EF4-FFF2-40B4-BE49-F238E27FC236}">
                <a16:creationId xmlns:a16="http://schemas.microsoft.com/office/drawing/2014/main" id="{4F6EEFDE-0362-5043-A393-C1631BD47AAB}"/>
              </a:ext>
            </a:extLst>
          </p:cNvPr>
          <p:cNvSpPr>
            <a:spLocks noGrp="1"/>
          </p:cNvSpPr>
          <p:nvPr>
            <p:ph type="sldNum" sz="quarter" idx="12"/>
          </p:nvPr>
        </p:nvSpPr>
        <p:spPr/>
        <p:txBody>
          <a:bodyPr/>
          <a:lstStyle/>
          <a:p>
            <a:fld id="{2BE1FEC3-8823-1349-926D-AB6C326E7D50}" type="slidenum">
              <a:rPr lang="en-US" smtClean="0"/>
              <a:pPr/>
              <a:t>26</a:t>
            </a:fld>
            <a:endParaRPr lang="en-US"/>
          </a:p>
        </p:txBody>
      </p:sp>
      <p:sp>
        <p:nvSpPr>
          <p:cNvPr id="5" name="Footer Placeholder 4">
            <a:extLst>
              <a:ext uri="{FF2B5EF4-FFF2-40B4-BE49-F238E27FC236}">
                <a16:creationId xmlns:a16="http://schemas.microsoft.com/office/drawing/2014/main" id="{BD7124F1-F665-9548-A445-AD2677279362}"/>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414C4072-E2EE-6445-B501-2A4B1A6F7865}"/>
              </a:ext>
            </a:extLst>
          </p:cNvPr>
          <p:cNvPicPr>
            <a:picLocks noChangeAspect="1"/>
          </p:cNvPicPr>
          <p:nvPr/>
        </p:nvPicPr>
        <p:blipFill>
          <a:blip r:embed="rId2"/>
          <a:stretch>
            <a:fillRect/>
          </a:stretch>
        </p:blipFill>
        <p:spPr>
          <a:xfrm>
            <a:off x="6043855" y="2052410"/>
            <a:ext cx="2649476" cy="557784"/>
          </a:xfrm>
          <a:prstGeom prst="rect">
            <a:avLst/>
          </a:prstGeom>
        </p:spPr>
      </p:pic>
      <p:pic>
        <p:nvPicPr>
          <p:cNvPr id="9" name="Picture 8">
            <a:extLst>
              <a:ext uri="{FF2B5EF4-FFF2-40B4-BE49-F238E27FC236}">
                <a16:creationId xmlns:a16="http://schemas.microsoft.com/office/drawing/2014/main" id="{82AD288E-292E-D34A-8152-1B6E3799C985}"/>
              </a:ext>
            </a:extLst>
          </p:cNvPr>
          <p:cNvPicPr>
            <a:picLocks noChangeAspect="1"/>
          </p:cNvPicPr>
          <p:nvPr/>
        </p:nvPicPr>
        <p:blipFill>
          <a:blip r:embed="rId3"/>
          <a:stretch>
            <a:fillRect/>
          </a:stretch>
        </p:blipFill>
        <p:spPr>
          <a:xfrm>
            <a:off x="6102531" y="2945203"/>
            <a:ext cx="1883396" cy="329137"/>
          </a:xfrm>
          <a:prstGeom prst="rect">
            <a:avLst/>
          </a:prstGeom>
        </p:spPr>
      </p:pic>
      <p:pic>
        <p:nvPicPr>
          <p:cNvPr id="7" name="Picture 6">
            <a:extLst>
              <a:ext uri="{FF2B5EF4-FFF2-40B4-BE49-F238E27FC236}">
                <a16:creationId xmlns:a16="http://schemas.microsoft.com/office/drawing/2014/main" id="{708DCA7B-245F-6A43-85E5-3B84B011D3B7}"/>
              </a:ext>
            </a:extLst>
          </p:cNvPr>
          <p:cNvPicPr>
            <a:picLocks noChangeAspect="1"/>
          </p:cNvPicPr>
          <p:nvPr/>
        </p:nvPicPr>
        <p:blipFill>
          <a:blip r:embed="rId4"/>
          <a:stretch>
            <a:fillRect/>
          </a:stretch>
        </p:blipFill>
        <p:spPr>
          <a:xfrm>
            <a:off x="304800" y="1726408"/>
            <a:ext cx="5166707" cy="3229192"/>
          </a:xfrm>
          <a:prstGeom prst="rect">
            <a:avLst/>
          </a:prstGeom>
        </p:spPr>
      </p:pic>
    </p:spTree>
    <p:extLst>
      <p:ext uri="{BB962C8B-B14F-4D97-AF65-F5344CB8AC3E}">
        <p14:creationId xmlns:p14="http://schemas.microsoft.com/office/powerpoint/2010/main" val="23100486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AB6C-1224-3241-8AB9-4849CF22822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53BD71F9-3FF5-0E45-968B-F1AF245C1180}"/>
              </a:ext>
            </a:extLst>
          </p:cNvPr>
          <p:cNvSpPr>
            <a:spLocks noGrp="1"/>
          </p:cNvSpPr>
          <p:nvPr>
            <p:ph idx="1"/>
          </p:nvPr>
        </p:nvSpPr>
        <p:spPr/>
        <p:txBody>
          <a:bodyPr/>
          <a:lstStyle/>
          <a:p>
            <a:r>
              <a:rPr lang="en-US" dirty="0"/>
              <a:t>For the neural network we use one hidden layer with </a:t>
            </a:r>
            <a:r>
              <a:rPr lang="en-US" i="1" dirty="0">
                <a:solidFill>
                  <a:srgbClr val="0432FF"/>
                </a:solidFill>
              </a:rPr>
              <a:t>N</a:t>
            </a:r>
            <a:r>
              <a:rPr lang="en-US" dirty="0"/>
              <a:t> nodes.</a:t>
            </a:r>
          </a:p>
          <a:p>
            <a:r>
              <a:rPr lang="en-US" dirty="0"/>
              <a:t>The activation function for the output hidden layer is the sigmoid function (the same as in the definition of LR)</a:t>
            </a:r>
          </a:p>
        </p:txBody>
      </p:sp>
      <p:sp>
        <p:nvSpPr>
          <p:cNvPr id="4" name="Slide Number Placeholder 3">
            <a:extLst>
              <a:ext uri="{FF2B5EF4-FFF2-40B4-BE49-F238E27FC236}">
                <a16:creationId xmlns:a16="http://schemas.microsoft.com/office/drawing/2014/main" id="{F3BDC08E-E792-554B-9A32-94CAB8FAD29B}"/>
              </a:ext>
            </a:extLst>
          </p:cNvPr>
          <p:cNvSpPr>
            <a:spLocks noGrp="1"/>
          </p:cNvSpPr>
          <p:nvPr>
            <p:ph type="sldNum" sz="quarter" idx="12"/>
          </p:nvPr>
        </p:nvSpPr>
        <p:spPr/>
        <p:txBody>
          <a:bodyPr/>
          <a:lstStyle/>
          <a:p>
            <a:fld id="{2BE1FEC3-8823-1349-926D-AB6C326E7D50}" type="slidenum">
              <a:rPr lang="en-US" smtClean="0"/>
              <a:pPr/>
              <a:t>27</a:t>
            </a:fld>
            <a:endParaRPr lang="en-US"/>
          </a:p>
        </p:txBody>
      </p:sp>
      <p:grpSp>
        <p:nvGrpSpPr>
          <p:cNvPr id="46" name="Group 45">
            <a:extLst>
              <a:ext uri="{FF2B5EF4-FFF2-40B4-BE49-F238E27FC236}">
                <a16:creationId xmlns:a16="http://schemas.microsoft.com/office/drawing/2014/main" id="{B4E54F61-6DB0-E94B-BA55-406FA3C94C34}"/>
              </a:ext>
            </a:extLst>
          </p:cNvPr>
          <p:cNvGrpSpPr/>
          <p:nvPr/>
        </p:nvGrpSpPr>
        <p:grpSpPr>
          <a:xfrm>
            <a:off x="1095466" y="2334251"/>
            <a:ext cx="7244884" cy="4447549"/>
            <a:chOff x="2967809" y="985876"/>
            <a:chExt cx="7244884" cy="4447549"/>
          </a:xfrm>
        </p:grpSpPr>
        <p:sp>
          <p:nvSpPr>
            <p:cNvPr id="47" name="Oval 46">
              <a:extLst>
                <a:ext uri="{FF2B5EF4-FFF2-40B4-BE49-F238E27FC236}">
                  <a16:creationId xmlns:a16="http://schemas.microsoft.com/office/drawing/2014/main" id="{2744DC3E-3CBC-6C4D-8E81-94F5B4F16DFA}"/>
                </a:ext>
              </a:extLst>
            </p:cNvPr>
            <p:cNvSpPr/>
            <p:nvPr/>
          </p:nvSpPr>
          <p:spPr>
            <a:xfrm>
              <a:off x="3045452" y="2164168"/>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C839D7E-4704-3A46-B577-842AA9C3A8DB}"/>
                </a:ext>
              </a:extLst>
            </p:cNvPr>
            <p:cNvSpPr/>
            <p:nvPr/>
          </p:nvSpPr>
          <p:spPr>
            <a:xfrm>
              <a:off x="3045452" y="2995216"/>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BC753C0-F849-8342-8676-53A8B2BE411C}"/>
                </a:ext>
              </a:extLst>
            </p:cNvPr>
            <p:cNvSpPr/>
            <p:nvPr/>
          </p:nvSpPr>
          <p:spPr>
            <a:xfrm>
              <a:off x="3045452" y="3924032"/>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06C24F1F-4687-A542-A22D-F10896D9C904}"/>
                </a:ext>
              </a:extLst>
            </p:cNvPr>
            <p:cNvCxnSpPr>
              <a:cxnSpLocks/>
            </p:cNvCxnSpPr>
            <p:nvPr/>
          </p:nvCxnSpPr>
          <p:spPr>
            <a:xfrm flipV="1">
              <a:off x="3714628" y="2100482"/>
              <a:ext cx="1652177" cy="30161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51" name="Oval 50">
              <a:extLst>
                <a:ext uri="{FF2B5EF4-FFF2-40B4-BE49-F238E27FC236}">
                  <a16:creationId xmlns:a16="http://schemas.microsoft.com/office/drawing/2014/main" id="{ADFCFABB-A51B-0243-941D-68B32691D270}"/>
                </a:ext>
              </a:extLst>
            </p:cNvPr>
            <p:cNvSpPr/>
            <p:nvPr/>
          </p:nvSpPr>
          <p:spPr>
            <a:xfrm>
              <a:off x="5532120" y="188177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8EDCA34-167E-754C-ACAF-7CBEC12307E2}"/>
                </a:ext>
              </a:extLst>
            </p:cNvPr>
            <p:cNvSpPr/>
            <p:nvPr/>
          </p:nvSpPr>
          <p:spPr>
            <a:xfrm>
              <a:off x="5532120" y="2669270"/>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FC35C1-1812-E24D-BD7A-3D3153080D03}"/>
                </a:ext>
              </a:extLst>
            </p:cNvPr>
            <p:cNvSpPr/>
            <p:nvPr/>
          </p:nvSpPr>
          <p:spPr>
            <a:xfrm>
              <a:off x="5532120" y="433671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C8E83CE-1569-2149-99C9-CF0FC3365177}"/>
                </a:ext>
              </a:extLst>
            </p:cNvPr>
            <p:cNvSpPr/>
            <p:nvPr/>
          </p:nvSpPr>
          <p:spPr>
            <a:xfrm>
              <a:off x="5532120" y="3571041"/>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057FBDF-F8EF-7A45-ADFF-C129D239FD52}"/>
                </a:ext>
              </a:extLst>
            </p:cNvPr>
            <p:cNvCxnSpPr>
              <a:cxnSpLocks/>
            </p:cNvCxnSpPr>
            <p:nvPr/>
          </p:nvCxnSpPr>
          <p:spPr>
            <a:xfrm>
              <a:off x="3714628" y="2554796"/>
              <a:ext cx="1666204" cy="25508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84BF1642-66D6-2445-8C75-53A4A2D7C4F7}"/>
                </a:ext>
              </a:extLst>
            </p:cNvPr>
            <p:cNvCxnSpPr>
              <a:cxnSpLocks/>
            </p:cNvCxnSpPr>
            <p:nvPr/>
          </p:nvCxnSpPr>
          <p:spPr>
            <a:xfrm>
              <a:off x="3667656" y="2676366"/>
              <a:ext cx="1796958" cy="913052"/>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924C881A-2210-D34B-BDD3-1FE355A9FAF6}"/>
                </a:ext>
              </a:extLst>
            </p:cNvPr>
            <p:cNvCxnSpPr>
              <a:cxnSpLocks/>
            </p:cNvCxnSpPr>
            <p:nvPr/>
          </p:nvCxnSpPr>
          <p:spPr>
            <a:xfrm>
              <a:off x="3593214" y="2756346"/>
              <a:ext cx="1923315" cy="158036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AAA338DC-657E-0F47-A2F1-4218F277A002}"/>
                </a:ext>
              </a:extLst>
            </p:cNvPr>
            <p:cNvCxnSpPr>
              <a:cxnSpLocks/>
            </p:cNvCxnSpPr>
            <p:nvPr/>
          </p:nvCxnSpPr>
          <p:spPr>
            <a:xfrm flipV="1">
              <a:off x="3652207" y="2321502"/>
              <a:ext cx="1728625" cy="78587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9" name="Straight Arrow Connector 58">
              <a:extLst>
                <a:ext uri="{FF2B5EF4-FFF2-40B4-BE49-F238E27FC236}">
                  <a16:creationId xmlns:a16="http://schemas.microsoft.com/office/drawing/2014/main" id="{302BE8DF-AAE1-EE4E-A4DA-EFD6B85F2177}"/>
                </a:ext>
              </a:extLst>
            </p:cNvPr>
            <p:cNvCxnSpPr>
              <a:cxnSpLocks/>
            </p:cNvCxnSpPr>
            <p:nvPr/>
          </p:nvCxnSpPr>
          <p:spPr>
            <a:xfrm flipV="1">
              <a:off x="3714045" y="2963474"/>
              <a:ext cx="1625207" cy="28105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64B22309-C3AF-7E47-80B0-A318BDDCDE0F}"/>
                </a:ext>
              </a:extLst>
            </p:cNvPr>
            <p:cNvCxnSpPr>
              <a:cxnSpLocks/>
            </p:cNvCxnSpPr>
            <p:nvPr/>
          </p:nvCxnSpPr>
          <p:spPr>
            <a:xfrm>
              <a:off x="3714628" y="3386145"/>
              <a:ext cx="1707104" cy="38826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918BCBC0-CFF4-CF4C-AED6-553572788C55}"/>
                </a:ext>
              </a:extLst>
            </p:cNvPr>
            <p:cNvCxnSpPr>
              <a:cxnSpLocks/>
            </p:cNvCxnSpPr>
            <p:nvPr/>
          </p:nvCxnSpPr>
          <p:spPr>
            <a:xfrm>
              <a:off x="3655052" y="3564967"/>
              <a:ext cx="1776969" cy="90672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9DD6BF28-8340-274C-88FC-C7F00584AF61}"/>
                </a:ext>
              </a:extLst>
            </p:cNvPr>
            <p:cNvCxnSpPr>
              <a:cxnSpLocks/>
            </p:cNvCxnSpPr>
            <p:nvPr/>
          </p:nvCxnSpPr>
          <p:spPr>
            <a:xfrm>
              <a:off x="3692254" y="4349996"/>
              <a:ext cx="1674551" cy="25169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3" name="Straight Arrow Connector 62">
              <a:extLst>
                <a:ext uri="{FF2B5EF4-FFF2-40B4-BE49-F238E27FC236}">
                  <a16:creationId xmlns:a16="http://schemas.microsoft.com/office/drawing/2014/main" id="{4E4BE8CC-D480-F34D-A7DD-F54847CFCA00}"/>
                </a:ext>
              </a:extLst>
            </p:cNvPr>
            <p:cNvCxnSpPr>
              <a:cxnSpLocks/>
            </p:cNvCxnSpPr>
            <p:nvPr/>
          </p:nvCxnSpPr>
          <p:spPr>
            <a:xfrm flipV="1">
              <a:off x="3714628" y="4011600"/>
              <a:ext cx="1709541" cy="19667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DDB9AFF7-D5C5-9A4E-B457-1ABCB2F0773E}"/>
                </a:ext>
              </a:extLst>
            </p:cNvPr>
            <p:cNvCxnSpPr>
              <a:cxnSpLocks/>
            </p:cNvCxnSpPr>
            <p:nvPr/>
          </p:nvCxnSpPr>
          <p:spPr>
            <a:xfrm flipV="1">
              <a:off x="3664144" y="3147534"/>
              <a:ext cx="1702661" cy="90814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A6B743D6-012E-6640-80A6-C01F5E8C9193}"/>
                </a:ext>
              </a:extLst>
            </p:cNvPr>
            <p:cNvCxnSpPr>
              <a:cxnSpLocks/>
            </p:cNvCxnSpPr>
            <p:nvPr/>
          </p:nvCxnSpPr>
          <p:spPr>
            <a:xfrm flipV="1">
              <a:off x="3633659" y="2491374"/>
              <a:ext cx="1769117" cy="1388141"/>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DDE557A-E372-004A-B45A-8BE5FACC80C8}"/>
                </a:ext>
              </a:extLst>
            </p:cNvPr>
            <p:cNvCxnSpPr>
              <a:cxnSpLocks/>
            </p:cNvCxnSpPr>
            <p:nvPr/>
          </p:nvCxnSpPr>
          <p:spPr>
            <a:xfrm flipV="1">
              <a:off x="6265975" y="3657069"/>
              <a:ext cx="1567108" cy="814624"/>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EF8334D6-60AC-E541-B21D-F89922535C15}"/>
                </a:ext>
              </a:extLst>
            </p:cNvPr>
            <p:cNvCxnSpPr>
              <a:cxnSpLocks/>
            </p:cNvCxnSpPr>
            <p:nvPr/>
          </p:nvCxnSpPr>
          <p:spPr>
            <a:xfrm flipV="1">
              <a:off x="6270024" y="3486910"/>
              <a:ext cx="1445207" cy="28750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FD617C9F-29EA-9F4F-BF1E-50F33FA06FE1}"/>
                </a:ext>
              </a:extLst>
            </p:cNvPr>
            <p:cNvCxnSpPr>
              <a:cxnSpLocks/>
            </p:cNvCxnSpPr>
            <p:nvPr/>
          </p:nvCxnSpPr>
          <p:spPr>
            <a:xfrm>
              <a:off x="6317631" y="2972086"/>
              <a:ext cx="1384483" cy="29782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9" name="Straight Arrow Connector 68">
              <a:extLst>
                <a:ext uri="{FF2B5EF4-FFF2-40B4-BE49-F238E27FC236}">
                  <a16:creationId xmlns:a16="http://schemas.microsoft.com/office/drawing/2014/main" id="{A5BAB114-8802-024E-9B48-0D9E67247C48}"/>
                </a:ext>
              </a:extLst>
            </p:cNvPr>
            <p:cNvCxnSpPr>
              <a:cxnSpLocks/>
            </p:cNvCxnSpPr>
            <p:nvPr/>
          </p:nvCxnSpPr>
          <p:spPr>
            <a:xfrm>
              <a:off x="6270024" y="2274383"/>
              <a:ext cx="1597578" cy="725813"/>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70" name="Oval 69">
              <a:extLst>
                <a:ext uri="{FF2B5EF4-FFF2-40B4-BE49-F238E27FC236}">
                  <a16:creationId xmlns:a16="http://schemas.microsoft.com/office/drawing/2014/main" id="{F43C6CAD-F1F4-9145-B2E4-4FDF3DCC129A}"/>
                </a:ext>
              </a:extLst>
            </p:cNvPr>
            <p:cNvSpPr/>
            <p:nvPr/>
          </p:nvSpPr>
          <p:spPr>
            <a:xfrm>
              <a:off x="7951886" y="3088297"/>
              <a:ext cx="609600" cy="609600"/>
            </a:xfrm>
            <a:prstGeom prst="ellipse">
              <a:avLst/>
            </a:prstGeom>
            <a:noFill/>
            <a:ln w="25400">
              <a:solidFill>
                <a:srgbClr val="008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3CD5ABA2-A985-FD4C-AAC9-0B591D9171AF}"/>
                </a:ext>
              </a:extLst>
            </p:cNvPr>
            <p:cNvSpPr txBox="1"/>
            <p:nvPr/>
          </p:nvSpPr>
          <p:spPr>
            <a:xfrm>
              <a:off x="2967809" y="4744545"/>
              <a:ext cx="697627" cy="369332"/>
            </a:xfrm>
            <a:prstGeom prst="rect">
              <a:avLst/>
            </a:prstGeom>
            <a:noFill/>
          </p:spPr>
          <p:txBody>
            <a:bodyPr wrap="none" rtlCol="0">
              <a:spAutoFit/>
            </a:bodyPr>
            <a:lstStyle/>
            <a:p>
              <a:r>
                <a:rPr lang="en-US" dirty="0">
                  <a:solidFill>
                    <a:srgbClr val="FF0000"/>
                  </a:solidFill>
                </a:rPr>
                <a:t>Input</a:t>
              </a:r>
            </a:p>
          </p:txBody>
        </p:sp>
        <p:sp>
          <p:nvSpPr>
            <p:cNvPr id="72" name="TextBox 71">
              <a:extLst>
                <a:ext uri="{FF2B5EF4-FFF2-40B4-BE49-F238E27FC236}">
                  <a16:creationId xmlns:a16="http://schemas.microsoft.com/office/drawing/2014/main" id="{C4BA6FF3-F6B6-244A-B2E9-1AC96D76EFF5}"/>
                </a:ext>
              </a:extLst>
            </p:cNvPr>
            <p:cNvSpPr txBox="1"/>
            <p:nvPr/>
          </p:nvSpPr>
          <p:spPr>
            <a:xfrm>
              <a:off x="5432021" y="5064093"/>
              <a:ext cx="862737" cy="369332"/>
            </a:xfrm>
            <a:prstGeom prst="rect">
              <a:avLst/>
            </a:prstGeom>
            <a:noFill/>
          </p:spPr>
          <p:txBody>
            <a:bodyPr wrap="none" rtlCol="0">
              <a:spAutoFit/>
            </a:bodyPr>
            <a:lstStyle/>
            <a:p>
              <a:r>
                <a:rPr lang="en-US" dirty="0">
                  <a:solidFill>
                    <a:srgbClr val="0432FF"/>
                  </a:solidFill>
                </a:rPr>
                <a:t>Hidden</a:t>
              </a:r>
            </a:p>
          </p:txBody>
        </p:sp>
        <p:sp>
          <p:nvSpPr>
            <p:cNvPr id="73" name="TextBox 72">
              <a:extLst>
                <a:ext uri="{FF2B5EF4-FFF2-40B4-BE49-F238E27FC236}">
                  <a16:creationId xmlns:a16="http://schemas.microsoft.com/office/drawing/2014/main" id="{79F5FF8A-81E4-1748-9A38-D2AD7B07A96D}"/>
                </a:ext>
              </a:extLst>
            </p:cNvPr>
            <p:cNvSpPr txBox="1"/>
            <p:nvPr/>
          </p:nvSpPr>
          <p:spPr>
            <a:xfrm>
              <a:off x="7867227" y="3805892"/>
              <a:ext cx="877163" cy="369332"/>
            </a:xfrm>
            <a:prstGeom prst="rect">
              <a:avLst/>
            </a:prstGeom>
            <a:noFill/>
          </p:spPr>
          <p:txBody>
            <a:bodyPr wrap="none" rtlCol="0">
              <a:spAutoFit/>
            </a:bodyPr>
            <a:lstStyle/>
            <a:p>
              <a:r>
                <a:rPr lang="en-US" dirty="0">
                  <a:solidFill>
                    <a:srgbClr val="008F00"/>
                  </a:solidFill>
                </a:rPr>
                <a:t>Output</a:t>
              </a:r>
            </a:p>
          </p:txBody>
        </p:sp>
        <p:pic>
          <p:nvPicPr>
            <p:cNvPr id="74" name="Picture 73">
              <a:extLst>
                <a:ext uri="{FF2B5EF4-FFF2-40B4-BE49-F238E27FC236}">
                  <a16:creationId xmlns:a16="http://schemas.microsoft.com/office/drawing/2014/main" id="{A6D4678B-6114-F642-9587-22EC7B9D8740}"/>
                </a:ext>
              </a:extLst>
            </p:cNvPr>
            <p:cNvPicPr>
              <a:picLocks noChangeAspect="1"/>
            </p:cNvPicPr>
            <p:nvPr/>
          </p:nvPicPr>
          <p:blipFill>
            <a:blip r:embed="rId2"/>
            <a:stretch>
              <a:fillRect/>
            </a:stretch>
          </p:blipFill>
          <p:spPr>
            <a:xfrm>
              <a:off x="3316622" y="1726269"/>
              <a:ext cx="292100" cy="241300"/>
            </a:xfrm>
            <a:prstGeom prst="rect">
              <a:avLst/>
            </a:prstGeom>
          </p:spPr>
        </p:pic>
        <p:sp>
          <p:nvSpPr>
            <p:cNvPr id="75" name="TextBox 74">
              <a:extLst>
                <a:ext uri="{FF2B5EF4-FFF2-40B4-BE49-F238E27FC236}">
                  <a16:creationId xmlns:a16="http://schemas.microsoft.com/office/drawing/2014/main" id="{54ECCD75-D7DD-8144-8E88-697AE925CB42}"/>
                </a:ext>
              </a:extLst>
            </p:cNvPr>
            <p:cNvSpPr txBox="1"/>
            <p:nvPr/>
          </p:nvSpPr>
          <p:spPr>
            <a:xfrm>
              <a:off x="3173609" y="3454257"/>
              <a:ext cx="404278" cy="461665"/>
            </a:xfrm>
            <a:prstGeom prst="rect">
              <a:avLst/>
            </a:prstGeom>
            <a:noFill/>
          </p:spPr>
          <p:txBody>
            <a:bodyPr wrap="none" rtlCol="0">
              <a:spAutoFit/>
            </a:bodyPr>
            <a:lstStyle/>
            <a:p>
              <a:r>
                <a:rPr lang="en-US" sz="2400" b="1" dirty="0">
                  <a:solidFill>
                    <a:srgbClr val="FF0000"/>
                  </a:solidFill>
                </a:rPr>
                <a:t>…</a:t>
              </a:r>
            </a:p>
          </p:txBody>
        </p:sp>
        <p:sp>
          <p:nvSpPr>
            <p:cNvPr id="76" name="TextBox 75">
              <a:extLst>
                <a:ext uri="{FF2B5EF4-FFF2-40B4-BE49-F238E27FC236}">
                  <a16:creationId xmlns:a16="http://schemas.microsoft.com/office/drawing/2014/main" id="{A8D70D64-56F6-8446-94BE-E8EED4E27C42}"/>
                </a:ext>
              </a:extLst>
            </p:cNvPr>
            <p:cNvSpPr txBox="1"/>
            <p:nvPr/>
          </p:nvSpPr>
          <p:spPr>
            <a:xfrm>
              <a:off x="5592033" y="3123501"/>
              <a:ext cx="404278" cy="461665"/>
            </a:xfrm>
            <a:prstGeom prst="rect">
              <a:avLst/>
            </a:prstGeom>
            <a:noFill/>
          </p:spPr>
          <p:txBody>
            <a:bodyPr wrap="none" rtlCol="0">
              <a:spAutoFit/>
            </a:bodyPr>
            <a:lstStyle/>
            <a:p>
              <a:r>
                <a:rPr lang="en-US" sz="2400" b="1" dirty="0">
                  <a:solidFill>
                    <a:srgbClr val="0432FF"/>
                  </a:solidFill>
                </a:rPr>
                <a:t>…</a:t>
              </a:r>
            </a:p>
          </p:txBody>
        </p:sp>
        <p:pic>
          <p:nvPicPr>
            <p:cNvPr id="77" name="Picture 76">
              <a:extLst>
                <a:ext uri="{FF2B5EF4-FFF2-40B4-BE49-F238E27FC236}">
                  <a16:creationId xmlns:a16="http://schemas.microsoft.com/office/drawing/2014/main" id="{11B69A08-B74D-8943-8108-7EF91FDFF598}"/>
                </a:ext>
              </a:extLst>
            </p:cNvPr>
            <p:cNvPicPr>
              <a:picLocks noChangeAspect="1"/>
            </p:cNvPicPr>
            <p:nvPr/>
          </p:nvPicPr>
          <p:blipFill>
            <a:blip r:embed="rId3"/>
            <a:stretch>
              <a:fillRect/>
            </a:stretch>
          </p:blipFill>
          <p:spPr>
            <a:xfrm>
              <a:off x="7748893" y="2032286"/>
              <a:ext cx="2463800" cy="939800"/>
            </a:xfrm>
            <a:prstGeom prst="rect">
              <a:avLst/>
            </a:prstGeom>
          </p:spPr>
        </p:pic>
        <p:pic>
          <p:nvPicPr>
            <p:cNvPr id="78" name="Picture 77">
              <a:extLst>
                <a:ext uri="{FF2B5EF4-FFF2-40B4-BE49-F238E27FC236}">
                  <a16:creationId xmlns:a16="http://schemas.microsoft.com/office/drawing/2014/main" id="{644B2A8E-6167-9442-BDBC-CFDA35DFEC16}"/>
                </a:ext>
              </a:extLst>
            </p:cNvPr>
            <p:cNvPicPr>
              <a:picLocks noChangeAspect="1"/>
            </p:cNvPicPr>
            <p:nvPr/>
          </p:nvPicPr>
          <p:blipFill>
            <a:blip r:embed="rId4"/>
            <a:stretch>
              <a:fillRect/>
            </a:stretch>
          </p:blipFill>
          <p:spPr>
            <a:xfrm>
              <a:off x="4536235" y="985876"/>
              <a:ext cx="3162300" cy="787400"/>
            </a:xfrm>
            <a:prstGeom prst="rect">
              <a:avLst/>
            </a:prstGeom>
          </p:spPr>
        </p:pic>
      </p:grpSp>
    </p:spTree>
    <p:extLst>
      <p:ext uri="{BB962C8B-B14F-4D97-AF65-F5344CB8AC3E}">
        <p14:creationId xmlns:p14="http://schemas.microsoft.com/office/powerpoint/2010/main" val="91558889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4708-3F29-AC44-97DF-7E9F48E99F71}"/>
              </a:ext>
            </a:extLst>
          </p:cNvPr>
          <p:cNvSpPr>
            <a:spLocks noGrp="1"/>
          </p:cNvSpPr>
          <p:nvPr>
            <p:ph type="title"/>
          </p:nvPr>
        </p:nvSpPr>
        <p:spPr/>
        <p:txBody>
          <a:bodyPr/>
          <a:lstStyle/>
          <a:p>
            <a:r>
              <a:rPr lang="en-US" dirty="0"/>
              <a:t>NN meta-parameters</a:t>
            </a:r>
          </a:p>
        </p:txBody>
      </p:sp>
      <p:sp>
        <p:nvSpPr>
          <p:cNvPr id="3" name="Content Placeholder 2">
            <a:extLst>
              <a:ext uri="{FF2B5EF4-FFF2-40B4-BE49-F238E27FC236}">
                <a16:creationId xmlns:a16="http://schemas.microsoft.com/office/drawing/2014/main" id="{176F2FF3-6EA2-1641-A95E-1E693B85B9E1}"/>
              </a:ext>
            </a:extLst>
          </p:cNvPr>
          <p:cNvSpPr>
            <a:spLocks noGrp="1"/>
          </p:cNvSpPr>
          <p:nvPr>
            <p:ph idx="1"/>
          </p:nvPr>
        </p:nvSpPr>
        <p:spPr/>
        <p:txBody>
          <a:bodyPr/>
          <a:lstStyle/>
          <a:p>
            <a:r>
              <a:rPr lang="en-US" dirty="0"/>
              <a:t>We tried different solvers, activation functions after the first hidden layer, and the number of neurons in the first hidden layer.</a:t>
            </a:r>
          </a:p>
          <a:p>
            <a:r>
              <a:rPr lang="en-US" dirty="0"/>
              <a:t>Our final choice is: LBFGS, tanh, and 11 neurons.</a:t>
            </a:r>
          </a:p>
        </p:txBody>
      </p:sp>
      <p:sp>
        <p:nvSpPr>
          <p:cNvPr id="4" name="Slide Number Placeholder 3">
            <a:extLst>
              <a:ext uri="{FF2B5EF4-FFF2-40B4-BE49-F238E27FC236}">
                <a16:creationId xmlns:a16="http://schemas.microsoft.com/office/drawing/2014/main" id="{448B7585-46BA-FE4C-9E18-EAF289228B18}"/>
              </a:ext>
            </a:extLst>
          </p:cNvPr>
          <p:cNvSpPr>
            <a:spLocks noGrp="1"/>
          </p:cNvSpPr>
          <p:nvPr>
            <p:ph type="sldNum" sz="quarter" idx="12"/>
          </p:nvPr>
        </p:nvSpPr>
        <p:spPr/>
        <p:txBody>
          <a:bodyPr/>
          <a:lstStyle/>
          <a:p>
            <a:fld id="{2BE1FEC3-8823-1349-926D-AB6C326E7D50}" type="slidenum">
              <a:rPr lang="en-US" smtClean="0"/>
              <a:pPr/>
              <a:t>28</a:t>
            </a:fld>
            <a:endParaRPr lang="en-US"/>
          </a:p>
        </p:txBody>
      </p:sp>
      <p:sp>
        <p:nvSpPr>
          <p:cNvPr id="5" name="Footer Placeholder 4">
            <a:extLst>
              <a:ext uri="{FF2B5EF4-FFF2-40B4-BE49-F238E27FC236}">
                <a16:creationId xmlns:a16="http://schemas.microsoft.com/office/drawing/2014/main" id="{D5B2BB10-71F0-154A-B1C5-F4A0A065B92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1DC3ADF8-96EA-2E43-8C45-6C8A6583B9CA}"/>
              </a:ext>
            </a:extLst>
          </p:cNvPr>
          <p:cNvPicPr>
            <a:picLocks noChangeAspect="1"/>
          </p:cNvPicPr>
          <p:nvPr/>
        </p:nvPicPr>
        <p:blipFill>
          <a:blip r:embed="rId2"/>
          <a:stretch>
            <a:fillRect/>
          </a:stretch>
        </p:blipFill>
        <p:spPr>
          <a:xfrm>
            <a:off x="1092200" y="2667000"/>
            <a:ext cx="6764606" cy="3465514"/>
          </a:xfrm>
          <a:prstGeom prst="rect">
            <a:avLst/>
          </a:prstGeom>
        </p:spPr>
      </p:pic>
    </p:spTree>
    <p:extLst>
      <p:ext uri="{BB962C8B-B14F-4D97-AF65-F5344CB8AC3E}">
        <p14:creationId xmlns:p14="http://schemas.microsoft.com/office/powerpoint/2010/main" val="4178894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B5D6-8E28-E24C-BDBA-B07C988DA458}"/>
              </a:ext>
            </a:extLst>
          </p:cNvPr>
          <p:cNvSpPr>
            <a:spLocks noGrp="1"/>
          </p:cNvSpPr>
          <p:nvPr>
            <p:ph type="title"/>
          </p:nvPr>
        </p:nvSpPr>
        <p:spPr/>
        <p:txBody>
          <a:bodyPr/>
          <a:lstStyle/>
          <a:p>
            <a:r>
              <a:rPr lang="en-US" dirty="0"/>
              <a:t>NN domains</a:t>
            </a:r>
          </a:p>
        </p:txBody>
      </p:sp>
      <p:sp>
        <p:nvSpPr>
          <p:cNvPr id="3" name="Content Placeholder 2">
            <a:extLst>
              <a:ext uri="{FF2B5EF4-FFF2-40B4-BE49-F238E27FC236}">
                <a16:creationId xmlns:a16="http://schemas.microsoft.com/office/drawing/2014/main" id="{4F2A6BF6-6BDD-2544-8678-9E758E3E7717}"/>
              </a:ext>
            </a:extLst>
          </p:cNvPr>
          <p:cNvSpPr>
            <a:spLocks noGrp="1"/>
          </p:cNvSpPr>
          <p:nvPr>
            <p:ph idx="1"/>
          </p:nvPr>
        </p:nvSpPr>
        <p:spPr/>
        <p:txBody>
          <a:bodyPr/>
          <a:lstStyle/>
          <a:p>
            <a:r>
              <a:rPr lang="en-US" dirty="0"/>
              <a:t>The domains for NN are similar to LR, but the boundary is non-linear</a:t>
            </a:r>
          </a:p>
        </p:txBody>
      </p:sp>
      <p:sp>
        <p:nvSpPr>
          <p:cNvPr id="4" name="Slide Number Placeholder 3">
            <a:extLst>
              <a:ext uri="{FF2B5EF4-FFF2-40B4-BE49-F238E27FC236}">
                <a16:creationId xmlns:a16="http://schemas.microsoft.com/office/drawing/2014/main" id="{04735917-ADCD-3745-BFAE-EA92B6327B28}"/>
              </a:ext>
            </a:extLst>
          </p:cNvPr>
          <p:cNvSpPr>
            <a:spLocks noGrp="1"/>
          </p:cNvSpPr>
          <p:nvPr>
            <p:ph type="sldNum" sz="quarter" idx="12"/>
          </p:nvPr>
        </p:nvSpPr>
        <p:spPr/>
        <p:txBody>
          <a:bodyPr/>
          <a:lstStyle/>
          <a:p>
            <a:fld id="{2BE1FEC3-8823-1349-926D-AB6C326E7D50}" type="slidenum">
              <a:rPr lang="en-US" smtClean="0"/>
              <a:pPr/>
              <a:t>29</a:t>
            </a:fld>
            <a:endParaRPr lang="en-US"/>
          </a:p>
        </p:txBody>
      </p:sp>
      <p:sp>
        <p:nvSpPr>
          <p:cNvPr id="5" name="Footer Placeholder 4">
            <a:extLst>
              <a:ext uri="{FF2B5EF4-FFF2-40B4-BE49-F238E27FC236}">
                <a16:creationId xmlns:a16="http://schemas.microsoft.com/office/drawing/2014/main" id="{094194AD-0673-FD4F-B206-29898F9A0080}"/>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064B8EE-B11F-5F4D-8050-148B7EC8461D}"/>
              </a:ext>
            </a:extLst>
          </p:cNvPr>
          <p:cNvPicPr>
            <a:picLocks noChangeAspect="1"/>
          </p:cNvPicPr>
          <p:nvPr/>
        </p:nvPicPr>
        <p:blipFill>
          <a:blip r:embed="rId2"/>
          <a:stretch>
            <a:fillRect/>
          </a:stretch>
        </p:blipFill>
        <p:spPr>
          <a:xfrm>
            <a:off x="300037" y="1905000"/>
            <a:ext cx="5110163" cy="3193852"/>
          </a:xfrm>
          <a:prstGeom prst="rect">
            <a:avLst/>
          </a:prstGeom>
        </p:spPr>
      </p:pic>
      <p:pic>
        <p:nvPicPr>
          <p:cNvPr id="9" name="Picture 8">
            <a:extLst>
              <a:ext uri="{FF2B5EF4-FFF2-40B4-BE49-F238E27FC236}">
                <a16:creationId xmlns:a16="http://schemas.microsoft.com/office/drawing/2014/main" id="{70880977-C09C-E241-B6CD-47A0772F449D}"/>
              </a:ext>
            </a:extLst>
          </p:cNvPr>
          <p:cNvPicPr>
            <a:picLocks noChangeAspect="1"/>
          </p:cNvPicPr>
          <p:nvPr/>
        </p:nvPicPr>
        <p:blipFill>
          <a:blip r:embed="rId3"/>
          <a:stretch>
            <a:fillRect/>
          </a:stretch>
        </p:blipFill>
        <p:spPr>
          <a:xfrm>
            <a:off x="5184776" y="4114801"/>
            <a:ext cx="3657600" cy="2286000"/>
          </a:xfrm>
          <a:prstGeom prst="rect">
            <a:avLst/>
          </a:prstGeom>
        </p:spPr>
      </p:pic>
    </p:spTree>
    <p:extLst>
      <p:ext uri="{BB962C8B-B14F-4D97-AF65-F5344CB8AC3E}">
        <p14:creationId xmlns:p14="http://schemas.microsoft.com/office/powerpoint/2010/main" val="925631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Unassociated sources</a:t>
            </a:r>
          </a:p>
          <a:p>
            <a:pPr lvl="1"/>
            <a:r>
              <a:rPr lang="en-US" dirty="0"/>
              <a:t>Typically about 1/3 of sources in the Fermi LAT catalogs do not have associations with known sources</a:t>
            </a:r>
          </a:p>
          <a:p>
            <a:pPr lvl="2"/>
            <a:r>
              <a:rPr lang="en-US" dirty="0"/>
              <a:t>out of 3033 3FGL sources 1010 are unassociated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a:t>
            </a:fld>
            <a:endParaRPr lang="en-US"/>
          </a:p>
        </p:txBody>
      </p:sp>
      <p:pic>
        <p:nvPicPr>
          <p:cNvPr id="9" name="Picture 8" descr="A picture containing device, plate&#10;&#10;Description automatically generated">
            <a:extLst>
              <a:ext uri="{FF2B5EF4-FFF2-40B4-BE49-F238E27FC236}">
                <a16:creationId xmlns:a16="http://schemas.microsoft.com/office/drawing/2014/main" id="{AA91574A-033B-CE40-A557-4E9D54F1D06E}"/>
              </a:ext>
            </a:extLst>
          </p:cNvPr>
          <p:cNvPicPr>
            <a:picLocks noChangeAspect="1"/>
          </p:cNvPicPr>
          <p:nvPr/>
        </p:nvPicPr>
        <p:blipFill>
          <a:blip r:embed="rId2"/>
          <a:stretch>
            <a:fillRect/>
          </a:stretch>
        </p:blipFill>
        <p:spPr>
          <a:xfrm>
            <a:off x="1130299" y="2713908"/>
            <a:ext cx="6865977" cy="4007567"/>
          </a:xfrm>
          <a:prstGeom prst="rect">
            <a:avLst/>
          </a:prstGeom>
        </p:spPr>
      </p:pic>
      <p:sp>
        <p:nvSpPr>
          <p:cNvPr id="10" name="TextBox 9">
            <a:extLst>
              <a:ext uri="{FF2B5EF4-FFF2-40B4-BE49-F238E27FC236}">
                <a16:creationId xmlns:a16="http://schemas.microsoft.com/office/drawing/2014/main" id="{FA18E5BC-89D9-5340-99FB-5D7222121390}"/>
              </a:ext>
            </a:extLst>
          </p:cNvPr>
          <p:cNvSpPr txBox="1"/>
          <p:nvPr/>
        </p:nvSpPr>
        <p:spPr>
          <a:xfrm>
            <a:off x="6742720" y="5565865"/>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spTree>
    <p:extLst>
      <p:ext uri="{BB962C8B-B14F-4D97-AF65-F5344CB8AC3E}">
        <p14:creationId xmlns:p14="http://schemas.microsoft.com/office/powerpoint/2010/main" val="19732842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962-557B-FF41-A727-C358EAFA39FB}"/>
              </a:ext>
            </a:extLst>
          </p:cNvPr>
          <p:cNvSpPr>
            <a:spLocks noGrp="1"/>
          </p:cNvSpPr>
          <p:nvPr>
            <p:ph type="title"/>
          </p:nvPr>
        </p:nvSpPr>
        <p:spPr/>
        <p:txBody>
          <a:bodyPr/>
          <a:lstStyle/>
          <a:p>
            <a:r>
              <a:rPr lang="en-US" dirty="0"/>
              <a:t>4FGL-DR2 features</a:t>
            </a:r>
          </a:p>
        </p:txBody>
      </p:sp>
      <p:sp>
        <p:nvSpPr>
          <p:cNvPr id="3" name="Content Placeholder 2">
            <a:extLst>
              <a:ext uri="{FF2B5EF4-FFF2-40B4-BE49-F238E27FC236}">
                <a16:creationId xmlns:a16="http://schemas.microsoft.com/office/drawing/2014/main" id="{6F84EB0B-A0FE-1145-B10D-A7990BD0F22D}"/>
              </a:ext>
            </a:extLst>
          </p:cNvPr>
          <p:cNvSpPr>
            <a:spLocks noGrp="1"/>
          </p:cNvSpPr>
          <p:nvPr>
            <p:ph idx="1"/>
          </p:nvPr>
        </p:nvSpPr>
        <p:spPr/>
        <p:txBody>
          <a:bodyPr/>
          <a:lstStyle/>
          <a:p>
            <a:r>
              <a:rPr lang="en-US" dirty="0"/>
              <a:t>Features</a:t>
            </a:r>
          </a:p>
        </p:txBody>
      </p:sp>
      <p:sp>
        <p:nvSpPr>
          <p:cNvPr id="4" name="Slide Number Placeholder 3">
            <a:extLst>
              <a:ext uri="{FF2B5EF4-FFF2-40B4-BE49-F238E27FC236}">
                <a16:creationId xmlns:a16="http://schemas.microsoft.com/office/drawing/2014/main" id="{C6ED1417-507A-E747-92C8-88DB2E10303A}"/>
              </a:ext>
            </a:extLst>
          </p:cNvPr>
          <p:cNvSpPr>
            <a:spLocks noGrp="1"/>
          </p:cNvSpPr>
          <p:nvPr>
            <p:ph type="sldNum" sz="quarter" idx="12"/>
          </p:nvPr>
        </p:nvSpPr>
        <p:spPr/>
        <p:txBody>
          <a:bodyPr/>
          <a:lstStyle/>
          <a:p>
            <a:fld id="{2BE1FEC3-8823-1349-926D-AB6C326E7D50}" type="slidenum">
              <a:rPr lang="en-US" smtClean="0"/>
              <a:pPr/>
              <a:t>30</a:t>
            </a:fld>
            <a:endParaRPr lang="en-US"/>
          </a:p>
        </p:txBody>
      </p:sp>
      <p:sp>
        <p:nvSpPr>
          <p:cNvPr id="5" name="Footer Placeholder 4">
            <a:extLst>
              <a:ext uri="{FF2B5EF4-FFF2-40B4-BE49-F238E27FC236}">
                <a16:creationId xmlns:a16="http://schemas.microsoft.com/office/drawing/2014/main" id="{4C655BC2-5274-DA4C-90E5-68C85149E8BC}"/>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descr="Text&#10;&#10;Description automatically generated with medium confidence">
            <a:extLst>
              <a:ext uri="{FF2B5EF4-FFF2-40B4-BE49-F238E27FC236}">
                <a16:creationId xmlns:a16="http://schemas.microsoft.com/office/drawing/2014/main" id="{6D7B2DFE-9F42-7140-A56C-4933AB12A965}"/>
              </a:ext>
            </a:extLst>
          </p:cNvPr>
          <p:cNvPicPr>
            <a:picLocks noChangeAspect="1"/>
          </p:cNvPicPr>
          <p:nvPr/>
        </p:nvPicPr>
        <p:blipFill>
          <a:blip r:embed="rId2"/>
          <a:stretch>
            <a:fillRect/>
          </a:stretch>
        </p:blipFill>
        <p:spPr>
          <a:xfrm>
            <a:off x="2514600" y="1141414"/>
            <a:ext cx="2667000" cy="3701955"/>
          </a:xfrm>
          <a:prstGeom prst="rect">
            <a:avLst/>
          </a:prstGeom>
        </p:spPr>
      </p:pic>
    </p:spTree>
    <p:extLst>
      <p:ext uri="{BB962C8B-B14F-4D97-AF65-F5344CB8AC3E}">
        <p14:creationId xmlns:p14="http://schemas.microsoft.com/office/powerpoint/2010/main" val="10405135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II</a:t>
            </a:r>
          </a:p>
        </p:txBody>
      </p:sp>
      <p:sp>
        <p:nvSpPr>
          <p:cNvPr id="3" name="Content Placeholder 2"/>
          <p:cNvSpPr>
            <a:spLocks noGrp="1"/>
          </p:cNvSpPr>
          <p:nvPr>
            <p:ph idx="1"/>
          </p:nvPr>
        </p:nvSpPr>
        <p:spPr>
          <a:xfrm>
            <a:off x="533400" y="1144587"/>
            <a:ext cx="8286846" cy="5027613"/>
          </a:xfrm>
        </p:spPr>
        <p:txBody>
          <a:bodyPr/>
          <a:lstStyle/>
          <a:p>
            <a:r>
              <a:rPr lang="en-US" dirty="0"/>
              <a:t>3FGL catalog has 3033 sources</a:t>
            </a:r>
          </a:p>
          <a:p>
            <a:pPr lvl="1"/>
            <a:r>
              <a:rPr lang="en-US" dirty="0"/>
              <a:t>469 of the 3FGL sources are missing in 4FGL (about 15%)</a:t>
            </a:r>
          </a:p>
          <a:p>
            <a:pPr lvl="2"/>
            <a:r>
              <a:rPr lang="en-US" sz="1400" dirty="0"/>
              <a:t>300/1873 (16%) of 2FGL sources are not in 3FGL</a:t>
            </a:r>
          </a:p>
          <a:p>
            <a:pPr lvl="2"/>
            <a:r>
              <a:rPr lang="en-US" sz="1400" dirty="0"/>
              <a:t>310/1451 (21%) of 1FGL sources are not in 3FGL</a:t>
            </a:r>
          </a:p>
          <a:p>
            <a:pPr lvl="1"/>
            <a:r>
              <a:rPr lang="en-US" dirty="0"/>
              <a:t>Can these sources be missing due to statistical fluctuations?</a:t>
            </a:r>
          </a:p>
          <a:p>
            <a:r>
              <a:rPr lang="en-US" dirty="0"/>
              <a:t>Significance of 1FGL and 2FGL </a:t>
            </a:r>
            <a:br>
              <a:rPr lang="en-US" dirty="0"/>
            </a:br>
            <a:r>
              <a:rPr lang="en-US" dirty="0"/>
              <a:t>sources missing in 3FGL</a:t>
            </a:r>
          </a:p>
          <a:p>
            <a:r>
              <a:rPr lang="en-US" dirty="0"/>
              <a:t>Missing sources are less significant</a:t>
            </a:r>
            <a:br>
              <a:rPr lang="en-US" dirty="0"/>
            </a:br>
            <a:r>
              <a:rPr lang="en-US" dirty="0"/>
              <a:t>than most of sources in the catalogs,</a:t>
            </a:r>
            <a:br>
              <a:rPr lang="en-US" dirty="0"/>
            </a:br>
            <a:r>
              <a:rPr lang="en-US" dirty="0"/>
              <a:t>but the significance distribution is not</a:t>
            </a:r>
            <a:br>
              <a:rPr lang="en-US" dirty="0"/>
            </a:br>
            <a:r>
              <a:rPr lang="en-US" dirty="0"/>
              <a:t>compatible with statistical fluctuations</a:t>
            </a:r>
          </a:p>
          <a:p>
            <a:r>
              <a:rPr lang="en-US" dirty="0"/>
              <a:t>Many missing sources are “real” but </a:t>
            </a:r>
            <a:br>
              <a:rPr lang="en-US" dirty="0"/>
            </a:br>
            <a:r>
              <a:rPr lang="en-US" dirty="0"/>
              <a:t>incorrectly classified:</a:t>
            </a:r>
          </a:p>
          <a:p>
            <a:pPr lvl="1"/>
            <a:r>
              <a:rPr lang="en-US" sz="1800" dirty="0"/>
              <a:t>One source &lt;-&gt; two sources</a:t>
            </a:r>
          </a:p>
          <a:p>
            <a:pPr lvl="1"/>
            <a:r>
              <a:rPr lang="en-US" sz="1800" dirty="0"/>
              <a:t>Extended sources</a:t>
            </a:r>
          </a:p>
          <a:p>
            <a:pPr lvl="1"/>
            <a:r>
              <a:rPr lang="en-US" sz="1800" dirty="0"/>
              <a:t>Diffuse background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31</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descr="A close up of a map&#10;&#10;Description automatically generated">
            <a:extLst>
              <a:ext uri="{FF2B5EF4-FFF2-40B4-BE49-F238E27FC236}">
                <a16:creationId xmlns:a16="http://schemas.microsoft.com/office/drawing/2014/main" id="{7A5BBCF4-9140-EC44-B706-3A66DBB62659}"/>
              </a:ext>
            </a:extLst>
          </p:cNvPr>
          <p:cNvPicPr>
            <a:picLocks noChangeAspect="1"/>
          </p:cNvPicPr>
          <p:nvPr/>
        </p:nvPicPr>
        <p:blipFill>
          <a:blip r:embed="rId2"/>
          <a:stretch>
            <a:fillRect/>
          </a:stretch>
        </p:blipFill>
        <p:spPr>
          <a:xfrm>
            <a:off x="5715000" y="3124200"/>
            <a:ext cx="3197322" cy="2893576"/>
          </a:xfrm>
          <a:prstGeom prst="rect">
            <a:avLst/>
          </a:prstGeom>
          <a:noFill/>
        </p:spPr>
      </p:pic>
      <p:sp>
        <p:nvSpPr>
          <p:cNvPr id="8" name="TextBox 7">
            <a:extLst>
              <a:ext uri="{FF2B5EF4-FFF2-40B4-BE49-F238E27FC236}">
                <a16:creationId xmlns:a16="http://schemas.microsoft.com/office/drawing/2014/main" id="{F26DA1F2-6D88-1141-898A-C9E25B9CA918}"/>
              </a:ext>
            </a:extLst>
          </p:cNvPr>
          <p:cNvSpPr txBox="1"/>
          <p:nvPr/>
        </p:nvSpPr>
        <p:spPr>
          <a:xfrm>
            <a:off x="6126769" y="6001877"/>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cxnSp>
        <p:nvCxnSpPr>
          <p:cNvPr id="9" name="Straight Arrow Connector 8">
            <a:extLst>
              <a:ext uri="{FF2B5EF4-FFF2-40B4-BE49-F238E27FC236}">
                <a16:creationId xmlns:a16="http://schemas.microsoft.com/office/drawing/2014/main" id="{F227ADA0-5559-2847-8756-90BD594241DD}"/>
              </a:ext>
            </a:extLst>
          </p:cNvPr>
          <p:cNvCxnSpPr>
            <a:cxnSpLocks/>
          </p:cNvCxnSpPr>
          <p:nvPr/>
        </p:nvCxnSpPr>
        <p:spPr>
          <a:xfrm>
            <a:off x="4800600" y="3200400"/>
            <a:ext cx="1219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93551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A4D-6281-3B4A-8AC1-99764DCBADC9}"/>
              </a:ext>
            </a:extLst>
          </p:cNvPr>
          <p:cNvSpPr>
            <a:spLocks noGrp="1"/>
          </p:cNvSpPr>
          <p:nvPr>
            <p:ph type="title"/>
          </p:nvPr>
        </p:nvSpPr>
        <p:spPr/>
        <p:txBody>
          <a:bodyPr/>
          <a:lstStyle/>
          <a:p>
            <a:r>
              <a:rPr lang="en-US" dirty="0"/>
              <a:t>Some references and our work plan</a:t>
            </a:r>
          </a:p>
        </p:txBody>
      </p:sp>
      <p:sp>
        <p:nvSpPr>
          <p:cNvPr id="3" name="Content Placeholder 2">
            <a:extLst>
              <a:ext uri="{FF2B5EF4-FFF2-40B4-BE49-F238E27FC236}">
                <a16:creationId xmlns:a16="http://schemas.microsoft.com/office/drawing/2014/main" id="{76C68459-91F7-D442-B811-A5A36B387332}"/>
              </a:ext>
            </a:extLst>
          </p:cNvPr>
          <p:cNvSpPr>
            <a:spLocks noGrp="1"/>
          </p:cNvSpPr>
          <p:nvPr>
            <p:ph idx="1"/>
          </p:nvPr>
        </p:nvSpPr>
        <p:spPr>
          <a:xfrm>
            <a:off x="695325" y="1219200"/>
            <a:ext cx="7991475" cy="5027613"/>
          </a:xfrm>
        </p:spPr>
        <p:txBody>
          <a:bodyPr/>
          <a:lstStyle/>
          <a:p>
            <a:r>
              <a:rPr lang="en-US" dirty="0"/>
              <a:t>ML classification of gamma-ray point sources</a:t>
            </a:r>
            <a:br>
              <a:rPr lang="en-US" dirty="0"/>
            </a:br>
            <a:r>
              <a:rPr lang="en-US" sz="1400" dirty="0"/>
              <a:t> </a:t>
            </a:r>
            <a:r>
              <a:rPr lang="en-US" sz="1400" dirty="0">
                <a:solidFill>
                  <a:srgbClr val="920101"/>
                </a:solidFill>
              </a:rPr>
              <a:t>Ackerman et al (2011), </a:t>
            </a:r>
            <a:r>
              <a:rPr lang="en-US" sz="1400" dirty="0" err="1">
                <a:solidFill>
                  <a:srgbClr val="920101"/>
                </a:solidFill>
              </a:rPr>
              <a:t>Saz</a:t>
            </a:r>
            <a:r>
              <a:rPr lang="en-US" sz="1400" dirty="0">
                <a:solidFill>
                  <a:srgbClr val="920101"/>
                </a:solidFill>
              </a:rPr>
              <a:t> Parkinson et al (2016), Mirabal et al (2016)</a:t>
            </a:r>
          </a:p>
          <a:p>
            <a:r>
              <a:rPr lang="en-US" dirty="0"/>
              <a:t>Probabilistic (Bayesian) catalogs in optical astronomy </a:t>
            </a:r>
            <a:br>
              <a:rPr lang="en-US" dirty="0"/>
            </a:br>
            <a:r>
              <a:rPr lang="en-US" sz="1400" dirty="0" err="1">
                <a:solidFill>
                  <a:srgbClr val="920101"/>
                </a:solidFill>
              </a:rPr>
              <a:t>Hogg&amp;Lang</a:t>
            </a:r>
            <a:r>
              <a:rPr lang="en-US" sz="1400" dirty="0">
                <a:solidFill>
                  <a:srgbClr val="920101"/>
                </a:solidFill>
              </a:rPr>
              <a:t> (2010) and Brewer et al (2012)</a:t>
            </a:r>
          </a:p>
          <a:p>
            <a:r>
              <a:rPr lang="en-US" dirty="0"/>
              <a:t>Bayesian catalogs for classification of “unresolved” gamma-ray point sources </a:t>
            </a:r>
            <a:br>
              <a:rPr lang="en-US" dirty="0"/>
            </a:br>
            <a:r>
              <a:rPr lang="en-US" sz="1400" dirty="0" err="1">
                <a:solidFill>
                  <a:srgbClr val="920101"/>
                </a:solidFill>
              </a:rPr>
              <a:t>Daylan</a:t>
            </a:r>
            <a:r>
              <a:rPr lang="en-US" sz="1400" dirty="0">
                <a:solidFill>
                  <a:srgbClr val="920101"/>
                </a:solidFill>
              </a:rPr>
              <a:t> et al (2016)</a:t>
            </a:r>
          </a:p>
          <a:p>
            <a:r>
              <a:rPr lang="en-US" dirty="0"/>
              <a:t>We use ML for the construction of probabilistic catalogs based on the 3FGL and 4FGL-DR2 catalogs</a:t>
            </a:r>
          </a:p>
          <a:p>
            <a:pPr lvl="1"/>
            <a:r>
              <a:rPr lang="en-US" dirty="0"/>
              <a:t>Use 2-class (AGN, pulsars) or 3-class (add other sources) classification</a:t>
            </a:r>
          </a:p>
          <a:p>
            <a:pPr lvl="1"/>
            <a:r>
              <a:rPr lang="en-US" dirty="0"/>
              <a:t>Test predictions for 3FGL using 4FGL-DR2</a:t>
            </a:r>
          </a:p>
          <a:p>
            <a:pPr lvl="1"/>
            <a:r>
              <a:rPr lang="en-US" dirty="0"/>
              <a:t>Keep results of all ML algorithms (gives syst. uncertainty)</a:t>
            </a:r>
          </a:p>
          <a:p>
            <a:pPr lvl="1"/>
            <a:r>
              <a:rPr lang="en-US" dirty="0"/>
              <a:t>Show examples of populations studies: distributions as a function of flux, latitude, or longitude</a:t>
            </a:r>
          </a:p>
          <a:p>
            <a:pPr lvl="2"/>
            <a:r>
              <a:rPr lang="en-US" sz="1600" dirty="0"/>
              <a:t>2-class: correct for presence of other sources (not PSRs or AGNs)</a:t>
            </a:r>
          </a:p>
        </p:txBody>
      </p:sp>
      <p:sp>
        <p:nvSpPr>
          <p:cNvPr id="4" name="Slide Number Placeholder 3">
            <a:extLst>
              <a:ext uri="{FF2B5EF4-FFF2-40B4-BE49-F238E27FC236}">
                <a16:creationId xmlns:a16="http://schemas.microsoft.com/office/drawing/2014/main" id="{AC5E0857-0FD7-524E-B535-87DE22BBE251}"/>
              </a:ext>
            </a:extLst>
          </p:cNvPr>
          <p:cNvSpPr>
            <a:spLocks noGrp="1"/>
          </p:cNvSpPr>
          <p:nvPr>
            <p:ph type="sldNum" sz="quarter" idx="12"/>
          </p:nvPr>
        </p:nvSpPr>
        <p:spPr/>
        <p:txBody>
          <a:bodyPr/>
          <a:lstStyle/>
          <a:p>
            <a:fld id="{2BE1FEC3-8823-1349-926D-AB6C326E7D50}" type="slidenum">
              <a:rPr lang="en-US" smtClean="0"/>
              <a:pPr/>
              <a:t>32</a:t>
            </a:fld>
            <a:endParaRPr lang="en-US"/>
          </a:p>
        </p:txBody>
      </p:sp>
    </p:spTree>
    <p:extLst>
      <p:ext uri="{BB962C8B-B14F-4D97-AF65-F5344CB8AC3E}">
        <p14:creationId xmlns:p14="http://schemas.microsoft.com/office/powerpoint/2010/main" val="42436574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catalogs and machine learning</a:t>
            </a:r>
          </a:p>
        </p:txBody>
      </p:sp>
      <p:sp>
        <p:nvSpPr>
          <p:cNvPr id="3" name="Content Placeholder 2"/>
          <p:cNvSpPr>
            <a:spLocks noGrp="1"/>
          </p:cNvSpPr>
          <p:nvPr>
            <p:ph idx="1"/>
          </p:nvPr>
        </p:nvSpPr>
        <p:spPr/>
        <p:txBody>
          <a:bodyPr/>
          <a:lstStyle/>
          <a:p>
            <a:r>
              <a:rPr lang="en-US" dirty="0"/>
              <a:t>How do we find the probabilities for classification of sources?</a:t>
            </a:r>
          </a:p>
          <a:p>
            <a:pPr lvl="1"/>
            <a:r>
              <a:rPr lang="en-US" dirty="0"/>
              <a:t>For example, how do we estimate the probability that a particular unassociated source is a pulsar or an AGN?</a:t>
            </a:r>
          </a:p>
          <a:p>
            <a:r>
              <a:rPr lang="en-US" dirty="0"/>
              <a:t>Machine learning (ML) is a natural framework for this task:</a:t>
            </a:r>
          </a:p>
          <a:p>
            <a:pPr lvl="1"/>
            <a:r>
              <a:rPr lang="en-US" dirty="0"/>
              <a:t>We start with a list of sources with known classifications and train ML algorithms to estimate the probabilities of classes given the characteristics of sources, such as spectral index, position on the sky, total flux, variability etc.</a:t>
            </a:r>
          </a:p>
          <a:p>
            <a:pPr lvl="1"/>
            <a:r>
              <a:rPr lang="en-US" dirty="0"/>
              <a:t>Many ML algorithms can take source features as input and output probabilities of classes. We will use</a:t>
            </a:r>
          </a:p>
          <a:p>
            <a:pPr lvl="2"/>
            <a:r>
              <a:rPr lang="en-US" dirty="0"/>
              <a:t>Random Forests (RF)</a:t>
            </a:r>
          </a:p>
          <a:p>
            <a:pPr lvl="2"/>
            <a:r>
              <a:rPr lang="en-US" dirty="0"/>
              <a:t>Boosted Decision Trees (BDT)</a:t>
            </a:r>
          </a:p>
          <a:p>
            <a:pPr lvl="2"/>
            <a:r>
              <a:rPr lang="en-US" dirty="0"/>
              <a:t>Logistic Regression (LR)</a:t>
            </a:r>
          </a:p>
          <a:p>
            <a:pPr lvl="2"/>
            <a:r>
              <a:rPr lang="en-US" dirty="0"/>
              <a:t>Neural Networks (NN)</a:t>
            </a:r>
          </a:p>
        </p:txBody>
      </p:sp>
      <p:sp>
        <p:nvSpPr>
          <p:cNvPr id="4" name="Slide Number Placeholder 3"/>
          <p:cNvSpPr>
            <a:spLocks noGrp="1"/>
          </p:cNvSpPr>
          <p:nvPr>
            <p:ph type="sldNum" sz="quarter" idx="12"/>
          </p:nvPr>
        </p:nvSpPr>
        <p:spPr/>
        <p:txBody>
          <a:bodyPr/>
          <a:lstStyle/>
          <a:p>
            <a:fld id="{2BE1FEC3-8823-1349-926D-AB6C326E7D50}" type="slidenum">
              <a:rPr lang="en-US" smtClean="0"/>
              <a:pPr/>
              <a:t>4</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6337059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68CE-8B57-9D48-BD29-4E3B918C7607}"/>
              </a:ext>
            </a:extLst>
          </p:cNvPr>
          <p:cNvSpPr>
            <a:spLocks noGrp="1"/>
          </p:cNvSpPr>
          <p:nvPr>
            <p:ph type="title"/>
          </p:nvPr>
        </p:nvSpPr>
        <p:spPr/>
        <p:txBody>
          <a:bodyPr/>
          <a:lstStyle/>
          <a:p>
            <a:r>
              <a:rPr lang="en-US" dirty="0"/>
              <a:t>Training of algorithms (3FGL)</a:t>
            </a:r>
          </a:p>
        </p:txBody>
      </p:sp>
      <p:sp>
        <p:nvSpPr>
          <p:cNvPr id="3" name="Content Placeholder 2">
            <a:extLst>
              <a:ext uri="{FF2B5EF4-FFF2-40B4-BE49-F238E27FC236}">
                <a16:creationId xmlns:a16="http://schemas.microsoft.com/office/drawing/2014/main" id="{8F04A376-818D-094E-9203-A175DE490F5C}"/>
              </a:ext>
            </a:extLst>
          </p:cNvPr>
          <p:cNvSpPr>
            <a:spLocks noGrp="1"/>
          </p:cNvSpPr>
          <p:nvPr>
            <p:ph idx="1"/>
          </p:nvPr>
        </p:nvSpPr>
        <p:spPr/>
        <p:txBody>
          <a:bodyPr/>
          <a:lstStyle/>
          <a:p>
            <a:r>
              <a:rPr lang="en-US" dirty="0"/>
              <a:t>We use AGNs, pulsars, and in case of 3-class classification other sources from Fermi LAT 3FGL catalog as the data</a:t>
            </a:r>
          </a:p>
          <a:p>
            <a:r>
              <a:rPr lang="en-US" dirty="0"/>
              <a:t>Select input features</a:t>
            </a:r>
          </a:p>
          <a:p>
            <a:pPr lvl="1"/>
            <a:r>
              <a:rPr lang="en-US" dirty="0"/>
              <a:t>Replace </a:t>
            </a:r>
            <a:r>
              <a:rPr lang="en-US" dirty="0" err="1"/>
              <a:t>Spectral_Index</a:t>
            </a:r>
            <a:r>
              <a:rPr lang="en-US" dirty="0"/>
              <a:t> (different definition for pulsars and the rest of sources including unassociated ones) with index at 500 MeV</a:t>
            </a:r>
            <a:br>
              <a:rPr lang="en-US" dirty="0"/>
            </a:br>
            <a:br>
              <a:rPr lang="en-US" dirty="0"/>
            </a:br>
            <a:br>
              <a:rPr lang="en-US" dirty="0"/>
            </a:br>
            <a:endParaRPr lang="en-US" dirty="0"/>
          </a:p>
          <a:p>
            <a:pPr lvl="1"/>
            <a:r>
              <a:rPr lang="en-US" dirty="0"/>
              <a:t>Use uncorrelated features (correlation </a:t>
            </a:r>
            <a:br>
              <a:rPr lang="en-US" dirty="0"/>
            </a:br>
            <a:r>
              <a:rPr lang="en-US" dirty="0"/>
              <a:t>is less than 0.75)</a:t>
            </a:r>
          </a:p>
          <a:p>
            <a:pPr lvl="1"/>
            <a:r>
              <a:rPr lang="en-US" dirty="0"/>
              <a:t>Add hardness ratios</a:t>
            </a:r>
          </a:p>
          <a:p>
            <a:pPr lvl="2"/>
            <a:endParaRPr lang="en-US" sz="1200" dirty="0"/>
          </a:p>
        </p:txBody>
      </p:sp>
      <p:sp>
        <p:nvSpPr>
          <p:cNvPr id="4" name="Slide Number Placeholder 3">
            <a:extLst>
              <a:ext uri="{FF2B5EF4-FFF2-40B4-BE49-F238E27FC236}">
                <a16:creationId xmlns:a16="http://schemas.microsoft.com/office/drawing/2014/main" id="{B9DD1456-876D-5542-ADB3-094240AD15F2}"/>
              </a:ext>
            </a:extLst>
          </p:cNvPr>
          <p:cNvSpPr>
            <a:spLocks noGrp="1"/>
          </p:cNvSpPr>
          <p:nvPr>
            <p:ph type="sldNum" sz="quarter" idx="12"/>
          </p:nvPr>
        </p:nvSpPr>
        <p:spPr/>
        <p:txBody>
          <a:bodyPr/>
          <a:lstStyle/>
          <a:p>
            <a:fld id="{2BE1FEC3-8823-1349-926D-AB6C326E7D50}" type="slidenum">
              <a:rPr lang="en-US" smtClean="0"/>
              <a:pPr/>
              <a:t>5</a:t>
            </a:fld>
            <a:endParaRPr lang="en-US"/>
          </a:p>
        </p:txBody>
      </p:sp>
      <p:pic>
        <p:nvPicPr>
          <p:cNvPr id="6" name="Picture 5" descr="Text&#10;&#10;Description automatically generated">
            <a:extLst>
              <a:ext uri="{FF2B5EF4-FFF2-40B4-BE49-F238E27FC236}">
                <a16:creationId xmlns:a16="http://schemas.microsoft.com/office/drawing/2014/main" id="{1C04B81E-8180-0F42-95BE-A35263E69341}"/>
              </a:ext>
            </a:extLst>
          </p:cNvPr>
          <p:cNvPicPr>
            <a:picLocks noChangeAspect="1"/>
          </p:cNvPicPr>
          <p:nvPr/>
        </p:nvPicPr>
        <p:blipFill>
          <a:blip r:embed="rId2"/>
          <a:stretch>
            <a:fillRect/>
          </a:stretch>
        </p:blipFill>
        <p:spPr>
          <a:xfrm>
            <a:off x="6160708" y="4167045"/>
            <a:ext cx="2357816" cy="2296230"/>
          </a:xfrm>
          <a:prstGeom prst="rect">
            <a:avLst/>
          </a:prstGeom>
        </p:spPr>
      </p:pic>
      <p:pic>
        <p:nvPicPr>
          <p:cNvPr id="7" name="Picture 6">
            <a:extLst>
              <a:ext uri="{FF2B5EF4-FFF2-40B4-BE49-F238E27FC236}">
                <a16:creationId xmlns:a16="http://schemas.microsoft.com/office/drawing/2014/main" id="{96658782-F15C-8349-A80A-C73660AC5E41}"/>
              </a:ext>
            </a:extLst>
          </p:cNvPr>
          <p:cNvPicPr>
            <a:picLocks noChangeAspect="1"/>
          </p:cNvPicPr>
          <p:nvPr/>
        </p:nvPicPr>
        <p:blipFill>
          <a:blip r:embed="rId3"/>
          <a:stretch>
            <a:fillRect/>
          </a:stretch>
        </p:blipFill>
        <p:spPr>
          <a:xfrm>
            <a:off x="1670050" y="3416300"/>
            <a:ext cx="5803900" cy="546100"/>
          </a:xfrm>
          <a:prstGeom prst="rect">
            <a:avLst/>
          </a:prstGeom>
        </p:spPr>
      </p:pic>
      <p:pic>
        <p:nvPicPr>
          <p:cNvPr id="8" name="Picture 7">
            <a:extLst>
              <a:ext uri="{FF2B5EF4-FFF2-40B4-BE49-F238E27FC236}">
                <a16:creationId xmlns:a16="http://schemas.microsoft.com/office/drawing/2014/main" id="{9B523CB9-A30E-3947-948F-6C589635E87E}"/>
              </a:ext>
            </a:extLst>
          </p:cNvPr>
          <p:cNvPicPr>
            <a:picLocks noChangeAspect="1"/>
          </p:cNvPicPr>
          <p:nvPr/>
        </p:nvPicPr>
        <p:blipFill>
          <a:blip r:embed="rId4"/>
          <a:stretch>
            <a:fillRect/>
          </a:stretch>
        </p:blipFill>
        <p:spPr>
          <a:xfrm>
            <a:off x="1651293" y="5349083"/>
            <a:ext cx="2730500" cy="647700"/>
          </a:xfrm>
          <a:prstGeom prst="rect">
            <a:avLst/>
          </a:prstGeom>
        </p:spPr>
      </p:pic>
    </p:spTree>
    <p:extLst>
      <p:ext uri="{BB962C8B-B14F-4D97-AF65-F5344CB8AC3E}">
        <p14:creationId xmlns:p14="http://schemas.microsoft.com/office/powerpoint/2010/main" val="35630582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832-8E90-D540-83B2-F57E8E1E050B}"/>
              </a:ext>
            </a:extLst>
          </p:cNvPr>
          <p:cNvSpPr>
            <a:spLocks noGrp="1"/>
          </p:cNvSpPr>
          <p:nvPr>
            <p:ph type="title"/>
          </p:nvPr>
        </p:nvSpPr>
        <p:spPr/>
        <p:txBody>
          <a:bodyPr/>
          <a:lstStyle/>
          <a:p>
            <a:r>
              <a:rPr lang="en-US" dirty="0"/>
              <a:t>Training of algorithms</a:t>
            </a:r>
          </a:p>
        </p:txBody>
      </p:sp>
      <p:sp>
        <p:nvSpPr>
          <p:cNvPr id="3" name="Content Placeholder 2">
            <a:extLst>
              <a:ext uri="{FF2B5EF4-FFF2-40B4-BE49-F238E27FC236}">
                <a16:creationId xmlns:a16="http://schemas.microsoft.com/office/drawing/2014/main" id="{1BCC11F6-C5F1-C64F-84F5-AB5D3F8F841B}"/>
              </a:ext>
            </a:extLst>
          </p:cNvPr>
          <p:cNvSpPr>
            <a:spLocks noGrp="1"/>
          </p:cNvSpPr>
          <p:nvPr>
            <p:ph idx="1"/>
          </p:nvPr>
        </p:nvSpPr>
        <p:spPr>
          <a:xfrm>
            <a:off x="695325" y="1074591"/>
            <a:ext cx="7991475" cy="5027613"/>
          </a:xfrm>
        </p:spPr>
        <p:txBody>
          <a:bodyPr/>
          <a:lstStyle/>
          <a:p>
            <a:r>
              <a:rPr lang="en-US" dirty="0"/>
              <a:t>Select training and test samples</a:t>
            </a:r>
          </a:p>
          <a:p>
            <a:pPr lvl="1"/>
            <a:r>
              <a:rPr lang="en-US" dirty="0"/>
              <a:t>We use associated AGNs and PSRs (2-class) or all associated sources (3-class) and split them in </a:t>
            </a:r>
            <a:br>
              <a:rPr lang="en-US" dirty="0"/>
            </a:br>
            <a:r>
              <a:rPr lang="en-US" dirty="0"/>
              <a:t>70 / 30% for training / testing</a:t>
            </a:r>
          </a:p>
          <a:p>
            <a:r>
              <a:rPr lang="en-US" dirty="0"/>
              <a:t>Optimize meta-parameters: number of trees and depth of trees for RF and BDT, number of hidden layers and neurons in NN</a:t>
            </a:r>
          </a:p>
          <a:p>
            <a:pPr lvl="1"/>
            <a:r>
              <a:rPr lang="en-US" dirty="0"/>
              <a:t>For each set of meta-parameters, we determine the classification and test it on the testing sample</a:t>
            </a:r>
          </a:p>
          <a:p>
            <a:pPr lvl="1"/>
            <a:r>
              <a:rPr lang="en-US" dirty="0"/>
              <a:t>Average over 100 splits for each point:</a:t>
            </a:r>
          </a:p>
          <a:p>
            <a:endParaRPr lang="en-US" dirty="0"/>
          </a:p>
        </p:txBody>
      </p:sp>
      <p:sp>
        <p:nvSpPr>
          <p:cNvPr id="4" name="Slide Number Placeholder 3">
            <a:extLst>
              <a:ext uri="{FF2B5EF4-FFF2-40B4-BE49-F238E27FC236}">
                <a16:creationId xmlns:a16="http://schemas.microsoft.com/office/drawing/2014/main" id="{F464B16D-D6EC-F846-ACA0-344646D2E42C}"/>
              </a:ext>
            </a:extLst>
          </p:cNvPr>
          <p:cNvSpPr>
            <a:spLocks noGrp="1"/>
          </p:cNvSpPr>
          <p:nvPr>
            <p:ph type="sldNum" sz="quarter" idx="12"/>
          </p:nvPr>
        </p:nvSpPr>
        <p:spPr/>
        <p:txBody>
          <a:bodyPr/>
          <a:lstStyle/>
          <a:p>
            <a:fld id="{2BE1FEC3-8823-1349-926D-AB6C326E7D50}" type="slidenum">
              <a:rPr lang="en-US" smtClean="0"/>
              <a:pPr/>
              <a:t>6</a:t>
            </a:fld>
            <a:endParaRPr lang="en-US"/>
          </a:p>
        </p:txBody>
      </p:sp>
      <p:sp>
        <p:nvSpPr>
          <p:cNvPr id="5" name="Footer Placeholder 4">
            <a:extLst>
              <a:ext uri="{FF2B5EF4-FFF2-40B4-BE49-F238E27FC236}">
                <a16:creationId xmlns:a16="http://schemas.microsoft.com/office/drawing/2014/main" id="{33A8602E-D248-4540-8929-4AE8473A6D76}"/>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3395C40C-B19A-9C4C-8147-C69DB4EFFB1D}"/>
              </a:ext>
            </a:extLst>
          </p:cNvPr>
          <p:cNvPicPr>
            <a:picLocks noChangeAspect="1"/>
          </p:cNvPicPr>
          <p:nvPr/>
        </p:nvPicPr>
        <p:blipFill>
          <a:blip r:embed="rId2"/>
          <a:stretch>
            <a:fillRect/>
          </a:stretch>
        </p:blipFill>
        <p:spPr>
          <a:xfrm>
            <a:off x="38100" y="4127140"/>
            <a:ext cx="4724400" cy="2420315"/>
          </a:xfrm>
          <a:prstGeom prst="rect">
            <a:avLst/>
          </a:prstGeom>
        </p:spPr>
      </p:pic>
      <p:pic>
        <p:nvPicPr>
          <p:cNvPr id="9" name="Picture 8">
            <a:extLst>
              <a:ext uri="{FF2B5EF4-FFF2-40B4-BE49-F238E27FC236}">
                <a16:creationId xmlns:a16="http://schemas.microsoft.com/office/drawing/2014/main" id="{6FC10221-2714-D247-81DF-E409D04BBDA9}"/>
              </a:ext>
            </a:extLst>
          </p:cNvPr>
          <p:cNvPicPr>
            <a:picLocks noChangeAspect="1"/>
          </p:cNvPicPr>
          <p:nvPr/>
        </p:nvPicPr>
        <p:blipFill>
          <a:blip r:embed="rId3"/>
          <a:stretch>
            <a:fillRect/>
          </a:stretch>
        </p:blipFill>
        <p:spPr>
          <a:xfrm>
            <a:off x="4381501" y="4127140"/>
            <a:ext cx="4724399" cy="2420314"/>
          </a:xfrm>
          <a:prstGeom prst="rect">
            <a:avLst/>
          </a:prstGeom>
        </p:spPr>
      </p:pic>
    </p:spTree>
    <p:extLst>
      <p:ext uri="{BB962C8B-B14F-4D97-AF65-F5344CB8AC3E}">
        <p14:creationId xmlns:p14="http://schemas.microsoft.com/office/powerpoint/2010/main" val="5738545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6E16-F784-3C49-AB8A-9C8A134E2FB4}"/>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1A2BDA98-1C35-C645-B9C2-DE81A0B95F0E}"/>
              </a:ext>
            </a:extLst>
          </p:cNvPr>
          <p:cNvSpPr>
            <a:spLocks noGrp="1"/>
          </p:cNvSpPr>
          <p:nvPr>
            <p:ph idx="1"/>
          </p:nvPr>
        </p:nvSpPr>
        <p:spPr/>
        <p:txBody>
          <a:bodyPr/>
          <a:lstStyle/>
          <a:p>
            <a:r>
              <a:rPr lang="en-US" dirty="0"/>
              <a:t>Feature importance for two RF algorithms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Significance of curvature is the most important parameter</a:t>
            </a:r>
          </a:p>
          <a:p>
            <a:r>
              <a:rPr lang="en-US" dirty="0"/>
              <a:t>Latitude and longitude are the least important</a:t>
            </a:r>
          </a:p>
        </p:txBody>
      </p:sp>
      <p:sp>
        <p:nvSpPr>
          <p:cNvPr id="4" name="Slide Number Placeholder 3">
            <a:extLst>
              <a:ext uri="{FF2B5EF4-FFF2-40B4-BE49-F238E27FC236}">
                <a16:creationId xmlns:a16="http://schemas.microsoft.com/office/drawing/2014/main" id="{08BD5124-80A5-5943-A008-72694C9D236F}"/>
              </a:ext>
            </a:extLst>
          </p:cNvPr>
          <p:cNvSpPr>
            <a:spLocks noGrp="1"/>
          </p:cNvSpPr>
          <p:nvPr>
            <p:ph type="sldNum" sz="quarter" idx="12"/>
          </p:nvPr>
        </p:nvSpPr>
        <p:spPr/>
        <p:txBody>
          <a:bodyPr/>
          <a:lstStyle/>
          <a:p>
            <a:fld id="{2BE1FEC3-8823-1349-926D-AB6C326E7D50}" type="slidenum">
              <a:rPr lang="en-US" smtClean="0"/>
              <a:pPr/>
              <a:t>7</a:t>
            </a:fld>
            <a:endParaRPr lang="en-US"/>
          </a:p>
        </p:txBody>
      </p:sp>
      <p:sp>
        <p:nvSpPr>
          <p:cNvPr id="5" name="Footer Placeholder 4">
            <a:extLst>
              <a:ext uri="{FF2B5EF4-FFF2-40B4-BE49-F238E27FC236}">
                <a16:creationId xmlns:a16="http://schemas.microsoft.com/office/drawing/2014/main" id="{48E03FE9-A247-254A-9434-095C604BCB97}"/>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Table&#10;&#10;Description automatically generated">
            <a:extLst>
              <a:ext uri="{FF2B5EF4-FFF2-40B4-BE49-F238E27FC236}">
                <a16:creationId xmlns:a16="http://schemas.microsoft.com/office/drawing/2014/main" id="{B27F6F91-6A79-5349-84FC-1C3DDB8AE380}"/>
              </a:ext>
            </a:extLst>
          </p:cNvPr>
          <p:cNvPicPr>
            <a:picLocks noChangeAspect="1"/>
          </p:cNvPicPr>
          <p:nvPr/>
        </p:nvPicPr>
        <p:blipFill>
          <a:blip r:embed="rId2"/>
          <a:stretch>
            <a:fillRect/>
          </a:stretch>
        </p:blipFill>
        <p:spPr>
          <a:xfrm>
            <a:off x="990600" y="1930400"/>
            <a:ext cx="6337300" cy="2997200"/>
          </a:xfrm>
          <a:prstGeom prst="rect">
            <a:avLst/>
          </a:prstGeom>
        </p:spPr>
      </p:pic>
    </p:spTree>
    <p:extLst>
      <p:ext uri="{BB962C8B-B14F-4D97-AF65-F5344CB8AC3E}">
        <p14:creationId xmlns:p14="http://schemas.microsoft.com/office/powerpoint/2010/main" val="15055047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142-6F56-A345-8A8E-D12D86EB2326}"/>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76F726B2-B57D-594F-A7D4-91B929A2BE9D}"/>
              </a:ext>
            </a:extLst>
          </p:cNvPr>
          <p:cNvSpPr>
            <a:spLocks noGrp="1"/>
          </p:cNvSpPr>
          <p:nvPr>
            <p:ph idx="1"/>
          </p:nvPr>
        </p:nvSpPr>
        <p:spPr>
          <a:xfrm>
            <a:off x="320676" y="1068387"/>
            <a:ext cx="8289924" cy="5027613"/>
          </a:xfrm>
        </p:spPr>
        <p:txBody>
          <a:bodyPr/>
          <a:lstStyle/>
          <a:p>
            <a:r>
              <a:rPr lang="en-US" dirty="0"/>
              <a:t>The datasets are imbalanced</a:t>
            </a:r>
          </a:p>
          <a:p>
            <a:pPr lvl="1"/>
            <a:r>
              <a:rPr lang="en-US" dirty="0"/>
              <a:t>PSRs are much less numerous as AGNs (the classes are imbalanced)</a:t>
            </a:r>
          </a:p>
          <a:p>
            <a:pPr lvl="1"/>
            <a:r>
              <a:rPr lang="en-US" dirty="0"/>
              <a:t>In the intersection, PSRs will be mostly classified as AGNs</a:t>
            </a:r>
          </a:p>
          <a:p>
            <a:pPr lvl="2"/>
            <a:r>
              <a:rPr lang="en-US" dirty="0"/>
              <a:t>This can be a problem if one is looking for PSRs</a:t>
            </a:r>
          </a:p>
          <a:p>
            <a:pPr lvl="1"/>
            <a:r>
              <a:rPr lang="en-US" dirty="0"/>
              <a:t>We have also trained algorithms with oversampling of PSRs so that the number of PSRs and AGNs in training are the same</a:t>
            </a:r>
          </a:p>
        </p:txBody>
      </p:sp>
      <p:sp>
        <p:nvSpPr>
          <p:cNvPr id="4" name="Slide Number Placeholder 3">
            <a:extLst>
              <a:ext uri="{FF2B5EF4-FFF2-40B4-BE49-F238E27FC236}">
                <a16:creationId xmlns:a16="http://schemas.microsoft.com/office/drawing/2014/main" id="{2B1F95FB-84CD-2B4F-9C80-8B43BF82AAE0}"/>
              </a:ext>
            </a:extLst>
          </p:cNvPr>
          <p:cNvSpPr>
            <a:spLocks noGrp="1"/>
          </p:cNvSpPr>
          <p:nvPr>
            <p:ph type="sldNum" sz="quarter" idx="12"/>
          </p:nvPr>
        </p:nvSpPr>
        <p:spPr/>
        <p:txBody>
          <a:bodyPr/>
          <a:lstStyle/>
          <a:p>
            <a:fld id="{2BE1FEC3-8823-1349-926D-AB6C326E7D50}" type="slidenum">
              <a:rPr lang="en-US" smtClean="0"/>
              <a:pPr/>
              <a:t>8</a:t>
            </a:fld>
            <a:endParaRPr lang="en-US"/>
          </a:p>
        </p:txBody>
      </p:sp>
      <p:sp>
        <p:nvSpPr>
          <p:cNvPr id="5" name="Footer Placeholder 4">
            <a:extLst>
              <a:ext uri="{FF2B5EF4-FFF2-40B4-BE49-F238E27FC236}">
                <a16:creationId xmlns:a16="http://schemas.microsoft.com/office/drawing/2014/main" id="{3A9307D4-6495-8E4A-8C27-72A9AE8ED1F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4686921F-8C32-6D42-8203-530684422ED3}"/>
              </a:ext>
            </a:extLst>
          </p:cNvPr>
          <p:cNvPicPr>
            <a:picLocks noChangeAspect="1"/>
          </p:cNvPicPr>
          <p:nvPr/>
        </p:nvPicPr>
        <p:blipFill>
          <a:blip r:embed="rId2"/>
          <a:stretch>
            <a:fillRect/>
          </a:stretch>
        </p:blipFill>
        <p:spPr>
          <a:xfrm>
            <a:off x="0" y="3599657"/>
            <a:ext cx="4481829" cy="2801143"/>
          </a:xfrm>
          <a:prstGeom prst="rect">
            <a:avLst/>
          </a:prstGeom>
        </p:spPr>
      </p:pic>
      <p:pic>
        <p:nvPicPr>
          <p:cNvPr id="9" name="Picture 8">
            <a:extLst>
              <a:ext uri="{FF2B5EF4-FFF2-40B4-BE49-F238E27FC236}">
                <a16:creationId xmlns:a16="http://schemas.microsoft.com/office/drawing/2014/main" id="{16247B0A-F3E0-D54A-B01D-17A24A9171B8}"/>
              </a:ext>
            </a:extLst>
          </p:cNvPr>
          <p:cNvPicPr>
            <a:picLocks noChangeAspect="1"/>
          </p:cNvPicPr>
          <p:nvPr/>
        </p:nvPicPr>
        <p:blipFill>
          <a:blip r:embed="rId3"/>
          <a:stretch>
            <a:fillRect/>
          </a:stretch>
        </p:blipFill>
        <p:spPr>
          <a:xfrm>
            <a:off x="4312285" y="3599657"/>
            <a:ext cx="4481829" cy="2801143"/>
          </a:xfrm>
          <a:prstGeom prst="rect">
            <a:avLst/>
          </a:prstGeom>
        </p:spPr>
      </p:pic>
    </p:spTree>
    <p:extLst>
      <p:ext uri="{BB962C8B-B14F-4D97-AF65-F5344CB8AC3E}">
        <p14:creationId xmlns:p14="http://schemas.microsoft.com/office/powerpoint/2010/main" val="25445941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B7B9-015F-B94C-BF57-4B2D4C19ECC7}"/>
              </a:ext>
            </a:extLst>
          </p:cNvPr>
          <p:cNvSpPr>
            <a:spLocks noGrp="1"/>
          </p:cNvSpPr>
          <p:nvPr>
            <p:ph type="title"/>
          </p:nvPr>
        </p:nvSpPr>
        <p:spPr/>
        <p:txBody>
          <a:bodyPr/>
          <a:lstStyle/>
          <a:p>
            <a:r>
              <a:rPr lang="en-US" dirty="0"/>
              <a:t>Selected ML algorithms</a:t>
            </a:r>
          </a:p>
        </p:txBody>
      </p:sp>
      <p:sp>
        <p:nvSpPr>
          <p:cNvPr id="3" name="Content Placeholder 2">
            <a:extLst>
              <a:ext uri="{FF2B5EF4-FFF2-40B4-BE49-F238E27FC236}">
                <a16:creationId xmlns:a16="http://schemas.microsoft.com/office/drawing/2014/main" id="{CD20FE7D-396A-654E-AF93-398E993A1CC4}"/>
              </a:ext>
            </a:extLst>
          </p:cNvPr>
          <p:cNvSpPr>
            <a:spLocks noGrp="1"/>
          </p:cNvSpPr>
          <p:nvPr>
            <p:ph idx="1"/>
          </p:nvPr>
        </p:nvSpPr>
        <p:spPr/>
        <p:txBody>
          <a:bodyPr/>
          <a:lstStyle/>
          <a:p>
            <a:r>
              <a:rPr lang="en-US" dirty="0"/>
              <a:t>In the analysis of the 3FGL sources, we have selected the following algorithms</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the probabilistic catalog, we are not going to choose “the best” method, but rather report the probabilities obtained with all four methods</a:t>
            </a:r>
          </a:p>
          <a:p>
            <a:pPr lvl="1"/>
            <a:r>
              <a:rPr lang="en-US" dirty="0"/>
              <a:t>The methods have similar test accuracy (LR and NN with oversampling have a smaller accuracy)</a:t>
            </a:r>
          </a:p>
          <a:p>
            <a:pPr lvl="1"/>
            <a:r>
              <a:rPr lang="en-US" dirty="0"/>
              <a:t>Differences among predictions can serve as an estimate of the systematic error</a:t>
            </a:r>
          </a:p>
        </p:txBody>
      </p:sp>
      <p:sp>
        <p:nvSpPr>
          <p:cNvPr id="4" name="Slide Number Placeholder 3">
            <a:extLst>
              <a:ext uri="{FF2B5EF4-FFF2-40B4-BE49-F238E27FC236}">
                <a16:creationId xmlns:a16="http://schemas.microsoft.com/office/drawing/2014/main" id="{1C72EA99-5A5E-5A4F-B5E2-E3F99AD2315E}"/>
              </a:ext>
            </a:extLst>
          </p:cNvPr>
          <p:cNvSpPr>
            <a:spLocks noGrp="1"/>
          </p:cNvSpPr>
          <p:nvPr>
            <p:ph type="sldNum" sz="quarter" idx="12"/>
          </p:nvPr>
        </p:nvSpPr>
        <p:spPr/>
        <p:txBody>
          <a:bodyPr/>
          <a:lstStyle/>
          <a:p>
            <a:fld id="{2BE1FEC3-8823-1349-926D-AB6C326E7D50}" type="slidenum">
              <a:rPr lang="en-US" smtClean="0"/>
              <a:pPr/>
              <a:t>9</a:t>
            </a:fld>
            <a:endParaRPr lang="en-US"/>
          </a:p>
        </p:txBody>
      </p:sp>
      <p:pic>
        <p:nvPicPr>
          <p:cNvPr id="9" name="Picture 8" descr="Table&#10;&#10;Description automatically generated">
            <a:extLst>
              <a:ext uri="{FF2B5EF4-FFF2-40B4-BE49-F238E27FC236}">
                <a16:creationId xmlns:a16="http://schemas.microsoft.com/office/drawing/2014/main" id="{9B13FC09-1096-F54D-A013-12D92B2F83A9}"/>
              </a:ext>
            </a:extLst>
          </p:cNvPr>
          <p:cNvPicPr>
            <a:picLocks noChangeAspect="1"/>
          </p:cNvPicPr>
          <p:nvPr/>
        </p:nvPicPr>
        <p:blipFill>
          <a:blip r:embed="rId2"/>
          <a:stretch>
            <a:fillRect/>
          </a:stretch>
        </p:blipFill>
        <p:spPr>
          <a:xfrm>
            <a:off x="1676400" y="1981200"/>
            <a:ext cx="5314950" cy="2586826"/>
          </a:xfrm>
          <a:prstGeom prst="rect">
            <a:avLst/>
          </a:prstGeom>
        </p:spPr>
      </p:pic>
    </p:spTree>
    <p:extLst>
      <p:ext uri="{BB962C8B-B14F-4D97-AF65-F5344CB8AC3E}">
        <p14:creationId xmlns:p14="http://schemas.microsoft.com/office/powerpoint/2010/main" val="3618915011"/>
      </p:ext>
    </p:extLst>
  </p:cSld>
  <p:clrMapOvr>
    <a:masterClrMapping/>
  </p:clrMapOvr>
  <p:transition/>
</p:sld>
</file>

<file path=ppt/theme/theme1.xml><?xml version="1.0" encoding="utf-8"?>
<a:theme xmlns:a="http://schemas.openxmlformats.org/drawingml/2006/main" name="Fermi">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3232</TotalTime>
  <Words>2083</Words>
  <Application>Microsoft Macintosh PowerPoint</Application>
  <PresentationFormat>On-screen Show (4:3)</PresentationFormat>
  <Paragraphs>286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 Math</vt:lpstr>
      <vt:lpstr>Fermi</vt:lpstr>
      <vt:lpstr>PowerPoint Presentation</vt:lpstr>
      <vt:lpstr>Plan</vt:lpstr>
      <vt:lpstr>Motivation</vt:lpstr>
      <vt:lpstr>Probabilistic catalogs and machine learning</vt:lpstr>
      <vt:lpstr>Training of algorithms (3FGL)</vt:lpstr>
      <vt:lpstr>Training of algorithms</vt:lpstr>
      <vt:lpstr>Feature importance</vt:lpstr>
      <vt:lpstr>Oversampling</vt:lpstr>
      <vt:lpstr>Selected ML algorithms</vt:lpstr>
      <vt:lpstr>Comparison with 4FGL-DR2</vt:lpstr>
      <vt:lpstr>3-class classification</vt:lpstr>
      <vt:lpstr>3-class classification</vt:lpstr>
      <vt:lpstr>3-class classification domains</vt:lpstr>
      <vt:lpstr>3-class accuracy</vt:lpstr>
      <vt:lpstr>Probabilistic catalog based on 4FGL-DR2</vt:lpstr>
      <vt:lpstr>Predictions for 3FGL and 4FGL-DR2</vt:lpstr>
      <vt:lpstr>Expected number of sources</vt:lpstr>
      <vt:lpstr>Expected source counts as a function of flux</vt:lpstr>
      <vt:lpstr>N(S) in the 3-class classification</vt:lpstr>
      <vt:lpstr>Latitude profiles</vt:lpstr>
      <vt:lpstr>Longitude profiles</vt:lpstr>
      <vt:lpstr>Expected numbers of sources</vt:lpstr>
      <vt:lpstr>Conclusions</vt:lpstr>
      <vt:lpstr>Backup slides</vt:lpstr>
      <vt:lpstr>RF: optimization of meta-parameters</vt:lpstr>
      <vt:lpstr>Logistic regression</vt:lpstr>
      <vt:lpstr>Neural Networks</vt:lpstr>
      <vt:lpstr>NN meta-parameters</vt:lpstr>
      <vt:lpstr>NN domains</vt:lpstr>
      <vt:lpstr>4FGL-DR2 features</vt:lpstr>
      <vt:lpstr>Motivation II</vt:lpstr>
      <vt:lpstr>Some references and our work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ve00vace</dc:creator>
  <cp:lastModifiedBy>ve00vace</cp:lastModifiedBy>
  <cp:revision>205</cp:revision>
  <dcterms:created xsi:type="dcterms:W3CDTF">2020-06-24T13:27:29Z</dcterms:created>
  <dcterms:modified xsi:type="dcterms:W3CDTF">2021-02-22T21:29:49Z</dcterms:modified>
</cp:coreProperties>
</file>