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5" r:id="rId16"/>
    <p:sldId id="473" r:id="rId17"/>
    <p:sldId id="470" r:id="rId18"/>
    <p:sldId id="471" r:id="rId19"/>
    <p:sldId id="472" r:id="rId20"/>
    <p:sldId id="484" r:id="rId21"/>
    <p:sldId id="485" r:id="rId22"/>
    <p:sldId id="486" r:id="rId23"/>
    <p:sldId id="487" r:id="rId24"/>
    <p:sldId id="468" r:id="rId25"/>
    <p:sldId id="474" r:id="rId26"/>
    <p:sldId id="452" r:id="rId27"/>
    <p:sldId id="458" r:id="rId28"/>
    <p:sldId id="460" r:id="rId29"/>
    <p:sldId id="462" r:id="rId30"/>
    <p:sldId id="461"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autoAdjust="0"/>
    <p:restoredTop sz="99634" autoAdjust="0"/>
  </p:normalViewPr>
  <p:slideViewPr>
    <p:cSldViewPr snapToObjects="1">
      <p:cViewPr varScale="1">
        <p:scale>
          <a:sx n="114" d="100"/>
          <a:sy n="114" d="100"/>
        </p:scale>
        <p:origin x="1416" y="102"/>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‹Nr.›</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‹Nr.›</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2/22/2021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2/22/2021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2/22/2021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‹Nr.›</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2/22/2021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‹Nr.›</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2/22/2021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‹Nr.›</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2/22/2021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2/22/2021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‹Nr.›</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532751" y="6054435"/>
            <a:ext cx="2069797" cy="646331"/>
          </a:xfrm>
          <a:prstGeom prst="rect">
            <a:avLst/>
          </a:prstGeom>
          <a:noFill/>
        </p:spPr>
        <p:txBody>
          <a:bodyPr wrap="none" rtlCol="0">
            <a:spAutoFit/>
          </a:bodyPr>
          <a:lstStyle/>
          <a:p>
            <a:pPr algn="ctr"/>
            <a:r>
              <a:rPr lang="en-US"/>
              <a:t>ECAP ML </a:t>
            </a:r>
            <a:r>
              <a:rPr lang="en-US" dirty="0"/>
              <a:t>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Non-AGN or PSR sources (denoted now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651914" y="2841837"/>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sp>
        <p:nvSpPr>
          <p:cNvPr id="12" name="TextBox 11">
            <a:extLst>
              <a:ext uri="{FF2B5EF4-FFF2-40B4-BE49-F238E27FC236}">
                <a16:creationId xmlns:a16="http://schemas.microsoft.com/office/drawing/2014/main" id="{30EADCF1-3CBB-9843-9029-1FCFB3EF1032}"/>
              </a:ext>
            </a:extLst>
          </p:cNvPr>
          <p:cNvSpPr txBox="1"/>
          <p:nvPr/>
        </p:nvSpPr>
        <p:spPr>
          <a:xfrm>
            <a:off x="7023045" y="3943141"/>
            <a:ext cx="915635" cy="369332"/>
          </a:xfrm>
          <a:prstGeom prst="rect">
            <a:avLst/>
          </a:prstGeom>
          <a:noFill/>
        </p:spPr>
        <p:txBody>
          <a:bodyPr wrap="none" rtlCol="0">
            <a:spAutoFit/>
          </a:bodyPr>
          <a:lstStyle/>
          <a:p>
            <a:r>
              <a:rPr lang="en-US" dirty="0"/>
              <a:t>2-class</a:t>
            </a:r>
          </a:p>
        </p:txBody>
      </p:sp>
      <p:pic>
        <p:nvPicPr>
          <p:cNvPr id="7" name="Grafik 6">
            <a:extLst>
              <a:ext uri="{FF2B5EF4-FFF2-40B4-BE49-F238E27FC236}">
                <a16:creationId xmlns:a16="http://schemas.microsoft.com/office/drawing/2014/main" id="{F78ABDC4-A413-4547-8025-C3FDD7E30E30}"/>
              </a:ext>
            </a:extLst>
          </p:cNvPr>
          <p:cNvPicPr>
            <a:picLocks noChangeAspect="1"/>
          </p:cNvPicPr>
          <p:nvPr/>
        </p:nvPicPr>
        <p:blipFill>
          <a:blip r:embed="rId2"/>
          <a:stretch>
            <a:fillRect/>
          </a:stretch>
        </p:blipFill>
        <p:spPr>
          <a:xfrm>
            <a:off x="381001" y="2361745"/>
            <a:ext cx="5638800" cy="3794579"/>
          </a:xfrm>
          <a:prstGeom prst="rect">
            <a:avLst/>
          </a:prstGeom>
        </p:spPr>
      </p:pic>
      <p:pic>
        <p:nvPicPr>
          <p:cNvPr id="10" name="Grafik 9">
            <a:extLst>
              <a:ext uri="{FF2B5EF4-FFF2-40B4-BE49-F238E27FC236}">
                <a16:creationId xmlns:a16="http://schemas.microsoft.com/office/drawing/2014/main" id="{D303F122-46E6-4BA7-A386-46531D2245B0}"/>
              </a:ext>
            </a:extLst>
          </p:cNvPr>
          <p:cNvPicPr>
            <a:picLocks noChangeAspect="1"/>
          </p:cNvPicPr>
          <p:nvPr/>
        </p:nvPicPr>
        <p:blipFill>
          <a:blip r:embed="rId3"/>
          <a:stretch>
            <a:fillRect/>
          </a:stretch>
        </p:blipFill>
        <p:spPr>
          <a:xfrm>
            <a:off x="5791200" y="4303307"/>
            <a:ext cx="3276600" cy="2173693"/>
          </a:xfrm>
          <a:prstGeom prst="rect">
            <a:avLst/>
          </a:prstGeom>
        </p:spPr>
      </p:pic>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Use 16 features for 4FGL-DR2 instead of 11 for 3FGL</a:t>
            </a:r>
          </a:p>
          <a:p>
            <a:pPr marL="0" indent="0">
              <a:buNone/>
            </a:pPr>
            <a:endParaRPr lang="en-US" dirty="0"/>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914400" y="1898744"/>
            <a:ext cx="2667000" cy="3701955"/>
          </a:xfrm>
          <a:prstGeom prst="rect">
            <a:avLst/>
          </a:prstGeom>
        </p:spPr>
      </p:pic>
      <p:pic>
        <p:nvPicPr>
          <p:cNvPr id="7" name="Grafik 6" descr="Ein Bild, das Tisch enthält.&#10;&#10;Automatisch generierte Beschreibung">
            <a:extLst>
              <a:ext uri="{FF2B5EF4-FFF2-40B4-BE49-F238E27FC236}">
                <a16:creationId xmlns:a16="http://schemas.microsoft.com/office/drawing/2014/main" id="{D6C80861-8A71-4655-A6B8-36C60C12CDDD}"/>
              </a:ext>
            </a:extLst>
          </p:cNvPr>
          <p:cNvPicPr>
            <a:picLocks noChangeAspect="1"/>
          </p:cNvPicPr>
          <p:nvPr/>
        </p:nvPicPr>
        <p:blipFill>
          <a:blip r:embed="rId3"/>
          <a:stretch>
            <a:fillRect/>
          </a:stretch>
        </p:blipFill>
        <p:spPr>
          <a:xfrm>
            <a:off x="4269315" y="1752600"/>
            <a:ext cx="4877481" cy="3978320"/>
          </a:xfrm>
          <a:prstGeom prst="rect">
            <a:avLst/>
          </a:prstGeom>
        </p:spPr>
      </p:pic>
      <p:sp>
        <p:nvSpPr>
          <p:cNvPr id="8" name="Pfeil: nach rechts 7">
            <a:extLst>
              <a:ext uri="{FF2B5EF4-FFF2-40B4-BE49-F238E27FC236}">
                <a16:creationId xmlns:a16="http://schemas.microsoft.com/office/drawing/2014/main" id="{70A4A1A5-C037-496C-9C85-93D8FBCFE177}"/>
              </a:ext>
            </a:extLst>
          </p:cNvPr>
          <p:cNvSpPr/>
          <p:nvPr/>
        </p:nvSpPr>
        <p:spPr>
          <a:xfrm>
            <a:off x="3870324" y="3352800"/>
            <a:ext cx="53340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40513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319226"/>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We are working on a paper</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27</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10" name="Grafik 9">
            <a:extLst>
              <a:ext uri="{FF2B5EF4-FFF2-40B4-BE49-F238E27FC236}">
                <a16:creationId xmlns:a16="http://schemas.microsoft.com/office/drawing/2014/main" id="{1A7C7737-20E9-4C73-958D-5F5CFE283CB6}"/>
              </a:ext>
            </a:extLst>
          </p:cNvPr>
          <p:cNvPicPr>
            <a:picLocks noChangeAspect="1"/>
          </p:cNvPicPr>
          <p:nvPr/>
        </p:nvPicPr>
        <p:blipFill>
          <a:blip r:embed="rId4"/>
          <a:stretch>
            <a:fillRect/>
          </a:stretch>
        </p:blipFill>
        <p:spPr>
          <a:xfrm>
            <a:off x="678111" y="1676400"/>
            <a:ext cx="4844069" cy="3124200"/>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28</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8" name="Grafik 7">
            <a:extLst>
              <a:ext uri="{FF2B5EF4-FFF2-40B4-BE49-F238E27FC236}">
                <a16:creationId xmlns:a16="http://schemas.microsoft.com/office/drawing/2014/main" id="{055CA400-E857-40FB-BD1F-C5F09B399362}"/>
              </a:ext>
            </a:extLst>
          </p:cNvPr>
          <p:cNvPicPr>
            <a:picLocks noChangeAspect="1"/>
          </p:cNvPicPr>
          <p:nvPr/>
        </p:nvPicPr>
        <p:blipFill>
          <a:blip r:embed="rId2"/>
          <a:stretch>
            <a:fillRect/>
          </a:stretch>
        </p:blipFill>
        <p:spPr>
          <a:xfrm>
            <a:off x="381000" y="1992068"/>
            <a:ext cx="4953000" cy="3265732"/>
          </a:xfrm>
          <a:prstGeom prst="rect">
            <a:avLst/>
          </a:prstGeom>
        </p:spPr>
      </p:pic>
      <p:pic>
        <p:nvPicPr>
          <p:cNvPr id="11" name="Grafik 10">
            <a:extLst>
              <a:ext uri="{FF2B5EF4-FFF2-40B4-BE49-F238E27FC236}">
                <a16:creationId xmlns:a16="http://schemas.microsoft.com/office/drawing/2014/main" id="{B3AD0D32-2C39-4999-8746-4D6AC2F460A9}"/>
              </a:ext>
            </a:extLst>
          </p:cNvPr>
          <p:cNvPicPr>
            <a:picLocks noChangeAspect="1"/>
          </p:cNvPicPr>
          <p:nvPr/>
        </p:nvPicPr>
        <p:blipFill>
          <a:blip r:embed="rId3"/>
          <a:stretch>
            <a:fillRect/>
          </a:stretch>
        </p:blipFill>
        <p:spPr>
          <a:xfrm>
            <a:off x="5334001" y="3657600"/>
            <a:ext cx="3657600" cy="2743201"/>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 and our work plan</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a:p>
            <a:r>
              <a:rPr lang="en-US" dirty="0"/>
              <a:t>We use ML for the construction of probabilistic catalogs based on the 3FGL and 4FGL-DR2 catalogs</a:t>
            </a:r>
          </a:p>
          <a:p>
            <a:pPr lvl="1"/>
            <a:r>
              <a:rPr lang="en-US" dirty="0"/>
              <a:t>Use 2-class (AGN, pulsars) or 3-class (add other sources) classification</a:t>
            </a:r>
          </a:p>
          <a:p>
            <a:pPr lvl="1"/>
            <a:r>
              <a:rPr lang="en-US" dirty="0"/>
              <a:t>Test predictions for 3FGL using 4FGL-DR2</a:t>
            </a:r>
          </a:p>
          <a:p>
            <a:pPr lvl="1"/>
            <a:r>
              <a:rPr lang="en-US" dirty="0"/>
              <a:t>Keep results of all ML algorithms (gives syst. uncertainty)</a:t>
            </a:r>
          </a:p>
          <a:p>
            <a:pPr lvl="1"/>
            <a:r>
              <a:rPr lang="en-US" dirty="0"/>
              <a:t>Show examples of populations studies: distributions as a function of flux, latitude, or longitude</a:t>
            </a:r>
          </a:p>
          <a:p>
            <a:pPr lvl="2"/>
            <a:r>
              <a:rPr lang="en-US" sz="1600" dirty="0"/>
              <a:t>2-class: correct for presence of other sources (not PSRs or AGNs)</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 (</a:t>
            </a:r>
            <a:r>
              <a:rPr lang="en-US" dirty="0" err="1"/>
              <a:t>sklearn</a:t>
            </a:r>
            <a:r>
              <a:rPr lang="en-US" dirty="0"/>
              <a:t>):</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70760" y="4242683"/>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
        <p:nvSpPr>
          <p:cNvPr id="5" name="Pfeil: nach rechts 4">
            <a:extLst>
              <a:ext uri="{FF2B5EF4-FFF2-40B4-BE49-F238E27FC236}">
                <a16:creationId xmlns:a16="http://schemas.microsoft.com/office/drawing/2014/main" id="{6DA185DB-65A8-4650-B2B7-6DE6FF3093DE}"/>
              </a:ext>
            </a:extLst>
          </p:cNvPr>
          <p:cNvSpPr/>
          <p:nvPr/>
        </p:nvSpPr>
        <p:spPr>
          <a:xfrm>
            <a:off x="4792532" y="53151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Use associated AGNs and PSRs (2-class) or all associated sources (3-class)</a:t>
            </a:r>
          </a:p>
          <a:p>
            <a:pPr lvl="1"/>
            <a:r>
              <a:rPr lang="en-US" dirty="0"/>
              <a:t>Split in 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108008" y="4176319"/>
            <a:ext cx="4724400" cy="2347913"/>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419601" y="4190999"/>
            <a:ext cx="4724399" cy="2347913"/>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a:t>
            </a:r>
            <a:r>
              <a:rPr lang="en-US" dirty="0" err="1"/>
              <a:t>Importances</a:t>
            </a:r>
            <a:endParaRPr lang="en-US" dirty="0"/>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algorithms/BDT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0" dirty="0">
                <a:ln w="0"/>
                <a:effectLst>
                  <a:outerShdw blurRad="38100" dist="19050" dir="2700000" algn="tl" rotWithShape="0">
                    <a:schemeClr val="dk1">
                      <a:alpha val="40000"/>
                    </a:schemeClr>
                  </a:outerShdw>
                </a:effectLst>
              </a:rPr>
              <a:t>         Significance of curvature is the most important parameter</a:t>
            </a:r>
          </a:p>
          <a:p>
            <a:pPr marL="457118" lvl="1" indent="0">
              <a:buNone/>
            </a:pPr>
            <a:r>
              <a:rPr lang="en-US" b="0" dirty="0">
                <a:ln w="0"/>
                <a:solidFill>
                  <a:schemeClr val="tx1"/>
                </a:solidFill>
                <a:effectLst>
                  <a:outerShdw blurRad="38100" dist="19050" dir="2700000" algn="tl" rotWithShape="0">
                    <a:schemeClr val="dk1">
                      <a:alpha val="40000"/>
                    </a:schemeClr>
                  </a:outerShdw>
                </a:effectLst>
              </a:rPr>
              <a:t>   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
        <p:nvSpPr>
          <p:cNvPr id="6" name="Pfeil: nach rechts 5">
            <a:extLst>
              <a:ext uri="{FF2B5EF4-FFF2-40B4-BE49-F238E27FC236}">
                <a16:creationId xmlns:a16="http://schemas.microsoft.com/office/drawing/2014/main" id="{805DA8B7-DBD6-4ED6-997A-D16660B82292}"/>
              </a:ext>
            </a:extLst>
          </p:cNvPr>
          <p:cNvSpPr/>
          <p:nvPr/>
        </p:nvSpPr>
        <p:spPr>
          <a:xfrm>
            <a:off x="607300" y="5354853"/>
            <a:ext cx="5937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9" name="Grafik 8" descr="Ein Bild, das Tisch enthält.&#10;&#10;Automatisch generierte Beschreibung">
            <a:extLst>
              <a:ext uri="{FF2B5EF4-FFF2-40B4-BE49-F238E27FC236}">
                <a16:creationId xmlns:a16="http://schemas.microsoft.com/office/drawing/2014/main" id="{E0D951A7-37D6-4774-836D-3AFFF42938CF}"/>
              </a:ext>
            </a:extLst>
          </p:cNvPr>
          <p:cNvPicPr>
            <a:picLocks noChangeAspect="1"/>
          </p:cNvPicPr>
          <p:nvPr/>
        </p:nvPicPr>
        <p:blipFill>
          <a:blip r:embed="rId3"/>
          <a:stretch>
            <a:fillRect/>
          </a:stretch>
        </p:blipFill>
        <p:spPr>
          <a:xfrm>
            <a:off x="7239000" y="1921079"/>
            <a:ext cx="1124107" cy="3006521"/>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 166 vs 1739.</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11" name="Grafik 10">
            <a:extLst>
              <a:ext uri="{FF2B5EF4-FFF2-40B4-BE49-F238E27FC236}">
                <a16:creationId xmlns:a16="http://schemas.microsoft.com/office/drawing/2014/main" id="{8B0FB7E6-0968-42AD-B566-CFAC0715E30C}"/>
              </a:ext>
            </a:extLst>
          </p:cNvPr>
          <p:cNvPicPr>
            <a:picLocks noChangeAspect="1"/>
          </p:cNvPicPr>
          <p:nvPr/>
        </p:nvPicPr>
        <p:blipFill>
          <a:blip r:embed="rId2"/>
          <a:stretch>
            <a:fillRect/>
          </a:stretch>
        </p:blipFill>
        <p:spPr>
          <a:xfrm>
            <a:off x="533400" y="3571327"/>
            <a:ext cx="4114800" cy="2905674"/>
          </a:xfrm>
          <a:prstGeom prst="rect">
            <a:avLst/>
          </a:prstGeom>
        </p:spPr>
      </p:pic>
      <p:pic>
        <p:nvPicPr>
          <p:cNvPr id="13" name="Grafik 12">
            <a:extLst>
              <a:ext uri="{FF2B5EF4-FFF2-40B4-BE49-F238E27FC236}">
                <a16:creationId xmlns:a16="http://schemas.microsoft.com/office/drawing/2014/main" id="{33A60CFF-A329-4CA0-8F4D-17CB708FA8E0}"/>
              </a:ext>
            </a:extLst>
          </p:cNvPr>
          <p:cNvPicPr>
            <a:picLocks noChangeAspect="1"/>
          </p:cNvPicPr>
          <p:nvPr/>
        </p:nvPicPr>
        <p:blipFill>
          <a:blip r:embed="rId3"/>
          <a:stretch>
            <a:fillRect/>
          </a:stretch>
        </p:blipFill>
        <p:spPr>
          <a:xfrm>
            <a:off x="4724399" y="3571328"/>
            <a:ext cx="4343401" cy="2905674"/>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(eight)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2093</Words>
  <Application>Microsoft Office PowerPoint</Application>
  <PresentationFormat>Bildschirmpräsentation (4:3)</PresentationFormat>
  <Paragraphs>286</Paragraphs>
  <Slides>32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Arial</vt:lpstr>
      <vt:lpstr>Calibri</vt:lpstr>
      <vt:lpstr>Cambria Math</vt:lpstr>
      <vt:lpstr>Fermi</vt:lpstr>
      <vt:lpstr>PowerPoint-Präsentation</vt:lpstr>
      <vt:lpstr>Plan</vt:lpstr>
      <vt:lpstr>Motivation</vt:lpstr>
      <vt:lpstr>Probabilistic catalogs and machine learning</vt:lpstr>
      <vt:lpstr>Training of algorithms (3FGL)</vt:lpstr>
      <vt:lpstr>Training of algorithms</vt:lpstr>
      <vt:lpstr>Feature Importances</vt:lpstr>
      <vt:lpstr>Oversampling</vt:lpstr>
      <vt:lpstr>Selected ML algorithms</vt:lpstr>
      <vt:lpstr>Comparison with 4FGL-DR2</vt:lpstr>
      <vt:lpstr>3-class classification</vt:lpstr>
      <vt:lpstr>3-class classification</vt:lpstr>
      <vt:lpstr>3-class classification domains</vt:lpstr>
      <vt:lpstr>3-class accuracy</vt:lpstr>
      <vt:lpstr>4FGL-DR2 features</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Motivation II</vt:lpstr>
      <vt:lpstr>Some references and our work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hu26wira</cp:lastModifiedBy>
  <cp:revision>213</cp:revision>
  <dcterms:created xsi:type="dcterms:W3CDTF">2020-06-24T13:27:29Z</dcterms:created>
  <dcterms:modified xsi:type="dcterms:W3CDTF">2021-02-24T17:18:19Z</dcterms:modified>
</cp:coreProperties>
</file>