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Roboto Slab"/>
      <p:regular r:id="rId14"/>
      <p:bold r:id="rId15"/>
    </p:embeddedFont>
    <p:embeddedFont>
      <p:font typeface="Roboto"/>
      <p:regular r:id="rId16"/>
      <p:bold r:id="rId17"/>
      <p:italic r:id="rId18"/>
      <p:boldItalic r:id="rId19"/>
    </p:embeddedFont>
    <p:embeddedFont>
      <p:font typeface="Helvetica Neue"/>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gj7GbxNOyu5hXI6mQ6TnH8XND5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11" Type="http://schemas.openxmlformats.org/officeDocument/2006/relationships/slide" Target="slides/slide7.xml"/><Relationship Id="rId22" Type="http://schemas.openxmlformats.org/officeDocument/2006/relationships/font" Target="fonts/HelveticaNeue-italic.fntdata"/><Relationship Id="rId10" Type="http://schemas.openxmlformats.org/officeDocument/2006/relationships/slide" Target="slides/slide6.xml"/><Relationship Id="rId21" Type="http://schemas.openxmlformats.org/officeDocument/2006/relationships/font" Target="fonts/HelveticaNeue-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HelveticaNeue-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3c2ad163de_0_245"/>
          <p:cNvSpPr/>
          <p:nvPr/>
        </p:nvSpPr>
        <p:spPr>
          <a:xfrm>
            <a:off x="2033067" y="896808"/>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g23c2ad163de_0_245"/>
          <p:cNvSpPr/>
          <p:nvPr/>
        </p:nvSpPr>
        <p:spPr>
          <a:xfrm rot="10800000">
            <a:off x="8716786" y="4457271"/>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g23c2ad163de_0_245"/>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g23c2ad163de_0_245"/>
          <p:cNvSpPr txBox="1"/>
          <p:nvPr>
            <p:ph type="ctrTitle"/>
          </p:nvPr>
        </p:nvSpPr>
        <p:spPr>
          <a:xfrm>
            <a:off x="2240402" y="1585234"/>
            <a:ext cx="7711200" cy="19431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5300"/>
              <a:buNone/>
              <a:defRPr sz="53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p:txBody>
      </p:sp>
      <p:sp>
        <p:nvSpPr>
          <p:cNvPr id="14" name="Google Shape;14;g23c2ad163de_0_245"/>
          <p:cNvSpPr txBox="1"/>
          <p:nvPr>
            <p:ph idx="1" type="subTitle"/>
          </p:nvPr>
        </p:nvSpPr>
        <p:spPr>
          <a:xfrm>
            <a:off x="2240402" y="4065933"/>
            <a:ext cx="7711200" cy="12120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9pPr>
          </a:lstStyle>
          <a:p/>
        </p:txBody>
      </p:sp>
      <p:sp>
        <p:nvSpPr>
          <p:cNvPr id="15" name="Google Shape;15;g23c2ad163de_0_24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g23c2ad163de_0_288"/>
          <p:cNvSpPr/>
          <p:nvPr/>
        </p:nvSpPr>
        <p:spPr>
          <a:xfrm>
            <a:off x="200" y="6769100"/>
            <a:ext cx="12191700" cy="888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 name="Google Shape;54;g23c2ad163de_0_288"/>
          <p:cNvSpPr txBox="1"/>
          <p:nvPr>
            <p:ph hasCustomPrompt="1" type="title"/>
          </p:nvPr>
        </p:nvSpPr>
        <p:spPr>
          <a:xfrm>
            <a:off x="517200" y="1536600"/>
            <a:ext cx="11157600" cy="20511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Clr>
                <a:schemeClr val="accent5"/>
              </a:buClr>
              <a:buSzPts val="17300"/>
              <a:buNone/>
              <a:defRPr sz="17300">
                <a:solidFill>
                  <a:schemeClr val="accent5"/>
                </a:solidFill>
              </a:defRPr>
            </a:lvl1pPr>
            <a:lvl2pPr lvl="1" rtl="0" algn="ctr">
              <a:spcBef>
                <a:spcPts val="0"/>
              </a:spcBef>
              <a:spcAft>
                <a:spcPts val="0"/>
              </a:spcAft>
              <a:buClr>
                <a:schemeClr val="accent5"/>
              </a:buClr>
              <a:buSzPts val="17300"/>
              <a:buNone/>
              <a:defRPr sz="17300">
                <a:solidFill>
                  <a:schemeClr val="accent5"/>
                </a:solidFill>
              </a:defRPr>
            </a:lvl2pPr>
            <a:lvl3pPr lvl="2" rtl="0" algn="ctr">
              <a:spcBef>
                <a:spcPts val="0"/>
              </a:spcBef>
              <a:spcAft>
                <a:spcPts val="0"/>
              </a:spcAft>
              <a:buClr>
                <a:schemeClr val="accent5"/>
              </a:buClr>
              <a:buSzPts val="17300"/>
              <a:buNone/>
              <a:defRPr sz="17300">
                <a:solidFill>
                  <a:schemeClr val="accent5"/>
                </a:solidFill>
              </a:defRPr>
            </a:lvl3pPr>
            <a:lvl4pPr lvl="3" rtl="0" algn="ctr">
              <a:spcBef>
                <a:spcPts val="0"/>
              </a:spcBef>
              <a:spcAft>
                <a:spcPts val="0"/>
              </a:spcAft>
              <a:buClr>
                <a:schemeClr val="accent5"/>
              </a:buClr>
              <a:buSzPts val="17300"/>
              <a:buNone/>
              <a:defRPr sz="17300">
                <a:solidFill>
                  <a:schemeClr val="accent5"/>
                </a:solidFill>
              </a:defRPr>
            </a:lvl4pPr>
            <a:lvl5pPr lvl="4" rtl="0" algn="ctr">
              <a:spcBef>
                <a:spcPts val="0"/>
              </a:spcBef>
              <a:spcAft>
                <a:spcPts val="0"/>
              </a:spcAft>
              <a:buClr>
                <a:schemeClr val="accent5"/>
              </a:buClr>
              <a:buSzPts val="17300"/>
              <a:buNone/>
              <a:defRPr sz="17300">
                <a:solidFill>
                  <a:schemeClr val="accent5"/>
                </a:solidFill>
              </a:defRPr>
            </a:lvl5pPr>
            <a:lvl6pPr lvl="5" rtl="0" algn="ctr">
              <a:spcBef>
                <a:spcPts val="0"/>
              </a:spcBef>
              <a:spcAft>
                <a:spcPts val="0"/>
              </a:spcAft>
              <a:buClr>
                <a:schemeClr val="accent5"/>
              </a:buClr>
              <a:buSzPts val="17300"/>
              <a:buNone/>
              <a:defRPr sz="17300">
                <a:solidFill>
                  <a:schemeClr val="accent5"/>
                </a:solidFill>
              </a:defRPr>
            </a:lvl6pPr>
            <a:lvl7pPr lvl="6" rtl="0" algn="ctr">
              <a:spcBef>
                <a:spcPts val="0"/>
              </a:spcBef>
              <a:spcAft>
                <a:spcPts val="0"/>
              </a:spcAft>
              <a:buClr>
                <a:schemeClr val="accent5"/>
              </a:buClr>
              <a:buSzPts val="17300"/>
              <a:buNone/>
              <a:defRPr sz="17300">
                <a:solidFill>
                  <a:schemeClr val="accent5"/>
                </a:solidFill>
              </a:defRPr>
            </a:lvl7pPr>
            <a:lvl8pPr lvl="7" rtl="0" algn="ctr">
              <a:spcBef>
                <a:spcPts val="0"/>
              </a:spcBef>
              <a:spcAft>
                <a:spcPts val="0"/>
              </a:spcAft>
              <a:buClr>
                <a:schemeClr val="accent5"/>
              </a:buClr>
              <a:buSzPts val="17300"/>
              <a:buNone/>
              <a:defRPr sz="17300">
                <a:solidFill>
                  <a:schemeClr val="accent5"/>
                </a:solidFill>
              </a:defRPr>
            </a:lvl8pPr>
            <a:lvl9pPr lvl="8" rtl="0" algn="ctr">
              <a:spcBef>
                <a:spcPts val="0"/>
              </a:spcBef>
              <a:spcAft>
                <a:spcPts val="0"/>
              </a:spcAft>
              <a:buClr>
                <a:schemeClr val="accent5"/>
              </a:buClr>
              <a:buSzPts val="17300"/>
              <a:buNone/>
              <a:defRPr sz="17300">
                <a:solidFill>
                  <a:schemeClr val="accent5"/>
                </a:solidFill>
              </a:defRPr>
            </a:lvl9pPr>
          </a:lstStyle>
          <a:p>
            <a:r>
              <a:t>xx%</a:t>
            </a:r>
          </a:p>
        </p:txBody>
      </p:sp>
      <p:sp>
        <p:nvSpPr>
          <p:cNvPr id="55" name="Google Shape;55;g23c2ad163de_0_288"/>
          <p:cNvSpPr txBox="1"/>
          <p:nvPr>
            <p:ph idx="1" type="body"/>
          </p:nvPr>
        </p:nvSpPr>
        <p:spPr>
          <a:xfrm>
            <a:off x="517200" y="3892600"/>
            <a:ext cx="11157600" cy="1428900"/>
          </a:xfrm>
          <a:prstGeom prst="rect">
            <a:avLst/>
          </a:prstGeom>
        </p:spPr>
        <p:txBody>
          <a:bodyPr anchorCtr="0" anchor="t" bIns="121900" lIns="121900" spcFirstLastPara="1" rIns="121900" wrap="square" tIns="121900">
            <a:normAutofit/>
          </a:bodyPr>
          <a:lstStyle>
            <a:lvl1pPr indent="-381000" lvl="0" marL="457200" rtl="0" algn="ctr">
              <a:spcBef>
                <a:spcPts val="0"/>
              </a:spcBef>
              <a:spcAft>
                <a:spcPts val="0"/>
              </a:spcAft>
              <a:buSzPts val="2400"/>
              <a:buChar char="●"/>
              <a:defRPr/>
            </a:lvl1pPr>
            <a:lvl2pPr indent="-349250" lvl="1" marL="914400" rtl="0" algn="ctr">
              <a:spcBef>
                <a:spcPts val="0"/>
              </a:spcBef>
              <a:spcAft>
                <a:spcPts val="0"/>
              </a:spcAft>
              <a:buSzPts val="1900"/>
              <a:buChar char="○"/>
              <a:defRPr/>
            </a:lvl2pPr>
            <a:lvl3pPr indent="-349250" lvl="2" marL="1371600" rtl="0" algn="ctr">
              <a:spcBef>
                <a:spcPts val="0"/>
              </a:spcBef>
              <a:spcAft>
                <a:spcPts val="0"/>
              </a:spcAft>
              <a:buSzPts val="1900"/>
              <a:buChar char="■"/>
              <a:defRPr/>
            </a:lvl3pPr>
            <a:lvl4pPr indent="-349250" lvl="3" marL="1828800" rtl="0" algn="ctr">
              <a:spcBef>
                <a:spcPts val="0"/>
              </a:spcBef>
              <a:spcAft>
                <a:spcPts val="0"/>
              </a:spcAft>
              <a:buSzPts val="1900"/>
              <a:buChar char="●"/>
              <a:defRPr/>
            </a:lvl4pPr>
            <a:lvl5pPr indent="-349250" lvl="4" marL="2286000" rtl="0" algn="ctr">
              <a:spcBef>
                <a:spcPts val="0"/>
              </a:spcBef>
              <a:spcAft>
                <a:spcPts val="0"/>
              </a:spcAft>
              <a:buSzPts val="1900"/>
              <a:buChar char="○"/>
              <a:defRPr/>
            </a:lvl5pPr>
            <a:lvl6pPr indent="-349250" lvl="5" marL="2743200" rtl="0" algn="ctr">
              <a:spcBef>
                <a:spcPts val="0"/>
              </a:spcBef>
              <a:spcAft>
                <a:spcPts val="0"/>
              </a:spcAft>
              <a:buSzPts val="1900"/>
              <a:buChar char="■"/>
              <a:defRPr/>
            </a:lvl6pPr>
            <a:lvl7pPr indent="-349250" lvl="6" marL="3200400" rtl="0" algn="ctr">
              <a:spcBef>
                <a:spcPts val="0"/>
              </a:spcBef>
              <a:spcAft>
                <a:spcPts val="0"/>
              </a:spcAft>
              <a:buSzPts val="1900"/>
              <a:buChar char="●"/>
              <a:defRPr/>
            </a:lvl7pPr>
            <a:lvl8pPr indent="-349250" lvl="7" marL="3657600" rtl="0" algn="ctr">
              <a:spcBef>
                <a:spcPts val="0"/>
              </a:spcBef>
              <a:spcAft>
                <a:spcPts val="0"/>
              </a:spcAft>
              <a:buSzPts val="1900"/>
              <a:buChar char="○"/>
              <a:defRPr/>
            </a:lvl8pPr>
            <a:lvl9pPr indent="-349250" lvl="8" marL="4114800" rtl="0" algn="ctr">
              <a:spcBef>
                <a:spcPts val="0"/>
              </a:spcBef>
              <a:spcAft>
                <a:spcPts val="0"/>
              </a:spcAft>
              <a:buSzPts val="1900"/>
              <a:buChar char="■"/>
              <a:defRPr/>
            </a:lvl9pPr>
          </a:lstStyle>
          <a:p/>
        </p:txBody>
      </p:sp>
      <p:sp>
        <p:nvSpPr>
          <p:cNvPr id="56" name="Google Shape;56;g23c2ad163de_0_28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g23c2ad163de_0_29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g23c2ad163de_0_29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61" name="Google Shape;61;g23c2ad163de_0_29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62" name="Google Shape;62;g23c2ad163de_0_29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g23c2ad163de_0_29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g23c2ad163de_0_29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g23c2ad163de_0_252"/>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g23c2ad163de_0_252"/>
          <p:cNvSpPr txBox="1"/>
          <p:nvPr>
            <p:ph type="title"/>
          </p:nvPr>
        </p:nvSpPr>
        <p:spPr>
          <a:xfrm>
            <a:off x="641000" y="2353267"/>
            <a:ext cx="10962900" cy="12099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6400"/>
              <a:buNone/>
              <a:defRPr sz="6400"/>
            </a:lvl1pPr>
            <a:lvl2pPr lvl="1" rtl="0" algn="ctr">
              <a:spcBef>
                <a:spcPts val="0"/>
              </a:spcBef>
              <a:spcAft>
                <a:spcPts val="0"/>
              </a:spcAft>
              <a:buSzPts val="6400"/>
              <a:buNone/>
              <a:defRPr sz="6400"/>
            </a:lvl2pPr>
            <a:lvl3pPr lvl="2" rtl="0" algn="ctr">
              <a:spcBef>
                <a:spcPts val="0"/>
              </a:spcBef>
              <a:spcAft>
                <a:spcPts val="0"/>
              </a:spcAft>
              <a:buSzPts val="6400"/>
              <a:buNone/>
              <a:defRPr sz="6400"/>
            </a:lvl3pPr>
            <a:lvl4pPr lvl="3" rtl="0" algn="ctr">
              <a:spcBef>
                <a:spcPts val="0"/>
              </a:spcBef>
              <a:spcAft>
                <a:spcPts val="0"/>
              </a:spcAft>
              <a:buSzPts val="6400"/>
              <a:buNone/>
              <a:defRPr sz="6400"/>
            </a:lvl4pPr>
            <a:lvl5pPr lvl="4" rtl="0" algn="ctr">
              <a:spcBef>
                <a:spcPts val="0"/>
              </a:spcBef>
              <a:spcAft>
                <a:spcPts val="0"/>
              </a:spcAft>
              <a:buSzPts val="6400"/>
              <a:buNone/>
              <a:defRPr sz="6400"/>
            </a:lvl5pPr>
            <a:lvl6pPr lvl="5" rtl="0" algn="ctr">
              <a:spcBef>
                <a:spcPts val="0"/>
              </a:spcBef>
              <a:spcAft>
                <a:spcPts val="0"/>
              </a:spcAft>
              <a:buSzPts val="6400"/>
              <a:buNone/>
              <a:defRPr sz="6400"/>
            </a:lvl6pPr>
            <a:lvl7pPr lvl="6" rtl="0" algn="ctr">
              <a:spcBef>
                <a:spcPts val="0"/>
              </a:spcBef>
              <a:spcAft>
                <a:spcPts val="0"/>
              </a:spcAft>
              <a:buSzPts val="6400"/>
              <a:buNone/>
              <a:defRPr sz="6400"/>
            </a:lvl7pPr>
            <a:lvl8pPr lvl="7" rtl="0" algn="ctr">
              <a:spcBef>
                <a:spcPts val="0"/>
              </a:spcBef>
              <a:spcAft>
                <a:spcPts val="0"/>
              </a:spcAft>
              <a:buSzPts val="6400"/>
              <a:buNone/>
              <a:defRPr sz="6400"/>
            </a:lvl8pPr>
            <a:lvl9pPr lvl="8" rtl="0" algn="ctr">
              <a:spcBef>
                <a:spcPts val="0"/>
              </a:spcBef>
              <a:spcAft>
                <a:spcPts val="0"/>
              </a:spcAft>
              <a:buSzPts val="6400"/>
              <a:buNone/>
              <a:defRPr sz="6400"/>
            </a:lvl9pPr>
          </a:lstStyle>
          <a:p/>
        </p:txBody>
      </p:sp>
      <p:sp>
        <p:nvSpPr>
          <p:cNvPr id="19" name="Google Shape;19;g23c2ad163de_0_25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g23c2ad163de_0_256"/>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g23c2ad163de_0_256"/>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3" name="Google Shape;23;g23c2ad163de_0_256"/>
          <p:cNvSpPr txBox="1"/>
          <p:nvPr>
            <p:ph idx="1" type="body"/>
          </p:nvPr>
        </p:nvSpPr>
        <p:spPr>
          <a:xfrm>
            <a:off x="517200" y="1986432"/>
            <a:ext cx="11157600" cy="4105200"/>
          </a:xfrm>
          <a:prstGeom prst="rect">
            <a:avLst/>
          </a:prstGeom>
        </p:spPr>
        <p:txBody>
          <a:bodyPr anchorCtr="0" anchor="t"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24" name="Google Shape;24;g23c2ad163de_0_25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g23c2ad163de_0_261"/>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g23c2ad163de_0_261"/>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8" name="Google Shape;28;g23c2ad163de_0_261"/>
          <p:cNvSpPr txBox="1"/>
          <p:nvPr>
            <p:ph idx="1" type="body"/>
          </p:nvPr>
        </p:nvSpPr>
        <p:spPr>
          <a:xfrm>
            <a:off x="517200" y="1986433"/>
            <a:ext cx="5333100" cy="41052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 name="Google Shape;29;g23c2ad163de_0_261"/>
          <p:cNvSpPr txBox="1"/>
          <p:nvPr>
            <p:ph idx="2" type="body"/>
          </p:nvPr>
        </p:nvSpPr>
        <p:spPr>
          <a:xfrm>
            <a:off x="6341600" y="1986433"/>
            <a:ext cx="5333100" cy="41052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0" name="Google Shape;30;g23c2ad163de_0_26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g23c2ad163de_0_267"/>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33" name="Google Shape;33;g23c2ad163de_0_26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g23c2ad163de_0_270"/>
          <p:cNvCxnSpPr/>
          <p:nvPr/>
        </p:nvCxnSpPr>
        <p:spPr>
          <a:xfrm>
            <a:off x="652291" y="1883036"/>
            <a:ext cx="4419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g23c2ad163de_0_270"/>
          <p:cNvSpPr txBox="1"/>
          <p:nvPr>
            <p:ph type="title"/>
          </p:nvPr>
        </p:nvSpPr>
        <p:spPr>
          <a:xfrm>
            <a:off x="517200" y="740800"/>
            <a:ext cx="3744000" cy="1007700"/>
          </a:xfrm>
          <a:prstGeom prst="rect">
            <a:avLst/>
          </a:prstGeom>
        </p:spPr>
        <p:txBody>
          <a:bodyPr anchorCtr="0" anchor="b"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37" name="Google Shape;37;g23c2ad163de_0_270"/>
          <p:cNvSpPr txBox="1"/>
          <p:nvPr>
            <p:ph idx="1" type="body"/>
          </p:nvPr>
        </p:nvSpPr>
        <p:spPr>
          <a:xfrm>
            <a:off x="517200" y="2125367"/>
            <a:ext cx="3744000" cy="3574800"/>
          </a:xfrm>
          <a:prstGeom prst="rect">
            <a:avLst/>
          </a:prstGeom>
        </p:spPr>
        <p:txBody>
          <a:bodyPr anchorCtr="0" anchor="t" bIns="121900" lIns="121900" spcFirstLastPara="1" rIns="121900" wrap="square" tIns="121900">
            <a:norm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g23c2ad163de_0_27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g23c2ad163de_0_275"/>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41" name="Google Shape;41;g23c2ad163de_0_27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g23c2ad163de_0_278"/>
          <p:cNvSpPr/>
          <p:nvPr/>
        </p:nvSpPr>
        <p:spPr>
          <a:xfrm>
            <a:off x="6096000" y="-100"/>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4" name="Google Shape;44;g23c2ad163de_0_278"/>
          <p:cNvCxnSpPr/>
          <p:nvPr/>
        </p:nvCxnSpPr>
        <p:spPr>
          <a:xfrm>
            <a:off x="6706233" y="5994004"/>
            <a:ext cx="7212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g23c2ad163de_0_278"/>
          <p:cNvSpPr txBox="1"/>
          <p:nvPr>
            <p:ph type="title"/>
          </p:nvPr>
        </p:nvSpPr>
        <p:spPr>
          <a:xfrm>
            <a:off x="354000" y="1612100"/>
            <a:ext cx="5393700" cy="20085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5100"/>
              <a:buNone/>
              <a:defRPr sz="5100"/>
            </a:lvl1pPr>
            <a:lvl2pPr lvl="1" rtl="0" algn="ctr">
              <a:spcBef>
                <a:spcPts val="0"/>
              </a:spcBef>
              <a:spcAft>
                <a:spcPts val="0"/>
              </a:spcAft>
              <a:buSzPts val="5100"/>
              <a:buNone/>
              <a:defRPr sz="5100"/>
            </a:lvl2pPr>
            <a:lvl3pPr lvl="2" rtl="0" algn="ctr">
              <a:spcBef>
                <a:spcPts val="0"/>
              </a:spcBef>
              <a:spcAft>
                <a:spcPts val="0"/>
              </a:spcAft>
              <a:buSzPts val="5100"/>
              <a:buNone/>
              <a:defRPr sz="5100"/>
            </a:lvl3pPr>
            <a:lvl4pPr lvl="3" rtl="0" algn="ctr">
              <a:spcBef>
                <a:spcPts val="0"/>
              </a:spcBef>
              <a:spcAft>
                <a:spcPts val="0"/>
              </a:spcAft>
              <a:buSzPts val="5100"/>
              <a:buNone/>
              <a:defRPr sz="5100"/>
            </a:lvl4pPr>
            <a:lvl5pPr lvl="4" rtl="0" algn="ctr">
              <a:spcBef>
                <a:spcPts val="0"/>
              </a:spcBef>
              <a:spcAft>
                <a:spcPts val="0"/>
              </a:spcAft>
              <a:buSzPts val="5100"/>
              <a:buNone/>
              <a:defRPr sz="5100"/>
            </a:lvl5pPr>
            <a:lvl6pPr lvl="5" rtl="0" algn="ctr">
              <a:spcBef>
                <a:spcPts val="0"/>
              </a:spcBef>
              <a:spcAft>
                <a:spcPts val="0"/>
              </a:spcAft>
              <a:buSzPts val="5100"/>
              <a:buNone/>
              <a:defRPr sz="5100"/>
            </a:lvl6pPr>
            <a:lvl7pPr lvl="6" rtl="0" algn="ctr">
              <a:spcBef>
                <a:spcPts val="0"/>
              </a:spcBef>
              <a:spcAft>
                <a:spcPts val="0"/>
              </a:spcAft>
              <a:buSzPts val="5100"/>
              <a:buNone/>
              <a:defRPr sz="5100"/>
            </a:lvl7pPr>
            <a:lvl8pPr lvl="7" rtl="0" algn="ctr">
              <a:spcBef>
                <a:spcPts val="0"/>
              </a:spcBef>
              <a:spcAft>
                <a:spcPts val="0"/>
              </a:spcAft>
              <a:buSzPts val="5100"/>
              <a:buNone/>
              <a:defRPr sz="5100"/>
            </a:lvl8pPr>
            <a:lvl9pPr lvl="8" rtl="0" algn="ctr">
              <a:spcBef>
                <a:spcPts val="0"/>
              </a:spcBef>
              <a:spcAft>
                <a:spcPts val="0"/>
              </a:spcAft>
              <a:buSzPts val="5100"/>
              <a:buNone/>
              <a:defRPr sz="5100"/>
            </a:lvl9pPr>
          </a:lstStyle>
          <a:p/>
        </p:txBody>
      </p:sp>
      <p:sp>
        <p:nvSpPr>
          <p:cNvPr id="46" name="Google Shape;46;g23c2ad163de_0_278"/>
          <p:cNvSpPr txBox="1"/>
          <p:nvPr>
            <p:ph idx="1" type="subTitle"/>
          </p:nvPr>
        </p:nvSpPr>
        <p:spPr>
          <a:xfrm>
            <a:off x="354000" y="3692001"/>
            <a:ext cx="5393700" cy="17940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Clr>
                <a:schemeClr val="accent5"/>
              </a:buClr>
              <a:buSzPts val="2800"/>
              <a:buNone/>
              <a:defRPr sz="2800">
                <a:solidFill>
                  <a:schemeClr val="accent5"/>
                </a:solidFill>
              </a:defRPr>
            </a:lvl1pPr>
            <a:lvl2pPr lvl="1" rtl="0" algn="ctr">
              <a:lnSpc>
                <a:spcPct val="100000"/>
              </a:lnSpc>
              <a:spcBef>
                <a:spcPts val="0"/>
              </a:spcBef>
              <a:spcAft>
                <a:spcPts val="0"/>
              </a:spcAft>
              <a:buClr>
                <a:schemeClr val="accent5"/>
              </a:buClr>
              <a:buSzPts val="2800"/>
              <a:buNone/>
              <a:defRPr sz="2800">
                <a:solidFill>
                  <a:schemeClr val="accent5"/>
                </a:solidFill>
              </a:defRPr>
            </a:lvl2pPr>
            <a:lvl3pPr lvl="2" rtl="0" algn="ctr">
              <a:lnSpc>
                <a:spcPct val="100000"/>
              </a:lnSpc>
              <a:spcBef>
                <a:spcPts val="0"/>
              </a:spcBef>
              <a:spcAft>
                <a:spcPts val="0"/>
              </a:spcAft>
              <a:buClr>
                <a:schemeClr val="accent5"/>
              </a:buClr>
              <a:buSzPts val="2800"/>
              <a:buNone/>
              <a:defRPr sz="2800">
                <a:solidFill>
                  <a:schemeClr val="accent5"/>
                </a:solidFill>
              </a:defRPr>
            </a:lvl3pPr>
            <a:lvl4pPr lvl="3" rtl="0" algn="ctr">
              <a:lnSpc>
                <a:spcPct val="100000"/>
              </a:lnSpc>
              <a:spcBef>
                <a:spcPts val="0"/>
              </a:spcBef>
              <a:spcAft>
                <a:spcPts val="0"/>
              </a:spcAft>
              <a:buClr>
                <a:schemeClr val="accent5"/>
              </a:buClr>
              <a:buSzPts val="2800"/>
              <a:buNone/>
              <a:defRPr sz="2800">
                <a:solidFill>
                  <a:schemeClr val="accent5"/>
                </a:solidFill>
              </a:defRPr>
            </a:lvl4pPr>
            <a:lvl5pPr lvl="4" rtl="0" algn="ctr">
              <a:lnSpc>
                <a:spcPct val="100000"/>
              </a:lnSpc>
              <a:spcBef>
                <a:spcPts val="0"/>
              </a:spcBef>
              <a:spcAft>
                <a:spcPts val="0"/>
              </a:spcAft>
              <a:buClr>
                <a:schemeClr val="accent5"/>
              </a:buClr>
              <a:buSzPts val="2800"/>
              <a:buNone/>
              <a:defRPr sz="2800">
                <a:solidFill>
                  <a:schemeClr val="accent5"/>
                </a:solidFill>
              </a:defRPr>
            </a:lvl5pPr>
            <a:lvl6pPr lvl="5" rtl="0" algn="ctr">
              <a:lnSpc>
                <a:spcPct val="100000"/>
              </a:lnSpc>
              <a:spcBef>
                <a:spcPts val="0"/>
              </a:spcBef>
              <a:spcAft>
                <a:spcPts val="0"/>
              </a:spcAft>
              <a:buClr>
                <a:schemeClr val="accent5"/>
              </a:buClr>
              <a:buSzPts val="2800"/>
              <a:buNone/>
              <a:defRPr sz="2800">
                <a:solidFill>
                  <a:schemeClr val="accent5"/>
                </a:solidFill>
              </a:defRPr>
            </a:lvl6pPr>
            <a:lvl7pPr lvl="6" rtl="0" algn="ctr">
              <a:lnSpc>
                <a:spcPct val="100000"/>
              </a:lnSpc>
              <a:spcBef>
                <a:spcPts val="0"/>
              </a:spcBef>
              <a:spcAft>
                <a:spcPts val="0"/>
              </a:spcAft>
              <a:buClr>
                <a:schemeClr val="accent5"/>
              </a:buClr>
              <a:buSzPts val="2800"/>
              <a:buNone/>
              <a:defRPr sz="2800">
                <a:solidFill>
                  <a:schemeClr val="accent5"/>
                </a:solidFill>
              </a:defRPr>
            </a:lvl7pPr>
            <a:lvl8pPr lvl="7" rtl="0" algn="ctr">
              <a:lnSpc>
                <a:spcPct val="100000"/>
              </a:lnSpc>
              <a:spcBef>
                <a:spcPts val="0"/>
              </a:spcBef>
              <a:spcAft>
                <a:spcPts val="0"/>
              </a:spcAft>
              <a:buClr>
                <a:schemeClr val="accent5"/>
              </a:buClr>
              <a:buSzPts val="2800"/>
              <a:buNone/>
              <a:defRPr sz="2800">
                <a:solidFill>
                  <a:schemeClr val="accent5"/>
                </a:solidFill>
              </a:defRPr>
            </a:lvl8pPr>
            <a:lvl9pPr lvl="8" rtl="0" algn="ctr">
              <a:lnSpc>
                <a:spcPct val="100000"/>
              </a:lnSpc>
              <a:spcBef>
                <a:spcPts val="0"/>
              </a:spcBef>
              <a:spcAft>
                <a:spcPts val="0"/>
              </a:spcAft>
              <a:buClr>
                <a:schemeClr val="accent5"/>
              </a:buClr>
              <a:buSzPts val="2800"/>
              <a:buNone/>
              <a:defRPr sz="2800">
                <a:solidFill>
                  <a:schemeClr val="accent5"/>
                </a:solidFill>
              </a:defRPr>
            </a:lvl9pPr>
          </a:lstStyle>
          <a:p/>
        </p:txBody>
      </p:sp>
      <p:sp>
        <p:nvSpPr>
          <p:cNvPr id="47" name="Google Shape;47;g23c2ad163de_0_278"/>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48" name="Google Shape;48;g23c2ad163de_0_27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g23c2ad163de_0_285"/>
          <p:cNvSpPr txBox="1"/>
          <p:nvPr>
            <p:ph idx="1" type="body"/>
          </p:nvPr>
        </p:nvSpPr>
        <p:spPr>
          <a:xfrm>
            <a:off x="426000" y="5644967"/>
            <a:ext cx="7998300" cy="798300"/>
          </a:xfrm>
          <a:prstGeom prst="rect">
            <a:avLst/>
          </a:prstGeom>
        </p:spPr>
        <p:txBody>
          <a:bodyPr anchorCtr="0" anchor="ctr" bIns="121900" lIns="121900" spcFirstLastPara="1" rIns="121900" wrap="square" tIns="121900">
            <a:normAutofit/>
          </a:bodyPr>
          <a:lstStyle>
            <a:lvl1pPr indent="-228600" lvl="0" marL="457200" rtl="0">
              <a:lnSpc>
                <a:spcPct val="100000"/>
              </a:lnSpc>
              <a:spcBef>
                <a:spcPts val="0"/>
              </a:spcBef>
              <a:spcAft>
                <a:spcPts val="0"/>
              </a:spcAft>
              <a:buSzPts val="2400"/>
              <a:buFont typeface="Roboto Slab"/>
              <a:buNone/>
              <a:defRPr>
                <a:latin typeface="Roboto Slab"/>
                <a:ea typeface="Roboto Slab"/>
                <a:cs typeface="Roboto Slab"/>
                <a:sym typeface="Roboto Slab"/>
              </a:defRPr>
            </a:lvl1pPr>
          </a:lstStyle>
          <a:p/>
        </p:txBody>
      </p:sp>
      <p:sp>
        <p:nvSpPr>
          <p:cNvPr id="51" name="Google Shape;51;g23c2ad163de_0_28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g23c2ad163de_0_241"/>
          <p:cNvSpPr txBox="1"/>
          <p:nvPr>
            <p:ph type="title"/>
          </p:nvPr>
        </p:nvSpPr>
        <p:spPr>
          <a:xfrm>
            <a:off x="517200" y="610700"/>
            <a:ext cx="11157600" cy="914700"/>
          </a:xfrm>
          <a:prstGeom prst="rect">
            <a:avLst/>
          </a:prstGeom>
          <a:noFill/>
          <a:ln>
            <a:noFill/>
          </a:ln>
        </p:spPr>
        <p:txBody>
          <a:bodyPr anchorCtr="0" anchor="b" bIns="121900" lIns="121900" spcFirstLastPara="1" rIns="121900" wrap="square" tIns="121900">
            <a:normAutofit/>
          </a:bodyPr>
          <a:lstStyle>
            <a:lvl1pPr lvl="0" rt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9pPr>
          </a:lstStyle>
          <a:p/>
        </p:txBody>
      </p:sp>
      <p:sp>
        <p:nvSpPr>
          <p:cNvPr id="7" name="Google Shape;7;g23c2ad163de_0_241"/>
          <p:cNvSpPr txBox="1"/>
          <p:nvPr>
            <p:ph idx="1" type="body"/>
          </p:nvPr>
        </p:nvSpPr>
        <p:spPr>
          <a:xfrm>
            <a:off x="517200" y="1986432"/>
            <a:ext cx="11157600" cy="4105200"/>
          </a:xfrm>
          <a:prstGeom prst="rect">
            <a:avLst/>
          </a:prstGeom>
          <a:noFill/>
          <a:ln>
            <a:noFill/>
          </a:ln>
        </p:spPr>
        <p:txBody>
          <a:bodyPr anchorCtr="0" anchor="t" bIns="121900" lIns="121900" spcFirstLastPara="1" rIns="121900" wrap="square" tIns="121900">
            <a:normAutofit/>
          </a:bodyPr>
          <a:lstStyle>
            <a:lvl1pPr indent="-381000" lvl="0" marL="457200" rtl="0">
              <a:lnSpc>
                <a:spcPct val="115000"/>
              </a:lnSpc>
              <a:spcBef>
                <a:spcPts val="0"/>
              </a:spcBef>
              <a:spcAft>
                <a:spcPts val="0"/>
              </a:spcAft>
              <a:buClr>
                <a:schemeClr val="dk1"/>
              </a:buClr>
              <a:buSzPts val="2400"/>
              <a:buFont typeface="Roboto"/>
              <a:buChar char="●"/>
              <a:defRPr sz="2400">
                <a:solidFill>
                  <a:schemeClr val="dk1"/>
                </a:solidFill>
                <a:latin typeface="Roboto"/>
                <a:ea typeface="Roboto"/>
                <a:cs typeface="Roboto"/>
                <a:sym typeface="Roboto"/>
              </a:defRPr>
            </a:lvl1pPr>
            <a:lvl2pPr indent="-349250" lvl="1" marL="914400" rtl="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2pPr>
            <a:lvl3pPr indent="-349250" lvl="2" marL="1371600" rtl="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3pPr>
            <a:lvl4pPr indent="-349250" lvl="3" marL="1828800" rtl="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4pPr>
            <a:lvl5pPr indent="-349250" lvl="4" marL="2286000" rtl="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5pPr>
            <a:lvl6pPr indent="-349250" lvl="5" marL="2743200" rtl="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6pPr>
            <a:lvl7pPr indent="-349250" lvl="6" marL="3200400" rtl="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7pPr>
            <a:lvl8pPr indent="-349250" lvl="7" marL="3657600" rtl="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8pPr>
            <a:lvl9pPr indent="-349250" lvl="8" marL="4114800" rtl="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9pPr>
          </a:lstStyle>
          <a:p/>
        </p:txBody>
      </p:sp>
      <p:sp>
        <p:nvSpPr>
          <p:cNvPr id="8" name="Google Shape;8;g23c2ad163de_0_24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dk1"/>
                </a:solidFill>
                <a:latin typeface="Roboto"/>
                <a:ea typeface="Roboto"/>
                <a:cs typeface="Roboto"/>
                <a:sym typeface="Roboto"/>
              </a:defRPr>
            </a:lvl1pPr>
            <a:lvl2pPr lvl="1" rtl="0" algn="r">
              <a:buNone/>
              <a:defRPr sz="1300">
                <a:solidFill>
                  <a:schemeClr val="dk1"/>
                </a:solidFill>
                <a:latin typeface="Roboto"/>
                <a:ea typeface="Roboto"/>
                <a:cs typeface="Roboto"/>
                <a:sym typeface="Roboto"/>
              </a:defRPr>
            </a:lvl2pPr>
            <a:lvl3pPr lvl="2" rtl="0" algn="r">
              <a:buNone/>
              <a:defRPr sz="1300">
                <a:solidFill>
                  <a:schemeClr val="dk1"/>
                </a:solidFill>
                <a:latin typeface="Roboto"/>
                <a:ea typeface="Roboto"/>
                <a:cs typeface="Roboto"/>
                <a:sym typeface="Roboto"/>
              </a:defRPr>
            </a:lvl3pPr>
            <a:lvl4pPr lvl="3" rtl="0" algn="r">
              <a:buNone/>
              <a:defRPr sz="1300">
                <a:solidFill>
                  <a:schemeClr val="dk1"/>
                </a:solidFill>
                <a:latin typeface="Roboto"/>
                <a:ea typeface="Roboto"/>
                <a:cs typeface="Roboto"/>
                <a:sym typeface="Roboto"/>
              </a:defRPr>
            </a:lvl4pPr>
            <a:lvl5pPr lvl="4" rtl="0" algn="r">
              <a:buNone/>
              <a:defRPr sz="1300">
                <a:solidFill>
                  <a:schemeClr val="dk1"/>
                </a:solidFill>
                <a:latin typeface="Roboto"/>
                <a:ea typeface="Roboto"/>
                <a:cs typeface="Roboto"/>
                <a:sym typeface="Roboto"/>
              </a:defRPr>
            </a:lvl5pPr>
            <a:lvl6pPr lvl="5" rtl="0" algn="r">
              <a:buNone/>
              <a:defRPr sz="1300">
                <a:solidFill>
                  <a:schemeClr val="dk1"/>
                </a:solidFill>
                <a:latin typeface="Roboto"/>
                <a:ea typeface="Roboto"/>
                <a:cs typeface="Roboto"/>
                <a:sym typeface="Roboto"/>
              </a:defRPr>
            </a:lvl6pPr>
            <a:lvl7pPr lvl="6" rtl="0" algn="r">
              <a:buNone/>
              <a:defRPr sz="1300">
                <a:solidFill>
                  <a:schemeClr val="dk1"/>
                </a:solidFill>
                <a:latin typeface="Roboto"/>
                <a:ea typeface="Roboto"/>
                <a:cs typeface="Roboto"/>
                <a:sym typeface="Roboto"/>
              </a:defRPr>
            </a:lvl7pPr>
            <a:lvl8pPr lvl="7" rtl="0" algn="r">
              <a:buNone/>
              <a:defRPr sz="1300">
                <a:solidFill>
                  <a:schemeClr val="dk1"/>
                </a:solidFill>
                <a:latin typeface="Roboto"/>
                <a:ea typeface="Roboto"/>
                <a:cs typeface="Roboto"/>
                <a:sym typeface="Roboto"/>
              </a:defRPr>
            </a:lvl8pPr>
            <a:lvl9pPr lvl="8" rtl="0" algn="r">
              <a:buNone/>
              <a:defRPr sz="13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sp>
        <p:nvSpPr>
          <p:cNvPr id="69" name="Google Shape;69;p1"/>
          <p:cNvSpPr txBox="1"/>
          <p:nvPr>
            <p:ph type="title"/>
          </p:nvPr>
        </p:nvSpPr>
        <p:spPr>
          <a:xfrm>
            <a:off x="668400" y="379275"/>
            <a:ext cx="11114400" cy="1243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000"/>
              <a:buFont typeface="Calibri"/>
              <a:buNone/>
            </a:pPr>
            <a:r>
              <a:rPr b="1" lang="en-IN" sz="4000">
                <a:solidFill>
                  <a:srgbClr val="FFFFFF"/>
                </a:solidFill>
              </a:rPr>
              <a:t>CREDIT CARD DEFAULT PREDICTION</a:t>
            </a:r>
            <a:endParaRPr b="1" sz="4000">
              <a:solidFill>
                <a:srgbClr val="FFFFFF"/>
              </a:solidFill>
            </a:endParaRPr>
          </a:p>
        </p:txBody>
      </p:sp>
      <p:grpSp>
        <p:nvGrpSpPr>
          <p:cNvPr id="70" name="Google Shape;70;p1"/>
          <p:cNvGrpSpPr/>
          <p:nvPr/>
        </p:nvGrpSpPr>
        <p:grpSpPr>
          <a:xfrm>
            <a:off x="2849550" y="2033242"/>
            <a:ext cx="6492900" cy="5100415"/>
            <a:chOff x="0" y="2492"/>
            <a:chExt cx="6492900" cy="5100415"/>
          </a:xfrm>
        </p:grpSpPr>
        <p:cxnSp>
          <p:nvCxnSpPr>
            <p:cNvPr id="71" name="Google Shape;71;p1"/>
            <p:cNvCxnSpPr/>
            <p:nvPr/>
          </p:nvCxnSpPr>
          <p:spPr>
            <a:xfrm>
              <a:off x="0" y="2492"/>
              <a:ext cx="6492875"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72" name="Google Shape;72;p1"/>
            <p:cNvSpPr/>
            <p:nvPr/>
          </p:nvSpPr>
          <p:spPr>
            <a:xfrm>
              <a:off x="0" y="2492"/>
              <a:ext cx="6492875" cy="170013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
            <p:cNvSpPr txBox="1"/>
            <p:nvPr/>
          </p:nvSpPr>
          <p:spPr>
            <a:xfrm>
              <a:off x="0" y="2492"/>
              <a:ext cx="6492900" cy="1700100"/>
            </a:xfrm>
            <a:prstGeom prst="rect">
              <a:avLst/>
            </a:prstGeom>
            <a:noFill/>
            <a:ln>
              <a:noFill/>
            </a:ln>
          </p:spPr>
          <p:txBody>
            <a:bodyPr anchorCtr="0" anchor="t" bIns="247650" lIns="247650" spcFirstLastPara="1" rIns="247650" wrap="square" tIns="247650">
              <a:noAutofit/>
            </a:bodyPr>
            <a:lstStyle/>
            <a:p>
              <a:pPr indent="0" lvl="0" marL="0" marR="0" rtl="0" algn="l">
                <a:lnSpc>
                  <a:spcPct val="90000"/>
                </a:lnSpc>
                <a:spcBef>
                  <a:spcPts val="0"/>
                </a:spcBef>
                <a:spcAft>
                  <a:spcPts val="0"/>
                </a:spcAft>
                <a:buClr>
                  <a:schemeClr val="dk1"/>
                </a:buClr>
                <a:buSzPts val="6500"/>
                <a:buFont typeface="Calibri"/>
                <a:buNone/>
              </a:pPr>
              <a:r>
                <a:rPr b="1" i="0" lang="en-IN" sz="6500" u="none" cap="none" strike="noStrike">
                  <a:solidFill>
                    <a:schemeClr val="dk1"/>
                  </a:solidFill>
                  <a:latin typeface="Calibri"/>
                  <a:ea typeface="Calibri"/>
                  <a:cs typeface="Calibri"/>
                  <a:sym typeface="Calibri"/>
                </a:rPr>
                <a:t>Submitted by:</a:t>
              </a:r>
              <a:endParaRPr b="0" i="0" sz="6500" u="none" cap="none" strike="noStrike">
                <a:solidFill>
                  <a:schemeClr val="dk1"/>
                </a:solidFill>
                <a:latin typeface="Calibri"/>
                <a:ea typeface="Calibri"/>
                <a:cs typeface="Calibri"/>
                <a:sym typeface="Calibri"/>
              </a:endParaRPr>
            </a:p>
          </p:txBody>
        </p:sp>
        <p:cxnSp>
          <p:nvCxnSpPr>
            <p:cNvPr id="74" name="Google Shape;74;p1"/>
            <p:cNvCxnSpPr/>
            <p:nvPr/>
          </p:nvCxnSpPr>
          <p:spPr>
            <a:xfrm>
              <a:off x="0" y="1702630"/>
              <a:ext cx="6492875" cy="0"/>
            </a:xfrm>
            <a:prstGeom prst="straightConnector1">
              <a:avLst/>
            </a:prstGeom>
            <a:solidFill>
              <a:srgbClr val="C47F6E"/>
            </a:solidFill>
            <a:ln cap="flat" cmpd="sng" w="12700">
              <a:solidFill>
                <a:srgbClr val="C47F6E"/>
              </a:solidFill>
              <a:prstDash val="solid"/>
              <a:miter lim="800000"/>
              <a:headEnd len="sm" w="sm" type="none"/>
              <a:tailEnd len="sm" w="sm" type="none"/>
            </a:ln>
          </p:spPr>
        </p:cxnSp>
        <p:sp>
          <p:nvSpPr>
            <p:cNvPr id="75" name="Google Shape;75;p1"/>
            <p:cNvSpPr/>
            <p:nvPr/>
          </p:nvSpPr>
          <p:spPr>
            <a:xfrm>
              <a:off x="0" y="1702630"/>
              <a:ext cx="6492875" cy="170013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
            <p:cNvSpPr txBox="1"/>
            <p:nvPr/>
          </p:nvSpPr>
          <p:spPr>
            <a:xfrm>
              <a:off x="0" y="1702630"/>
              <a:ext cx="6492875" cy="1700138"/>
            </a:xfrm>
            <a:prstGeom prst="rect">
              <a:avLst/>
            </a:prstGeom>
            <a:noFill/>
            <a:ln>
              <a:noFill/>
            </a:ln>
          </p:spPr>
          <p:txBody>
            <a:bodyPr anchorCtr="0" anchor="t" bIns="247650" lIns="247650" spcFirstLastPara="1" rIns="247650" wrap="square" tIns="247650">
              <a:noAutofit/>
            </a:bodyPr>
            <a:lstStyle/>
            <a:p>
              <a:pPr indent="0" lvl="0" marL="0" marR="0" rtl="0" algn="l">
                <a:lnSpc>
                  <a:spcPct val="90000"/>
                </a:lnSpc>
                <a:spcBef>
                  <a:spcPts val="0"/>
                </a:spcBef>
                <a:spcAft>
                  <a:spcPts val="0"/>
                </a:spcAft>
                <a:buClr>
                  <a:schemeClr val="dk1"/>
                </a:buClr>
                <a:buSzPts val="6500"/>
                <a:buFont typeface="Calibri"/>
                <a:buNone/>
              </a:pPr>
              <a:r>
                <a:rPr lang="en-IN" sz="6500">
                  <a:solidFill>
                    <a:schemeClr val="dk1"/>
                  </a:solidFill>
                  <a:latin typeface="Calibri"/>
                  <a:ea typeface="Calibri"/>
                  <a:cs typeface="Calibri"/>
                  <a:sym typeface="Calibri"/>
                </a:rPr>
                <a:t>Aakash Bhute</a:t>
              </a:r>
              <a:endParaRPr b="0" i="0" sz="6500" u="none" cap="none" strike="noStrike">
                <a:solidFill>
                  <a:schemeClr val="dk1"/>
                </a:solidFill>
                <a:latin typeface="Calibri"/>
                <a:ea typeface="Calibri"/>
                <a:cs typeface="Calibri"/>
                <a:sym typeface="Calibri"/>
              </a:endParaRPr>
            </a:p>
          </p:txBody>
        </p:sp>
        <p:cxnSp>
          <p:nvCxnSpPr>
            <p:cNvPr id="77" name="Google Shape;77;p1"/>
            <p:cNvCxnSpPr/>
            <p:nvPr/>
          </p:nvCxnSpPr>
          <p:spPr>
            <a:xfrm>
              <a:off x="0" y="3402769"/>
              <a:ext cx="6492875" cy="0"/>
            </a:xfrm>
            <a:prstGeom prst="straightConnector1">
              <a:avLst/>
            </a:prstGeom>
            <a:solidFill>
              <a:srgbClr val="A4A4A4"/>
            </a:solidFill>
            <a:ln cap="flat" cmpd="sng" w="12700">
              <a:solidFill>
                <a:srgbClr val="A4A4A4"/>
              </a:solidFill>
              <a:prstDash val="solid"/>
              <a:miter lim="800000"/>
              <a:headEnd len="sm" w="sm" type="none"/>
              <a:tailEnd len="sm" w="sm" type="none"/>
            </a:ln>
          </p:spPr>
        </p:cxnSp>
        <p:sp>
          <p:nvSpPr>
            <p:cNvPr id="78" name="Google Shape;78;p1"/>
            <p:cNvSpPr/>
            <p:nvPr/>
          </p:nvSpPr>
          <p:spPr>
            <a:xfrm>
              <a:off x="0" y="3402769"/>
              <a:ext cx="6492875" cy="170013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
            <p:cNvSpPr txBox="1"/>
            <p:nvPr/>
          </p:nvSpPr>
          <p:spPr>
            <a:xfrm>
              <a:off x="0" y="3402769"/>
              <a:ext cx="6492875" cy="1700138"/>
            </a:xfrm>
            <a:prstGeom prst="rect">
              <a:avLst/>
            </a:prstGeom>
            <a:noFill/>
            <a:ln>
              <a:noFill/>
            </a:ln>
          </p:spPr>
          <p:txBody>
            <a:bodyPr anchorCtr="0" anchor="t" bIns="247650" lIns="247650" spcFirstLastPara="1" rIns="247650" wrap="square" tIns="247650">
              <a:noAutofit/>
            </a:bodyPr>
            <a:lstStyle/>
            <a:p>
              <a:pPr indent="0" lvl="0" marL="0" marR="0" rtl="0" algn="l">
                <a:lnSpc>
                  <a:spcPct val="90000"/>
                </a:lnSpc>
                <a:spcBef>
                  <a:spcPts val="0"/>
                </a:spcBef>
                <a:spcAft>
                  <a:spcPts val="0"/>
                </a:spcAft>
                <a:buClr>
                  <a:schemeClr val="dk1"/>
                </a:buClr>
                <a:buSzPts val="6500"/>
                <a:buFont typeface="Calibri"/>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2"/>
          <p:cNvSpPr/>
          <p:nvPr/>
        </p:nvSpPr>
        <p:spPr>
          <a:xfrm>
            <a:off x="3048"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2"/>
          <p:cNvSpPr txBox="1"/>
          <p:nvPr>
            <p:ph type="ctrTitle"/>
          </p:nvPr>
        </p:nvSpPr>
        <p:spPr>
          <a:xfrm>
            <a:off x="731309" y="1198347"/>
            <a:ext cx="3200400" cy="446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b="1" lang="en-IN" sz="4400">
                <a:solidFill>
                  <a:srgbClr val="FFFFFF"/>
                </a:solidFill>
                <a:latin typeface="Calibri"/>
                <a:ea typeface="Calibri"/>
                <a:cs typeface="Calibri"/>
                <a:sym typeface="Calibri"/>
              </a:rPr>
              <a:t>OVERVIEW</a:t>
            </a:r>
            <a:endParaRPr/>
          </a:p>
        </p:txBody>
      </p:sp>
      <p:sp>
        <p:nvSpPr>
          <p:cNvPr id="86" name="Google Shape;86;p2"/>
          <p:cNvSpPr txBox="1"/>
          <p:nvPr>
            <p:ph idx="1" type="subTitle"/>
          </p:nvPr>
        </p:nvSpPr>
        <p:spPr>
          <a:xfrm>
            <a:off x="4447308" y="591344"/>
            <a:ext cx="6906491" cy="5585619"/>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90000"/>
              </a:lnSpc>
              <a:spcBef>
                <a:spcPts val="1000"/>
              </a:spcBef>
              <a:spcAft>
                <a:spcPts val="0"/>
              </a:spcAft>
              <a:buNone/>
            </a:pPr>
            <a:r>
              <a:t/>
            </a:r>
            <a:endParaRPr/>
          </a:p>
          <a:p>
            <a:pPr indent="-228600" lvl="0" marL="285750" rtl="0" algn="l">
              <a:lnSpc>
                <a:spcPct val="90000"/>
              </a:lnSpc>
              <a:spcBef>
                <a:spcPts val="1000"/>
              </a:spcBef>
              <a:spcAft>
                <a:spcPts val="0"/>
              </a:spcAft>
              <a:buClr>
                <a:schemeClr val="dk1"/>
              </a:buClr>
              <a:buSzPts val="2400"/>
              <a:buFont typeface="Arial"/>
              <a:buChar char="•"/>
            </a:pPr>
            <a:r>
              <a:rPr lang="en-IN">
                <a:solidFill>
                  <a:schemeClr val="dk1"/>
                </a:solidFill>
              </a:rPr>
              <a:t>Financial institutions have a crucial role in providing financial services.</a:t>
            </a:r>
            <a:endParaRPr>
              <a:solidFill>
                <a:schemeClr val="dk1"/>
              </a:solidFill>
            </a:endParaRPr>
          </a:p>
          <a:p>
            <a:pPr indent="-228600" lvl="0" marL="285750" rtl="0" algn="l">
              <a:lnSpc>
                <a:spcPct val="90000"/>
              </a:lnSpc>
              <a:spcBef>
                <a:spcPts val="1000"/>
              </a:spcBef>
              <a:spcAft>
                <a:spcPts val="0"/>
              </a:spcAft>
              <a:buClr>
                <a:schemeClr val="dk1"/>
              </a:buClr>
              <a:buSzPts val="2400"/>
              <a:buFont typeface="Arial"/>
              <a:buChar char="•"/>
            </a:pPr>
            <a:r>
              <a:rPr lang="en-IN">
                <a:solidFill>
                  <a:schemeClr val="dk1"/>
                </a:solidFill>
              </a:rPr>
              <a:t>To avoid financial loss, banks must exercise caution when investing in customers.</a:t>
            </a:r>
            <a:endParaRPr>
              <a:solidFill>
                <a:schemeClr val="dk1"/>
              </a:solidFill>
            </a:endParaRPr>
          </a:p>
          <a:p>
            <a:pPr indent="-228600" lvl="0" marL="285750" rtl="0" algn="l">
              <a:lnSpc>
                <a:spcPct val="90000"/>
              </a:lnSpc>
              <a:spcBef>
                <a:spcPts val="1000"/>
              </a:spcBef>
              <a:spcAft>
                <a:spcPts val="0"/>
              </a:spcAft>
              <a:buClr>
                <a:schemeClr val="dk1"/>
              </a:buClr>
              <a:buSzPts val="2400"/>
              <a:buFont typeface="Arial"/>
              <a:buChar char="•"/>
            </a:pPr>
            <a:r>
              <a:rPr lang="en-IN">
                <a:solidFill>
                  <a:schemeClr val="dk1"/>
                </a:solidFill>
              </a:rPr>
              <a:t>Before extending credit, banks need to assess the potential of customers.</a:t>
            </a:r>
            <a:endParaRPr>
              <a:solidFill>
                <a:schemeClr val="dk1"/>
              </a:solidFill>
            </a:endParaRPr>
          </a:p>
          <a:p>
            <a:pPr indent="-228600" lvl="0" marL="285750" rtl="0" algn="l">
              <a:lnSpc>
                <a:spcPct val="90000"/>
              </a:lnSpc>
              <a:spcBef>
                <a:spcPts val="1000"/>
              </a:spcBef>
              <a:spcAft>
                <a:spcPts val="0"/>
              </a:spcAft>
              <a:buClr>
                <a:schemeClr val="dk1"/>
              </a:buClr>
              <a:buSzPts val="2400"/>
              <a:buFont typeface="Arial"/>
              <a:buChar char="•"/>
            </a:pPr>
            <a:r>
              <a:rPr lang="en-IN">
                <a:solidFill>
                  <a:schemeClr val="dk1"/>
                </a:solidFill>
              </a:rPr>
              <a:t>Credit scoring is a tool that helps banks determine the relationship between defaulters and loan characteristics.</a:t>
            </a:r>
            <a:endParaRPr>
              <a:solidFill>
                <a:schemeClr val="dk1"/>
              </a:solidFill>
            </a:endParaRPr>
          </a:p>
        </p:txBody>
      </p:sp>
      <p:sp>
        <p:nvSpPr>
          <p:cNvPr id="87" name="Google Shape;87;p2"/>
          <p:cNvSpPr/>
          <p:nvPr/>
        </p:nvSpPr>
        <p:spPr>
          <a:xfrm rot="5400000">
            <a:off x="1627450" y="3462719"/>
            <a:ext cx="5410200" cy="18288"/>
          </a:xfrm>
          <a:custGeom>
            <a:rect b="b" l="l" r="r" t="t"/>
            <a:pathLst>
              <a:path extrusionOk="0" fill="none" h="18288"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extrusionOk="0" h="18288"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3"/>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 name="Google Shape;93;p3"/>
          <p:cNvSpPr txBox="1"/>
          <p:nvPr>
            <p:ph type="title"/>
          </p:nvPr>
        </p:nvSpPr>
        <p:spPr>
          <a:xfrm>
            <a:off x="689237" y="1465375"/>
            <a:ext cx="4620000" cy="4056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100"/>
              <a:buFont typeface="Calibri"/>
              <a:buNone/>
            </a:pPr>
            <a:r>
              <a:rPr b="1" lang="en-IN" sz="4100">
                <a:solidFill>
                  <a:srgbClr val="FFFFFF"/>
                </a:solidFill>
              </a:rPr>
              <a:t>DATA PREPROCESSING</a:t>
            </a:r>
            <a:endParaRPr b="1" sz="4100">
              <a:solidFill>
                <a:srgbClr val="FFFFFF"/>
              </a:solidFill>
            </a:endParaRPr>
          </a:p>
        </p:txBody>
      </p:sp>
      <p:sp>
        <p:nvSpPr>
          <p:cNvPr id="94" name="Google Shape;94;p3"/>
          <p:cNvSpPr/>
          <p:nvPr/>
        </p:nvSpPr>
        <p:spPr>
          <a:xfrm rot="-1790889">
            <a:off x="8683720" y="941148"/>
            <a:ext cx="2987899" cy="2987899"/>
          </a:xfrm>
          <a:prstGeom prst="arc">
            <a:avLst>
              <a:gd fmla="val 15817365" name="adj1"/>
              <a:gd fmla="val 178138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95" name="Google Shape;95;p3"/>
          <p:cNvSpPr txBox="1"/>
          <p:nvPr>
            <p:ph idx="1" type="body"/>
          </p:nvPr>
        </p:nvSpPr>
        <p:spPr>
          <a:xfrm>
            <a:off x="5370153" y="1526033"/>
            <a:ext cx="5536397" cy="3935281"/>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1000"/>
              </a:spcBef>
              <a:spcAft>
                <a:spcPts val="0"/>
              </a:spcAft>
              <a:buNone/>
            </a:pPr>
            <a:r>
              <a:t/>
            </a:r>
            <a:endParaRPr sz="1800"/>
          </a:p>
          <a:p>
            <a:pPr indent="-211455" lvl="0" marL="228600" rtl="0" algn="l">
              <a:lnSpc>
                <a:spcPct val="90000"/>
              </a:lnSpc>
              <a:spcBef>
                <a:spcPts val="1600"/>
              </a:spcBef>
              <a:spcAft>
                <a:spcPts val="0"/>
              </a:spcAft>
              <a:buClr>
                <a:schemeClr val="dk1"/>
              </a:buClr>
              <a:buSzPct val="100000"/>
              <a:buFont typeface="Helvetica Neue"/>
              <a:buChar char="●"/>
            </a:pPr>
            <a:r>
              <a:rPr lang="en-IN" sz="1800">
                <a:latin typeface="Helvetica Neue"/>
                <a:ea typeface="Helvetica Neue"/>
                <a:cs typeface="Helvetica Neue"/>
                <a:sym typeface="Helvetica Neue"/>
              </a:rPr>
              <a:t>The dataset was split into training and testing sets in an 80:20 ratio.</a:t>
            </a:r>
            <a:endParaRPr sz="1800">
              <a:latin typeface="Helvetica Neue"/>
              <a:ea typeface="Helvetica Neue"/>
              <a:cs typeface="Helvetica Neue"/>
              <a:sym typeface="Helvetica Neue"/>
            </a:endParaRPr>
          </a:p>
          <a:p>
            <a:pPr indent="-211455" lvl="0" marL="228600" rtl="0" algn="l">
              <a:lnSpc>
                <a:spcPct val="90000"/>
              </a:lnSpc>
              <a:spcBef>
                <a:spcPts val="1600"/>
              </a:spcBef>
              <a:spcAft>
                <a:spcPts val="0"/>
              </a:spcAft>
              <a:buClr>
                <a:schemeClr val="dk1"/>
              </a:buClr>
              <a:buSzPct val="100000"/>
              <a:buFont typeface="Helvetica Neue"/>
              <a:buChar char="●"/>
            </a:pPr>
            <a:r>
              <a:rPr lang="en-IN" sz="1800">
                <a:latin typeface="Helvetica Neue"/>
                <a:ea typeface="Helvetica Neue"/>
                <a:cs typeface="Helvetica Neue"/>
                <a:sym typeface="Helvetica Neue"/>
              </a:rPr>
              <a:t>The ID column was dropped as it was deemed unnecessary for modeling purposes.</a:t>
            </a:r>
            <a:endParaRPr sz="1800">
              <a:latin typeface="Helvetica Neue"/>
              <a:ea typeface="Helvetica Neue"/>
              <a:cs typeface="Helvetica Neue"/>
              <a:sym typeface="Helvetica Neue"/>
            </a:endParaRPr>
          </a:p>
          <a:p>
            <a:pPr indent="-211455" lvl="0" marL="228600" rtl="0" algn="l">
              <a:lnSpc>
                <a:spcPct val="90000"/>
              </a:lnSpc>
              <a:spcBef>
                <a:spcPts val="1600"/>
              </a:spcBef>
              <a:spcAft>
                <a:spcPts val="0"/>
              </a:spcAft>
              <a:buClr>
                <a:schemeClr val="dk1"/>
              </a:buClr>
              <a:buSzPct val="100000"/>
              <a:buFont typeface="Helvetica Neue"/>
              <a:buChar char="●"/>
            </a:pPr>
            <a:r>
              <a:rPr lang="en-IN" sz="1800">
                <a:latin typeface="Helvetica Neue"/>
                <a:ea typeface="Helvetica Neue"/>
                <a:cs typeface="Helvetica Neue"/>
                <a:sym typeface="Helvetica Neue"/>
              </a:rPr>
              <a:t>The attribute name 'PAY_0' was changed to 'PAY_1' for convenience.</a:t>
            </a:r>
            <a:endParaRPr sz="1800">
              <a:latin typeface="Helvetica Neue"/>
              <a:ea typeface="Helvetica Neue"/>
              <a:cs typeface="Helvetica Neue"/>
              <a:sym typeface="Helvetica Neue"/>
            </a:endParaRPr>
          </a:p>
          <a:p>
            <a:pPr indent="-211455" lvl="0" marL="228600" rtl="0" algn="l">
              <a:lnSpc>
                <a:spcPct val="90000"/>
              </a:lnSpc>
              <a:spcBef>
                <a:spcPts val="1600"/>
              </a:spcBef>
              <a:spcAft>
                <a:spcPts val="0"/>
              </a:spcAft>
              <a:buClr>
                <a:schemeClr val="dk1"/>
              </a:buClr>
              <a:buSzPct val="100000"/>
              <a:buFont typeface="Helvetica Neue"/>
              <a:buChar char="●"/>
            </a:pPr>
            <a:r>
              <a:rPr lang="en-IN" sz="1800">
                <a:latin typeface="Helvetica Neue"/>
                <a:ea typeface="Helvetica Neue"/>
                <a:cs typeface="Helvetica Neue"/>
                <a:sym typeface="Helvetica Neue"/>
              </a:rPr>
              <a:t>The 'default.payment.next.month' attribute was changed to 'Default' for naming convenience.</a:t>
            </a:r>
            <a:endParaRPr sz="1800">
              <a:latin typeface="Helvetica Neue"/>
              <a:ea typeface="Helvetica Neue"/>
              <a:cs typeface="Helvetica Neue"/>
              <a:sym typeface="Helvetica Neue"/>
            </a:endParaRPr>
          </a:p>
          <a:p>
            <a:pPr indent="-211455" lvl="0" marL="228600" rtl="0" algn="l">
              <a:lnSpc>
                <a:spcPct val="90000"/>
              </a:lnSpc>
              <a:spcBef>
                <a:spcPts val="1600"/>
              </a:spcBef>
              <a:spcAft>
                <a:spcPts val="0"/>
              </a:spcAft>
              <a:buClr>
                <a:schemeClr val="dk1"/>
              </a:buClr>
              <a:buSzPct val="100000"/>
              <a:buFont typeface="Helvetica Neue"/>
              <a:buChar char="●"/>
            </a:pPr>
            <a:r>
              <a:rPr lang="en-IN" sz="1800">
                <a:latin typeface="Helvetica Neue"/>
                <a:ea typeface="Helvetica Neue"/>
                <a:cs typeface="Helvetica Neue"/>
                <a:sym typeface="Helvetica Neue"/>
              </a:rPr>
              <a:t>'PAY_1' and 'Default' were assigned numerical values to indicate various payment delay scenarios: No consumption of credit card = -2, Pay duly (paid on time) = -1, payment delay for one month = 1, payment delay for two months = 2, payment delay for nine months and above = -9.</a:t>
            </a:r>
            <a:endParaRPr sz="1800">
              <a:latin typeface="Helvetica Neue"/>
              <a:ea typeface="Helvetica Neue"/>
              <a:cs typeface="Helvetica Neue"/>
              <a:sym typeface="Helvetica Neue"/>
            </a:endParaRPr>
          </a:p>
          <a:p>
            <a:pPr indent="-211455" lvl="0" marL="228600" rtl="0" algn="l">
              <a:lnSpc>
                <a:spcPct val="90000"/>
              </a:lnSpc>
              <a:spcBef>
                <a:spcPts val="1600"/>
              </a:spcBef>
              <a:spcAft>
                <a:spcPts val="1600"/>
              </a:spcAft>
              <a:buClr>
                <a:schemeClr val="dk1"/>
              </a:buClr>
              <a:buSzPct val="100000"/>
              <a:buFont typeface="Helvetica Neue"/>
              <a:buChar char="●"/>
            </a:pPr>
            <a:r>
              <a:rPr lang="en-IN" sz="1800">
                <a:latin typeface="Helvetica Neue"/>
                <a:ea typeface="Helvetica Neue"/>
                <a:cs typeface="Helvetica Neue"/>
                <a:sym typeface="Helvetica Neue"/>
              </a:rPr>
              <a:t>There were no null values in the dataset.</a:t>
            </a:r>
            <a:endParaRPr sz="1800">
              <a:latin typeface="Helvetica Neue"/>
              <a:ea typeface="Helvetica Neue"/>
              <a:cs typeface="Helvetica Neue"/>
              <a:sym typeface="Helvetica Neue"/>
            </a:endParaRPr>
          </a:p>
        </p:txBody>
      </p:sp>
      <p:sp>
        <p:nvSpPr>
          <p:cNvPr id="96" name="Google Shape;96;p3"/>
          <p:cNvSpPr/>
          <p:nvPr/>
        </p:nvSpPr>
        <p:spPr>
          <a:xfrm rot="5400000">
            <a:off x="2538875" y="3640544"/>
            <a:ext cx="5410200" cy="18288"/>
          </a:xfrm>
          <a:custGeom>
            <a:rect b="b" l="l" r="r" t="t"/>
            <a:pathLst>
              <a:path extrusionOk="0" fill="none" h="18288"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extrusionOk="0" h="18288"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4"/>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 name="Google Shape;102;p4"/>
          <p:cNvSpPr txBox="1"/>
          <p:nvPr>
            <p:ph type="title"/>
          </p:nvPr>
        </p:nvSpPr>
        <p:spPr>
          <a:xfrm>
            <a:off x="1171074" y="1396686"/>
            <a:ext cx="3240506" cy="40646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b="1" lang="en-IN">
                <a:solidFill>
                  <a:srgbClr val="FFFFFF"/>
                </a:solidFill>
              </a:rPr>
              <a:t>INSIGHT FROM DATA ANALYSIS</a:t>
            </a:r>
            <a:endParaRPr b="1">
              <a:solidFill>
                <a:srgbClr val="FFFFFF"/>
              </a:solidFill>
            </a:endParaRPr>
          </a:p>
        </p:txBody>
      </p:sp>
      <p:sp>
        <p:nvSpPr>
          <p:cNvPr id="103" name="Google Shape;103;p4"/>
          <p:cNvSpPr txBox="1"/>
          <p:nvPr>
            <p:ph idx="1" type="body"/>
          </p:nvPr>
        </p:nvSpPr>
        <p:spPr>
          <a:xfrm>
            <a:off x="5370153" y="1526033"/>
            <a:ext cx="5536397" cy="39352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000"/>
              <a:buChar char="●"/>
            </a:pPr>
            <a:r>
              <a:rPr lang="en-IN" sz="2000">
                <a:latin typeface="Helvetica Neue"/>
                <a:ea typeface="Helvetica Neue"/>
                <a:cs typeface="Helvetica Neue"/>
                <a:sym typeface="Helvetica Neue"/>
              </a:rPr>
              <a:t>The dataset has more female customers than male customers, and men have a slightly higher probability of defaulting.</a:t>
            </a:r>
            <a:endParaRPr sz="2000">
              <a:latin typeface="Helvetica Neue"/>
              <a:ea typeface="Helvetica Neue"/>
              <a:cs typeface="Helvetica Neue"/>
              <a:sym typeface="Helvetica Neue"/>
            </a:endParaRPr>
          </a:p>
          <a:p>
            <a:pPr indent="-228600" lvl="0" marL="228600" rtl="0" algn="l">
              <a:lnSpc>
                <a:spcPct val="90000"/>
              </a:lnSpc>
              <a:spcBef>
                <a:spcPts val="1600"/>
              </a:spcBef>
              <a:spcAft>
                <a:spcPts val="0"/>
              </a:spcAft>
              <a:buClr>
                <a:schemeClr val="dk1"/>
              </a:buClr>
              <a:buSzPts val="2000"/>
              <a:buChar char="●"/>
            </a:pPr>
            <a:r>
              <a:rPr lang="en-IN" sz="2000">
                <a:latin typeface="Helvetica Neue"/>
                <a:ea typeface="Helvetica Neue"/>
                <a:cs typeface="Helvetica Neue"/>
                <a:sym typeface="Helvetica Neue"/>
              </a:rPr>
              <a:t>The majority of customers in the dataset are between 25 and 40 years old, and there is a perception that the chance of defaulting is slightly lower in that age range.</a:t>
            </a:r>
            <a:endParaRPr sz="2000">
              <a:latin typeface="Helvetica Neue"/>
              <a:ea typeface="Helvetica Neue"/>
              <a:cs typeface="Helvetica Neue"/>
              <a:sym typeface="Helvetica Neue"/>
            </a:endParaRPr>
          </a:p>
          <a:p>
            <a:pPr indent="-228600" lvl="0" marL="228600" rtl="0" algn="l">
              <a:lnSpc>
                <a:spcPct val="90000"/>
              </a:lnSpc>
              <a:spcBef>
                <a:spcPts val="1600"/>
              </a:spcBef>
              <a:spcAft>
                <a:spcPts val="1600"/>
              </a:spcAft>
              <a:buClr>
                <a:schemeClr val="dk1"/>
              </a:buClr>
              <a:buSzPts val="2000"/>
              <a:buChar char="●"/>
            </a:pPr>
            <a:r>
              <a:rPr lang="en-IN" sz="2000">
                <a:latin typeface="Helvetica Neue"/>
                <a:ea typeface="Helvetica Neue"/>
                <a:cs typeface="Helvetica Neue"/>
                <a:sym typeface="Helvetica Neue"/>
              </a:rPr>
              <a:t>Most customers in the dataset have a credit limit of 200k or less, and there appears to be a higher concentration of defaulting customers in that range.</a:t>
            </a:r>
            <a:endParaRPr sz="2000">
              <a:latin typeface="Helvetica Neue"/>
              <a:ea typeface="Helvetica Neue"/>
              <a:cs typeface="Helvetica Neue"/>
              <a:sym typeface="Helvetica Neue"/>
            </a:endParaRPr>
          </a:p>
        </p:txBody>
      </p:sp>
      <p:sp>
        <p:nvSpPr>
          <p:cNvPr id="104" name="Google Shape;104;p4"/>
          <p:cNvSpPr/>
          <p:nvPr/>
        </p:nvSpPr>
        <p:spPr>
          <a:xfrm rot="5400000">
            <a:off x="2072050" y="3419844"/>
            <a:ext cx="5410200" cy="18288"/>
          </a:xfrm>
          <a:custGeom>
            <a:rect b="b" l="l" r="r" t="t"/>
            <a:pathLst>
              <a:path extrusionOk="0" fill="none" h="18288"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extrusionOk="0" h="18288"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5"/>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 name="Google Shape;110;p5"/>
          <p:cNvSpPr txBox="1"/>
          <p:nvPr>
            <p:ph type="title"/>
          </p:nvPr>
        </p:nvSpPr>
        <p:spPr>
          <a:xfrm>
            <a:off x="1389278" y="1233241"/>
            <a:ext cx="3240506" cy="40646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b="1" lang="en-IN">
                <a:solidFill>
                  <a:srgbClr val="FFFFFF"/>
                </a:solidFill>
              </a:rPr>
              <a:t>INSIGHT FROM DATA ANALYSIS</a:t>
            </a:r>
            <a:endParaRPr b="1">
              <a:solidFill>
                <a:srgbClr val="FFFFFF"/>
              </a:solidFill>
            </a:endParaRPr>
          </a:p>
        </p:txBody>
      </p:sp>
      <p:sp>
        <p:nvSpPr>
          <p:cNvPr id="111" name="Google Shape;111;p5"/>
          <p:cNvSpPr txBox="1"/>
          <p:nvPr>
            <p:ph idx="1" type="body"/>
          </p:nvPr>
        </p:nvSpPr>
        <p:spPr>
          <a:xfrm>
            <a:off x="6096000" y="820880"/>
            <a:ext cx="5257799" cy="488935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1000"/>
              </a:spcBef>
              <a:spcAft>
                <a:spcPts val="0"/>
              </a:spcAft>
              <a:buClr>
                <a:schemeClr val="dk1"/>
              </a:buClr>
              <a:buSzPts val="2600"/>
              <a:buChar char="●"/>
            </a:pPr>
            <a:r>
              <a:rPr lang="en-IN" sz="2600">
                <a:latin typeface="Helvetica Neue"/>
                <a:ea typeface="Helvetica Neue"/>
                <a:cs typeface="Helvetica Neue"/>
                <a:sym typeface="Helvetica Neue"/>
              </a:rPr>
              <a:t>Customers with a negative bill statement are less likely to default compared to those with a positive bill statement.</a:t>
            </a:r>
            <a:endParaRPr sz="2600">
              <a:latin typeface="Helvetica Neue"/>
              <a:ea typeface="Helvetica Neue"/>
              <a:cs typeface="Helvetica Neue"/>
              <a:sym typeface="Helvetica Neue"/>
            </a:endParaRPr>
          </a:p>
          <a:p>
            <a:pPr indent="-228600" lvl="0" marL="228600" rtl="0" algn="l">
              <a:lnSpc>
                <a:spcPct val="90000"/>
              </a:lnSpc>
              <a:spcBef>
                <a:spcPts val="1600"/>
              </a:spcBef>
              <a:spcAft>
                <a:spcPts val="0"/>
              </a:spcAft>
              <a:buClr>
                <a:schemeClr val="dk1"/>
              </a:buClr>
              <a:buSzPts val="2600"/>
              <a:buChar char="●"/>
            </a:pPr>
            <a:r>
              <a:rPr lang="en-IN" sz="2600">
                <a:latin typeface="Helvetica Neue"/>
                <a:ea typeface="Helvetica Neue"/>
                <a:cs typeface="Helvetica Neue"/>
                <a:sym typeface="Helvetica Neue"/>
              </a:rPr>
              <a:t>Customers who did not receive a bill in the previous months have a slightly higher chance of defaulting.</a:t>
            </a:r>
            <a:endParaRPr sz="2600">
              <a:latin typeface="Helvetica Neue"/>
              <a:ea typeface="Helvetica Neue"/>
              <a:cs typeface="Helvetica Neue"/>
              <a:sym typeface="Helvetica Neue"/>
            </a:endParaRPr>
          </a:p>
          <a:p>
            <a:pPr indent="-228600" lvl="0" marL="228600" rtl="0" algn="l">
              <a:lnSpc>
                <a:spcPct val="90000"/>
              </a:lnSpc>
              <a:spcBef>
                <a:spcPts val="1600"/>
              </a:spcBef>
              <a:spcAft>
                <a:spcPts val="1600"/>
              </a:spcAft>
              <a:buClr>
                <a:schemeClr val="dk1"/>
              </a:buClr>
              <a:buSzPts val="2600"/>
              <a:buChar char="●"/>
            </a:pPr>
            <a:r>
              <a:rPr lang="en-IN" sz="2600">
                <a:latin typeface="Helvetica Neue"/>
                <a:ea typeface="Helvetica Neue"/>
                <a:cs typeface="Helvetica Neue"/>
                <a:sym typeface="Helvetica Neue"/>
              </a:rPr>
              <a:t>Customers who did not make any payments in previous months have a higher default rate than those who paid over 25k NT dollars.</a:t>
            </a:r>
            <a:endParaRPr sz="2600">
              <a:latin typeface="Helvetica Neue"/>
              <a:ea typeface="Helvetica Neue"/>
              <a:cs typeface="Helvetica Neue"/>
              <a:sym typeface="Helvetica Neue"/>
            </a:endParaRPr>
          </a:p>
        </p:txBody>
      </p:sp>
      <p:sp>
        <p:nvSpPr>
          <p:cNvPr id="112" name="Google Shape;112;p5"/>
          <p:cNvSpPr/>
          <p:nvPr/>
        </p:nvSpPr>
        <p:spPr>
          <a:xfrm rot="5400000">
            <a:off x="2594450" y="3256407"/>
            <a:ext cx="5410200" cy="18288"/>
          </a:xfrm>
          <a:custGeom>
            <a:rect b="b" l="l" r="r" t="t"/>
            <a:pathLst>
              <a:path extrusionOk="0" fill="none" h="18288"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extrusionOk="0" h="18288"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sp>
        <p:nvSpPr>
          <p:cNvPr id="117" name="Google Shape;117;p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6"/>
          <p:cNvSpPr txBox="1"/>
          <p:nvPr>
            <p:ph type="title"/>
          </p:nvPr>
        </p:nvSpPr>
        <p:spPr>
          <a:xfrm>
            <a:off x="635000" y="640823"/>
            <a:ext cx="3418659" cy="55831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b="1" lang="en-IN" sz="5400"/>
              <a:t>RANDOM FOREST MODEL</a:t>
            </a:r>
            <a:endParaRPr b="1" sz="5400"/>
          </a:p>
        </p:txBody>
      </p:sp>
      <p:sp>
        <p:nvSpPr>
          <p:cNvPr id="119" name="Google Shape;119;p6"/>
          <p:cNvSpPr/>
          <p:nvPr/>
        </p:nvSpPr>
        <p:spPr>
          <a:xfrm rot="5400000">
            <a:off x="1627450" y="3462719"/>
            <a:ext cx="5410200" cy="18288"/>
          </a:xfrm>
          <a:custGeom>
            <a:rect b="b" l="l" r="r" t="t"/>
            <a:pathLst>
              <a:path extrusionOk="0" fill="none" h="18288"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extrusionOk="0" h="18288"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20" name="Google Shape;120;p6"/>
          <p:cNvGrpSpPr/>
          <p:nvPr/>
        </p:nvGrpSpPr>
        <p:grpSpPr>
          <a:xfrm>
            <a:off x="4648018" y="640822"/>
            <a:ext cx="6900512" cy="5536140"/>
            <a:chOff x="0" y="0"/>
            <a:chExt cx="6900512" cy="5536140"/>
          </a:xfrm>
        </p:grpSpPr>
        <p:cxnSp>
          <p:nvCxnSpPr>
            <p:cNvPr id="121" name="Google Shape;121;p6"/>
            <p:cNvCxnSpPr/>
            <p:nvPr/>
          </p:nvCxnSpPr>
          <p:spPr>
            <a:xfrm>
              <a:off x="0" y="0"/>
              <a:ext cx="6900512"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122" name="Google Shape;122;p6"/>
            <p:cNvSpPr/>
            <p:nvPr/>
          </p:nvSpPr>
          <p:spPr>
            <a:xfrm>
              <a:off x="0" y="0"/>
              <a:ext cx="6900512" cy="276807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
            <p:cNvSpPr txBox="1"/>
            <p:nvPr/>
          </p:nvSpPr>
          <p:spPr>
            <a:xfrm>
              <a:off x="0" y="0"/>
              <a:ext cx="6900512" cy="276807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dk1"/>
                </a:buClr>
                <a:buSzPts val="2600"/>
                <a:buFont typeface="Calibri"/>
                <a:buNone/>
              </a:pPr>
              <a:r>
                <a:rPr lang="en-IN" sz="2600">
                  <a:solidFill>
                    <a:schemeClr val="dk1"/>
                  </a:solidFill>
                  <a:latin typeface="Calibri"/>
                  <a:ea typeface="Calibri"/>
                  <a:cs typeface="Calibri"/>
                  <a:sym typeface="Calibri"/>
                </a:rPr>
                <a:t>The Random Forest Classifier is a classification algorithm composed of multiple decision trees. The algorithm incorporates randomness in building each tree to create uncorrelated forests, which are then used to make accurate decisions by leveraging the predictive powers of the forest.</a:t>
              </a:r>
              <a:endParaRPr sz="2600">
                <a:solidFill>
                  <a:schemeClr val="dk1"/>
                </a:solidFill>
                <a:latin typeface="Calibri"/>
                <a:ea typeface="Calibri"/>
                <a:cs typeface="Calibri"/>
                <a:sym typeface="Calibri"/>
              </a:endParaRPr>
            </a:p>
          </p:txBody>
        </p:sp>
        <p:cxnSp>
          <p:nvCxnSpPr>
            <p:cNvPr id="124" name="Google Shape;124;p6"/>
            <p:cNvCxnSpPr/>
            <p:nvPr/>
          </p:nvCxnSpPr>
          <p:spPr>
            <a:xfrm>
              <a:off x="0" y="2768070"/>
              <a:ext cx="6900512" cy="0"/>
            </a:xfrm>
            <a:prstGeom prst="straightConnector1">
              <a:avLst/>
            </a:prstGeom>
            <a:solidFill>
              <a:schemeClr val="accent3"/>
            </a:solidFill>
            <a:ln cap="flat" cmpd="sng" w="12700">
              <a:solidFill>
                <a:schemeClr val="accent3"/>
              </a:solidFill>
              <a:prstDash val="solid"/>
              <a:miter lim="800000"/>
              <a:headEnd len="sm" w="sm" type="none"/>
              <a:tailEnd len="sm" w="sm" type="none"/>
            </a:ln>
          </p:spPr>
        </p:cxnSp>
        <p:sp>
          <p:nvSpPr>
            <p:cNvPr id="125" name="Google Shape;125;p6"/>
            <p:cNvSpPr/>
            <p:nvPr/>
          </p:nvSpPr>
          <p:spPr>
            <a:xfrm>
              <a:off x="0" y="2768070"/>
              <a:ext cx="6900512" cy="276807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
            <p:cNvSpPr txBox="1"/>
            <p:nvPr/>
          </p:nvSpPr>
          <p:spPr>
            <a:xfrm>
              <a:off x="0" y="2768070"/>
              <a:ext cx="6900512" cy="276807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dk1"/>
                </a:buClr>
                <a:buSzPts val="2600"/>
                <a:buFont typeface="Calibri"/>
                <a:buNone/>
              </a:pPr>
              <a:r>
                <a:t/>
              </a:r>
              <a:endParaRPr sz="26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600"/>
                <a:buFont typeface="Calibri"/>
                <a:buNone/>
              </a:pPr>
              <a:r>
                <a:rPr lang="en-IN" sz="2600">
                  <a:solidFill>
                    <a:schemeClr val="dk1"/>
                  </a:solidFill>
                  <a:latin typeface="Calibri"/>
                  <a:ea typeface="Calibri"/>
                  <a:cs typeface="Calibri"/>
                  <a:sym typeface="Calibri"/>
                </a:rPr>
                <a:t>The Random Forest algorithm finds applications in various domains such as banking, stock market, medicine, and e-commerce.</a:t>
              </a:r>
              <a:endParaRPr sz="2600">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7"/>
          <p:cNvSpPr txBox="1"/>
          <p:nvPr>
            <p:ph type="title"/>
          </p:nvPr>
        </p:nvSpPr>
        <p:spPr>
          <a:xfrm>
            <a:off x="376098" y="640823"/>
            <a:ext cx="3677561" cy="55831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b="1" lang="en-IN" sz="5400"/>
              <a:t>INCREASING THE PREDICTIVE POWER</a:t>
            </a:r>
            <a:endParaRPr b="1" sz="5400"/>
          </a:p>
        </p:txBody>
      </p:sp>
      <p:sp>
        <p:nvSpPr>
          <p:cNvPr id="133" name="Google Shape;133;p7"/>
          <p:cNvSpPr/>
          <p:nvPr/>
        </p:nvSpPr>
        <p:spPr>
          <a:xfrm rot="5400000">
            <a:off x="1627450" y="3462719"/>
            <a:ext cx="5410200" cy="18288"/>
          </a:xfrm>
          <a:custGeom>
            <a:rect b="b" l="l" r="r" t="t"/>
            <a:pathLst>
              <a:path extrusionOk="0" fill="none" h="18288"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extrusionOk="0" h="18288"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34" name="Google Shape;134;p7"/>
          <p:cNvGrpSpPr/>
          <p:nvPr/>
        </p:nvGrpSpPr>
        <p:grpSpPr>
          <a:xfrm>
            <a:off x="4648018" y="643525"/>
            <a:ext cx="6900600" cy="5530734"/>
            <a:chOff x="0" y="2703"/>
            <a:chExt cx="6900600" cy="5530734"/>
          </a:xfrm>
        </p:grpSpPr>
        <p:cxnSp>
          <p:nvCxnSpPr>
            <p:cNvPr id="135" name="Google Shape;135;p7"/>
            <p:cNvCxnSpPr/>
            <p:nvPr/>
          </p:nvCxnSpPr>
          <p:spPr>
            <a:xfrm>
              <a:off x="0" y="2703"/>
              <a:ext cx="6900512" cy="0"/>
            </a:xfrm>
            <a:prstGeom prst="straightConnector1">
              <a:avLst/>
            </a:prstGeom>
            <a:solidFill>
              <a:schemeClr val="accent4"/>
            </a:solidFill>
            <a:ln cap="flat" cmpd="sng" w="12700">
              <a:solidFill>
                <a:schemeClr val="accent4"/>
              </a:solidFill>
              <a:prstDash val="solid"/>
              <a:miter lim="800000"/>
              <a:headEnd len="sm" w="sm" type="none"/>
              <a:tailEnd len="sm" w="sm" type="none"/>
            </a:ln>
          </p:spPr>
        </p:cxnSp>
        <p:sp>
          <p:nvSpPr>
            <p:cNvPr id="136" name="Google Shape;136;p7"/>
            <p:cNvSpPr/>
            <p:nvPr/>
          </p:nvSpPr>
          <p:spPr>
            <a:xfrm>
              <a:off x="0" y="2703"/>
              <a:ext cx="6900512" cy="18435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txBox="1"/>
            <p:nvPr/>
          </p:nvSpPr>
          <p:spPr>
            <a:xfrm>
              <a:off x="0" y="2703"/>
              <a:ext cx="6900600" cy="1843500"/>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rPr lang="en-IN" sz="2000">
                  <a:solidFill>
                    <a:schemeClr val="dk1"/>
                  </a:solidFill>
                  <a:latin typeface="Calibri"/>
                  <a:ea typeface="Calibri"/>
                  <a:cs typeface="Calibri"/>
                  <a:sym typeface="Calibri"/>
                </a:rPr>
                <a:t>The Random Forest algorithm has a hyperparameter called </a:t>
              </a:r>
              <a:r>
                <a:rPr b="1" lang="en-IN" sz="2000">
                  <a:solidFill>
                    <a:schemeClr val="dk1"/>
                  </a:solidFill>
                  <a:latin typeface="Calibri"/>
                  <a:ea typeface="Calibri"/>
                  <a:cs typeface="Calibri"/>
                  <a:sym typeface="Calibri"/>
                </a:rPr>
                <a:t>n_estimators</a:t>
              </a:r>
              <a:r>
                <a:rPr lang="en-IN" sz="2000">
                  <a:solidFill>
                    <a:schemeClr val="dk1"/>
                  </a:solidFill>
                  <a:latin typeface="Calibri"/>
                  <a:ea typeface="Calibri"/>
                  <a:cs typeface="Calibri"/>
                  <a:sym typeface="Calibri"/>
                </a:rPr>
                <a:t>, which denotes the number of trees that the algorithm builds before computing the maximum voting or prediction averages. Increasing the number of trees generally improves the performance and stability of the predictions, but it also increases the computation time.</a:t>
              </a:r>
              <a:endParaRPr sz="2000">
                <a:solidFill>
                  <a:schemeClr val="dk1"/>
                </a:solidFill>
                <a:latin typeface="Calibri"/>
                <a:ea typeface="Calibri"/>
                <a:cs typeface="Calibri"/>
                <a:sym typeface="Calibri"/>
              </a:endParaRPr>
            </a:p>
          </p:txBody>
        </p:sp>
        <p:cxnSp>
          <p:nvCxnSpPr>
            <p:cNvPr id="138" name="Google Shape;138;p7"/>
            <p:cNvCxnSpPr/>
            <p:nvPr/>
          </p:nvCxnSpPr>
          <p:spPr>
            <a:xfrm>
              <a:off x="0" y="1846281"/>
              <a:ext cx="6900512" cy="0"/>
            </a:xfrm>
            <a:prstGeom prst="straightConnector1">
              <a:avLst/>
            </a:prstGeom>
            <a:solidFill>
              <a:schemeClr val="accent4"/>
            </a:solidFill>
            <a:ln cap="flat" cmpd="sng" w="12700">
              <a:solidFill>
                <a:schemeClr val="accent4"/>
              </a:solidFill>
              <a:prstDash val="solid"/>
              <a:miter lim="800000"/>
              <a:headEnd len="sm" w="sm" type="none"/>
              <a:tailEnd len="sm" w="sm" type="none"/>
            </a:ln>
          </p:spPr>
        </p:cxnSp>
        <p:sp>
          <p:nvSpPr>
            <p:cNvPr id="139" name="Google Shape;139;p7"/>
            <p:cNvSpPr/>
            <p:nvPr/>
          </p:nvSpPr>
          <p:spPr>
            <a:xfrm>
              <a:off x="0" y="1846281"/>
              <a:ext cx="6900512" cy="18435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txBox="1"/>
            <p:nvPr/>
          </p:nvSpPr>
          <p:spPr>
            <a:xfrm>
              <a:off x="0" y="1846281"/>
              <a:ext cx="6900512" cy="1843578"/>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t/>
              </a:r>
              <a:endParaRPr b="1" sz="20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Calibri"/>
                <a:buNone/>
              </a:pPr>
              <a:r>
                <a:rPr lang="en-IN" sz="2000">
                  <a:solidFill>
                    <a:schemeClr val="dk1"/>
                  </a:solidFill>
                  <a:latin typeface="Calibri"/>
                  <a:ea typeface="Calibri"/>
                  <a:cs typeface="Calibri"/>
                  <a:sym typeface="Calibri"/>
                </a:rPr>
                <a:t>The Random Forest algorithm has another hyperparameter called </a:t>
              </a:r>
              <a:r>
                <a:rPr b="1" lang="en-IN" sz="2000">
                  <a:solidFill>
                    <a:schemeClr val="dk1"/>
                  </a:solidFill>
                  <a:latin typeface="Calibri"/>
                  <a:ea typeface="Calibri"/>
                  <a:cs typeface="Calibri"/>
                  <a:sym typeface="Calibri"/>
                </a:rPr>
                <a:t>max_features</a:t>
              </a:r>
              <a:r>
                <a:rPr lang="en-IN" sz="2000">
                  <a:solidFill>
                    <a:schemeClr val="dk1"/>
                  </a:solidFill>
                  <a:latin typeface="Calibri"/>
                  <a:ea typeface="Calibri"/>
                  <a:cs typeface="Calibri"/>
                  <a:sym typeface="Calibri"/>
                </a:rPr>
                <a:t>, which specifies the maximum number of features that the algorithm considers while splitting a node. Sklearn offers multiple options for this parameter, all of which are described in the documentation.</a:t>
              </a:r>
              <a:endParaRPr sz="2000">
                <a:solidFill>
                  <a:schemeClr val="dk1"/>
                </a:solidFill>
                <a:latin typeface="Calibri"/>
                <a:ea typeface="Calibri"/>
                <a:cs typeface="Calibri"/>
                <a:sym typeface="Calibri"/>
              </a:endParaRPr>
            </a:p>
          </p:txBody>
        </p:sp>
        <p:cxnSp>
          <p:nvCxnSpPr>
            <p:cNvPr id="141" name="Google Shape;141;p7"/>
            <p:cNvCxnSpPr/>
            <p:nvPr/>
          </p:nvCxnSpPr>
          <p:spPr>
            <a:xfrm>
              <a:off x="0" y="3689859"/>
              <a:ext cx="6900512" cy="0"/>
            </a:xfrm>
            <a:prstGeom prst="straightConnector1">
              <a:avLst/>
            </a:prstGeom>
            <a:solidFill>
              <a:schemeClr val="accent4"/>
            </a:solidFill>
            <a:ln cap="flat" cmpd="sng" w="12700">
              <a:solidFill>
                <a:schemeClr val="accent4"/>
              </a:solidFill>
              <a:prstDash val="solid"/>
              <a:miter lim="800000"/>
              <a:headEnd len="sm" w="sm" type="none"/>
              <a:tailEnd len="sm" w="sm" type="none"/>
            </a:ln>
          </p:spPr>
        </p:cxnSp>
        <p:sp>
          <p:nvSpPr>
            <p:cNvPr id="142" name="Google Shape;142;p7"/>
            <p:cNvSpPr/>
            <p:nvPr/>
          </p:nvSpPr>
          <p:spPr>
            <a:xfrm>
              <a:off x="0" y="3689859"/>
              <a:ext cx="6900512" cy="18435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txBox="1"/>
            <p:nvPr/>
          </p:nvSpPr>
          <p:spPr>
            <a:xfrm>
              <a:off x="0" y="3689859"/>
              <a:ext cx="6900512" cy="1843578"/>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rPr b="0" i="0" lang="en-IN" sz="2000">
                  <a:solidFill>
                    <a:schemeClr val="dk1"/>
                  </a:solidFill>
                  <a:latin typeface="Calibri"/>
                  <a:ea typeface="Calibri"/>
                  <a:cs typeface="Calibri"/>
                  <a:sym typeface="Calibri"/>
                </a:rPr>
                <a:t>The last important hyperparameter is </a:t>
              </a:r>
              <a:r>
                <a:rPr b="1" i="0" lang="en-IN" sz="2000">
                  <a:solidFill>
                    <a:schemeClr val="dk1"/>
                  </a:solidFill>
                  <a:latin typeface="Calibri"/>
                  <a:ea typeface="Calibri"/>
                  <a:cs typeface="Calibri"/>
                  <a:sym typeface="Calibri"/>
                </a:rPr>
                <a:t>min_sample_leaf. </a:t>
              </a:r>
              <a:r>
                <a:rPr b="0" i="0" lang="en-IN" sz="2000">
                  <a:solidFill>
                    <a:schemeClr val="dk1"/>
                  </a:solidFill>
                  <a:latin typeface="Calibri"/>
                  <a:ea typeface="Calibri"/>
                  <a:cs typeface="Calibri"/>
                  <a:sym typeface="Calibri"/>
                </a:rPr>
                <a:t>This determines the minimum number of leafs required to split an internal node</a:t>
              </a:r>
              <a:endParaRPr sz="2000">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8"/>
          <p:cNvSpPr txBox="1"/>
          <p:nvPr>
            <p:ph type="title"/>
          </p:nvPr>
        </p:nvSpPr>
        <p:spPr>
          <a:xfrm>
            <a:off x="362846" y="640823"/>
            <a:ext cx="3690813" cy="55831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b="1" lang="en-IN" sz="5400"/>
              <a:t>INCREASING THE MODEL’S SPEED</a:t>
            </a:r>
            <a:endParaRPr b="1" sz="5400"/>
          </a:p>
        </p:txBody>
      </p:sp>
      <p:sp>
        <p:nvSpPr>
          <p:cNvPr id="150" name="Google Shape;150;p8"/>
          <p:cNvSpPr/>
          <p:nvPr/>
        </p:nvSpPr>
        <p:spPr>
          <a:xfrm rot="5400000">
            <a:off x="1627450" y="3462719"/>
            <a:ext cx="5410200" cy="18288"/>
          </a:xfrm>
          <a:custGeom>
            <a:rect b="b" l="l" r="r" t="t"/>
            <a:pathLst>
              <a:path extrusionOk="0" fill="none" h="18288"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extrusionOk="0" h="18288"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51" name="Google Shape;151;p8"/>
          <p:cNvGrpSpPr/>
          <p:nvPr/>
        </p:nvGrpSpPr>
        <p:grpSpPr>
          <a:xfrm>
            <a:off x="4648018" y="643525"/>
            <a:ext cx="6900512" cy="5530734"/>
            <a:chOff x="0" y="2703"/>
            <a:chExt cx="6900512" cy="5530734"/>
          </a:xfrm>
        </p:grpSpPr>
        <p:cxnSp>
          <p:nvCxnSpPr>
            <p:cNvPr id="152" name="Google Shape;152;p8"/>
            <p:cNvCxnSpPr/>
            <p:nvPr/>
          </p:nvCxnSpPr>
          <p:spPr>
            <a:xfrm>
              <a:off x="0" y="2703"/>
              <a:ext cx="6900512" cy="0"/>
            </a:xfrm>
            <a:prstGeom prst="straightConnector1">
              <a:avLst/>
            </a:prstGeom>
            <a:solidFill>
              <a:schemeClr val="accent4"/>
            </a:solidFill>
            <a:ln cap="flat" cmpd="sng" w="12700">
              <a:solidFill>
                <a:schemeClr val="accent4"/>
              </a:solidFill>
              <a:prstDash val="solid"/>
              <a:miter lim="800000"/>
              <a:headEnd len="sm" w="sm" type="none"/>
              <a:tailEnd len="sm" w="sm" type="none"/>
            </a:ln>
          </p:spPr>
        </p:cxnSp>
        <p:sp>
          <p:nvSpPr>
            <p:cNvPr id="153" name="Google Shape;153;p8"/>
            <p:cNvSpPr/>
            <p:nvPr/>
          </p:nvSpPr>
          <p:spPr>
            <a:xfrm>
              <a:off x="0" y="2703"/>
              <a:ext cx="6900512" cy="18435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txBox="1"/>
            <p:nvPr/>
          </p:nvSpPr>
          <p:spPr>
            <a:xfrm>
              <a:off x="0" y="2703"/>
              <a:ext cx="6900512" cy="1843578"/>
            </a:xfrm>
            <a:prstGeom prst="rect">
              <a:avLst/>
            </a:prstGeom>
            <a:noFill/>
            <a:ln>
              <a:noFill/>
            </a:ln>
          </p:spPr>
          <p:txBody>
            <a:bodyPr anchorCtr="0" anchor="t"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alibri"/>
                <a:buNone/>
              </a:pPr>
              <a:r>
                <a:rPr b="0" i="0" lang="en-IN" sz="1900">
                  <a:solidFill>
                    <a:schemeClr val="dk1"/>
                  </a:solidFill>
                  <a:latin typeface="Calibri"/>
                  <a:ea typeface="Calibri"/>
                  <a:cs typeface="Calibri"/>
                  <a:sym typeface="Calibri"/>
                </a:rPr>
                <a:t>The </a:t>
              </a:r>
              <a:r>
                <a:rPr b="1" i="0" lang="en-IN" sz="1900">
                  <a:solidFill>
                    <a:schemeClr val="dk1"/>
                  </a:solidFill>
                  <a:latin typeface="Calibri"/>
                  <a:ea typeface="Calibri"/>
                  <a:cs typeface="Calibri"/>
                  <a:sym typeface="Calibri"/>
                </a:rPr>
                <a:t>n_jobs</a:t>
              </a:r>
              <a:r>
                <a:rPr b="0" i="0" lang="en-IN" sz="1900">
                  <a:solidFill>
                    <a:schemeClr val="dk1"/>
                  </a:solidFill>
                  <a:latin typeface="Calibri"/>
                  <a:ea typeface="Calibri"/>
                  <a:cs typeface="Calibri"/>
                  <a:sym typeface="Calibri"/>
                </a:rPr>
                <a:t> hyperparameter tells the engine how many processors it is allowed to use. If it has a value of one, it can only use one processor. A value of “-1” means that there is no limit.</a:t>
              </a:r>
              <a:endParaRPr sz="1900">
                <a:solidFill>
                  <a:schemeClr val="dk1"/>
                </a:solidFill>
                <a:latin typeface="Calibri"/>
                <a:ea typeface="Calibri"/>
                <a:cs typeface="Calibri"/>
                <a:sym typeface="Calibri"/>
              </a:endParaRPr>
            </a:p>
          </p:txBody>
        </p:sp>
        <p:cxnSp>
          <p:nvCxnSpPr>
            <p:cNvPr id="155" name="Google Shape;155;p8"/>
            <p:cNvCxnSpPr/>
            <p:nvPr/>
          </p:nvCxnSpPr>
          <p:spPr>
            <a:xfrm>
              <a:off x="0" y="1846281"/>
              <a:ext cx="6900512" cy="0"/>
            </a:xfrm>
            <a:prstGeom prst="straightConnector1">
              <a:avLst/>
            </a:prstGeom>
            <a:solidFill>
              <a:schemeClr val="accent4"/>
            </a:solidFill>
            <a:ln cap="flat" cmpd="sng" w="12700">
              <a:solidFill>
                <a:schemeClr val="accent4"/>
              </a:solidFill>
              <a:prstDash val="solid"/>
              <a:miter lim="800000"/>
              <a:headEnd len="sm" w="sm" type="none"/>
              <a:tailEnd len="sm" w="sm" type="none"/>
            </a:ln>
          </p:spPr>
        </p:cxnSp>
        <p:sp>
          <p:nvSpPr>
            <p:cNvPr id="156" name="Google Shape;156;p8"/>
            <p:cNvSpPr/>
            <p:nvPr/>
          </p:nvSpPr>
          <p:spPr>
            <a:xfrm>
              <a:off x="0" y="1846281"/>
              <a:ext cx="6900512" cy="18435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
            <p:cNvSpPr txBox="1"/>
            <p:nvPr/>
          </p:nvSpPr>
          <p:spPr>
            <a:xfrm>
              <a:off x="0" y="1846281"/>
              <a:ext cx="6900512" cy="1843578"/>
            </a:xfrm>
            <a:prstGeom prst="rect">
              <a:avLst/>
            </a:prstGeom>
            <a:noFill/>
            <a:ln>
              <a:noFill/>
            </a:ln>
          </p:spPr>
          <p:txBody>
            <a:bodyPr anchorCtr="0" anchor="t"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alibri"/>
                <a:buNone/>
              </a:pPr>
              <a:r>
                <a:rPr b="0" i="0" lang="en-IN" sz="1900">
                  <a:solidFill>
                    <a:schemeClr val="dk1"/>
                  </a:solidFill>
                  <a:latin typeface="Calibri"/>
                  <a:ea typeface="Calibri"/>
                  <a:cs typeface="Calibri"/>
                  <a:sym typeface="Calibri"/>
                </a:rPr>
                <a:t>The</a:t>
              </a:r>
              <a:r>
                <a:rPr b="1" i="0" lang="en-IN" sz="1900">
                  <a:solidFill>
                    <a:schemeClr val="dk1"/>
                  </a:solidFill>
                  <a:latin typeface="Calibri"/>
                  <a:ea typeface="Calibri"/>
                  <a:cs typeface="Calibri"/>
                  <a:sym typeface="Calibri"/>
                </a:rPr>
                <a:t> random_state </a:t>
              </a:r>
              <a:r>
                <a:rPr b="0" i="0" lang="en-IN" sz="1900">
                  <a:solidFill>
                    <a:schemeClr val="dk1"/>
                  </a:solidFill>
                  <a:latin typeface="Calibri"/>
                  <a:ea typeface="Calibri"/>
                  <a:cs typeface="Calibri"/>
                  <a:sym typeface="Calibri"/>
                </a:rPr>
                <a:t>hyperparameter makes the model’s output replicable. The model will always produce the same results when it has a definite value of random_state and if it has been given the same hyperparameters and the same training data.</a:t>
              </a:r>
              <a:endParaRPr sz="1900">
                <a:solidFill>
                  <a:schemeClr val="dk1"/>
                </a:solidFill>
                <a:latin typeface="Calibri"/>
                <a:ea typeface="Calibri"/>
                <a:cs typeface="Calibri"/>
                <a:sym typeface="Calibri"/>
              </a:endParaRPr>
            </a:p>
          </p:txBody>
        </p:sp>
        <p:cxnSp>
          <p:nvCxnSpPr>
            <p:cNvPr id="158" name="Google Shape;158;p8"/>
            <p:cNvCxnSpPr/>
            <p:nvPr/>
          </p:nvCxnSpPr>
          <p:spPr>
            <a:xfrm>
              <a:off x="0" y="3689859"/>
              <a:ext cx="6900512" cy="0"/>
            </a:xfrm>
            <a:prstGeom prst="straightConnector1">
              <a:avLst/>
            </a:prstGeom>
            <a:solidFill>
              <a:schemeClr val="accent4"/>
            </a:solidFill>
            <a:ln cap="flat" cmpd="sng" w="12700">
              <a:solidFill>
                <a:schemeClr val="accent4"/>
              </a:solidFill>
              <a:prstDash val="solid"/>
              <a:miter lim="800000"/>
              <a:headEnd len="sm" w="sm" type="none"/>
              <a:tailEnd len="sm" w="sm" type="none"/>
            </a:ln>
          </p:spPr>
        </p:cxnSp>
        <p:sp>
          <p:nvSpPr>
            <p:cNvPr id="159" name="Google Shape;159;p8"/>
            <p:cNvSpPr/>
            <p:nvPr/>
          </p:nvSpPr>
          <p:spPr>
            <a:xfrm>
              <a:off x="0" y="3689859"/>
              <a:ext cx="6900512" cy="18435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txBox="1"/>
            <p:nvPr/>
          </p:nvSpPr>
          <p:spPr>
            <a:xfrm>
              <a:off x="0" y="3689859"/>
              <a:ext cx="6900512" cy="1843578"/>
            </a:xfrm>
            <a:prstGeom prst="rect">
              <a:avLst/>
            </a:prstGeom>
            <a:noFill/>
            <a:ln>
              <a:noFill/>
            </a:ln>
          </p:spPr>
          <p:txBody>
            <a:bodyPr anchorCtr="0" anchor="t"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alibri"/>
                <a:buNone/>
              </a:pPr>
              <a:r>
                <a:rPr b="0" i="0" lang="en-IN" sz="1900">
                  <a:solidFill>
                    <a:schemeClr val="dk1"/>
                  </a:solidFill>
                  <a:latin typeface="Calibri"/>
                  <a:ea typeface="Calibri"/>
                  <a:cs typeface="Calibri"/>
                  <a:sym typeface="Calibri"/>
                </a:rPr>
                <a:t>here is the </a:t>
              </a:r>
              <a:r>
                <a:rPr b="1" i="0" lang="en-IN" sz="1900">
                  <a:solidFill>
                    <a:schemeClr val="dk1"/>
                  </a:solidFill>
                  <a:latin typeface="Calibri"/>
                  <a:ea typeface="Calibri"/>
                  <a:cs typeface="Calibri"/>
                  <a:sym typeface="Calibri"/>
                </a:rPr>
                <a:t>oob_score</a:t>
              </a:r>
              <a:r>
                <a:rPr b="0" i="0" lang="en-IN" sz="1900">
                  <a:solidFill>
                    <a:schemeClr val="dk1"/>
                  </a:solidFill>
                  <a:latin typeface="Calibri"/>
                  <a:ea typeface="Calibri"/>
                  <a:cs typeface="Calibri"/>
                  <a:sym typeface="Calibri"/>
                </a:rPr>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sz="1900">
                <a:solidFill>
                  <a:schemeClr val="dk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9"/>
          <p:cNvSpPr/>
          <p:nvPr/>
        </p:nvSpPr>
        <p:spPr>
          <a:xfrm>
            <a:off x="0" y="0"/>
            <a:ext cx="12192000" cy="2347414"/>
          </a:xfrm>
          <a:custGeom>
            <a:rect b="b" l="l" r="r" t="t"/>
            <a:pathLst>
              <a:path extrusionOk="0" h="2347414" w="12192000">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9"/>
          <p:cNvSpPr txBox="1"/>
          <p:nvPr>
            <p:ph type="title"/>
          </p:nvPr>
        </p:nvSpPr>
        <p:spPr>
          <a:xfrm>
            <a:off x="838200" y="401221"/>
            <a:ext cx="10515600" cy="13480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5400"/>
              <a:buFont typeface="Calibri"/>
              <a:buNone/>
            </a:pPr>
            <a:r>
              <a:rPr b="1" lang="en-IN" sz="5400">
                <a:solidFill>
                  <a:srgbClr val="FFFFFF"/>
                </a:solidFill>
              </a:rPr>
              <a:t>CONCLUSION</a:t>
            </a:r>
            <a:endParaRPr b="1" sz="5400">
              <a:solidFill>
                <a:srgbClr val="FFFFFF"/>
              </a:solidFill>
            </a:endParaRPr>
          </a:p>
        </p:txBody>
      </p:sp>
      <p:sp>
        <p:nvSpPr>
          <p:cNvPr id="168" name="Google Shape;168;p9"/>
          <p:cNvSpPr txBox="1"/>
          <p:nvPr>
            <p:ph idx="1" type="body"/>
          </p:nvPr>
        </p:nvSpPr>
        <p:spPr>
          <a:xfrm>
            <a:off x="838200" y="2586789"/>
            <a:ext cx="10515600" cy="3590174"/>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1000"/>
              </a:spcBef>
              <a:spcAft>
                <a:spcPts val="0"/>
              </a:spcAft>
              <a:buClr>
                <a:schemeClr val="dk1"/>
              </a:buClr>
              <a:buSzPts val="2200"/>
              <a:buChar char="●"/>
            </a:pPr>
            <a:r>
              <a:rPr lang="en-IN" sz="2200"/>
              <a:t>We examined the data to identify any data imbalance and understand the relationships between different features.</a:t>
            </a:r>
            <a:endParaRPr sz="2200"/>
          </a:p>
          <a:p>
            <a:pPr indent="-228600" lvl="0" marL="228600" rtl="0" algn="l">
              <a:lnSpc>
                <a:spcPct val="90000"/>
              </a:lnSpc>
              <a:spcBef>
                <a:spcPts val="1600"/>
              </a:spcBef>
              <a:spcAft>
                <a:spcPts val="0"/>
              </a:spcAft>
              <a:buClr>
                <a:schemeClr val="dk1"/>
              </a:buClr>
              <a:buSzPts val="2200"/>
              <a:buChar char="●"/>
            </a:pPr>
            <a:r>
              <a:rPr lang="en-IN" sz="2200"/>
              <a:t>The model's effectiveness in predicting the target value, which is whether a credit card will default in the next month, was evaluated using a train-test split.</a:t>
            </a:r>
            <a:endParaRPr sz="2200"/>
          </a:p>
          <a:p>
            <a:pPr indent="-228600" lvl="0" marL="228600" rtl="0" algn="l">
              <a:lnSpc>
                <a:spcPct val="90000"/>
              </a:lnSpc>
              <a:spcBef>
                <a:spcPts val="1600"/>
              </a:spcBef>
              <a:spcAft>
                <a:spcPts val="0"/>
              </a:spcAft>
              <a:buClr>
                <a:schemeClr val="dk1"/>
              </a:buClr>
              <a:buSzPts val="2200"/>
              <a:buChar char="●"/>
            </a:pPr>
            <a:r>
              <a:rPr lang="en-IN" sz="2200"/>
              <a:t>Several models, including Adaboost, Random Forest, SVM, KNN, and Decision Tree, were tested, and their accuracy scores were compared.</a:t>
            </a:r>
            <a:endParaRPr sz="2200"/>
          </a:p>
          <a:p>
            <a:pPr indent="-228600" lvl="0" marL="228600" rtl="0" algn="l">
              <a:lnSpc>
                <a:spcPct val="90000"/>
              </a:lnSpc>
              <a:spcBef>
                <a:spcPts val="1600"/>
              </a:spcBef>
              <a:spcAft>
                <a:spcPts val="0"/>
              </a:spcAft>
              <a:buClr>
                <a:schemeClr val="dk1"/>
              </a:buClr>
              <a:buSzPts val="2200"/>
              <a:buChar char="●"/>
            </a:pPr>
            <a:r>
              <a:rPr lang="en-IN" sz="2200"/>
              <a:t>The Random Forest model was selected based on its F1 score, which outperformed the other models.</a:t>
            </a:r>
            <a:endParaRPr sz="2200"/>
          </a:p>
          <a:p>
            <a:pPr indent="-228600" lvl="0" marL="228600" rtl="0" algn="l">
              <a:lnSpc>
                <a:spcPct val="90000"/>
              </a:lnSpc>
              <a:spcBef>
                <a:spcPts val="1600"/>
              </a:spcBef>
              <a:spcAft>
                <a:spcPts val="1600"/>
              </a:spcAft>
              <a:buClr>
                <a:schemeClr val="dk1"/>
              </a:buClr>
              <a:buSzPts val="2200"/>
              <a:buChar char="●"/>
            </a:pPr>
            <a:r>
              <a:rPr lang="en-IN" sz="2200"/>
              <a:t>The model's predictions can assist issuers in deciding who to offer a credit card to and what credit limit to provide.</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2021-09-09T07:45:17Z</dcterms:created>
  <dc:creator>meet patel</dc:creator>
</cp:coreProperties>
</file>