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11"/>
  </p:notesMasterIdLst>
  <p:sldIdLst>
    <p:sldId id="256" r:id="rId2"/>
    <p:sldId id="257" r:id="rId3"/>
    <p:sldId id="259" r:id="rId4"/>
    <p:sldId id="260" r:id="rId5"/>
    <p:sldId id="261" r:id="rId6"/>
    <p:sldId id="262" r:id="rId7"/>
    <p:sldId id="263" r:id="rId8"/>
    <p:sldId id="265" r:id="rId9"/>
    <p:sldId id="266" r:id="rId10"/>
  </p:sldIdLst>
  <p:sldSz cx="12192000" cy="6858000"/>
  <p:notesSz cx="6858000" cy="9144000"/>
  <p:embeddedFontLst>
    <p:embeddedFont>
      <p:font typeface="Calibri" panose="020F0502020204030204" pitchFamily="34" charset="0"/>
      <p:regular r:id="rId12"/>
      <p:bold r:id="rId13"/>
      <p:italic r:id="rId14"/>
      <p:boldItalic r:id="rId15"/>
    </p:embeddedFont>
    <p:embeddedFont>
      <p:font typeface="Century Gothic" panose="020B0502020202020204" pitchFamily="34" charset="0"/>
      <p:regular r:id="rId16"/>
      <p:bold r:id="rId17"/>
      <p:italic r:id="rId18"/>
      <p:boldItalic r:id="rId1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08764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3720652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85451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8765223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2744405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5755079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6410829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228348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540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7141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94836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87719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56606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47250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77415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95004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8622238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7922353"/>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534185" y="2414591"/>
            <a:ext cx="11123629" cy="3254062"/>
          </a:xfrm>
          <a:prstGeom prst="rect">
            <a:avLst/>
          </a:prstGeom>
          <a:noFill/>
          <a:ln>
            <a:noFill/>
          </a:ln>
        </p:spPr>
        <p:txBody>
          <a:bodyPr spcFirstLastPara="1" wrap="square" lIns="91425" tIns="45700" rIns="91425" bIns="45700" anchor="t" anchorCtr="0">
            <a:normAutofit/>
          </a:bodyPr>
          <a:lstStyle/>
          <a:p>
            <a:pPr marL="0" lvl="0" indent="0"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sz="4000" dirty="0">
                <a:solidFill>
                  <a:schemeClr val="lt1"/>
                </a:solidFill>
                <a:latin typeface="Times New Roman"/>
                <a:ea typeface="Times New Roman"/>
                <a:cs typeface="Times New Roman"/>
                <a:sym typeface="Times New Roman"/>
              </a:rPr>
              <a:t>“Expenditure distributor Management”</a:t>
            </a:r>
            <a:endParaRPr lang="en-US" sz="3000" dirty="0">
              <a:solidFill>
                <a:schemeClr val="lt1"/>
              </a:solidFill>
              <a:latin typeface="Times New Roman"/>
              <a:ea typeface="Times New Roman"/>
              <a:cs typeface="Times New Roman"/>
              <a:sym typeface="Times New Roman"/>
            </a:endParaRPr>
          </a:p>
          <a:p>
            <a:pPr marL="0" lvl="0" indent="0" rtl="0">
              <a:spcBef>
                <a:spcPts val="0"/>
              </a:spcBef>
              <a:spcAft>
                <a:spcPts val="0"/>
              </a:spcAft>
              <a:buSzPts val="1680"/>
              <a:buNone/>
            </a:pPr>
            <a:endParaRPr lang="en-US" sz="3000" dirty="0">
              <a:solidFill>
                <a:schemeClr val="lt1"/>
              </a:solidFill>
              <a:latin typeface="Times New Roman"/>
              <a:ea typeface="Times New Roman"/>
              <a:cs typeface="Times New Roman"/>
              <a:sym typeface="Times New Roman"/>
            </a:endParaRPr>
          </a:p>
          <a:p>
            <a:pPr marL="0" lvl="0" indent="0" rtl="0">
              <a:spcBef>
                <a:spcPts val="0"/>
              </a:spcBef>
              <a:spcAft>
                <a:spcPts val="0"/>
              </a:spcAft>
              <a:buSzPts val="1680"/>
              <a:buNone/>
            </a:pPr>
            <a:r>
              <a:rPr lang="en-US" sz="3000" dirty="0">
                <a:solidFill>
                  <a:schemeClr val="lt1"/>
                </a:solidFill>
                <a:latin typeface="Times New Roman"/>
                <a:ea typeface="Times New Roman"/>
                <a:cs typeface="Times New Roman"/>
                <a:sym typeface="Times New Roman"/>
              </a:rPr>
              <a:t>Author: Aakash Bisen</a:t>
            </a:r>
          </a:p>
          <a:p>
            <a:pPr marL="0" lvl="0" indent="0" algn="l" rtl="0">
              <a:spcBef>
                <a:spcPts val="0"/>
              </a:spcBef>
              <a:spcAft>
                <a:spcPts val="0"/>
              </a:spcAft>
              <a:buSzPts val="1680"/>
              <a:buNone/>
            </a:pPr>
            <a:endParaRPr lang="en-US" sz="30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680"/>
              <a:buNone/>
            </a:pPr>
            <a:endParaRPr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idx="1"/>
          </p:nvPr>
        </p:nvSpPr>
        <p:spPr>
          <a:xfrm>
            <a:off x="684211" y="685799"/>
            <a:ext cx="11193561" cy="6016659"/>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lang="en-US" dirty="0"/>
          </a:p>
          <a:p>
            <a:pPr marL="0" lvl="0" indent="0" algn="l" rtl="0">
              <a:spcBef>
                <a:spcPts val="1040"/>
              </a:spcBef>
              <a:spcAft>
                <a:spcPts val="0"/>
              </a:spcAft>
              <a:buSzPts val="1760"/>
              <a:buNone/>
            </a:pPr>
            <a:r>
              <a:rPr lang="en-US" sz="2800" dirty="0">
                <a:solidFill>
                  <a:schemeClr val="lt1"/>
                </a:solidFill>
                <a:latin typeface="Times New Roman"/>
                <a:ea typeface="Times New Roman"/>
                <a:cs typeface="Times New Roman"/>
                <a:sym typeface="Times New Roman"/>
              </a:rPr>
              <a:t>Objective:</a:t>
            </a:r>
            <a:r>
              <a:rPr lang="en-US" sz="2200" dirty="0">
                <a:solidFill>
                  <a:schemeClr val="lt1"/>
                </a:solidFill>
                <a:latin typeface="Times New Roman"/>
                <a:ea typeface="Times New Roman"/>
                <a:cs typeface="Times New Roman"/>
                <a:sym typeface="Times New Roman"/>
              </a:rPr>
              <a:t> </a:t>
            </a:r>
            <a:endParaRPr lang="en-US" dirty="0"/>
          </a:p>
          <a:p>
            <a:pPr marL="457200" lvl="1" indent="0" algn="l" rtl="0">
              <a:spcBef>
                <a:spcPts val="960"/>
              </a:spcBef>
              <a:spcAft>
                <a:spcPts val="0"/>
              </a:spcAft>
              <a:buSzPts val="1440"/>
              <a:buNone/>
            </a:pPr>
            <a:r>
              <a:rPr lang="en-US" dirty="0">
                <a:solidFill>
                  <a:schemeClr val="lt1"/>
                </a:solidFill>
                <a:latin typeface="Arial" panose="020B0604020202020204" pitchFamily="34" charset="0"/>
                <a:ea typeface="Times New Roman"/>
                <a:cs typeface="Arial" panose="020B0604020202020204" pitchFamily="34" charset="0"/>
                <a:sym typeface="Times New Roman"/>
              </a:rPr>
              <a:t>this project requires you to build an application that allows users to create a group, track their expenses, get them approved by other group members, distribute expenses fairly, make payments to each other, and view past expenses statistics.</a:t>
            </a:r>
            <a:endParaRPr dirty="0">
              <a:latin typeface="Arial" panose="020B0604020202020204" pitchFamily="34" charset="0"/>
              <a:ea typeface="Times New Roman"/>
              <a:cs typeface="Arial" panose="020B0604020202020204" pitchFamily="34" charset="0"/>
              <a:sym typeface="Times New Roman"/>
            </a:endParaRPr>
          </a:p>
          <a:p>
            <a:pPr marL="0" lvl="0" indent="0" algn="l" rtl="0">
              <a:spcBef>
                <a:spcPts val="1040"/>
              </a:spcBef>
              <a:spcAft>
                <a:spcPts val="0"/>
              </a:spcAft>
              <a:buSzPts val="1760"/>
              <a:buNone/>
            </a:pPr>
            <a:r>
              <a:rPr lang="en-US" sz="2800" dirty="0">
                <a:solidFill>
                  <a:schemeClr val="lt1"/>
                </a:solidFill>
                <a:latin typeface="Times New Roman"/>
                <a:ea typeface="Times New Roman"/>
                <a:cs typeface="Times New Roman"/>
                <a:sym typeface="Times New Roman"/>
              </a:rPr>
              <a:t>Benefits:</a:t>
            </a:r>
            <a:endParaRPr sz="2800" dirty="0"/>
          </a:p>
          <a:p>
            <a:pPr marL="742950" lvl="1" indent="-285750" algn="l" rtl="0">
              <a:spcBef>
                <a:spcPts val="960"/>
              </a:spcBef>
              <a:spcAft>
                <a:spcPts val="0"/>
              </a:spcAft>
              <a:buSzPts val="1440"/>
              <a:buFont typeface="Noto Sans Symbols"/>
              <a:buChar char="⮚"/>
            </a:pPr>
            <a:r>
              <a:rPr lang="en-US" dirty="0">
                <a:solidFill>
                  <a:schemeClr val="lt1"/>
                </a:solidFill>
                <a:latin typeface="Arial" panose="020B0604020202020204" pitchFamily="34" charset="0"/>
                <a:ea typeface="Times New Roman"/>
                <a:cs typeface="Arial" panose="020B0604020202020204" pitchFamily="34" charset="0"/>
                <a:sym typeface="Times New Roman"/>
              </a:rPr>
              <a:t>The application has enriched with online dedicated payment gateway feature, which allow members to pay each other at the same portal. This feature makes it easy for group members to repay each other for expenses without having to use a separate payment platform.</a:t>
            </a:r>
          </a:p>
          <a:p>
            <a:pPr marL="742950" lvl="1" indent="-285750" algn="l" rtl="0">
              <a:spcBef>
                <a:spcPts val="960"/>
              </a:spcBef>
              <a:spcAft>
                <a:spcPts val="0"/>
              </a:spcAft>
              <a:buSzPts val="1440"/>
              <a:buFont typeface="Noto Sans Symbols"/>
              <a:buChar char="⮚"/>
            </a:pPr>
            <a:r>
              <a:rPr lang="en-US" dirty="0">
                <a:solidFill>
                  <a:schemeClr val="lt1"/>
                </a:solidFill>
                <a:latin typeface="Arial" panose="020B0604020202020204" pitchFamily="34" charset="0"/>
                <a:ea typeface="Times New Roman"/>
                <a:cs typeface="Arial" panose="020B0604020202020204" pitchFamily="34" charset="0"/>
                <a:sym typeface="Times New Roman"/>
              </a:rPr>
              <a:t>this application can be used to allow users to see the statistics for their past expenses to manage &amp; their financial plan or budget accordingly.</a:t>
            </a:r>
          </a:p>
          <a:p>
            <a:pPr marL="742950" lvl="1" indent="-285750" algn="l" rtl="0">
              <a:spcBef>
                <a:spcPts val="960"/>
              </a:spcBef>
              <a:spcAft>
                <a:spcPts val="0"/>
              </a:spcAft>
              <a:buSzPts val="1440"/>
              <a:buFont typeface="Noto Sans Symbols"/>
              <a:buChar char="⮚"/>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idx="1"/>
          </p:nvPr>
        </p:nvSpPr>
        <p:spPr>
          <a:xfrm>
            <a:off x="372927" y="510704"/>
            <a:ext cx="7457839" cy="1172182"/>
          </a:xfrm>
          <a:prstGeom prst="rect">
            <a:avLst/>
          </a:prstGeom>
          <a:noFill/>
          <a:ln>
            <a:noFill/>
          </a:ln>
        </p:spPr>
        <p:txBody>
          <a:bodyPr spcFirstLastPara="1" wrap="square" lIns="91425" tIns="45700" rIns="91425" bIns="45700" anchor="ctr" anchorCtr="0">
            <a:normAutofit/>
          </a:bodyPr>
          <a:lstStyle/>
          <a:p>
            <a:pPr marL="3657600" lvl="8" indent="0" algn="ctr" rtl="0">
              <a:spcBef>
                <a:spcPts val="0"/>
              </a:spcBef>
              <a:spcAft>
                <a:spcPts val="0"/>
              </a:spcAft>
              <a:buSzPts val="1760"/>
              <a:buNone/>
            </a:pPr>
            <a:r>
              <a:rPr lang="en-US" sz="3200" dirty="0">
                <a:solidFill>
                  <a:schemeClr val="lt1"/>
                </a:solidFill>
                <a:latin typeface="Times New Roman"/>
                <a:ea typeface="Times New Roman"/>
                <a:cs typeface="Times New Roman"/>
                <a:sym typeface="Times New Roman"/>
              </a:rPr>
              <a:t>Architecture design</a:t>
            </a:r>
            <a:endParaRPr sz="3200" dirty="0"/>
          </a:p>
          <a:p>
            <a:pPr marL="285750" lvl="0" indent="-184150" algn="ctr" rtl="0">
              <a:spcBef>
                <a:spcPts val="1000"/>
              </a:spcBef>
              <a:spcAft>
                <a:spcPts val="0"/>
              </a:spcAft>
              <a:buSzPts val="1600"/>
              <a:buNone/>
            </a:pPr>
            <a:endParaRPr sz="3200" dirty="0"/>
          </a:p>
          <a:p>
            <a:pPr marL="285750" lvl="0" indent="-184150" algn="ctr" rtl="0">
              <a:spcBef>
                <a:spcPts val="1000"/>
              </a:spcBef>
              <a:spcAft>
                <a:spcPts val="0"/>
              </a:spcAft>
              <a:buSzPts val="1600"/>
              <a:buNone/>
            </a:pPr>
            <a:endParaRPr sz="3200" dirty="0"/>
          </a:p>
        </p:txBody>
      </p:sp>
      <p:pic>
        <p:nvPicPr>
          <p:cNvPr id="2" name="Picture 1">
            <a:extLst>
              <a:ext uri="{FF2B5EF4-FFF2-40B4-BE49-F238E27FC236}">
                <a16:creationId xmlns:a16="http://schemas.microsoft.com/office/drawing/2014/main" id="{6057AB59-F570-C7BA-85BF-501A685F5601}"/>
              </a:ext>
            </a:extLst>
          </p:cNvPr>
          <p:cNvPicPr>
            <a:picLocks noChangeAspect="1"/>
          </p:cNvPicPr>
          <p:nvPr/>
        </p:nvPicPr>
        <p:blipFill>
          <a:blip r:embed="rId3"/>
          <a:stretch>
            <a:fillRect/>
          </a:stretch>
        </p:blipFill>
        <p:spPr>
          <a:xfrm>
            <a:off x="391203" y="911968"/>
            <a:ext cx="11418176" cy="536897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idx="1"/>
          </p:nvPr>
        </p:nvSpPr>
        <p:spPr>
          <a:xfrm>
            <a:off x="159187" y="163720"/>
            <a:ext cx="11864199" cy="6509453"/>
          </a:xfrm>
          <a:prstGeom prst="rect">
            <a:avLst/>
          </a:prstGeom>
          <a:noFill/>
          <a:ln>
            <a:noFill/>
          </a:ln>
        </p:spPr>
        <p:txBody>
          <a:bodyPr spcFirstLastPara="1" wrap="square" lIns="91425" tIns="45700" rIns="91425" bIns="45700" anchor="ctr" anchorCtr="0">
            <a:normAutofit/>
          </a:bodyPr>
          <a:lstStyle/>
          <a:p>
            <a:pPr marL="0" marR="0" indent="0">
              <a:lnSpc>
                <a:spcPct val="107000"/>
              </a:lnSpc>
              <a:spcBef>
                <a:spcPts val="0"/>
              </a:spcBef>
              <a:spcAft>
                <a:spcPts val="800"/>
              </a:spcAft>
              <a:buNone/>
            </a:pPr>
            <a:r>
              <a:rPr lang="en-IN" sz="1800" dirty="0">
                <a:effectLst/>
                <a:latin typeface="Arial" panose="020B0604020202020204" pitchFamily="34" charset="0"/>
                <a:ea typeface="Helvetica Neue"/>
                <a:cs typeface="Arial" panose="020B0604020202020204" pitchFamily="34" charset="0"/>
              </a:rPr>
              <a:t>In this diagram, the boxes represent the classes/entities, and the arrows represent the relationships between them. Here's a brief description of each entity:</a:t>
            </a:r>
          </a:p>
          <a:p>
            <a:pPr marL="0" marR="0" indent="0">
              <a:lnSpc>
                <a:spcPct val="107000"/>
              </a:lnSpc>
              <a:spcBef>
                <a:spcPts val="0"/>
              </a:spcBef>
              <a:spcAft>
                <a:spcPts val="800"/>
              </a:spcAft>
              <a:buNone/>
            </a:pP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R="0">
              <a:lnSpc>
                <a:spcPct val="107000"/>
              </a:lnSpc>
              <a:spcBef>
                <a:spcPts val="0"/>
              </a:spcBef>
              <a:spcAft>
                <a:spcPts val="800"/>
              </a:spcAft>
              <a:buFont typeface="Wingdings" panose="05000000000000000000" pitchFamily="2" charset="2"/>
              <a:buChar char="q"/>
            </a:pPr>
            <a:r>
              <a:rPr lang="en-IN" sz="1800" b="1" dirty="0">
                <a:effectLst/>
                <a:latin typeface="Arial" panose="020B0604020202020204" pitchFamily="34" charset="0"/>
                <a:ea typeface="Helvetica Neue"/>
                <a:cs typeface="Arial" panose="020B0604020202020204" pitchFamily="34" charset="0"/>
              </a:rPr>
              <a:t>USER:</a:t>
            </a:r>
            <a:r>
              <a:rPr lang="en-IN" sz="1800" dirty="0">
                <a:effectLst/>
                <a:latin typeface="Arial" panose="020B0604020202020204" pitchFamily="34" charset="0"/>
                <a:ea typeface="Helvetica Neue"/>
                <a:cs typeface="Arial" panose="020B0604020202020204" pitchFamily="34" charset="0"/>
              </a:rPr>
              <a:t> represents a user of the expense service. Each user has a unique id, a name, and an email.</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R="0">
              <a:lnSpc>
                <a:spcPct val="107000"/>
              </a:lnSpc>
              <a:spcBef>
                <a:spcPts val="0"/>
              </a:spcBef>
              <a:spcAft>
                <a:spcPts val="800"/>
              </a:spcAft>
              <a:buFont typeface="Wingdings" panose="05000000000000000000" pitchFamily="2" charset="2"/>
              <a:buChar char="q"/>
            </a:pPr>
            <a:r>
              <a:rPr lang="en-IN" sz="1800" b="1" dirty="0">
                <a:effectLst/>
                <a:latin typeface="Arial" panose="020B0604020202020204" pitchFamily="34" charset="0"/>
                <a:ea typeface="Helvetica Neue"/>
                <a:cs typeface="Arial" panose="020B0604020202020204" pitchFamily="34" charset="0"/>
              </a:rPr>
              <a:t>EXPENSE:</a:t>
            </a:r>
            <a:r>
              <a:rPr lang="en-IN" sz="1800" dirty="0">
                <a:effectLst/>
                <a:latin typeface="Arial" panose="020B0604020202020204" pitchFamily="34" charset="0"/>
                <a:ea typeface="Helvetica Neue"/>
                <a:cs typeface="Arial" panose="020B0604020202020204" pitchFamily="34" charset="0"/>
              </a:rPr>
              <a:t> represents an expense that a user has incurred. Each expense has a unique id, an amount, a description, and a </a:t>
            </a:r>
            <a:r>
              <a:rPr lang="en-IN" sz="1800" dirty="0" err="1">
                <a:effectLst/>
                <a:latin typeface="Arial" panose="020B0604020202020204" pitchFamily="34" charset="0"/>
                <a:ea typeface="Helvetica Neue"/>
                <a:cs typeface="Arial" panose="020B0604020202020204" pitchFamily="34" charset="0"/>
              </a:rPr>
              <a:t>user_id</a:t>
            </a:r>
            <a:r>
              <a:rPr lang="en-IN" sz="1800" dirty="0">
                <a:effectLst/>
                <a:latin typeface="Arial" panose="020B0604020202020204" pitchFamily="34" charset="0"/>
                <a:ea typeface="Helvetica Neue"/>
                <a:cs typeface="Arial" panose="020B0604020202020204" pitchFamily="34" charset="0"/>
              </a:rPr>
              <a:t> field that references the User that incurred the expense.</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R="0">
              <a:lnSpc>
                <a:spcPct val="107000"/>
              </a:lnSpc>
              <a:spcBef>
                <a:spcPts val="0"/>
              </a:spcBef>
              <a:spcAft>
                <a:spcPts val="800"/>
              </a:spcAft>
              <a:buFont typeface="Wingdings" panose="05000000000000000000" pitchFamily="2" charset="2"/>
              <a:buChar char="q"/>
            </a:pPr>
            <a:r>
              <a:rPr lang="en-IN" sz="1800" b="1" dirty="0">
                <a:effectLst/>
                <a:latin typeface="Arial" panose="020B0604020202020204" pitchFamily="34" charset="0"/>
                <a:ea typeface="Helvetica Neue"/>
                <a:cs typeface="Arial" panose="020B0604020202020204" pitchFamily="34" charset="0"/>
              </a:rPr>
              <a:t>APPROVAL:</a:t>
            </a:r>
            <a:r>
              <a:rPr lang="en-IN" sz="1800" dirty="0">
                <a:effectLst/>
                <a:latin typeface="Arial" panose="020B0604020202020204" pitchFamily="34" charset="0"/>
                <a:ea typeface="Helvetica Neue"/>
                <a:cs typeface="Arial" panose="020B0604020202020204" pitchFamily="34" charset="0"/>
              </a:rPr>
              <a:t> represents an approval for an expense by a user. Each approval has a unique id, an </a:t>
            </a:r>
            <a:r>
              <a:rPr lang="en-IN" sz="1800" dirty="0" err="1">
                <a:effectLst/>
                <a:latin typeface="Arial" panose="020B0604020202020204" pitchFamily="34" charset="0"/>
                <a:ea typeface="Helvetica Neue"/>
                <a:cs typeface="Arial" panose="020B0604020202020204" pitchFamily="34" charset="0"/>
              </a:rPr>
              <a:t>expense_id</a:t>
            </a:r>
            <a:r>
              <a:rPr lang="en-IN" sz="1800" dirty="0">
                <a:effectLst/>
                <a:latin typeface="Arial" panose="020B0604020202020204" pitchFamily="34" charset="0"/>
                <a:ea typeface="Helvetica Neue"/>
                <a:cs typeface="Arial" panose="020B0604020202020204" pitchFamily="34" charset="0"/>
              </a:rPr>
              <a:t>    field that references the Expense being approved, and a </a:t>
            </a:r>
            <a:r>
              <a:rPr lang="en-IN" sz="1800" dirty="0" err="1">
                <a:effectLst/>
                <a:latin typeface="Arial" panose="020B0604020202020204" pitchFamily="34" charset="0"/>
                <a:ea typeface="Helvetica Neue"/>
                <a:cs typeface="Arial" panose="020B0604020202020204" pitchFamily="34" charset="0"/>
              </a:rPr>
              <a:t>user_id</a:t>
            </a:r>
            <a:r>
              <a:rPr lang="en-IN" sz="1800" dirty="0">
                <a:effectLst/>
                <a:latin typeface="Arial" panose="020B0604020202020204" pitchFamily="34" charset="0"/>
                <a:ea typeface="Helvetica Neue"/>
                <a:cs typeface="Arial" panose="020B0604020202020204" pitchFamily="34" charset="0"/>
              </a:rPr>
              <a:t> field that references the User giving the approval.</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R="0">
              <a:lnSpc>
                <a:spcPct val="107000"/>
              </a:lnSpc>
              <a:spcBef>
                <a:spcPts val="0"/>
              </a:spcBef>
              <a:spcAft>
                <a:spcPts val="800"/>
              </a:spcAft>
              <a:buFont typeface="Wingdings" panose="05000000000000000000" pitchFamily="2" charset="2"/>
              <a:buChar char="q"/>
            </a:pPr>
            <a:r>
              <a:rPr lang="en-IN" sz="1800" b="1" dirty="0">
                <a:effectLst/>
                <a:latin typeface="Arial" panose="020B0604020202020204" pitchFamily="34" charset="0"/>
                <a:ea typeface="Helvetica Neue"/>
                <a:cs typeface="Arial" panose="020B0604020202020204" pitchFamily="34" charset="0"/>
              </a:rPr>
              <a:t>GROUPUSER:</a:t>
            </a:r>
            <a:r>
              <a:rPr lang="en-IN" sz="1800" dirty="0">
                <a:effectLst/>
                <a:latin typeface="Arial" panose="020B0604020202020204" pitchFamily="34" charset="0"/>
                <a:ea typeface="Helvetica Neue"/>
                <a:cs typeface="Arial" panose="020B0604020202020204" pitchFamily="34" charset="0"/>
              </a:rPr>
              <a:t> represents the membership of a user in a group. Each </a:t>
            </a:r>
            <a:r>
              <a:rPr lang="en-IN" sz="1800" dirty="0" err="1">
                <a:effectLst/>
                <a:latin typeface="Arial" panose="020B0604020202020204" pitchFamily="34" charset="0"/>
                <a:ea typeface="Helvetica Neue"/>
                <a:cs typeface="Arial" panose="020B0604020202020204" pitchFamily="34" charset="0"/>
              </a:rPr>
              <a:t>GroupUser</a:t>
            </a:r>
            <a:r>
              <a:rPr lang="en-IN" sz="1800" dirty="0">
                <a:effectLst/>
                <a:latin typeface="Arial" panose="020B0604020202020204" pitchFamily="34" charset="0"/>
                <a:ea typeface="Helvetica Neue"/>
                <a:cs typeface="Arial" panose="020B0604020202020204" pitchFamily="34" charset="0"/>
              </a:rPr>
              <a:t> has a </a:t>
            </a:r>
            <a:r>
              <a:rPr lang="en-IN" sz="1800" dirty="0" err="1">
                <a:effectLst/>
                <a:latin typeface="Arial" panose="020B0604020202020204" pitchFamily="34" charset="0"/>
                <a:ea typeface="Helvetica Neue"/>
                <a:cs typeface="Arial" panose="020B0604020202020204" pitchFamily="34" charset="0"/>
              </a:rPr>
              <a:t>group_id</a:t>
            </a:r>
            <a:r>
              <a:rPr lang="en-IN" sz="1800" dirty="0">
                <a:effectLst/>
                <a:latin typeface="Arial" panose="020B0604020202020204" pitchFamily="34" charset="0"/>
                <a:ea typeface="Helvetica Neue"/>
                <a:cs typeface="Arial" panose="020B0604020202020204" pitchFamily="34" charset="0"/>
              </a:rPr>
              <a:t> field that references the Group that the user is a member of, and a </a:t>
            </a:r>
            <a:r>
              <a:rPr lang="en-IN" sz="1800" dirty="0" err="1">
                <a:effectLst/>
                <a:latin typeface="Arial" panose="020B0604020202020204" pitchFamily="34" charset="0"/>
                <a:ea typeface="Helvetica Neue"/>
                <a:cs typeface="Arial" panose="020B0604020202020204" pitchFamily="34" charset="0"/>
              </a:rPr>
              <a:t>user_id</a:t>
            </a:r>
            <a:r>
              <a:rPr lang="en-IN" sz="1800" dirty="0">
                <a:effectLst/>
                <a:latin typeface="Arial" panose="020B0604020202020204" pitchFamily="34" charset="0"/>
                <a:ea typeface="Helvetica Neue"/>
                <a:cs typeface="Arial" panose="020B0604020202020204" pitchFamily="34" charset="0"/>
              </a:rPr>
              <a:t> field that references the User that is a member of the group.</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R="0">
              <a:lnSpc>
                <a:spcPct val="107000"/>
              </a:lnSpc>
              <a:spcBef>
                <a:spcPts val="0"/>
              </a:spcBef>
              <a:spcAft>
                <a:spcPts val="800"/>
              </a:spcAft>
              <a:buFont typeface="Wingdings" panose="05000000000000000000" pitchFamily="2" charset="2"/>
              <a:buChar char="q"/>
            </a:pPr>
            <a:r>
              <a:rPr lang="en-IN" sz="1800" b="1" dirty="0">
                <a:effectLst/>
                <a:latin typeface="Arial" panose="020B0604020202020204" pitchFamily="34" charset="0"/>
                <a:ea typeface="Helvetica Neue"/>
                <a:cs typeface="Arial" panose="020B0604020202020204" pitchFamily="34" charset="0"/>
              </a:rPr>
              <a:t>GROUP:</a:t>
            </a:r>
            <a:r>
              <a:rPr lang="en-IN" sz="1800" dirty="0">
                <a:effectLst/>
                <a:latin typeface="Arial" panose="020B0604020202020204" pitchFamily="34" charset="0"/>
                <a:ea typeface="Helvetica Neue"/>
                <a:cs typeface="Arial" panose="020B0604020202020204" pitchFamily="34" charset="0"/>
              </a:rPr>
              <a:t> represents a group of users who share expenses. Each group has a unique id, and a name. The relationships between the entities are represented by the arrows in the diagram. For example, each Expense is associated with a User, and this is represented by the arrow pointing from Expense to User. Similarly, each Approval is associated with an Expense and a User, and this is represented by the arrows pointing from Approval to Expense and User, respectively.</a:t>
            </a:r>
          </a:p>
          <a:p>
            <a:pPr marL="0" marR="0">
              <a:lnSpc>
                <a:spcPct val="107000"/>
              </a:lnSpc>
              <a:spcBef>
                <a:spcPts val="0"/>
              </a:spcBef>
              <a:spcAft>
                <a:spcPts val="800"/>
              </a:spcAft>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4" name="Picture 3">
            <a:extLst>
              <a:ext uri="{FF2B5EF4-FFF2-40B4-BE49-F238E27FC236}">
                <a16:creationId xmlns:a16="http://schemas.microsoft.com/office/drawing/2014/main" id="{1A63B0D7-E513-0A75-3E83-341C012813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9954" y="148583"/>
            <a:ext cx="2602290" cy="6388403"/>
          </a:xfrm>
          <a:prstGeom prst="rect">
            <a:avLst/>
          </a:prstGeom>
        </p:spPr>
      </p:pic>
      <p:sp>
        <p:nvSpPr>
          <p:cNvPr id="6" name="TextBox 5">
            <a:extLst>
              <a:ext uri="{FF2B5EF4-FFF2-40B4-BE49-F238E27FC236}">
                <a16:creationId xmlns:a16="http://schemas.microsoft.com/office/drawing/2014/main" id="{369FC7C0-9D77-8853-C660-DD460C49BB95}"/>
              </a:ext>
            </a:extLst>
          </p:cNvPr>
          <p:cNvSpPr txBox="1"/>
          <p:nvPr/>
        </p:nvSpPr>
        <p:spPr>
          <a:xfrm>
            <a:off x="3902244" y="1997839"/>
            <a:ext cx="6206247" cy="2862322"/>
          </a:xfrm>
          <a:prstGeom prst="rect">
            <a:avLst/>
          </a:prstGeom>
          <a:noFill/>
        </p:spPr>
        <p:txBody>
          <a:bodyPr wrap="square" rtlCol="0">
            <a:spAutoFit/>
          </a:bodyPr>
          <a:lstStyle/>
          <a:p>
            <a:r>
              <a:rPr lang="en-US" dirty="0">
                <a:solidFill>
                  <a:schemeClr val="lt1"/>
                </a:solidFill>
                <a:latin typeface="Arial" panose="020B0604020202020204" pitchFamily="34" charset="0"/>
                <a:cs typeface="Arial" panose="020B0604020202020204" pitchFamily="34" charset="0"/>
                <a:sym typeface="Times New Roman"/>
              </a:rPr>
              <a:t>In this low level design, these </a:t>
            </a:r>
            <a:r>
              <a:rPr lang="en-US" dirty="0">
                <a:latin typeface="Arial" panose="020B0604020202020204" pitchFamily="34" charset="0"/>
                <a:cs typeface="Arial" panose="020B0604020202020204" pitchFamily="34" charset="0"/>
              </a:rPr>
              <a:t>arrows represent the relationships between entities. For example, a User object has a one-to-many relationship with Expense objects, as represented by the arrow pointing from User to Expense with a "1..*" label. Each Expense object has exactly one User object associated with it, as represented by the arrow pointing from Expense to User with a "1" label. Similarly, a Group object has a one-to-many relationship with </a:t>
            </a:r>
            <a:r>
              <a:rPr lang="en-US" dirty="0" err="1">
                <a:latin typeface="Arial" panose="020B0604020202020204" pitchFamily="34" charset="0"/>
                <a:cs typeface="Arial" panose="020B0604020202020204" pitchFamily="34" charset="0"/>
              </a:rPr>
              <a:t>GroupUser</a:t>
            </a:r>
            <a:r>
              <a:rPr lang="en-US" dirty="0">
                <a:latin typeface="Arial" panose="020B0604020202020204" pitchFamily="34" charset="0"/>
                <a:cs typeface="Arial" panose="020B0604020202020204" pitchFamily="34" charset="0"/>
              </a:rPr>
              <a:t> objects, and each </a:t>
            </a:r>
            <a:r>
              <a:rPr lang="en-US" dirty="0" err="1">
                <a:latin typeface="Arial" panose="020B0604020202020204" pitchFamily="34" charset="0"/>
                <a:cs typeface="Arial" panose="020B0604020202020204" pitchFamily="34" charset="0"/>
              </a:rPr>
              <a:t>GroupUser</a:t>
            </a:r>
            <a:r>
              <a:rPr lang="en-US" dirty="0">
                <a:latin typeface="Arial" panose="020B0604020202020204" pitchFamily="34" charset="0"/>
                <a:cs typeface="Arial" panose="020B0604020202020204" pitchFamily="34" charset="0"/>
              </a:rPr>
              <a:t> object has exactly one User and one Group associated with it.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4" name="Picture 3">
            <a:extLst>
              <a:ext uri="{FF2B5EF4-FFF2-40B4-BE49-F238E27FC236}">
                <a16:creationId xmlns:a16="http://schemas.microsoft.com/office/drawing/2014/main" id="{8E3CEBB8-951C-858A-D705-96D9600708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5319" y="244787"/>
            <a:ext cx="4529649" cy="3724100"/>
          </a:xfrm>
          <a:prstGeom prst="rect">
            <a:avLst/>
          </a:prstGeom>
          <a:ln>
            <a:noFill/>
          </a:ln>
        </p:spPr>
      </p:pic>
      <p:pic>
        <p:nvPicPr>
          <p:cNvPr id="5" name="Picture 4">
            <a:extLst>
              <a:ext uri="{FF2B5EF4-FFF2-40B4-BE49-F238E27FC236}">
                <a16:creationId xmlns:a16="http://schemas.microsoft.com/office/drawing/2014/main" id="{AA8FA8D9-1AA7-4ED6-37CD-07C201AE54B7}"/>
              </a:ext>
            </a:extLst>
          </p:cNvPr>
          <p:cNvPicPr>
            <a:picLocks noChangeAspect="1"/>
          </p:cNvPicPr>
          <p:nvPr/>
        </p:nvPicPr>
        <p:blipFill rotWithShape="1">
          <a:blip r:embed="rId4">
            <a:extLst>
              <a:ext uri="{28A0092B-C50C-407E-A947-70E740481C1C}">
                <a14:useLocalDpi xmlns:a14="http://schemas.microsoft.com/office/drawing/2010/main" val="0"/>
              </a:ext>
            </a:extLst>
          </a:blip>
          <a:srcRect l="703"/>
          <a:stretch/>
        </p:blipFill>
        <p:spPr bwMode="auto">
          <a:xfrm>
            <a:off x="7455319" y="3968887"/>
            <a:ext cx="4521936" cy="2626468"/>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D376F272-51C7-FEE4-6B30-10C833257221}"/>
              </a:ext>
            </a:extLst>
          </p:cNvPr>
          <p:cNvSpPr txBox="1"/>
          <p:nvPr/>
        </p:nvSpPr>
        <p:spPr>
          <a:xfrm>
            <a:off x="525294" y="1566153"/>
            <a:ext cx="6770451" cy="3417859"/>
          </a:xfrm>
          <a:prstGeom prst="rect">
            <a:avLst/>
          </a:prstGeom>
          <a:noFill/>
        </p:spPr>
        <p:txBody>
          <a:bodyPr wrap="square" rtlCol="0">
            <a:spAutoFit/>
          </a:bodyPr>
          <a:lstStyle/>
          <a:p>
            <a:pPr marL="0" marR="0">
              <a:lnSpc>
                <a:spcPct val="107000"/>
              </a:lnSpc>
              <a:spcBef>
                <a:spcPts val="0"/>
              </a:spcBef>
              <a:spcAft>
                <a:spcPts val="800"/>
              </a:spcAft>
            </a:pPr>
            <a:r>
              <a:rPr kumimoji="0" lang="en-US" sz="2800" b="0" i="0" u="none" strike="noStrike" kern="1200" cap="small" spc="0" normalizeH="0" baseline="0" noProof="0" dirty="0">
                <a:ln>
                  <a:noFill/>
                </a:ln>
                <a:solidFill>
                  <a:prstClr val="white"/>
                </a:solidFill>
                <a:effectLst>
                  <a:glow rad="38100">
                    <a:prstClr val="black">
                      <a:lumMod val="50000"/>
                      <a:lumOff val="50000"/>
                      <a:alpha val="20000"/>
                    </a:prstClr>
                  </a:glow>
                  <a:outerShdw blurRad="44450" dist="12700" dir="13860000" algn="tl" rotWithShape="0">
                    <a:srgbClr val="000000">
                      <a:alpha val="20000"/>
                    </a:srgbClr>
                  </a:outerShdw>
                </a:effectLst>
                <a:uLnTx/>
                <a:uFillTx/>
                <a:latin typeface="Times New Roman"/>
                <a:ea typeface="Times New Roman"/>
                <a:cs typeface="Times New Roman"/>
                <a:sym typeface="Times New Roman"/>
              </a:rPr>
              <a:t>DATABASE:</a:t>
            </a:r>
            <a:endParaRPr lang="en-IN" sz="2800" dirty="0">
              <a:effectLst/>
              <a:latin typeface="Helvetica Neue"/>
              <a:ea typeface="Helvetica Neue"/>
              <a:cs typeface="Helvetica Neue"/>
            </a:endParaRPr>
          </a:p>
          <a:p>
            <a:pPr marL="0" marR="0">
              <a:lnSpc>
                <a:spcPct val="107000"/>
              </a:lnSpc>
              <a:spcBef>
                <a:spcPts val="0"/>
              </a:spcBef>
              <a:spcAft>
                <a:spcPts val="800"/>
              </a:spcAft>
            </a:pPr>
            <a:r>
              <a:rPr lang="en-IN" sz="1800" dirty="0">
                <a:effectLst/>
                <a:latin typeface="Helvetica Neue"/>
                <a:ea typeface="Helvetica Neue"/>
                <a:cs typeface="Helvetica Neue"/>
              </a:rPr>
              <a:t>System stores every request into the database(mentioned in 2.1 above) in such a way that it is easy to retrain the model.</a:t>
            </a:r>
            <a:endParaRPr lang="en-US" dirty="0">
              <a:latin typeface="Calibri" panose="020F0502020204030204" pitchFamily="34" charset="0"/>
              <a:ea typeface="Calibri" panose="020F0502020204030204" pitchFamily="34" charset="0"/>
            </a:endParaRPr>
          </a:p>
          <a:p>
            <a:pPr marL="285750" marR="0" indent="-285750">
              <a:lnSpc>
                <a:spcPct val="107000"/>
              </a:lnSpc>
              <a:spcBef>
                <a:spcPts val="0"/>
              </a:spcBef>
              <a:spcAft>
                <a:spcPts val="800"/>
              </a:spcAft>
              <a:buFont typeface="Wingdings" panose="05000000000000000000" pitchFamily="2" charset="2"/>
              <a:buChar char="q"/>
            </a:pPr>
            <a:r>
              <a:rPr lang="en-IN" sz="1800" u="none" strike="noStrike" dirty="0">
                <a:effectLst/>
                <a:latin typeface="Helvetica Neue"/>
                <a:ea typeface="Helvetica Neue"/>
                <a:cs typeface="Helvetica Neue"/>
              </a:rPr>
              <a:t>The system stores every expense/transaction spent by user in schema</a:t>
            </a:r>
            <a:r>
              <a:rPr lang="en-US" dirty="0">
                <a:latin typeface="Noto Sans Symbols"/>
                <a:ea typeface="Helvetica Neue"/>
                <a:cs typeface="Helvetica Neue"/>
              </a:rPr>
              <a:t>.</a:t>
            </a:r>
          </a:p>
          <a:p>
            <a:pPr marL="285750" marR="0" indent="-285750">
              <a:lnSpc>
                <a:spcPct val="107000"/>
              </a:lnSpc>
              <a:spcBef>
                <a:spcPts val="0"/>
              </a:spcBef>
              <a:spcAft>
                <a:spcPts val="800"/>
              </a:spcAft>
              <a:buFont typeface="Wingdings" panose="05000000000000000000" pitchFamily="2" charset="2"/>
              <a:buChar char="q"/>
            </a:pPr>
            <a:r>
              <a:rPr lang="en-IN" sz="1800" u="none" strike="noStrike" dirty="0">
                <a:effectLst/>
                <a:latin typeface="Helvetica Neue"/>
                <a:ea typeface="Helvetica Neue"/>
                <a:cs typeface="Helvetica Neue"/>
              </a:rPr>
              <a:t>The User gives required information(if needed).</a:t>
            </a:r>
            <a:endParaRPr lang="en-US" dirty="0">
              <a:latin typeface="Noto Sans Symbols"/>
              <a:ea typeface="Helvetica Neue"/>
              <a:cs typeface="Helvetica Neue"/>
            </a:endParaRPr>
          </a:p>
          <a:p>
            <a:pPr marL="285750" marR="0" indent="-285750">
              <a:lnSpc>
                <a:spcPct val="107000"/>
              </a:lnSpc>
              <a:spcBef>
                <a:spcPts val="0"/>
              </a:spcBef>
              <a:spcAft>
                <a:spcPts val="800"/>
              </a:spcAft>
              <a:buFont typeface="Wingdings" panose="05000000000000000000" pitchFamily="2" charset="2"/>
              <a:buChar char="q"/>
            </a:pPr>
            <a:r>
              <a:rPr lang="en-IN" sz="1800" u="none" strike="noStrike" dirty="0">
                <a:effectLst/>
                <a:latin typeface="Helvetica Neue"/>
                <a:ea typeface="Helvetica Neue"/>
                <a:cs typeface="Helvetica Neue"/>
              </a:rPr>
              <a:t>The system stores each and every data given by the user or received on request to the database.</a:t>
            </a:r>
            <a:endParaRPr lang="en-US" sz="1800" u="none" strike="noStrike" dirty="0">
              <a:effectLst/>
              <a:latin typeface="Noto Sans Symbols"/>
              <a:ea typeface="Noto Sans Symbols"/>
              <a:cs typeface="Noto Sans Symbols"/>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4" name="TextBox 3">
            <a:extLst>
              <a:ext uri="{FF2B5EF4-FFF2-40B4-BE49-F238E27FC236}">
                <a16:creationId xmlns:a16="http://schemas.microsoft.com/office/drawing/2014/main" id="{11DE5B19-C246-33E8-2C47-A72546D52682}"/>
              </a:ext>
            </a:extLst>
          </p:cNvPr>
          <p:cNvSpPr txBox="1"/>
          <p:nvPr/>
        </p:nvSpPr>
        <p:spPr>
          <a:xfrm>
            <a:off x="525294" y="1566153"/>
            <a:ext cx="11201650" cy="1523559"/>
          </a:xfrm>
          <a:prstGeom prst="rect">
            <a:avLst/>
          </a:prstGeom>
          <a:noFill/>
        </p:spPr>
        <p:txBody>
          <a:bodyPr wrap="square" rtlCol="0">
            <a:spAutoFit/>
          </a:bodyPr>
          <a:lstStyle/>
          <a:p>
            <a:pPr marL="0" marR="0">
              <a:lnSpc>
                <a:spcPct val="107000"/>
              </a:lnSpc>
              <a:spcBef>
                <a:spcPts val="0"/>
              </a:spcBef>
              <a:spcAft>
                <a:spcPts val="800"/>
              </a:spcAft>
            </a:pPr>
            <a:r>
              <a:rPr lang="en-US" sz="2800" cap="small" dirty="0">
                <a:solidFill>
                  <a:prstClr val="white"/>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ea typeface="Times New Roman"/>
                <a:cs typeface="Times New Roman"/>
                <a:sym typeface="Times New Roman"/>
              </a:rPr>
              <a:t>conclusion</a:t>
            </a:r>
            <a:r>
              <a:rPr kumimoji="0" lang="en-US" sz="2800" b="0" i="0" u="none" strike="noStrike" kern="1200" cap="small" spc="0" normalizeH="0" baseline="0" noProof="0" dirty="0">
                <a:ln>
                  <a:noFill/>
                </a:ln>
                <a:solidFill>
                  <a:prstClr val="white"/>
                </a:solidFill>
                <a:effectLst>
                  <a:glow rad="38100">
                    <a:prstClr val="black">
                      <a:lumMod val="50000"/>
                      <a:lumOff val="50000"/>
                      <a:alpha val="20000"/>
                    </a:prstClr>
                  </a:glow>
                  <a:outerShdw blurRad="44450" dist="12700" dir="13860000" algn="tl" rotWithShape="0">
                    <a:srgbClr val="000000">
                      <a:alpha val="20000"/>
                    </a:srgbClr>
                  </a:outerShdw>
                </a:effectLst>
                <a:uLnTx/>
                <a:uFillTx/>
                <a:latin typeface="Times New Roman"/>
                <a:ea typeface="Times New Roman"/>
                <a:cs typeface="Times New Roman"/>
                <a:sym typeface="Times New Roman"/>
              </a:rPr>
              <a:t>:</a:t>
            </a:r>
            <a:endParaRPr lang="en-IN" sz="2800" dirty="0">
              <a:effectLst/>
              <a:latin typeface="Helvetica Neue"/>
              <a:ea typeface="Helvetica Neue"/>
              <a:cs typeface="Helvetica Neue"/>
            </a:endParaRPr>
          </a:p>
          <a:p>
            <a:pPr marL="0" marR="0">
              <a:lnSpc>
                <a:spcPct val="107000"/>
              </a:lnSpc>
              <a:spcBef>
                <a:spcPts val="0"/>
              </a:spcBef>
              <a:spcAft>
                <a:spcPts val="800"/>
              </a:spcAft>
            </a:pPr>
            <a:r>
              <a:rPr lang="en-US" sz="1800" dirty="0">
                <a:effectLst/>
                <a:latin typeface="Arial" panose="020B0604020202020204" pitchFamily="34" charset="0"/>
                <a:ea typeface="Helvetica Neue"/>
                <a:cs typeface="Arial" panose="020B0604020202020204" pitchFamily="34" charset="0"/>
              </a:rPr>
              <a:t>The application of distribution management has been successfully created. It’ll distribute expenditure among participants and also allows users to create a group, track their expenses, get them approved by other group members, distribute expenses fairly, make payments to each other, and view past expenses statistics</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									</a:t>
            </a:r>
            <a:r>
              <a:rPr lang="en-US" sz="4400" dirty="0">
                <a:solidFill>
                  <a:schemeClr val="lt1"/>
                </a:solidFill>
                <a:latin typeface="Times New Roman"/>
                <a:ea typeface="Times New Roman"/>
                <a:cs typeface="Times New Roman"/>
                <a:sym typeface="Times New Roman"/>
              </a:rPr>
              <a:t>Q &amp; A:</a:t>
            </a:r>
            <a:endParaRPr sz="4400" dirty="0"/>
          </a:p>
          <a:p>
            <a:pPr marL="0" lvl="0" indent="0" algn="l" rtl="0">
              <a:spcBef>
                <a:spcPts val="960"/>
              </a:spcBef>
              <a:spcAft>
                <a:spcPts val="0"/>
              </a:spcAft>
              <a:buSzPts val="1440"/>
              <a:buNone/>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q1) what kind of relationship does user object has with expense object?</a:t>
            </a:r>
            <a:endParaRPr lang="en-US" dirty="0">
              <a:latin typeface="Times New Roman" panose="02020603050405020304" pitchFamily="18" charset="0"/>
              <a:cs typeface="Times New Roman" panose="02020603050405020304" pitchFamily="18" charset="0"/>
            </a:endParaRPr>
          </a:p>
          <a:p>
            <a:pPr marL="285750" lvl="1" algn="l" rtl="0">
              <a:spcBef>
                <a:spcPts val="960"/>
              </a:spcBef>
              <a:spcAft>
                <a:spcPts val="0"/>
              </a:spcAft>
              <a:buSzPts val="1440"/>
              <a:buFont typeface="Wingdings" panose="05000000000000000000" pitchFamily="2" charset="2"/>
              <a:buChar char="q"/>
            </a:pPr>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a user object has a one-to-many relationship with expense objects.</a:t>
            </a:r>
          </a:p>
          <a:p>
            <a:pPr marL="0" lvl="1" indent="0" algn="l" rtl="0">
              <a:spcBef>
                <a:spcPts val="960"/>
              </a:spcBef>
              <a:spcAft>
                <a:spcPts val="0"/>
              </a:spcAft>
              <a:buSzPts val="1440"/>
              <a:buNone/>
            </a:pPr>
            <a:endPar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0" lvl="1" indent="0" algn="l" rtl="0">
              <a:spcBef>
                <a:spcPts val="960"/>
              </a:spcBef>
              <a:spcAft>
                <a:spcPts val="0"/>
              </a:spcAft>
              <a:buSzPts val="1440"/>
              <a:buNone/>
            </a:pPr>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q 2) how approval system works in the application?</a:t>
            </a:r>
            <a:endParaRPr lang="en-US" sz="2000" dirty="0">
              <a:latin typeface="Times New Roman" panose="02020603050405020304" pitchFamily="18" charset="0"/>
              <a:cs typeface="Times New Roman" panose="02020603050405020304" pitchFamily="18" charset="0"/>
            </a:endParaRPr>
          </a:p>
          <a:p>
            <a:pPr marL="285750" lvl="1" algn="l" rtl="0">
              <a:spcBef>
                <a:spcPts val="960"/>
              </a:spcBef>
              <a:spcAft>
                <a:spcPts val="0"/>
              </a:spcAft>
              <a:buSzPts val="1440"/>
              <a:buFont typeface="Wingdings" panose="05000000000000000000" pitchFamily="2" charset="2"/>
              <a:buChar char="q"/>
            </a:pPr>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represents an approval for an expense by a user. each approval has a unique id, an </a:t>
            </a:r>
            <a:r>
              <a:rPr lang="en-US" sz="2000" dirty="0" err="1">
                <a:solidFill>
                  <a:schemeClr val="lt1"/>
                </a:solidFill>
                <a:latin typeface="Times New Roman" panose="02020603050405020304" pitchFamily="18" charset="0"/>
                <a:ea typeface="Times New Roman"/>
                <a:cs typeface="Times New Roman" panose="02020603050405020304" pitchFamily="18" charset="0"/>
                <a:sym typeface="Times New Roman"/>
              </a:rPr>
              <a:t>expense_id</a:t>
            </a:r>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    field that references the expense being approved, and a </a:t>
            </a:r>
            <a:r>
              <a:rPr lang="en-US" sz="2000" dirty="0" err="1">
                <a:solidFill>
                  <a:schemeClr val="lt1"/>
                </a:solidFill>
                <a:latin typeface="Times New Roman" panose="02020603050405020304" pitchFamily="18" charset="0"/>
                <a:ea typeface="Times New Roman"/>
                <a:cs typeface="Times New Roman" panose="02020603050405020304" pitchFamily="18" charset="0"/>
                <a:sym typeface="Times New Roman"/>
              </a:rPr>
              <a:t>user_id</a:t>
            </a:r>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 field that references the user giving the approval.</a:t>
            </a:r>
          </a:p>
          <a:p>
            <a:pPr marL="285750" lvl="1" algn="l" rtl="0">
              <a:spcBef>
                <a:spcPts val="960"/>
              </a:spcBef>
              <a:spcAft>
                <a:spcPts val="0"/>
              </a:spcAft>
              <a:buSzPts val="1440"/>
              <a:buFont typeface="Wingdings" panose="05000000000000000000" pitchFamily="2" charset="2"/>
              <a:buChar char="q"/>
            </a:pPr>
            <a:endPar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0" lvl="1" indent="0" algn="l" rtl="0">
              <a:spcBef>
                <a:spcPts val="960"/>
              </a:spcBef>
              <a:spcAft>
                <a:spcPts val="0"/>
              </a:spcAft>
              <a:buSzPts val="1440"/>
              <a:buNone/>
            </a:pPr>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q 3) what’s the complete flow you followed in this project?</a:t>
            </a:r>
            <a:endParaRPr lang="en-US" sz="20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	refer slide 3</a:t>
            </a:r>
            <a:r>
              <a:rPr lang="en-US" sz="2000" baseline="30000" dirty="0">
                <a:solidFill>
                  <a:schemeClr val="lt1"/>
                </a:solidFill>
                <a:latin typeface="Times New Roman" panose="02020603050405020304" pitchFamily="18" charset="0"/>
                <a:ea typeface="Times New Roman"/>
                <a:cs typeface="Times New Roman" panose="02020603050405020304" pitchFamily="18" charset="0"/>
                <a:sym typeface="Times New Roman"/>
              </a:rPr>
              <a:t>rd</a:t>
            </a:r>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 for better understanding.</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q 5) how logs are managed?</a:t>
            </a:r>
            <a:endParaRPr lang="en-US" dirty="0">
              <a:latin typeface="Times New Roman" panose="02020603050405020304" pitchFamily="18" charset="0"/>
              <a:cs typeface="Times New Roman" panose="02020603050405020304" pitchFamily="18" charset="0"/>
              <a:sym typeface="Times New Roman"/>
            </a:endParaRPr>
          </a:p>
          <a:p>
            <a:pPr lvl="0" algn="l" rtl="0">
              <a:spcBef>
                <a:spcPts val="0"/>
              </a:spcBef>
              <a:spcAft>
                <a:spcPts val="0"/>
              </a:spcAft>
              <a:buSzPts val="1600"/>
              <a:buFont typeface="Wingdings" panose="05000000000000000000" pitchFamily="2" charset="2"/>
              <a:buChar char="q"/>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the application code has implemented log of every event so that the user will know what process is running internally.</a:t>
            </a:r>
          </a:p>
          <a:p>
            <a:pPr lvl="0" algn="l" rtl="0">
              <a:spcBef>
                <a:spcPts val="0"/>
              </a:spcBef>
              <a:spcAft>
                <a:spcPts val="0"/>
              </a:spcAft>
              <a:buSzPts val="1600"/>
              <a:buFont typeface="Wingdings" panose="05000000000000000000" pitchFamily="2" charset="2"/>
              <a:buChar char="q"/>
            </a:pPr>
            <a:endParaRPr lang="en-US"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SzPts val="1600"/>
              <a:buNone/>
            </a:pPr>
            <a:endParaRPr lang="en-US"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960"/>
              </a:spcBef>
              <a:spcAft>
                <a:spcPts val="0"/>
              </a:spcAft>
              <a:buSzPts val="1440"/>
              <a:buNone/>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q 6)how one can create a group in this application?</a:t>
            </a:r>
          </a:p>
          <a:p>
            <a:pPr lvl="0" algn="l" rtl="0">
              <a:spcBef>
                <a:spcPts val="960"/>
              </a:spcBef>
              <a:spcAft>
                <a:spcPts val="0"/>
              </a:spcAft>
              <a:buSzPts val="1440"/>
              <a:buFont typeface="Wingdings" panose="05000000000000000000" pitchFamily="2" charset="2"/>
              <a:buChar char="q"/>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each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groupuser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 has a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group_id</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 field that references the group that the user is a member of, and a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user_id</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 field that references the user that is a member of the group and each group has a unique id, and a name. the relationships between the entities are represented by the arrows in the diagram(refer slide 3</a:t>
            </a:r>
            <a:r>
              <a:rPr lang="en-US" baseline="30000" dirty="0">
                <a:solidFill>
                  <a:schemeClr val="lt1"/>
                </a:solidFill>
                <a:latin typeface="Times New Roman" panose="02020603050405020304" pitchFamily="18" charset="0"/>
                <a:ea typeface="Times New Roman"/>
                <a:cs typeface="Times New Roman" panose="02020603050405020304" pitchFamily="18" charset="0"/>
                <a:sym typeface="Times New Roman"/>
              </a:rPr>
              <a:t>rd)</a:t>
            </a:r>
            <a:endParaRPr lang="en-US"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TM03457485[[fn=Mesh]]</Template>
  <TotalTime>20</TotalTime>
  <Words>862</Words>
  <Application>Microsoft Office PowerPoint</Application>
  <PresentationFormat>Widescreen</PresentationFormat>
  <Paragraphs>41</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Calibri</vt:lpstr>
      <vt:lpstr>Times New Roman</vt:lpstr>
      <vt:lpstr>Helvetica Neue</vt:lpstr>
      <vt:lpstr>Wingdings</vt:lpstr>
      <vt:lpstr>Noto Sans Symbols</vt:lpstr>
      <vt:lpstr>Century Gothic</vt:lpstr>
      <vt:lpstr>Arial</vt:lpstr>
      <vt:lpstr>Mesh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Aakash Bisen</cp:lastModifiedBy>
  <cp:revision>2</cp:revision>
  <dcterms:created xsi:type="dcterms:W3CDTF">2021-06-19T13:01:53Z</dcterms:created>
  <dcterms:modified xsi:type="dcterms:W3CDTF">2023-03-30T13:52:55Z</dcterms:modified>
</cp:coreProperties>
</file>