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75612" y="2275925"/>
            <a:ext cx="9240774" cy="1632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02816" y="3454730"/>
            <a:ext cx="9786366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687818" y="2606801"/>
            <a:ext cx="3907790" cy="3653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895600"/>
            <a:ext cx="2362200" cy="23622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09076" y="5867400"/>
            <a:ext cx="990600" cy="990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99476" y="9144"/>
            <a:ext cx="1600200" cy="160020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8502142" y="3915155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648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118"/>
                </a:lnTo>
                <a:lnTo>
                  <a:pt x="1330071" y="498856"/>
                </a:lnTo>
                <a:lnTo>
                  <a:pt x="1127378" y="536829"/>
                </a:lnTo>
                <a:lnTo>
                  <a:pt x="829309" y="588391"/>
                </a:lnTo>
                <a:lnTo>
                  <a:pt x="447928" y="646811"/>
                </a:lnTo>
                <a:lnTo>
                  <a:pt x="174751" y="683895"/>
                </a:lnTo>
                <a:lnTo>
                  <a:pt x="0" y="705104"/>
                </a:lnTo>
                <a:lnTo>
                  <a:pt x="9701" y="720439"/>
                </a:lnTo>
                <a:lnTo>
                  <a:pt x="39115" y="766445"/>
                </a:lnTo>
                <a:lnTo>
                  <a:pt x="66166" y="767222"/>
                </a:lnTo>
                <a:lnTo>
                  <a:pt x="95131" y="767666"/>
                </a:lnTo>
                <a:lnTo>
                  <a:pt x="125954" y="767784"/>
                </a:lnTo>
                <a:lnTo>
                  <a:pt x="192949" y="767068"/>
                </a:lnTo>
                <a:lnTo>
                  <a:pt x="305973" y="763722"/>
                </a:lnTo>
                <a:lnTo>
                  <a:pt x="477701" y="755314"/>
                </a:lnTo>
                <a:lnTo>
                  <a:pt x="773052" y="735159"/>
                </a:lnTo>
                <a:lnTo>
                  <a:pt x="1336019" y="685198"/>
                </a:lnTo>
                <a:lnTo>
                  <a:pt x="2059023" y="606892"/>
                </a:lnTo>
                <a:lnTo>
                  <a:pt x="2689041" y="527299"/>
                </a:lnTo>
                <a:lnTo>
                  <a:pt x="3038251" y="477184"/>
                </a:lnTo>
                <a:lnTo>
                  <a:pt x="3250138" y="443259"/>
                </a:lnTo>
                <a:lnTo>
                  <a:pt x="3288029" y="436753"/>
                </a:lnTo>
                <a:lnTo>
                  <a:pt x="3280235" y="379744"/>
                </a:lnTo>
                <a:lnTo>
                  <a:pt x="3273959" y="334437"/>
                </a:lnTo>
                <a:lnTo>
                  <a:pt x="3264862" y="270419"/>
                </a:lnTo>
                <a:lnTo>
                  <a:pt x="3252759" y="189208"/>
                </a:lnTo>
                <a:lnTo>
                  <a:pt x="3249394" y="166252"/>
                </a:lnTo>
                <a:lnTo>
                  <a:pt x="3245343" y="137980"/>
                </a:lnTo>
                <a:lnTo>
                  <a:pt x="3240328" y="102265"/>
                </a:lnTo>
                <a:lnTo>
                  <a:pt x="3234075" y="56981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54"/>
                </a:lnTo>
                <a:lnTo>
                  <a:pt x="11709273" y="470154"/>
                </a:lnTo>
                <a:lnTo>
                  <a:pt x="11709273" y="4245991"/>
                </a:lnTo>
                <a:lnTo>
                  <a:pt x="10966450" y="4367784"/>
                </a:lnTo>
                <a:lnTo>
                  <a:pt x="10196195" y="4470273"/>
                </a:lnTo>
                <a:lnTo>
                  <a:pt x="9942449" y="4498340"/>
                </a:lnTo>
                <a:lnTo>
                  <a:pt x="9429242" y="4549140"/>
                </a:lnTo>
                <a:lnTo>
                  <a:pt x="8922893" y="4591304"/>
                </a:lnTo>
                <a:lnTo>
                  <a:pt x="8671433" y="4608830"/>
                </a:lnTo>
                <a:lnTo>
                  <a:pt x="7921498" y="4648835"/>
                </a:lnTo>
                <a:lnTo>
                  <a:pt x="7186168" y="4671695"/>
                </a:lnTo>
                <a:lnTo>
                  <a:pt x="6468872" y="4680077"/>
                </a:lnTo>
                <a:lnTo>
                  <a:pt x="6002020" y="4678299"/>
                </a:lnTo>
                <a:lnTo>
                  <a:pt x="5104257" y="4659122"/>
                </a:lnTo>
                <a:lnTo>
                  <a:pt x="4462653" y="4633341"/>
                </a:lnTo>
                <a:lnTo>
                  <a:pt x="3284080" y="4560062"/>
                </a:lnTo>
                <a:lnTo>
                  <a:pt x="2587117" y="4502150"/>
                </a:lnTo>
                <a:lnTo>
                  <a:pt x="1974723" y="4439031"/>
                </a:lnTo>
                <a:lnTo>
                  <a:pt x="1451483" y="4378198"/>
                </a:lnTo>
                <a:lnTo>
                  <a:pt x="859409" y="4301363"/>
                </a:lnTo>
                <a:lnTo>
                  <a:pt x="476377" y="4243171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98252" y="0"/>
            <a:ext cx="760488" cy="1203960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7305" y="0"/>
            <a:ext cx="742381" cy="119490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437875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895600"/>
            <a:ext cx="2362200" cy="23622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9076" y="5867400"/>
            <a:ext cx="990600" cy="990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99476" y="9144"/>
            <a:ext cx="1600200" cy="160020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54"/>
                </a:lnTo>
                <a:lnTo>
                  <a:pt x="11709273" y="470154"/>
                </a:lnTo>
                <a:lnTo>
                  <a:pt x="11709273" y="1871421"/>
                </a:lnTo>
                <a:lnTo>
                  <a:pt x="10971022" y="1981454"/>
                </a:lnTo>
                <a:lnTo>
                  <a:pt x="10201148" y="2075180"/>
                </a:lnTo>
                <a:lnTo>
                  <a:pt x="9947148" y="2100580"/>
                </a:lnTo>
                <a:lnTo>
                  <a:pt x="9434322" y="2146554"/>
                </a:lnTo>
                <a:lnTo>
                  <a:pt x="8927973" y="2184654"/>
                </a:lnTo>
                <a:lnTo>
                  <a:pt x="8675497" y="2200529"/>
                </a:lnTo>
                <a:lnTo>
                  <a:pt x="7926197" y="2237105"/>
                </a:lnTo>
                <a:lnTo>
                  <a:pt x="7191248" y="2257679"/>
                </a:lnTo>
                <a:lnTo>
                  <a:pt x="6473698" y="2265680"/>
                </a:lnTo>
                <a:lnTo>
                  <a:pt x="6006973" y="2264029"/>
                </a:lnTo>
                <a:lnTo>
                  <a:pt x="5108448" y="2246630"/>
                </a:lnTo>
                <a:lnTo>
                  <a:pt x="4467098" y="2222754"/>
                </a:lnTo>
                <a:lnTo>
                  <a:pt x="3665347" y="2179955"/>
                </a:lnTo>
                <a:lnTo>
                  <a:pt x="2931922" y="2130679"/>
                </a:lnTo>
                <a:lnTo>
                  <a:pt x="2592197" y="2103755"/>
                </a:lnTo>
                <a:lnTo>
                  <a:pt x="1979422" y="2046605"/>
                </a:lnTo>
                <a:lnTo>
                  <a:pt x="1233360" y="1965579"/>
                </a:lnTo>
                <a:lnTo>
                  <a:pt x="863473" y="1921129"/>
                </a:lnTo>
                <a:lnTo>
                  <a:pt x="476377" y="1867852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98252" y="0"/>
            <a:ext cx="760488" cy="1203960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3782" y="2413761"/>
            <a:ext cx="7044435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2567" y="3006598"/>
            <a:ext cx="8497570" cy="2440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65Pjmfb9W9PGy0rZjHEA22LW0Lt3Y-Q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2630"/>
              </a:spcBef>
            </a:pPr>
            <a:r>
              <a:rPr spc="-1170" dirty="0"/>
              <a:t>HEART</a:t>
            </a:r>
            <a:r>
              <a:rPr spc="-635" dirty="0"/>
              <a:t> </a:t>
            </a:r>
            <a:r>
              <a:rPr spc="-795" dirty="0"/>
              <a:t>DISEAS</a:t>
            </a:r>
            <a:r>
              <a:rPr spc="-855" dirty="0"/>
              <a:t>E</a:t>
            </a:r>
            <a:r>
              <a:rPr spc="-635" dirty="0"/>
              <a:t> </a:t>
            </a:r>
            <a:r>
              <a:rPr spc="-1000" dirty="0"/>
              <a:t>DIAGNOSTI</a:t>
            </a:r>
            <a:r>
              <a:rPr spc="-1100" dirty="0"/>
              <a:t>C</a:t>
            </a:r>
            <a:r>
              <a:rPr spc="-445" dirty="0"/>
              <a:t>-</a:t>
            </a:r>
            <a:r>
              <a:rPr spc="-855" dirty="0"/>
              <a:t>ANALYSIS</a:t>
            </a:r>
          </a:p>
          <a:p>
            <a:pPr marL="94615" marR="292735" algn="ctr">
              <a:lnSpc>
                <a:spcPct val="100000"/>
              </a:lnSpc>
              <a:spcBef>
                <a:spcPts val="760"/>
              </a:spcBef>
            </a:pPr>
            <a:r>
              <a:rPr sz="1800" spc="-204" dirty="0">
                <a:solidFill>
                  <a:srgbClr val="7E7E7E"/>
                </a:solidFill>
                <a:latin typeface="Verdana"/>
                <a:cs typeface="Verdana"/>
              </a:rPr>
              <a:t>DE</a:t>
            </a:r>
            <a:r>
              <a:rPr sz="1800" spc="-190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1800" spc="120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1800" spc="-335" dirty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1800" spc="-165" dirty="0">
                <a:solidFill>
                  <a:srgbClr val="7E7E7E"/>
                </a:solidFill>
                <a:latin typeface="Verdana"/>
                <a:cs typeface="Verdana"/>
              </a:rPr>
              <a:t>L</a:t>
            </a:r>
            <a:r>
              <a:rPr sz="1800" spc="-195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1800" spc="-50" dirty="0">
                <a:solidFill>
                  <a:srgbClr val="7E7E7E"/>
                </a:solidFill>
                <a:latin typeface="Verdana"/>
                <a:cs typeface="Verdana"/>
              </a:rPr>
              <a:t>D</a:t>
            </a:r>
            <a:r>
              <a:rPr sz="1800" spc="-16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7E7E7E"/>
                </a:solidFill>
                <a:latin typeface="Verdana"/>
                <a:cs typeface="Verdana"/>
              </a:rPr>
              <a:t>PRO</a:t>
            </a:r>
            <a:r>
              <a:rPr sz="1800" spc="-5" dirty="0">
                <a:solidFill>
                  <a:srgbClr val="7E7E7E"/>
                </a:solidFill>
                <a:latin typeface="Verdana"/>
                <a:cs typeface="Verdana"/>
              </a:rPr>
              <a:t>J</a:t>
            </a:r>
            <a:r>
              <a:rPr sz="1800" spc="-114" dirty="0">
                <a:solidFill>
                  <a:srgbClr val="7E7E7E"/>
                </a:solidFill>
                <a:latin typeface="Verdana"/>
                <a:cs typeface="Verdana"/>
              </a:rPr>
              <a:t>EC</a:t>
            </a:r>
            <a:r>
              <a:rPr sz="1800" spc="-100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1800" spc="-15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7E7E7E"/>
                </a:solidFill>
                <a:latin typeface="Verdana"/>
                <a:cs typeface="Verdana"/>
              </a:rPr>
              <a:t>REPORT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47488" y="807719"/>
            <a:ext cx="1844039" cy="2372995"/>
            <a:chOff x="5047488" y="807719"/>
            <a:chExt cx="1844039" cy="237299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7488" y="807719"/>
              <a:ext cx="1844039" cy="237274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2560" y="1002791"/>
              <a:ext cx="1274064" cy="180289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780521" y="6062878"/>
            <a:ext cx="6997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90" dirty="0">
                <a:solidFill>
                  <a:srgbClr val="BEBEBE"/>
                </a:solidFill>
                <a:latin typeface="Verdana"/>
                <a:cs typeface="Verdana"/>
              </a:rPr>
              <a:t>i</a:t>
            </a:r>
            <a:r>
              <a:rPr sz="1400" spc="-40" dirty="0">
                <a:solidFill>
                  <a:srgbClr val="BEBEBE"/>
                </a:solidFill>
                <a:latin typeface="Verdana"/>
                <a:cs typeface="Verdana"/>
              </a:rPr>
              <a:t>Neu</a:t>
            </a:r>
            <a:r>
              <a:rPr sz="1400" spc="-35" dirty="0">
                <a:solidFill>
                  <a:srgbClr val="BEBEBE"/>
                </a:solidFill>
                <a:latin typeface="Verdana"/>
                <a:cs typeface="Verdana"/>
              </a:rPr>
              <a:t>r</a:t>
            </a:r>
            <a:r>
              <a:rPr sz="1400" spc="20" dirty="0">
                <a:solidFill>
                  <a:srgbClr val="BEBEBE"/>
                </a:solidFill>
                <a:latin typeface="Verdana"/>
                <a:cs typeface="Verdana"/>
              </a:rPr>
              <a:t>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BA9080-7FC8-C901-762C-BFC682EEC935}"/>
              </a:ext>
            </a:extLst>
          </p:cNvPr>
          <p:cNvSpPr txBox="1"/>
          <p:nvPr/>
        </p:nvSpPr>
        <p:spPr>
          <a:xfrm>
            <a:off x="4495800" y="457200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By Aakash Bisen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07305" y="0"/>
            <a:ext cx="742950" cy="1195070"/>
            <a:chOff x="10407305" y="0"/>
            <a:chExt cx="742950" cy="1195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7305" y="0"/>
              <a:ext cx="742381" cy="119490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8114" y="866711"/>
            <a:ext cx="3699510" cy="3850640"/>
            <a:chOff x="158114" y="866711"/>
            <a:chExt cx="3699510" cy="38506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639" y="876300"/>
              <a:ext cx="3680460" cy="383133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2877" y="871474"/>
              <a:ext cx="3689985" cy="3841115"/>
            </a:xfrm>
            <a:custGeom>
              <a:avLst/>
              <a:gdLst/>
              <a:ahLst/>
              <a:cxnLst/>
              <a:rect l="l" t="t" r="r" b="b"/>
              <a:pathLst>
                <a:path w="3689985" h="3841115">
                  <a:moveTo>
                    <a:pt x="0" y="3840861"/>
                  </a:moveTo>
                  <a:lnTo>
                    <a:pt x="3689985" y="3840861"/>
                  </a:lnTo>
                  <a:lnTo>
                    <a:pt x="3689985" y="0"/>
                  </a:lnTo>
                  <a:lnTo>
                    <a:pt x="0" y="0"/>
                  </a:lnTo>
                  <a:lnTo>
                    <a:pt x="0" y="38408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6697" y="4822697"/>
            <a:ext cx="3389629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295" dirty="0">
                <a:latin typeface="Verdana"/>
                <a:cs typeface="Verdana"/>
              </a:rPr>
              <a:t>I</a:t>
            </a:r>
            <a:r>
              <a:rPr sz="1600" spc="-90" dirty="0">
                <a:latin typeface="Verdana"/>
                <a:cs typeface="Verdana"/>
              </a:rPr>
              <a:t>t</a:t>
            </a:r>
            <a:r>
              <a:rPr sz="1600" spc="-16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se</a:t>
            </a:r>
            <a:r>
              <a:rPr sz="1600" spc="-30" dirty="0">
                <a:latin typeface="Verdana"/>
                <a:cs typeface="Verdana"/>
              </a:rPr>
              <a:t>e</a:t>
            </a:r>
            <a:r>
              <a:rPr sz="1600" spc="-140" dirty="0">
                <a:latin typeface="Verdana"/>
                <a:cs typeface="Verdana"/>
              </a:rPr>
              <a:t>ms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peop</a:t>
            </a:r>
            <a:r>
              <a:rPr sz="1600" spc="35" dirty="0">
                <a:latin typeface="Verdana"/>
                <a:cs typeface="Verdana"/>
              </a:rPr>
              <a:t>l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ha</a:t>
            </a:r>
            <a:r>
              <a:rPr sz="1600" spc="30" dirty="0">
                <a:latin typeface="Verdana"/>
                <a:cs typeface="Verdana"/>
              </a:rPr>
              <a:t>v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10" dirty="0">
                <a:latin typeface="Verdana"/>
                <a:cs typeface="Verdana"/>
              </a:rPr>
              <a:t>ng  </a:t>
            </a:r>
            <a:r>
              <a:rPr sz="1600" spc="-15" dirty="0">
                <a:latin typeface="Verdana"/>
                <a:cs typeface="Verdana"/>
              </a:rPr>
              <a:t>asymptomatic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chest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pain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have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130" dirty="0">
                <a:latin typeface="Verdana"/>
                <a:cs typeface="Verdana"/>
              </a:rPr>
              <a:t>a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hi</a:t>
            </a:r>
            <a:r>
              <a:rPr sz="1600" spc="-45" dirty="0">
                <a:latin typeface="Verdana"/>
                <a:cs typeface="Verdana"/>
              </a:rPr>
              <a:t>g</a:t>
            </a:r>
            <a:r>
              <a:rPr sz="1600" spc="20" dirty="0">
                <a:latin typeface="Verdana"/>
                <a:cs typeface="Verdana"/>
              </a:rPr>
              <a:t>h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204" dirty="0">
                <a:latin typeface="Verdana"/>
                <a:cs typeface="Verdana"/>
              </a:rPr>
              <a:t>r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70" dirty="0">
                <a:latin typeface="Verdana"/>
                <a:cs typeface="Verdana"/>
              </a:rPr>
              <a:t>c</a:t>
            </a:r>
            <a:r>
              <a:rPr sz="1600" spc="80" dirty="0">
                <a:latin typeface="Verdana"/>
                <a:cs typeface="Verdana"/>
              </a:rPr>
              <a:t>h</a:t>
            </a:r>
            <a:r>
              <a:rPr sz="1600" spc="90" dirty="0">
                <a:latin typeface="Verdana"/>
                <a:cs typeface="Verdana"/>
              </a:rPr>
              <a:t>anc</a:t>
            </a:r>
            <a:r>
              <a:rPr sz="1600" spc="85" dirty="0">
                <a:latin typeface="Verdana"/>
                <a:cs typeface="Verdana"/>
              </a:rPr>
              <a:t>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h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55" dirty="0">
                <a:latin typeface="Verdana"/>
                <a:cs typeface="Verdana"/>
              </a:rPr>
              <a:t>art  </a:t>
            </a:r>
            <a:r>
              <a:rPr sz="1600" spc="-40" dirty="0">
                <a:latin typeface="Verdana"/>
                <a:cs typeface="Verdana"/>
              </a:rPr>
              <a:t>disease.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32999" y="878903"/>
            <a:ext cx="4326255" cy="3851910"/>
            <a:chOff x="3932999" y="878903"/>
            <a:chExt cx="4326255" cy="385191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9882" y="970259"/>
              <a:ext cx="4037647" cy="343424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37761" y="883666"/>
              <a:ext cx="4316730" cy="3842385"/>
            </a:xfrm>
            <a:custGeom>
              <a:avLst/>
              <a:gdLst/>
              <a:ahLst/>
              <a:cxnLst/>
              <a:rect l="l" t="t" r="r" b="b"/>
              <a:pathLst>
                <a:path w="4316730" h="3842385">
                  <a:moveTo>
                    <a:pt x="0" y="3842385"/>
                  </a:moveTo>
                  <a:lnTo>
                    <a:pt x="4316349" y="3842385"/>
                  </a:lnTo>
                  <a:lnTo>
                    <a:pt x="4316349" y="0"/>
                  </a:lnTo>
                  <a:lnTo>
                    <a:pt x="0" y="0"/>
                  </a:lnTo>
                  <a:lnTo>
                    <a:pt x="0" y="38423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13046" y="4974463"/>
            <a:ext cx="344741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10" dirty="0">
                <a:latin typeface="Verdana"/>
                <a:cs typeface="Verdana"/>
              </a:rPr>
              <a:t>We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can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see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that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higher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number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of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men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ar</a:t>
            </a:r>
            <a:r>
              <a:rPr sz="1400" spc="5" dirty="0">
                <a:latin typeface="Verdana"/>
                <a:cs typeface="Verdana"/>
              </a:rPr>
              <a:t>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50" dirty="0">
                <a:latin typeface="Verdana"/>
                <a:cs typeface="Verdana"/>
              </a:rPr>
              <a:t>uff</a:t>
            </a:r>
            <a:r>
              <a:rPr sz="1400" spc="-80" dirty="0">
                <a:latin typeface="Verdana"/>
                <a:cs typeface="Verdana"/>
              </a:rPr>
              <a:t>er</a:t>
            </a:r>
            <a:r>
              <a:rPr sz="1400" spc="-35" dirty="0">
                <a:latin typeface="Verdana"/>
                <a:cs typeface="Verdana"/>
              </a:rPr>
              <a:t>in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fro</a:t>
            </a:r>
            <a:r>
              <a:rPr sz="1400" spc="-30" dirty="0">
                <a:latin typeface="Verdana"/>
                <a:cs typeface="Verdana"/>
              </a:rPr>
              <a:t>m  </a:t>
            </a:r>
            <a:r>
              <a:rPr sz="1400" spc="95" dirty="0">
                <a:latin typeface="Verdana"/>
                <a:cs typeface="Verdana"/>
              </a:rPr>
              <a:t>A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55" dirty="0">
                <a:latin typeface="Verdana"/>
                <a:cs typeface="Verdana"/>
              </a:rPr>
              <a:t>y</a:t>
            </a:r>
            <a:r>
              <a:rPr sz="1400" spc="-70" dirty="0">
                <a:latin typeface="Verdana"/>
                <a:cs typeface="Verdana"/>
              </a:rPr>
              <a:t>m</a:t>
            </a:r>
            <a:r>
              <a:rPr sz="1400" spc="75" dirty="0">
                <a:latin typeface="Verdana"/>
                <a:cs typeface="Verdana"/>
              </a:rPr>
              <a:t>p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m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175" dirty="0">
                <a:latin typeface="Verdana"/>
                <a:cs typeface="Verdana"/>
              </a:rPr>
              <a:t>c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y</a:t>
            </a:r>
            <a:r>
              <a:rPr sz="1400" spc="5" dirty="0">
                <a:latin typeface="Verdana"/>
                <a:cs typeface="Verdana"/>
              </a:rPr>
              <a:t>p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70" dirty="0">
                <a:latin typeface="Verdana"/>
                <a:cs typeface="Verdana"/>
              </a:rPr>
              <a:t>C</a:t>
            </a:r>
            <a:r>
              <a:rPr sz="1400" spc="50" dirty="0">
                <a:latin typeface="Verdana"/>
                <a:cs typeface="Verdana"/>
              </a:rPr>
              <a:t>h</a:t>
            </a:r>
            <a:r>
              <a:rPr sz="1400" spc="-60" dirty="0">
                <a:latin typeface="Verdana"/>
                <a:cs typeface="Verdana"/>
              </a:rPr>
              <a:t>es</a:t>
            </a:r>
            <a:r>
              <a:rPr sz="1400" spc="-80" dirty="0">
                <a:latin typeface="Verdana"/>
                <a:cs typeface="Verdana"/>
              </a:rPr>
              <a:t>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Pa</a:t>
            </a:r>
            <a:r>
              <a:rPr sz="1400" spc="15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44549" y="5742432"/>
            <a:ext cx="8285480" cy="941705"/>
            <a:chOff x="1344549" y="5742432"/>
            <a:chExt cx="8285480" cy="941705"/>
          </a:xfrm>
        </p:grpSpPr>
        <p:sp>
          <p:nvSpPr>
            <p:cNvPr id="14" name="object 14"/>
            <p:cNvSpPr/>
            <p:nvPr/>
          </p:nvSpPr>
          <p:spPr>
            <a:xfrm>
              <a:off x="1354074" y="5751957"/>
              <a:ext cx="8266430" cy="922655"/>
            </a:xfrm>
            <a:custGeom>
              <a:avLst/>
              <a:gdLst/>
              <a:ahLst/>
              <a:cxnLst/>
              <a:rect l="l" t="t" r="r" b="b"/>
              <a:pathLst>
                <a:path w="8266430" h="922654">
                  <a:moveTo>
                    <a:pt x="8129524" y="102489"/>
                  </a:moveTo>
                  <a:lnTo>
                    <a:pt x="136651" y="102489"/>
                  </a:lnTo>
                  <a:lnTo>
                    <a:pt x="93471" y="109456"/>
                  </a:lnTo>
                  <a:lnTo>
                    <a:pt x="55961" y="128857"/>
                  </a:lnTo>
                  <a:lnTo>
                    <a:pt x="26375" y="158439"/>
                  </a:lnTo>
                  <a:lnTo>
                    <a:pt x="6969" y="195951"/>
                  </a:lnTo>
                  <a:lnTo>
                    <a:pt x="0" y="239141"/>
                  </a:lnTo>
                  <a:lnTo>
                    <a:pt x="0" y="785736"/>
                  </a:lnTo>
                  <a:lnTo>
                    <a:pt x="6969" y="828932"/>
                  </a:lnTo>
                  <a:lnTo>
                    <a:pt x="26375" y="866447"/>
                  </a:lnTo>
                  <a:lnTo>
                    <a:pt x="55961" y="896032"/>
                  </a:lnTo>
                  <a:lnTo>
                    <a:pt x="93471" y="915433"/>
                  </a:lnTo>
                  <a:lnTo>
                    <a:pt x="136651" y="922401"/>
                  </a:lnTo>
                  <a:lnTo>
                    <a:pt x="8129524" y="922401"/>
                  </a:lnTo>
                  <a:lnTo>
                    <a:pt x="8172703" y="915433"/>
                  </a:lnTo>
                  <a:lnTo>
                    <a:pt x="8210214" y="896032"/>
                  </a:lnTo>
                  <a:lnTo>
                    <a:pt x="8239800" y="866447"/>
                  </a:lnTo>
                  <a:lnTo>
                    <a:pt x="8259206" y="828932"/>
                  </a:lnTo>
                  <a:lnTo>
                    <a:pt x="8266176" y="785736"/>
                  </a:lnTo>
                  <a:lnTo>
                    <a:pt x="8266176" y="239141"/>
                  </a:lnTo>
                  <a:lnTo>
                    <a:pt x="8259206" y="195951"/>
                  </a:lnTo>
                  <a:lnTo>
                    <a:pt x="8239800" y="158439"/>
                  </a:lnTo>
                  <a:lnTo>
                    <a:pt x="8210214" y="128857"/>
                  </a:lnTo>
                  <a:lnTo>
                    <a:pt x="8172704" y="109456"/>
                  </a:lnTo>
                  <a:lnTo>
                    <a:pt x="8129524" y="102489"/>
                  </a:lnTo>
                  <a:close/>
                </a:path>
                <a:path w="8266430" h="922654">
                  <a:moveTo>
                    <a:pt x="5855208" y="0"/>
                  </a:moveTo>
                  <a:lnTo>
                    <a:pt x="4821936" y="102489"/>
                  </a:lnTo>
                  <a:lnTo>
                    <a:pt x="6888480" y="102489"/>
                  </a:lnTo>
                  <a:lnTo>
                    <a:pt x="585520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54074" y="5751957"/>
              <a:ext cx="8266430" cy="922655"/>
            </a:xfrm>
            <a:custGeom>
              <a:avLst/>
              <a:gdLst/>
              <a:ahLst/>
              <a:cxnLst/>
              <a:rect l="l" t="t" r="r" b="b"/>
              <a:pathLst>
                <a:path w="8266430" h="922654">
                  <a:moveTo>
                    <a:pt x="8266176" y="785736"/>
                  </a:moveTo>
                  <a:lnTo>
                    <a:pt x="8259206" y="828932"/>
                  </a:lnTo>
                  <a:lnTo>
                    <a:pt x="8239800" y="866447"/>
                  </a:lnTo>
                  <a:lnTo>
                    <a:pt x="8210214" y="896032"/>
                  </a:lnTo>
                  <a:lnTo>
                    <a:pt x="8172703" y="915433"/>
                  </a:lnTo>
                  <a:lnTo>
                    <a:pt x="8129524" y="922401"/>
                  </a:lnTo>
                  <a:lnTo>
                    <a:pt x="6888480" y="922401"/>
                  </a:lnTo>
                  <a:lnTo>
                    <a:pt x="4821936" y="922401"/>
                  </a:lnTo>
                  <a:lnTo>
                    <a:pt x="136651" y="922401"/>
                  </a:lnTo>
                  <a:lnTo>
                    <a:pt x="93471" y="915433"/>
                  </a:lnTo>
                  <a:lnTo>
                    <a:pt x="55961" y="896032"/>
                  </a:lnTo>
                  <a:lnTo>
                    <a:pt x="26375" y="866447"/>
                  </a:lnTo>
                  <a:lnTo>
                    <a:pt x="6969" y="828932"/>
                  </a:lnTo>
                  <a:lnTo>
                    <a:pt x="0" y="785736"/>
                  </a:lnTo>
                  <a:lnTo>
                    <a:pt x="0" y="444119"/>
                  </a:lnTo>
                  <a:lnTo>
                    <a:pt x="0" y="239141"/>
                  </a:lnTo>
                  <a:lnTo>
                    <a:pt x="6969" y="195951"/>
                  </a:lnTo>
                  <a:lnTo>
                    <a:pt x="26375" y="158439"/>
                  </a:lnTo>
                  <a:lnTo>
                    <a:pt x="55961" y="128857"/>
                  </a:lnTo>
                  <a:lnTo>
                    <a:pt x="93471" y="109456"/>
                  </a:lnTo>
                  <a:lnTo>
                    <a:pt x="136651" y="102489"/>
                  </a:lnTo>
                  <a:lnTo>
                    <a:pt x="4821936" y="102489"/>
                  </a:lnTo>
                  <a:lnTo>
                    <a:pt x="5855208" y="0"/>
                  </a:lnTo>
                  <a:lnTo>
                    <a:pt x="6888480" y="102489"/>
                  </a:lnTo>
                  <a:lnTo>
                    <a:pt x="8129524" y="102489"/>
                  </a:lnTo>
                  <a:lnTo>
                    <a:pt x="8172704" y="109456"/>
                  </a:lnTo>
                  <a:lnTo>
                    <a:pt x="8210214" y="128857"/>
                  </a:lnTo>
                  <a:lnTo>
                    <a:pt x="8239800" y="158439"/>
                  </a:lnTo>
                  <a:lnTo>
                    <a:pt x="8259206" y="195951"/>
                  </a:lnTo>
                  <a:lnTo>
                    <a:pt x="8266176" y="239141"/>
                  </a:lnTo>
                  <a:lnTo>
                    <a:pt x="8266176" y="444119"/>
                  </a:lnTo>
                  <a:lnTo>
                    <a:pt x="8266176" y="785736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72944" y="5987592"/>
            <a:ext cx="5919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Asymptomatic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Chest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pain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means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neither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causing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nor </a:t>
            </a:r>
            <a:r>
              <a:rPr sz="1800" spc="-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exh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ib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sympt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om</a:t>
            </a:r>
            <a:r>
              <a:rPr sz="1800" spc="-2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ar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se.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334311" y="892619"/>
            <a:ext cx="3712210" cy="3850640"/>
            <a:chOff x="8334311" y="892619"/>
            <a:chExt cx="3712210" cy="385064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3899" y="902208"/>
              <a:ext cx="3692652" cy="383133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339073" y="897382"/>
              <a:ext cx="3702685" cy="3841115"/>
            </a:xfrm>
            <a:custGeom>
              <a:avLst/>
              <a:gdLst/>
              <a:ahLst/>
              <a:cxnLst/>
              <a:rect l="l" t="t" r="r" b="b"/>
              <a:pathLst>
                <a:path w="3702684" h="3841115">
                  <a:moveTo>
                    <a:pt x="0" y="3840861"/>
                  </a:moveTo>
                  <a:lnTo>
                    <a:pt x="3702177" y="3840861"/>
                  </a:lnTo>
                  <a:lnTo>
                    <a:pt x="3702177" y="0"/>
                  </a:lnTo>
                  <a:lnTo>
                    <a:pt x="0" y="0"/>
                  </a:lnTo>
                  <a:lnTo>
                    <a:pt x="0" y="38408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681466" y="4974463"/>
            <a:ext cx="27901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265" dirty="0">
                <a:latin typeface="Verdana"/>
                <a:cs typeface="Verdana"/>
              </a:rPr>
              <a:t>T</a:t>
            </a:r>
            <a:r>
              <a:rPr sz="1400" spc="-15" dirty="0">
                <a:latin typeface="Verdana"/>
                <a:cs typeface="Verdana"/>
              </a:rPr>
              <a:t>here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v</a:t>
            </a:r>
            <a:r>
              <a:rPr sz="1400" spc="-60" dirty="0">
                <a:latin typeface="Verdana"/>
                <a:cs typeface="Verdana"/>
              </a:rPr>
              <a:t>ery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95" dirty="0">
                <a:latin typeface="Verdana"/>
                <a:cs typeface="Verdana"/>
              </a:rPr>
              <a:t>h</a:t>
            </a:r>
            <a:r>
              <a:rPr sz="1400" spc="-30" dirty="0">
                <a:latin typeface="Verdana"/>
                <a:cs typeface="Verdana"/>
              </a:rPr>
              <a:t>i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30" dirty="0">
                <a:latin typeface="Verdana"/>
                <a:cs typeface="Verdana"/>
              </a:rPr>
              <a:t>h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num</a:t>
            </a:r>
            <a:r>
              <a:rPr sz="1400" dirty="0">
                <a:latin typeface="Verdana"/>
                <a:cs typeface="Verdana"/>
              </a:rPr>
              <a:t>b</a:t>
            </a:r>
            <a:r>
              <a:rPr sz="1400" spc="-50" dirty="0">
                <a:latin typeface="Verdana"/>
                <a:cs typeface="Verdana"/>
              </a:rPr>
              <a:t>er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70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f  </a:t>
            </a:r>
            <a:r>
              <a:rPr sz="1400" spc="95" dirty="0">
                <a:latin typeface="Verdana"/>
                <a:cs typeface="Verdana"/>
              </a:rPr>
              <a:t>A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45" dirty="0">
                <a:latin typeface="Verdana"/>
                <a:cs typeface="Verdana"/>
              </a:rPr>
              <a:t>m</a:t>
            </a:r>
            <a:r>
              <a:rPr sz="1400" spc="75" dirty="0">
                <a:latin typeface="Verdana"/>
                <a:cs typeface="Verdana"/>
              </a:rPr>
              <a:t>p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70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m</a:t>
            </a:r>
            <a:r>
              <a:rPr sz="1400" spc="15" dirty="0">
                <a:latin typeface="Verdana"/>
                <a:cs typeface="Verdana"/>
              </a:rPr>
              <a:t>at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175" dirty="0">
                <a:latin typeface="Verdana"/>
                <a:cs typeface="Verdana"/>
              </a:rPr>
              <a:t>c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Pa</a:t>
            </a:r>
            <a:r>
              <a:rPr sz="1400" spc="20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35" dirty="0">
                <a:latin typeface="Verdana"/>
                <a:cs typeface="Verdana"/>
              </a:rPr>
              <a:t> E</a:t>
            </a:r>
            <a:r>
              <a:rPr sz="1400" spc="-90" dirty="0">
                <a:latin typeface="Verdana"/>
                <a:cs typeface="Verdana"/>
              </a:rPr>
              <a:t>l</a:t>
            </a:r>
            <a:r>
              <a:rPr sz="1400" spc="-40" dirty="0">
                <a:latin typeface="Verdana"/>
                <a:cs typeface="Verdana"/>
              </a:rPr>
              <a:t>der</a:t>
            </a:r>
            <a:r>
              <a:rPr sz="1400" spc="-15" dirty="0">
                <a:latin typeface="Verdana"/>
                <a:cs typeface="Verdana"/>
              </a:rPr>
              <a:t>l</a:t>
            </a:r>
            <a:r>
              <a:rPr sz="1400" spc="-60" dirty="0">
                <a:latin typeface="Verdana"/>
                <a:cs typeface="Verdana"/>
              </a:rPr>
              <a:t>y  </a:t>
            </a:r>
            <a:r>
              <a:rPr sz="1400" spc="85" dirty="0">
                <a:latin typeface="Verdana"/>
                <a:cs typeface="Verdana"/>
              </a:rPr>
              <a:t>age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Category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361690" y="238125"/>
            <a:ext cx="5198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Chest</a:t>
            </a:r>
            <a:r>
              <a:rPr sz="2400" b="1" spc="-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000000"/>
                </a:solidFill>
                <a:latin typeface="Tahoma"/>
                <a:cs typeface="Tahoma"/>
              </a:rPr>
              <a:t>Pain</a:t>
            </a:r>
            <a:r>
              <a:rPr sz="2400" b="1" spc="-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5" dirty="0">
                <a:solidFill>
                  <a:srgbClr val="000000"/>
                </a:solidFill>
                <a:latin typeface="Tahoma"/>
                <a:cs typeface="Tahoma"/>
              </a:rPr>
              <a:t>Experienced</a:t>
            </a:r>
            <a:r>
              <a:rPr sz="2400" b="1" spc="-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000000"/>
                </a:solidFill>
                <a:latin typeface="Tahoma"/>
                <a:cs typeface="Tahoma"/>
              </a:rPr>
              <a:t>By</a:t>
            </a:r>
            <a:r>
              <a:rPr sz="2400" b="1" spc="-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000000"/>
                </a:solidFill>
                <a:latin typeface="Tahoma"/>
                <a:cs typeface="Tahoma"/>
              </a:rPr>
              <a:t>Patients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89359" y="0"/>
            <a:ext cx="6816090" cy="3152140"/>
            <a:chOff x="5289359" y="0"/>
            <a:chExt cx="6816090" cy="31521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7305" y="0"/>
              <a:ext cx="742381" cy="119490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8947" y="190500"/>
              <a:ext cx="6797040" cy="29519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94121" y="185673"/>
              <a:ext cx="6806565" cy="2961640"/>
            </a:xfrm>
            <a:custGeom>
              <a:avLst/>
              <a:gdLst/>
              <a:ahLst/>
              <a:cxnLst/>
              <a:rect l="l" t="t" r="r" b="b"/>
              <a:pathLst>
                <a:path w="6806565" h="2961640">
                  <a:moveTo>
                    <a:pt x="0" y="2961513"/>
                  </a:moveTo>
                  <a:lnTo>
                    <a:pt x="6806565" y="2961513"/>
                  </a:lnTo>
                  <a:lnTo>
                    <a:pt x="6806565" y="0"/>
                  </a:lnTo>
                  <a:lnTo>
                    <a:pt x="0" y="0"/>
                  </a:lnTo>
                  <a:lnTo>
                    <a:pt x="0" y="29615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289359" y="3198495"/>
            <a:ext cx="6816090" cy="3478529"/>
            <a:chOff x="5289359" y="3198495"/>
            <a:chExt cx="6816090" cy="347852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8947" y="3208020"/>
              <a:ext cx="6797040" cy="345947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294121" y="3203257"/>
              <a:ext cx="6806565" cy="3469004"/>
            </a:xfrm>
            <a:custGeom>
              <a:avLst/>
              <a:gdLst/>
              <a:ahLst/>
              <a:cxnLst/>
              <a:rect l="l" t="t" r="r" b="b"/>
              <a:pathLst>
                <a:path w="6806565" h="3469004">
                  <a:moveTo>
                    <a:pt x="0" y="3469004"/>
                  </a:moveTo>
                  <a:lnTo>
                    <a:pt x="6806565" y="3469004"/>
                  </a:lnTo>
                  <a:lnTo>
                    <a:pt x="6806565" y="0"/>
                  </a:lnTo>
                  <a:lnTo>
                    <a:pt x="0" y="0"/>
                  </a:lnTo>
                  <a:lnTo>
                    <a:pt x="0" y="346900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6438" y="1173861"/>
            <a:ext cx="469773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35" dirty="0">
                <a:latin typeface="Verdana"/>
                <a:cs typeface="Verdana"/>
              </a:rPr>
              <a:t>Here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we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can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observe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that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Blood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Pressure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increases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be</a:t>
            </a:r>
            <a:r>
              <a:rPr sz="1400" spc="10" dirty="0">
                <a:latin typeface="Verdana"/>
                <a:cs typeface="Verdana"/>
              </a:rPr>
              <a:t>t</a:t>
            </a:r>
            <a:r>
              <a:rPr sz="1400" spc="25" dirty="0">
                <a:latin typeface="Verdana"/>
                <a:cs typeface="Verdana"/>
              </a:rPr>
              <a:t>w</a:t>
            </a:r>
            <a:r>
              <a:rPr sz="1400" spc="40" dirty="0">
                <a:latin typeface="Verdana"/>
                <a:cs typeface="Verdana"/>
              </a:rPr>
              <a:t>een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age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of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5</a:t>
            </a:r>
            <a:r>
              <a:rPr sz="1400" spc="-114" dirty="0">
                <a:latin typeface="Verdana"/>
                <a:cs typeface="Verdana"/>
              </a:rPr>
              <a:t>0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6</a:t>
            </a:r>
            <a:r>
              <a:rPr sz="1400" spc="-114" dirty="0">
                <a:latin typeface="Verdana"/>
                <a:cs typeface="Verdana"/>
              </a:rPr>
              <a:t>0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an</a:t>
            </a:r>
            <a:r>
              <a:rPr sz="1400" spc="55" dirty="0">
                <a:latin typeface="Verdana"/>
                <a:cs typeface="Verdana"/>
              </a:rPr>
              <a:t>d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15" dirty="0">
                <a:latin typeface="Verdana"/>
                <a:cs typeface="Verdana"/>
              </a:rPr>
              <a:t>mehow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110" dirty="0">
                <a:latin typeface="Verdana"/>
                <a:cs typeface="Verdana"/>
              </a:rPr>
              <a:t>c</a:t>
            </a:r>
            <a:r>
              <a:rPr sz="1400" spc="135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15" dirty="0">
                <a:latin typeface="Verdana"/>
                <a:cs typeface="Verdana"/>
              </a:rPr>
              <a:t>ue 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40" dirty="0">
                <a:latin typeface="Verdana"/>
                <a:cs typeface="Verdana"/>
              </a:rPr>
              <a:t>h</a:t>
            </a:r>
            <a:r>
              <a:rPr sz="1400" spc="80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pa</a:t>
            </a:r>
            <a:r>
              <a:rPr sz="1400" spc="20" dirty="0">
                <a:latin typeface="Verdana"/>
                <a:cs typeface="Verdana"/>
              </a:rPr>
              <a:t>t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55" dirty="0">
                <a:latin typeface="Verdana"/>
                <a:cs typeface="Verdana"/>
              </a:rPr>
              <a:t>e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ti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105" dirty="0">
                <a:latin typeface="Verdana"/>
                <a:cs typeface="Verdana"/>
              </a:rPr>
              <a:t>l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70.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350">
              <a:latin typeface="Verdana"/>
              <a:cs typeface="Verdana"/>
            </a:endParaRPr>
          </a:p>
          <a:p>
            <a:pPr marL="299085" marR="447040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265" dirty="0">
                <a:latin typeface="Verdana"/>
                <a:cs typeface="Verdana"/>
              </a:rPr>
              <a:t>S</a:t>
            </a:r>
            <a:r>
              <a:rPr sz="1400" spc="-95" dirty="0">
                <a:latin typeface="Verdana"/>
                <a:cs typeface="Verdana"/>
              </a:rPr>
              <a:t>i</a:t>
            </a:r>
            <a:r>
              <a:rPr sz="1400" spc="-105" dirty="0">
                <a:latin typeface="Verdana"/>
                <a:cs typeface="Verdana"/>
              </a:rPr>
              <a:t>mi</a:t>
            </a:r>
            <a:r>
              <a:rPr sz="1400" spc="-60" dirty="0">
                <a:latin typeface="Verdana"/>
                <a:cs typeface="Verdana"/>
              </a:rPr>
              <a:t>l</a:t>
            </a:r>
            <a:r>
              <a:rPr sz="1400" spc="-70" dirty="0">
                <a:latin typeface="Verdana"/>
                <a:cs typeface="Verdana"/>
              </a:rPr>
              <a:t>ar</a:t>
            </a:r>
            <a:r>
              <a:rPr sz="1400" spc="-35" dirty="0">
                <a:latin typeface="Verdana"/>
                <a:cs typeface="Verdana"/>
              </a:rPr>
              <a:t>l</a:t>
            </a:r>
            <a:r>
              <a:rPr sz="1400" spc="-90" dirty="0">
                <a:latin typeface="Verdana"/>
                <a:cs typeface="Verdana"/>
              </a:rPr>
              <a:t>y</a:t>
            </a:r>
            <a:r>
              <a:rPr sz="1400" spc="-125" dirty="0">
                <a:latin typeface="Verdana"/>
                <a:cs typeface="Verdana"/>
              </a:rPr>
              <a:t>,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70" dirty="0">
                <a:latin typeface="Verdana"/>
                <a:cs typeface="Verdana"/>
              </a:rPr>
              <a:t>C</a:t>
            </a:r>
            <a:r>
              <a:rPr sz="1400" spc="50" dirty="0">
                <a:latin typeface="Verdana"/>
                <a:cs typeface="Verdana"/>
              </a:rPr>
              <a:t>h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90" dirty="0">
                <a:latin typeface="Verdana"/>
                <a:cs typeface="Verdana"/>
              </a:rPr>
              <a:t>l</a:t>
            </a:r>
            <a:r>
              <a:rPr sz="1400" spc="-60" dirty="0">
                <a:latin typeface="Verdana"/>
                <a:cs typeface="Verdana"/>
              </a:rPr>
              <a:t>e</a:t>
            </a:r>
            <a:r>
              <a:rPr sz="1400" spc="-7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erol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an</a:t>
            </a:r>
            <a:r>
              <a:rPr sz="1400" spc="55" dirty="0">
                <a:latin typeface="Verdana"/>
                <a:cs typeface="Verdana"/>
              </a:rPr>
              <a:t>d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max</a:t>
            </a:r>
            <a:r>
              <a:rPr sz="1400" spc="-10" dirty="0">
                <a:latin typeface="Verdana"/>
                <a:cs typeface="Verdana"/>
              </a:rPr>
              <a:t>i</a:t>
            </a:r>
            <a:r>
              <a:rPr sz="1400" spc="-45" dirty="0">
                <a:latin typeface="Verdana"/>
                <a:cs typeface="Verdana"/>
              </a:rPr>
              <a:t>mum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15" dirty="0">
                <a:latin typeface="Verdana"/>
                <a:cs typeface="Verdana"/>
              </a:rPr>
              <a:t>eart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rat</a:t>
            </a:r>
            <a:r>
              <a:rPr sz="1400" spc="55" dirty="0">
                <a:latin typeface="Verdana"/>
                <a:cs typeface="Verdana"/>
              </a:rPr>
              <a:t>e  </a:t>
            </a:r>
            <a:r>
              <a:rPr sz="1400" spc="-26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dirty="0">
                <a:latin typeface="Verdana"/>
                <a:cs typeface="Verdana"/>
              </a:rPr>
              <a:t>crea</a:t>
            </a:r>
            <a:r>
              <a:rPr sz="1400" spc="-20" dirty="0">
                <a:latin typeface="Verdana"/>
                <a:cs typeface="Verdana"/>
              </a:rPr>
              <a:t>s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age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group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00" spc="-120" dirty="0">
                <a:latin typeface="Verdana"/>
                <a:cs typeface="Verdana"/>
              </a:rPr>
              <a:t> 5</a:t>
            </a:r>
            <a:r>
              <a:rPr sz="1400" spc="-105" dirty="0">
                <a:latin typeface="Verdana"/>
                <a:cs typeface="Verdana"/>
              </a:rPr>
              <a:t>0</a:t>
            </a:r>
            <a:r>
              <a:rPr sz="1400" spc="-170" dirty="0">
                <a:latin typeface="Verdana"/>
                <a:cs typeface="Verdana"/>
              </a:rPr>
              <a:t>-</a:t>
            </a:r>
            <a:r>
              <a:rPr sz="1400" spc="-114" dirty="0">
                <a:latin typeface="Verdana"/>
                <a:cs typeface="Verdana"/>
              </a:rPr>
              <a:t>60.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546" y="3594353"/>
            <a:ext cx="46208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25" dirty="0">
                <a:latin typeface="Verdana"/>
                <a:cs typeface="Verdana"/>
              </a:rPr>
              <a:t>w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145" dirty="0">
                <a:latin typeface="Verdana"/>
                <a:cs typeface="Verdana"/>
              </a:rPr>
              <a:t>ca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60" dirty="0">
                <a:latin typeface="Verdana"/>
                <a:cs typeface="Verdana"/>
              </a:rPr>
              <a:t>bse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45" dirty="0">
                <a:latin typeface="Verdana"/>
                <a:cs typeface="Verdana"/>
              </a:rPr>
              <a:t>v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fro</a:t>
            </a:r>
            <a:r>
              <a:rPr sz="1400" spc="-45" dirty="0">
                <a:latin typeface="Verdana"/>
                <a:cs typeface="Verdana"/>
              </a:rPr>
              <a:t>m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10" dirty="0">
                <a:latin typeface="Verdana"/>
                <a:cs typeface="Verdana"/>
              </a:rPr>
              <a:t>ere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280" dirty="0">
                <a:latin typeface="Verdana"/>
                <a:cs typeface="Verdana"/>
              </a:rPr>
              <a:t>S</a:t>
            </a:r>
            <a:r>
              <a:rPr sz="1400" spc="-250" dirty="0">
                <a:latin typeface="Verdana"/>
                <a:cs typeface="Verdana"/>
              </a:rPr>
              <a:t>T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depre</a:t>
            </a:r>
            <a:r>
              <a:rPr sz="1400" spc="-15" dirty="0">
                <a:latin typeface="Verdana"/>
                <a:cs typeface="Verdana"/>
              </a:rPr>
              <a:t>s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25" dirty="0">
                <a:latin typeface="Verdana"/>
                <a:cs typeface="Verdana"/>
              </a:rPr>
              <a:t>n  </a:t>
            </a:r>
            <a:r>
              <a:rPr sz="1400" spc="15" dirty="0">
                <a:latin typeface="Verdana"/>
                <a:cs typeface="Verdana"/>
              </a:rPr>
              <a:t>m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tl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5" dirty="0">
                <a:latin typeface="Verdana"/>
                <a:cs typeface="Verdana"/>
              </a:rPr>
              <a:t>creases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be</a:t>
            </a:r>
            <a:r>
              <a:rPr sz="1400" spc="10" dirty="0">
                <a:latin typeface="Verdana"/>
                <a:cs typeface="Verdana"/>
              </a:rPr>
              <a:t>t</a:t>
            </a:r>
            <a:r>
              <a:rPr sz="1400" spc="25" dirty="0">
                <a:latin typeface="Verdana"/>
                <a:cs typeface="Verdana"/>
              </a:rPr>
              <a:t>w</a:t>
            </a:r>
            <a:r>
              <a:rPr sz="1400" spc="40" dirty="0">
                <a:latin typeface="Verdana"/>
                <a:cs typeface="Verdana"/>
              </a:rPr>
              <a:t>een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age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group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00" spc="-120" dirty="0">
                <a:latin typeface="Verdana"/>
                <a:cs typeface="Verdana"/>
              </a:rPr>
              <a:t> 3</a:t>
            </a:r>
            <a:r>
              <a:rPr sz="1400" spc="-100" dirty="0">
                <a:latin typeface="Verdana"/>
                <a:cs typeface="Verdana"/>
              </a:rPr>
              <a:t>0</a:t>
            </a:r>
            <a:r>
              <a:rPr sz="1400" spc="-170" dirty="0">
                <a:latin typeface="Verdana"/>
                <a:cs typeface="Verdana"/>
              </a:rPr>
              <a:t>-</a:t>
            </a:r>
            <a:r>
              <a:rPr sz="1400" spc="-114" dirty="0">
                <a:latin typeface="Verdana"/>
                <a:cs typeface="Verdana"/>
              </a:rPr>
              <a:t>40.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34941" y="4163186"/>
            <a:ext cx="3299460" cy="2519680"/>
            <a:chOff x="934941" y="4163186"/>
            <a:chExt cx="3299460" cy="2519680"/>
          </a:xfrm>
        </p:grpSpPr>
        <p:sp>
          <p:nvSpPr>
            <p:cNvPr id="13" name="object 13"/>
            <p:cNvSpPr/>
            <p:nvPr/>
          </p:nvSpPr>
          <p:spPr>
            <a:xfrm>
              <a:off x="944466" y="4403254"/>
              <a:ext cx="3280410" cy="2270125"/>
            </a:xfrm>
            <a:custGeom>
              <a:avLst/>
              <a:gdLst/>
              <a:ahLst/>
              <a:cxnLst/>
              <a:rect l="l" t="t" r="r" b="b"/>
              <a:pathLst>
                <a:path w="3280410" h="2270125">
                  <a:moveTo>
                    <a:pt x="1687169" y="0"/>
                  </a:moveTo>
                  <a:lnTo>
                    <a:pt x="1640353" y="3102"/>
                  </a:lnTo>
                  <a:lnTo>
                    <a:pt x="1594269" y="10218"/>
                  </a:lnTo>
                  <a:lnTo>
                    <a:pt x="1549204" y="21250"/>
                  </a:lnTo>
                  <a:lnTo>
                    <a:pt x="1505446" y="36099"/>
                  </a:lnTo>
                  <a:lnTo>
                    <a:pt x="1463281" y="54669"/>
                  </a:lnTo>
                  <a:lnTo>
                    <a:pt x="1422998" y="76861"/>
                  </a:lnTo>
                  <a:lnTo>
                    <a:pt x="1384883" y="102579"/>
                  </a:lnTo>
                  <a:lnTo>
                    <a:pt x="1349223" y="131724"/>
                  </a:lnTo>
                  <a:lnTo>
                    <a:pt x="1316307" y="164200"/>
                  </a:lnTo>
                  <a:lnTo>
                    <a:pt x="1286420" y="199908"/>
                  </a:lnTo>
                  <a:lnTo>
                    <a:pt x="1259850" y="238751"/>
                  </a:lnTo>
                  <a:lnTo>
                    <a:pt x="1236885" y="280632"/>
                  </a:lnTo>
                  <a:lnTo>
                    <a:pt x="1197724" y="252331"/>
                  </a:lnTo>
                  <a:lnTo>
                    <a:pt x="1155796" y="228359"/>
                  </a:lnTo>
                  <a:lnTo>
                    <a:pt x="1111503" y="208897"/>
                  </a:lnTo>
                  <a:lnTo>
                    <a:pt x="1065246" y="194129"/>
                  </a:lnTo>
                  <a:lnTo>
                    <a:pt x="1017429" y="184239"/>
                  </a:lnTo>
                  <a:lnTo>
                    <a:pt x="969346" y="179362"/>
                  </a:lnTo>
                  <a:lnTo>
                    <a:pt x="922022" y="179423"/>
                  </a:lnTo>
                  <a:lnTo>
                    <a:pt x="875766" y="184210"/>
                  </a:lnTo>
                  <a:lnTo>
                    <a:pt x="830884" y="193509"/>
                  </a:lnTo>
                  <a:lnTo>
                    <a:pt x="787681" y="207108"/>
                  </a:lnTo>
                  <a:lnTo>
                    <a:pt x="746466" y="224793"/>
                  </a:lnTo>
                  <a:lnTo>
                    <a:pt x="707544" y="246352"/>
                  </a:lnTo>
                  <a:lnTo>
                    <a:pt x="671222" y="271572"/>
                  </a:lnTo>
                  <a:lnTo>
                    <a:pt x="637807" y="300239"/>
                  </a:lnTo>
                  <a:lnTo>
                    <a:pt x="607605" y="332142"/>
                  </a:lnTo>
                  <a:lnTo>
                    <a:pt x="580923" y="367066"/>
                  </a:lnTo>
                  <a:lnTo>
                    <a:pt x="558067" y="404800"/>
                  </a:lnTo>
                  <a:lnTo>
                    <a:pt x="539345" y="445130"/>
                  </a:lnTo>
                  <a:lnTo>
                    <a:pt x="525062" y="487843"/>
                  </a:lnTo>
                  <a:lnTo>
                    <a:pt x="515525" y="532727"/>
                  </a:lnTo>
                  <a:lnTo>
                    <a:pt x="462298" y="534875"/>
                  </a:lnTo>
                  <a:lnTo>
                    <a:pt x="409873" y="542167"/>
                  </a:lnTo>
                  <a:lnTo>
                    <a:pt x="358653" y="554508"/>
                  </a:lnTo>
                  <a:lnTo>
                    <a:pt x="309043" y="571798"/>
                  </a:lnTo>
                  <a:lnTo>
                    <a:pt x="261449" y="593941"/>
                  </a:lnTo>
                  <a:lnTo>
                    <a:pt x="219248" y="618820"/>
                  </a:lnTo>
                  <a:lnTo>
                    <a:pt x="180489" y="646922"/>
                  </a:lnTo>
                  <a:lnTo>
                    <a:pt x="145254" y="677966"/>
                  </a:lnTo>
                  <a:lnTo>
                    <a:pt x="113625" y="711671"/>
                  </a:lnTo>
                  <a:lnTo>
                    <a:pt x="85683" y="747756"/>
                  </a:lnTo>
                  <a:lnTo>
                    <a:pt x="61508" y="785941"/>
                  </a:lnTo>
                  <a:lnTo>
                    <a:pt x="41183" y="825943"/>
                  </a:lnTo>
                  <a:lnTo>
                    <a:pt x="24788" y="867481"/>
                  </a:lnTo>
                  <a:lnTo>
                    <a:pt x="12405" y="910276"/>
                  </a:lnTo>
                  <a:lnTo>
                    <a:pt x="4115" y="954046"/>
                  </a:lnTo>
                  <a:lnTo>
                    <a:pt x="0" y="998509"/>
                  </a:lnTo>
                  <a:lnTo>
                    <a:pt x="140" y="1043385"/>
                  </a:lnTo>
                  <a:lnTo>
                    <a:pt x="4617" y="1088393"/>
                  </a:lnTo>
                  <a:lnTo>
                    <a:pt x="13512" y="1133251"/>
                  </a:lnTo>
                  <a:lnTo>
                    <a:pt x="26907" y="1177679"/>
                  </a:lnTo>
                  <a:lnTo>
                    <a:pt x="44882" y="1221396"/>
                  </a:lnTo>
                  <a:lnTo>
                    <a:pt x="67520" y="1264120"/>
                  </a:lnTo>
                  <a:lnTo>
                    <a:pt x="60399" y="1275746"/>
                  </a:lnTo>
                  <a:lnTo>
                    <a:pt x="41650" y="1311973"/>
                  </a:lnTo>
                  <a:lnTo>
                    <a:pt x="25496" y="1354532"/>
                  </a:lnTo>
                  <a:lnTo>
                    <a:pt x="14836" y="1397729"/>
                  </a:lnTo>
                  <a:lnTo>
                    <a:pt x="9508" y="1441178"/>
                  </a:lnTo>
                  <a:lnTo>
                    <a:pt x="9351" y="1484495"/>
                  </a:lnTo>
                  <a:lnTo>
                    <a:pt x="14204" y="1527294"/>
                  </a:lnTo>
                  <a:lnTo>
                    <a:pt x="23906" y="1569189"/>
                  </a:lnTo>
                  <a:lnTo>
                    <a:pt x="38294" y="1609796"/>
                  </a:lnTo>
                  <a:lnTo>
                    <a:pt x="57208" y="1648729"/>
                  </a:lnTo>
                  <a:lnTo>
                    <a:pt x="80487" y="1685603"/>
                  </a:lnTo>
                  <a:lnTo>
                    <a:pt x="107969" y="1720033"/>
                  </a:lnTo>
                  <a:lnTo>
                    <a:pt x="139492" y="1751632"/>
                  </a:lnTo>
                  <a:lnTo>
                    <a:pt x="174896" y="1780017"/>
                  </a:lnTo>
                  <a:lnTo>
                    <a:pt x="214019" y="1804801"/>
                  </a:lnTo>
                  <a:lnTo>
                    <a:pt x="256699" y="1825599"/>
                  </a:lnTo>
                  <a:lnTo>
                    <a:pt x="262370" y="1874244"/>
                  </a:lnTo>
                  <a:lnTo>
                    <a:pt x="274930" y="1921451"/>
                  </a:lnTo>
                  <a:lnTo>
                    <a:pt x="294104" y="1966572"/>
                  </a:lnTo>
                  <a:lnTo>
                    <a:pt x="319615" y="2008963"/>
                  </a:lnTo>
                  <a:lnTo>
                    <a:pt x="351187" y="2047976"/>
                  </a:lnTo>
                  <a:lnTo>
                    <a:pt x="384464" y="2079595"/>
                  </a:lnTo>
                  <a:lnTo>
                    <a:pt x="420722" y="2106512"/>
                  </a:lnTo>
                  <a:lnTo>
                    <a:pt x="459469" y="2128693"/>
                  </a:lnTo>
                  <a:lnTo>
                    <a:pt x="500215" y="2146107"/>
                  </a:lnTo>
                  <a:lnTo>
                    <a:pt x="542468" y="2158721"/>
                  </a:lnTo>
                  <a:lnTo>
                    <a:pt x="585738" y="2166502"/>
                  </a:lnTo>
                  <a:lnTo>
                    <a:pt x="629532" y="2169416"/>
                  </a:lnTo>
                  <a:lnTo>
                    <a:pt x="673361" y="2167433"/>
                  </a:lnTo>
                  <a:lnTo>
                    <a:pt x="716732" y="2160517"/>
                  </a:lnTo>
                  <a:lnTo>
                    <a:pt x="759155" y="2148638"/>
                  </a:lnTo>
                  <a:lnTo>
                    <a:pt x="800139" y="2131762"/>
                  </a:lnTo>
                  <a:lnTo>
                    <a:pt x="839193" y="2109857"/>
                  </a:lnTo>
                  <a:lnTo>
                    <a:pt x="875824" y="2082889"/>
                  </a:lnTo>
                  <a:lnTo>
                    <a:pt x="896478" y="2113751"/>
                  </a:lnTo>
                  <a:lnTo>
                    <a:pt x="947833" y="2167769"/>
                  </a:lnTo>
                  <a:lnTo>
                    <a:pt x="1020816" y="2214686"/>
                  </a:lnTo>
                  <a:lnTo>
                    <a:pt x="1065618" y="2232373"/>
                  </a:lnTo>
                  <a:lnTo>
                    <a:pt x="1111747" y="2243574"/>
                  </a:lnTo>
                  <a:lnTo>
                    <a:pt x="1158484" y="2248407"/>
                  </a:lnTo>
                  <a:lnTo>
                    <a:pt x="1205108" y="2246991"/>
                  </a:lnTo>
                  <a:lnTo>
                    <a:pt x="1250902" y="2239445"/>
                  </a:lnTo>
                  <a:lnTo>
                    <a:pt x="1295146" y="2225886"/>
                  </a:lnTo>
                  <a:lnTo>
                    <a:pt x="1337122" y="2206432"/>
                  </a:lnTo>
                  <a:lnTo>
                    <a:pt x="1376109" y="2181203"/>
                  </a:lnTo>
                  <a:lnTo>
                    <a:pt x="1411390" y="2150316"/>
                  </a:lnTo>
                  <a:lnTo>
                    <a:pt x="1442244" y="2113889"/>
                  </a:lnTo>
                  <a:lnTo>
                    <a:pt x="1461064" y="2135803"/>
                  </a:lnTo>
                  <a:lnTo>
                    <a:pt x="1503323" y="2175481"/>
                  </a:lnTo>
                  <a:lnTo>
                    <a:pt x="1566743" y="2218076"/>
                  </a:lnTo>
                  <a:lnTo>
                    <a:pt x="1608703" y="2238106"/>
                  </a:lnTo>
                  <a:lnTo>
                    <a:pt x="1652025" y="2253237"/>
                  </a:lnTo>
                  <a:lnTo>
                    <a:pt x="1696281" y="2263528"/>
                  </a:lnTo>
                  <a:lnTo>
                    <a:pt x="1741045" y="2269039"/>
                  </a:lnTo>
                  <a:lnTo>
                    <a:pt x="1785890" y="2269830"/>
                  </a:lnTo>
                  <a:lnTo>
                    <a:pt x="1830388" y="2265961"/>
                  </a:lnTo>
                  <a:lnTo>
                    <a:pt x="1874112" y="2257491"/>
                  </a:lnTo>
                  <a:lnTo>
                    <a:pt x="1916636" y="2244480"/>
                  </a:lnTo>
                  <a:lnTo>
                    <a:pt x="1957532" y="2226988"/>
                  </a:lnTo>
                  <a:lnTo>
                    <a:pt x="1996372" y="2205075"/>
                  </a:lnTo>
                  <a:lnTo>
                    <a:pt x="2032731" y="2178801"/>
                  </a:lnTo>
                  <a:lnTo>
                    <a:pt x="2066181" y="2148225"/>
                  </a:lnTo>
                  <a:lnTo>
                    <a:pt x="2096294" y="2113407"/>
                  </a:lnTo>
                  <a:lnTo>
                    <a:pt x="2136465" y="2141245"/>
                  </a:lnTo>
                  <a:lnTo>
                    <a:pt x="2178935" y="2165217"/>
                  </a:lnTo>
                  <a:lnTo>
                    <a:pt x="2223390" y="2185217"/>
                  </a:lnTo>
                  <a:lnTo>
                    <a:pt x="2269519" y="2201135"/>
                  </a:lnTo>
                  <a:lnTo>
                    <a:pt x="2317008" y="2212865"/>
                  </a:lnTo>
                  <a:lnTo>
                    <a:pt x="2365542" y="2220298"/>
                  </a:lnTo>
                  <a:lnTo>
                    <a:pt x="2414810" y="2223325"/>
                  </a:lnTo>
                  <a:lnTo>
                    <a:pt x="2464577" y="2221867"/>
                  </a:lnTo>
                  <a:lnTo>
                    <a:pt x="2513014" y="2216022"/>
                  </a:lnTo>
                  <a:lnTo>
                    <a:pt x="2559905" y="2205993"/>
                  </a:lnTo>
                  <a:lnTo>
                    <a:pt x="2605033" y="2191983"/>
                  </a:lnTo>
                  <a:lnTo>
                    <a:pt x="2648181" y="2174195"/>
                  </a:lnTo>
                  <a:lnTo>
                    <a:pt x="2689132" y="2152830"/>
                  </a:lnTo>
                  <a:lnTo>
                    <a:pt x="2727669" y="2128093"/>
                  </a:lnTo>
                  <a:lnTo>
                    <a:pt x="2763576" y="2100185"/>
                  </a:lnTo>
                  <a:lnTo>
                    <a:pt x="2796635" y="2069308"/>
                  </a:lnTo>
                  <a:lnTo>
                    <a:pt x="2826631" y="2035667"/>
                  </a:lnTo>
                  <a:lnTo>
                    <a:pt x="2853345" y="1999463"/>
                  </a:lnTo>
                  <a:lnTo>
                    <a:pt x="2876562" y="1960899"/>
                  </a:lnTo>
                  <a:lnTo>
                    <a:pt x="2896064" y="1920178"/>
                  </a:lnTo>
                  <a:lnTo>
                    <a:pt x="2911634" y="1877502"/>
                  </a:lnTo>
                  <a:lnTo>
                    <a:pt x="2923057" y="1833074"/>
                  </a:lnTo>
                  <a:lnTo>
                    <a:pt x="2930114" y="1787097"/>
                  </a:lnTo>
                  <a:lnTo>
                    <a:pt x="2932589" y="1739773"/>
                  </a:lnTo>
                  <a:lnTo>
                    <a:pt x="2936399" y="1733055"/>
                  </a:lnTo>
                  <a:lnTo>
                    <a:pt x="2988779" y="1731523"/>
                  </a:lnTo>
                  <a:lnTo>
                    <a:pt x="3039547" y="1722274"/>
                  </a:lnTo>
                  <a:lnTo>
                    <a:pt x="3087831" y="1705680"/>
                  </a:lnTo>
                  <a:lnTo>
                    <a:pt x="3132760" y="1682113"/>
                  </a:lnTo>
                  <a:lnTo>
                    <a:pt x="3173463" y="1651947"/>
                  </a:lnTo>
                  <a:lnTo>
                    <a:pt x="3209068" y="1615554"/>
                  </a:lnTo>
                  <a:lnTo>
                    <a:pt x="3236681" y="1576853"/>
                  </a:lnTo>
                  <a:lnTo>
                    <a:pt x="3257511" y="1535680"/>
                  </a:lnTo>
                  <a:lnTo>
                    <a:pt x="3271642" y="1492727"/>
                  </a:lnTo>
                  <a:lnTo>
                    <a:pt x="3279162" y="1448687"/>
                  </a:lnTo>
                  <a:lnTo>
                    <a:pt x="3280158" y="1404251"/>
                  </a:lnTo>
                  <a:lnTo>
                    <a:pt x="3274715" y="1360112"/>
                  </a:lnTo>
                  <a:lnTo>
                    <a:pt x="3262920" y="1316963"/>
                  </a:lnTo>
                  <a:lnTo>
                    <a:pt x="3244859" y="1275496"/>
                  </a:lnTo>
                  <a:lnTo>
                    <a:pt x="3220620" y="1236403"/>
                  </a:lnTo>
                  <a:lnTo>
                    <a:pt x="3190288" y="1200376"/>
                  </a:lnTo>
                  <a:lnTo>
                    <a:pt x="3153950" y="1168108"/>
                  </a:lnTo>
                  <a:lnTo>
                    <a:pt x="3189455" y="1136941"/>
                  </a:lnTo>
                  <a:lnTo>
                    <a:pt x="3219421" y="1101527"/>
                  </a:lnTo>
                  <a:lnTo>
                    <a:pt x="3243517" y="1062507"/>
                  </a:lnTo>
                  <a:lnTo>
                    <a:pt x="3261411" y="1020524"/>
                  </a:lnTo>
                  <a:lnTo>
                    <a:pt x="3272772" y="976220"/>
                  </a:lnTo>
                  <a:lnTo>
                    <a:pt x="3277267" y="930237"/>
                  </a:lnTo>
                  <a:lnTo>
                    <a:pt x="3274669" y="883354"/>
                  </a:lnTo>
                  <a:lnTo>
                    <a:pt x="3265133" y="838365"/>
                  </a:lnTo>
                  <a:lnTo>
                    <a:pt x="3249165" y="795777"/>
                  </a:lnTo>
                  <a:lnTo>
                    <a:pt x="3227272" y="756098"/>
                  </a:lnTo>
                  <a:lnTo>
                    <a:pt x="3199960" y="719836"/>
                  </a:lnTo>
                  <a:lnTo>
                    <a:pt x="3167735" y="687498"/>
                  </a:lnTo>
                  <a:lnTo>
                    <a:pt x="3131102" y="659593"/>
                  </a:lnTo>
                  <a:lnTo>
                    <a:pt x="3090569" y="636627"/>
                  </a:lnTo>
                  <a:lnTo>
                    <a:pt x="3046641" y="619110"/>
                  </a:lnTo>
                  <a:lnTo>
                    <a:pt x="2999823" y="607548"/>
                  </a:lnTo>
                  <a:lnTo>
                    <a:pt x="2950623" y="602450"/>
                  </a:lnTo>
                  <a:lnTo>
                    <a:pt x="2945924" y="591528"/>
                  </a:lnTo>
                  <a:lnTo>
                    <a:pt x="2925095" y="549445"/>
                  </a:lnTo>
                  <a:lnTo>
                    <a:pt x="2901182" y="509699"/>
                  </a:lnTo>
                  <a:lnTo>
                    <a:pt x="2874387" y="472369"/>
                  </a:lnTo>
                  <a:lnTo>
                    <a:pt x="2844906" y="437534"/>
                  </a:lnTo>
                  <a:lnTo>
                    <a:pt x="2812941" y="405272"/>
                  </a:lnTo>
                  <a:lnTo>
                    <a:pt x="2778691" y="375664"/>
                  </a:lnTo>
                  <a:lnTo>
                    <a:pt x="2742354" y="348788"/>
                  </a:lnTo>
                  <a:lnTo>
                    <a:pt x="2704130" y="324724"/>
                  </a:lnTo>
                  <a:lnTo>
                    <a:pt x="2664219" y="303550"/>
                  </a:lnTo>
                  <a:lnTo>
                    <a:pt x="2622820" y="285347"/>
                  </a:lnTo>
                  <a:lnTo>
                    <a:pt x="2580132" y="270192"/>
                  </a:lnTo>
                  <a:lnTo>
                    <a:pt x="2536355" y="258165"/>
                  </a:lnTo>
                  <a:lnTo>
                    <a:pt x="2491688" y="249345"/>
                  </a:lnTo>
                  <a:lnTo>
                    <a:pt x="2446330" y="243812"/>
                  </a:lnTo>
                  <a:lnTo>
                    <a:pt x="2400481" y="241645"/>
                  </a:lnTo>
                  <a:lnTo>
                    <a:pt x="2354340" y="242922"/>
                  </a:lnTo>
                  <a:lnTo>
                    <a:pt x="2308106" y="247723"/>
                  </a:lnTo>
                  <a:lnTo>
                    <a:pt x="2261979" y="256127"/>
                  </a:lnTo>
                  <a:lnTo>
                    <a:pt x="2216158" y="268213"/>
                  </a:lnTo>
                  <a:lnTo>
                    <a:pt x="2170843" y="284061"/>
                  </a:lnTo>
                  <a:lnTo>
                    <a:pt x="2146332" y="241018"/>
                  </a:lnTo>
                  <a:lnTo>
                    <a:pt x="2117713" y="200669"/>
                  </a:lnTo>
                  <a:lnTo>
                    <a:pt x="2085248" y="163263"/>
                  </a:lnTo>
                  <a:lnTo>
                    <a:pt x="2049200" y="129051"/>
                  </a:lnTo>
                  <a:lnTo>
                    <a:pt x="2009831" y="98285"/>
                  </a:lnTo>
                  <a:lnTo>
                    <a:pt x="1967403" y="71216"/>
                  </a:lnTo>
                  <a:lnTo>
                    <a:pt x="1922177" y="48095"/>
                  </a:lnTo>
                  <a:lnTo>
                    <a:pt x="1876009" y="29669"/>
                  </a:lnTo>
                  <a:lnTo>
                    <a:pt x="1829137" y="15744"/>
                  </a:lnTo>
                  <a:lnTo>
                    <a:pt x="1781849" y="6223"/>
                  </a:lnTo>
                  <a:lnTo>
                    <a:pt x="1734430" y="1007"/>
                  </a:lnTo>
                  <a:lnTo>
                    <a:pt x="1687169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06444" y="4172711"/>
              <a:ext cx="254000" cy="26174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122600" y="4293580"/>
              <a:ext cx="384175" cy="383540"/>
            </a:xfrm>
            <a:custGeom>
              <a:avLst/>
              <a:gdLst/>
              <a:ahLst/>
              <a:cxnLst/>
              <a:rect l="l" t="t" r="r" b="b"/>
              <a:pathLst>
                <a:path w="384175" h="383539">
                  <a:moveTo>
                    <a:pt x="175094" y="0"/>
                  </a:moveTo>
                  <a:lnTo>
                    <a:pt x="132899" y="8498"/>
                  </a:lnTo>
                  <a:lnTo>
                    <a:pt x="94254" y="25828"/>
                  </a:lnTo>
                  <a:lnTo>
                    <a:pt x="60467" y="51015"/>
                  </a:lnTo>
                  <a:lnTo>
                    <a:pt x="32848" y="83086"/>
                  </a:lnTo>
                  <a:lnTo>
                    <a:pt x="12704" y="121070"/>
                  </a:lnTo>
                  <a:lnTo>
                    <a:pt x="1345" y="163992"/>
                  </a:lnTo>
                  <a:lnTo>
                    <a:pt x="0" y="208428"/>
                  </a:lnTo>
                  <a:lnTo>
                    <a:pt x="8483" y="250623"/>
                  </a:lnTo>
                  <a:lnTo>
                    <a:pt x="25814" y="289268"/>
                  </a:lnTo>
                  <a:lnTo>
                    <a:pt x="51015" y="323055"/>
                  </a:lnTo>
                  <a:lnTo>
                    <a:pt x="83104" y="350674"/>
                  </a:lnTo>
                  <a:lnTo>
                    <a:pt x="121103" y="370818"/>
                  </a:lnTo>
                  <a:lnTo>
                    <a:pt x="164032" y="382178"/>
                  </a:lnTo>
                  <a:lnTo>
                    <a:pt x="208468" y="383523"/>
                  </a:lnTo>
                  <a:lnTo>
                    <a:pt x="250663" y="375040"/>
                  </a:lnTo>
                  <a:lnTo>
                    <a:pt x="289308" y="357708"/>
                  </a:lnTo>
                  <a:lnTo>
                    <a:pt x="323095" y="332508"/>
                  </a:lnTo>
                  <a:lnTo>
                    <a:pt x="350714" y="300418"/>
                  </a:lnTo>
                  <a:lnTo>
                    <a:pt x="370858" y="262419"/>
                  </a:lnTo>
                  <a:lnTo>
                    <a:pt x="382218" y="219491"/>
                  </a:lnTo>
                  <a:lnTo>
                    <a:pt x="383563" y="175094"/>
                  </a:lnTo>
                  <a:lnTo>
                    <a:pt x="375080" y="132914"/>
                  </a:lnTo>
                  <a:lnTo>
                    <a:pt x="357748" y="94267"/>
                  </a:lnTo>
                  <a:lnTo>
                    <a:pt x="332548" y="60467"/>
                  </a:lnTo>
                  <a:lnTo>
                    <a:pt x="300458" y="32830"/>
                  </a:lnTo>
                  <a:lnTo>
                    <a:pt x="262459" y="12671"/>
                  </a:lnTo>
                  <a:lnTo>
                    <a:pt x="219531" y="1305"/>
                  </a:lnTo>
                  <a:lnTo>
                    <a:pt x="175094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44466" y="4403254"/>
              <a:ext cx="3280410" cy="2270125"/>
            </a:xfrm>
            <a:custGeom>
              <a:avLst/>
              <a:gdLst/>
              <a:ahLst/>
              <a:cxnLst/>
              <a:rect l="l" t="t" r="r" b="b"/>
              <a:pathLst>
                <a:path w="3280410" h="2270125">
                  <a:moveTo>
                    <a:pt x="2932589" y="1739773"/>
                  </a:moveTo>
                  <a:lnTo>
                    <a:pt x="2930114" y="1787097"/>
                  </a:lnTo>
                  <a:lnTo>
                    <a:pt x="2923057" y="1833074"/>
                  </a:lnTo>
                  <a:lnTo>
                    <a:pt x="2911634" y="1877502"/>
                  </a:lnTo>
                  <a:lnTo>
                    <a:pt x="2896064" y="1920178"/>
                  </a:lnTo>
                  <a:lnTo>
                    <a:pt x="2876562" y="1960899"/>
                  </a:lnTo>
                  <a:lnTo>
                    <a:pt x="2853345" y="1999463"/>
                  </a:lnTo>
                  <a:lnTo>
                    <a:pt x="2826631" y="2035667"/>
                  </a:lnTo>
                  <a:lnTo>
                    <a:pt x="2796635" y="2069308"/>
                  </a:lnTo>
                  <a:lnTo>
                    <a:pt x="2763576" y="2100185"/>
                  </a:lnTo>
                  <a:lnTo>
                    <a:pt x="2727669" y="2128093"/>
                  </a:lnTo>
                  <a:lnTo>
                    <a:pt x="2689132" y="2152830"/>
                  </a:lnTo>
                  <a:lnTo>
                    <a:pt x="2648181" y="2174195"/>
                  </a:lnTo>
                  <a:lnTo>
                    <a:pt x="2605033" y="2191983"/>
                  </a:lnTo>
                  <a:lnTo>
                    <a:pt x="2559905" y="2205993"/>
                  </a:lnTo>
                  <a:lnTo>
                    <a:pt x="2513014" y="2216022"/>
                  </a:lnTo>
                  <a:lnTo>
                    <a:pt x="2464577" y="2221867"/>
                  </a:lnTo>
                  <a:lnTo>
                    <a:pt x="2414810" y="2223325"/>
                  </a:lnTo>
                  <a:lnTo>
                    <a:pt x="2365542" y="2220298"/>
                  </a:lnTo>
                  <a:lnTo>
                    <a:pt x="2317008" y="2212865"/>
                  </a:lnTo>
                  <a:lnTo>
                    <a:pt x="2269519" y="2201135"/>
                  </a:lnTo>
                  <a:lnTo>
                    <a:pt x="2223390" y="2185217"/>
                  </a:lnTo>
                  <a:lnTo>
                    <a:pt x="2178935" y="2165217"/>
                  </a:lnTo>
                  <a:lnTo>
                    <a:pt x="2136465" y="2141245"/>
                  </a:lnTo>
                  <a:lnTo>
                    <a:pt x="2096294" y="2113407"/>
                  </a:lnTo>
                  <a:lnTo>
                    <a:pt x="2066181" y="2148225"/>
                  </a:lnTo>
                  <a:lnTo>
                    <a:pt x="2032731" y="2178801"/>
                  </a:lnTo>
                  <a:lnTo>
                    <a:pt x="1996372" y="2205075"/>
                  </a:lnTo>
                  <a:lnTo>
                    <a:pt x="1957532" y="2226988"/>
                  </a:lnTo>
                  <a:lnTo>
                    <a:pt x="1916636" y="2244480"/>
                  </a:lnTo>
                  <a:lnTo>
                    <a:pt x="1874112" y="2257491"/>
                  </a:lnTo>
                  <a:lnTo>
                    <a:pt x="1830388" y="2265961"/>
                  </a:lnTo>
                  <a:lnTo>
                    <a:pt x="1785890" y="2269830"/>
                  </a:lnTo>
                  <a:lnTo>
                    <a:pt x="1741045" y="2269039"/>
                  </a:lnTo>
                  <a:lnTo>
                    <a:pt x="1696281" y="2263528"/>
                  </a:lnTo>
                  <a:lnTo>
                    <a:pt x="1652025" y="2253237"/>
                  </a:lnTo>
                  <a:lnTo>
                    <a:pt x="1608703" y="2238106"/>
                  </a:lnTo>
                  <a:lnTo>
                    <a:pt x="1566743" y="2218076"/>
                  </a:lnTo>
                  <a:lnTo>
                    <a:pt x="1526572" y="2193087"/>
                  </a:lnTo>
                  <a:lnTo>
                    <a:pt x="1481455" y="2156360"/>
                  </a:lnTo>
                  <a:lnTo>
                    <a:pt x="1442244" y="2113889"/>
                  </a:lnTo>
                  <a:lnTo>
                    <a:pt x="1411390" y="2150316"/>
                  </a:lnTo>
                  <a:lnTo>
                    <a:pt x="1376109" y="2181203"/>
                  </a:lnTo>
                  <a:lnTo>
                    <a:pt x="1337122" y="2206432"/>
                  </a:lnTo>
                  <a:lnTo>
                    <a:pt x="1295146" y="2225886"/>
                  </a:lnTo>
                  <a:lnTo>
                    <a:pt x="1250902" y="2239445"/>
                  </a:lnTo>
                  <a:lnTo>
                    <a:pt x="1205108" y="2246991"/>
                  </a:lnTo>
                  <a:lnTo>
                    <a:pt x="1158484" y="2248407"/>
                  </a:lnTo>
                  <a:lnTo>
                    <a:pt x="1111747" y="2243574"/>
                  </a:lnTo>
                  <a:lnTo>
                    <a:pt x="1065618" y="2232373"/>
                  </a:lnTo>
                  <a:lnTo>
                    <a:pt x="1020816" y="2214686"/>
                  </a:lnTo>
                  <a:lnTo>
                    <a:pt x="978059" y="2190394"/>
                  </a:lnTo>
                  <a:lnTo>
                    <a:pt x="920560" y="2142133"/>
                  </a:lnTo>
                  <a:lnTo>
                    <a:pt x="875824" y="2082889"/>
                  </a:lnTo>
                  <a:lnTo>
                    <a:pt x="839193" y="2109857"/>
                  </a:lnTo>
                  <a:lnTo>
                    <a:pt x="800139" y="2131762"/>
                  </a:lnTo>
                  <a:lnTo>
                    <a:pt x="759155" y="2148638"/>
                  </a:lnTo>
                  <a:lnTo>
                    <a:pt x="716732" y="2160517"/>
                  </a:lnTo>
                  <a:lnTo>
                    <a:pt x="673361" y="2167433"/>
                  </a:lnTo>
                  <a:lnTo>
                    <a:pt x="629532" y="2169416"/>
                  </a:lnTo>
                  <a:lnTo>
                    <a:pt x="585738" y="2166502"/>
                  </a:lnTo>
                  <a:lnTo>
                    <a:pt x="542468" y="2158721"/>
                  </a:lnTo>
                  <a:lnTo>
                    <a:pt x="500215" y="2146107"/>
                  </a:lnTo>
                  <a:lnTo>
                    <a:pt x="459469" y="2128693"/>
                  </a:lnTo>
                  <a:lnTo>
                    <a:pt x="420722" y="2106512"/>
                  </a:lnTo>
                  <a:lnTo>
                    <a:pt x="384464" y="2079595"/>
                  </a:lnTo>
                  <a:lnTo>
                    <a:pt x="351187" y="2047976"/>
                  </a:lnTo>
                  <a:lnTo>
                    <a:pt x="319615" y="2008963"/>
                  </a:lnTo>
                  <a:lnTo>
                    <a:pt x="294104" y="1966572"/>
                  </a:lnTo>
                  <a:lnTo>
                    <a:pt x="274930" y="1921451"/>
                  </a:lnTo>
                  <a:lnTo>
                    <a:pt x="262370" y="1874244"/>
                  </a:lnTo>
                  <a:lnTo>
                    <a:pt x="256699" y="1825599"/>
                  </a:lnTo>
                  <a:lnTo>
                    <a:pt x="214019" y="1804801"/>
                  </a:lnTo>
                  <a:lnTo>
                    <a:pt x="174896" y="1780017"/>
                  </a:lnTo>
                  <a:lnTo>
                    <a:pt x="139492" y="1751632"/>
                  </a:lnTo>
                  <a:lnTo>
                    <a:pt x="107969" y="1720033"/>
                  </a:lnTo>
                  <a:lnTo>
                    <a:pt x="80487" y="1685603"/>
                  </a:lnTo>
                  <a:lnTo>
                    <a:pt x="57208" y="1648729"/>
                  </a:lnTo>
                  <a:lnTo>
                    <a:pt x="38294" y="1609796"/>
                  </a:lnTo>
                  <a:lnTo>
                    <a:pt x="23906" y="1569189"/>
                  </a:lnTo>
                  <a:lnTo>
                    <a:pt x="14204" y="1527294"/>
                  </a:lnTo>
                  <a:lnTo>
                    <a:pt x="9351" y="1484495"/>
                  </a:lnTo>
                  <a:lnTo>
                    <a:pt x="9508" y="1441178"/>
                  </a:lnTo>
                  <a:lnTo>
                    <a:pt x="14836" y="1397729"/>
                  </a:lnTo>
                  <a:lnTo>
                    <a:pt x="25496" y="1354532"/>
                  </a:lnTo>
                  <a:lnTo>
                    <a:pt x="41650" y="1311973"/>
                  </a:lnTo>
                  <a:lnTo>
                    <a:pt x="60399" y="1275746"/>
                  </a:lnTo>
                  <a:lnTo>
                    <a:pt x="67520" y="1264120"/>
                  </a:lnTo>
                  <a:lnTo>
                    <a:pt x="44882" y="1221396"/>
                  </a:lnTo>
                  <a:lnTo>
                    <a:pt x="26907" y="1177679"/>
                  </a:lnTo>
                  <a:lnTo>
                    <a:pt x="13512" y="1133251"/>
                  </a:lnTo>
                  <a:lnTo>
                    <a:pt x="4617" y="1088393"/>
                  </a:lnTo>
                  <a:lnTo>
                    <a:pt x="140" y="1043385"/>
                  </a:lnTo>
                  <a:lnTo>
                    <a:pt x="0" y="998509"/>
                  </a:lnTo>
                  <a:lnTo>
                    <a:pt x="4115" y="954046"/>
                  </a:lnTo>
                  <a:lnTo>
                    <a:pt x="12405" y="910276"/>
                  </a:lnTo>
                  <a:lnTo>
                    <a:pt x="24788" y="867481"/>
                  </a:lnTo>
                  <a:lnTo>
                    <a:pt x="41183" y="825943"/>
                  </a:lnTo>
                  <a:lnTo>
                    <a:pt x="61508" y="785941"/>
                  </a:lnTo>
                  <a:lnTo>
                    <a:pt x="85683" y="747756"/>
                  </a:lnTo>
                  <a:lnTo>
                    <a:pt x="113625" y="711671"/>
                  </a:lnTo>
                  <a:lnTo>
                    <a:pt x="145254" y="677966"/>
                  </a:lnTo>
                  <a:lnTo>
                    <a:pt x="180489" y="646922"/>
                  </a:lnTo>
                  <a:lnTo>
                    <a:pt x="219248" y="618820"/>
                  </a:lnTo>
                  <a:lnTo>
                    <a:pt x="261449" y="593941"/>
                  </a:lnTo>
                  <a:lnTo>
                    <a:pt x="309043" y="571798"/>
                  </a:lnTo>
                  <a:lnTo>
                    <a:pt x="358653" y="554508"/>
                  </a:lnTo>
                  <a:lnTo>
                    <a:pt x="409873" y="542167"/>
                  </a:lnTo>
                  <a:lnTo>
                    <a:pt x="462298" y="534875"/>
                  </a:lnTo>
                  <a:lnTo>
                    <a:pt x="515525" y="532727"/>
                  </a:lnTo>
                  <a:lnTo>
                    <a:pt x="525062" y="487843"/>
                  </a:lnTo>
                  <a:lnTo>
                    <a:pt x="539345" y="445130"/>
                  </a:lnTo>
                  <a:lnTo>
                    <a:pt x="558067" y="404800"/>
                  </a:lnTo>
                  <a:lnTo>
                    <a:pt x="580923" y="367066"/>
                  </a:lnTo>
                  <a:lnTo>
                    <a:pt x="607605" y="332142"/>
                  </a:lnTo>
                  <a:lnTo>
                    <a:pt x="637807" y="300239"/>
                  </a:lnTo>
                  <a:lnTo>
                    <a:pt x="671222" y="271572"/>
                  </a:lnTo>
                  <a:lnTo>
                    <a:pt x="707544" y="246352"/>
                  </a:lnTo>
                  <a:lnTo>
                    <a:pt x="746466" y="224793"/>
                  </a:lnTo>
                  <a:lnTo>
                    <a:pt x="787681" y="207108"/>
                  </a:lnTo>
                  <a:lnTo>
                    <a:pt x="830884" y="193509"/>
                  </a:lnTo>
                  <a:lnTo>
                    <a:pt x="875766" y="184210"/>
                  </a:lnTo>
                  <a:lnTo>
                    <a:pt x="922022" y="179423"/>
                  </a:lnTo>
                  <a:lnTo>
                    <a:pt x="969346" y="179362"/>
                  </a:lnTo>
                  <a:lnTo>
                    <a:pt x="1017429" y="184239"/>
                  </a:lnTo>
                  <a:lnTo>
                    <a:pt x="1065246" y="194129"/>
                  </a:lnTo>
                  <a:lnTo>
                    <a:pt x="1111503" y="208897"/>
                  </a:lnTo>
                  <a:lnTo>
                    <a:pt x="1155796" y="228359"/>
                  </a:lnTo>
                  <a:lnTo>
                    <a:pt x="1197724" y="252331"/>
                  </a:lnTo>
                  <a:lnTo>
                    <a:pt x="1236885" y="280632"/>
                  </a:lnTo>
                  <a:lnTo>
                    <a:pt x="1259850" y="238751"/>
                  </a:lnTo>
                  <a:lnTo>
                    <a:pt x="1286420" y="199908"/>
                  </a:lnTo>
                  <a:lnTo>
                    <a:pt x="1316307" y="164200"/>
                  </a:lnTo>
                  <a:lnTo>
                    <a:pt x="1349223" y="131724"/>
                  </a:lnTo>
                  <a:lnTo>
                    <a:pt x="1384883" y="102579"/>
                  </a:lnTo>
                  <a:lnTo>
                    <a:pt x="1422998" y="76861"/>
                  </a:lnTo>
                  <a:lnTo>
                    <a:pt x="1463281" y="54669"/>
                  </a:lnTo>
                  <a:lnTo>
                    <a:pt x="1505446" y="36099"/>
                  </a:lnTo>
                  <a:lnTo>
                    <a:pt x="1549204" y="21250"/>
                  </a:lnTo>
                  <a:lnTo>
                    <a:pt x="1594269" y="10218"/>
                  </a:lnTo>
                  <a:lnTo>
                    <a:pt x="1640353" y="3102"/>
                  </a:lnTo>
                  <a:lnTo>
                    <a:pt x="1687169" y="0"/>
                  </a:lnTo>
                  <a:lnTo>
                    <a:pt x="1734430" y="1007"/>
                  </a:lnTo>
                  <a:lnTo>
                    <a:pt x="1781849" y="6223"/>
                  </a:lnTo>
                  <a:lnTo>
                    <a:pt x="1829137" y="15744"/>
                  </a:lnTo>
                  <a:lnTo>
                    <a:pt x="1876009" y="29669"/>
                  </a:lnTo>
                  <a:lnTo>
                    <a:pt x="1922177" y="48095"/>
                  </a:lnTo>
                  <a:lnTo>
                    <a:pt x="1967403" y="71216"/>
                  </a:lnTo>
                  <a:lnTo>
                    <a:pt x="2009831" y="98285"/>
                  </a:lnTo>
                  <a:lnTo>
                    <a:pt x="2049200" y="129051"/>
                  </a:lnTo>
                  <a:lnTo>
                    <a:pt x="2085248" y="163263"/>
                  </a:lnTo>
                  <a:lnTo>
                    <a:pt x="2117713" y="200669"/>
                  </a:lnTo>
                  <a:lnTo>
                    <a:pt x="2146332" y="241018"/>
                  </a:lnTo>
                  <a:lnTo>
                    <a:pt x="2170843" y="284061"/>
                  </a:lnTo>
                  <a:lnTo>
                    <a:pt x="2216158" y="268213"/>
                  </a:lnTo>
                  <a:lnTo>
                    <a:pt x="2261979" y="256127"/>
                  </a:lnTo>
                  <a:lnTo>
                    <a:pt x="2308106" y="247723"/>
                  </a:lnTo>
                  <a:lnTo>
                    <a:pt x="2354340" y="242922"/>
                  </a:lnTo>
                  <a:lnTo>
                    <a:pt x="2400481" y="241645"/>
                  </a:lnTo>
                  <a:lnTo>
                    <a:pt x="2446330" y="243812"/>
                  </a:lnTo>
                  <a:lnTo>
                    <a:pt x="2491688" y="249345"/>
                  </a:lnTo>
                  <a:lnTo>
                    <a:pt x="2536355" y="258165"/>
                  </a:lnTo>
                  <a:lnTo>
                    <a:pt x="2580132" y="270192"/>
                  </a:lnTo>
                  <a:lnTo>
                    <a:pt x="2622820" y="285347"/>
                  </a:lnTo>
                  <a:lnTo>
                    <a:pt x="2664219" y="303550"/>
                  </a:lnTo>
                  <a:lnTo>
                    <a:pt x="2704130" y="324724"/>
                  </a:lnTo>
                  <a:lnTo>
                    <a:pt x="2742354" y="348788"/>
                  </a:lnTo>
                  <a:lnTo>
                    <a:pt x="2778691" y="375664"/>
                  </a:lnTo>
                  <a:lnTo>
                    <a:pt x="2812941" y="405272"/>
                  </a:lnTo>
                  <a:lnTo>
                    <a:pt x="2844906" y="437534"/>
                  </a:lnTo>
                  <a:lnTo>
                    <a:pt x="2874387" y="472369"/>
                  </a:lnTo>
                  <a:lnTo>
                    <a:pt x="2901182" y="509699"/>
                  </a:lnTo>
                  <a:lnTo>
                    <a:pt x="2925095" y="549445"/>
                  </a:lnTo>
                  <a:lnTo>
                    <a:pt x="2945924" y="591528"/>
                  </a:lnTo>
                  <a:lnTo>
                    <a:pt x="2947448" y="595211"/>
                  </a:lnTo>
                  <a:lnTo>
                    <a:pt x="2949099" y="598767"/>
                  </a:lnTo>
                  <a:lnTo>
                    <a:pt x="2950623" y="602450"/>
                  </a:lnTo>
                  <a:lnTo>
                    <a:pt x="2999823" y="607548"/>
                  </a:lnTo>
                  <a:lnTo>
                    <a:pt x="3046641" y="619110"/>
                  </a:lnTo>
                  <a:lnTo>
                    <a:pt x="3090569" y="636627"/>
                  </a:lnTo>
                  <a:lnTo>
                    <a:pt x="3131102" y="659593"/>
                  </a:lnTo>
                  <a:lnTo>
                    <a:pt x="3167735" y="687498"/>
                  </a:lnTo>
                  <a:lnTo>
                    <a:pt x="3199960" y="719836"/>
                  </a:lnTo>
                  <a:lnTo>
                    <a:pt x="3227272" y="756098"/>
                  </a:lnTo>
                  <a:lnTo>
                    <a:pt x="3249165" y="795777"/>
                  </a:lnTo>
                  <a:lnTo>
                    <a:pt x="3265133" y="838365"/>
                  </a:lnTo>
                  <a:lnTo>
                    <a:pt x="3274669" y="883354"/>
                  </a:lnTo>
                  <a:lnTo>
                    <a:pt x="3277267" y="930237"/>
                  </a:lnTo>
                  <a:lnTo>
                    <a:pt x="3272772" y="976220"/>
                  </a:lnTo>
                  <a:lnTo>
                    <a:pt x="3261411" y="1020524"/>
                  </a:lnTo>
                  <a:lnTo>
                    <a:pt x="3243517" y="1062507"/>
                  </a:lnTo>
                  <a:lnTo>
                    <a:pt x="3219421" y="1101527"/>
                  </a:lnTo>
                  <a:lnTo>
                    <a:pt x="3189455" y="1136941"/>
                  </a:lnTo>
                  <a:lnTo>
                    <a:pt x="3153950" y="1168108"/>
                  </a:lnTo>
                  <a:lnTo>
                    <a:pt x="3190288" y="1200376"/>
                  </a:lnTo>
                  <a:lnTo>
                    <a:pt x="3220620" y="1236403"/>
                  </a:lnTo>
                  <a:lnTo>
                    <a:pt x="3244859" y="1275496"/>
                  </a:lnTo>
                  <a:lnTo>
                    <a:pt x="3262920" y="1316963"/>
                  </a:lnTo>
                  <a:lnTo>
                    <a:pt x="3274715" y="1360112"/>
                  </a:lnTo>
                  <a:lnTo>
                    <a:pt x="3280158" y="1404251"/>
                  </a:lnTo>
                  <a:lnTo>
                    <a:pt x="3279162" y="1448687"/>
                  </a:lnTo>
                  <a:lnTo>
                    <a:pt x="3271642" y="1492727"/>
                  </a:lnTo>
                  <a:lnTo>
                    <a:pt x="3257511" y="1535680"/>
                  </a:lnTo>
                  <a:lnTo>
                    <a:pt x="3236681" y="1576853"/>
                  </a:lnTo>
                  <a:lnTo>
                    <a:pt x="3209068" y="1615554"/>
                  </a:lnTo>
                  <a:lnTo>
                    <a:pt x="3173463" y="1651947"/>
                  </a:lnTo>
                  <a:lnTo>
                    <a:pt x="3132760" y="1682113"/>
                  </a:lnTo>
                  <a:lnTo>
                    <a:pt x="3087831" y="1705680"/>
                  </a:lnTo>
                  <a:lnTo>
                    <a:pt x="3039547" y="1722274"/>
                  </a:lnTo>
                  <a:lnTo>
                    <a:pt x="2988779" y="1731523"/>
                  </a:lnTo>
                  <a:lnTo>
                    <a:pt x="2936399" y="1733055"/>
                  </a:lnTo>
                  <a:lnTo>
                    <a:pt x="2932589" y="173977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08171" y="4163186"/>
              <a:ext cx="146050" cy="14605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12710" y="4180458"/>
              <a:ext cx="3081020" cy="2341880"/>
            </a:xfrm>
            <a:custGeom>
              <a:avLst/>
              <a:gdLst/>
              <a:ahLst/>
              <a:cxnLst/>
              <a:rect l="l" t="t" r="r" b="b"/>
              <a:pathLst>
                <a:path w="3081020" h="2341879">
                  <a:moveTo>
                    <a:pt x="2293734" y="108585"/>
                  </a:moveTo>
                  <a:lnTo>
                    <a:pt x="2310938" y="60561"/>
                  </a:lnTo>
                  <a:lnTo>
                    <a:pt x="2344026" y="24145"/>
                  </a:lnTo>
                  <a:lnTo>
                    <a:pt x="2388353" y="2803"/>
                  </a:lnTo>
                  <a:lnTo>
                    <a:pt x="2439276" y="0"/>
                  </a:lnTo>
                  <a:lnTo>
                    <a:pt x="2487226" y="17148"/>
                  </a:lnTo>
                  <a:lnTo>
                    <a:pt x="2523604" y="50228"/>
                  </a:lnTo>
                  <a:lnTo>
                    <a:pt x="2544932" y="94547"/>
                  </a:lnTo>
                  <a:lnTo>
                    <a:pt x="2547734" y="145415"/>
                  </a:lnTo>
                  <a:lnTo>
                    <a:pt x="2530585" y="193438"/>
                  </a:lnTo>
                  <a:lnTo>
                    <a:pt x="2497505" y="229854"/>
                  </a:lnTo>
                  <a:lnTo>
                    <a:pt x="2453186" y="251196"/>
                  </a:lnTo>
                  <a:lnTo>
                    <a:pt x="2402319" y="254000"/>
                  </a:lnTo>
                  <a:lnTo>
                    <a:pt x="2354349" y="236797"/>
                  </a:lnTo>
                  <a:lnTo>
                    <a:pt x="2317927" y="203723"/>
                  </a:lnTo>
                  <a:lnTo>
                    <a:pt x="2296556" y="159434"/>
                  </a:lnTo>
                  <a:lnTo>
                    <a:pt x="2293734" y="108585"/>
                  </a:lnTo>
                  <a:close/>
                </a:path>
                <a:path w="3081020" h="2341879">
                  <a:moveTo>
                    <a:pt x="2111235" y="277114"/>
                  </a:moveTo>
                  <a:lnTo>
                    <a:pt x="2122594" y="234192"/>
                  </a:lnTo>
                  <a:lnTo>
                    <a:pt x="2142738" y="196208"/>
                  </a:lnTo>
                  <a:lnTo>
                    <a:pt x="2170358" y="164136"/>
                  </a:lnTo>
                  <a:lnTo>
                    <a:pt x="2204144" y="138949"/>
                  </a:lnTo>
                  <a:lnTo>
                    <a:pt x="2242789" y="121620"/>
                  </a:lnTo>
                  <a:lnTo>
                    <a:pt x="2284984" y="113121"/>
                  </a:lnTo>
                  <a:lnTo>
                    <a:pt x="2329421" y="114427"/>
                  </a:lnTo>
                  <a:lnTo>
                    <a:pt x="2372349" y="125793"/>
                  </a:lnTo>
                  <a:lnTo>
                    <a:pt x="2410348" y="145952"/>
                  </a:lnTo>
                  <a:lnTo>
                    <a:pt x="2442438" y="173589"/>
                  </a:lnTo>
                  <a:lnTo>
                    <a:pt x="2467638" y="207389"/>
                  </a:lnTo>
                  <a:lnTo>
                    <a:pt x="2484970" y="246036"/>
                  </a:lnTo>
                  <a:lnTo>
                    <a:pt x="2493453" y="288216"/>
                  </a:lnTo>
                  <a:lnTo>
                    <a:pt x="2492108" y="332613"/>
                  </a:lnTo>
                  <a:lnTo>
                    <a:pt x="2480748" y="375541"/>
                  </a:lnTo>
                  <a:lnTo>
                    <a:pt x="2460604" y="413540"/>
                  </a:lnTo>
                  <a:lnTo>
                    <a:pt x="2432985" y="445630"/>
                  </a:lnTo>
                  <a:lnTo>
                    <a:pt x="2399199" y="470830"/>
                  </a:lnTo>
                  <a:lnTo>
                    <a:pt x="2360554" y="488162"/>
                  </a:lnTo>
                  <a:lnTo>
                    <a:pt x="2318358" y="496645"/>
                  </a:lnTo>
                  <a:lnTo>
                    <a:pt x="2273922" y="495300"/>
                  </a:lnTo>
                  <a:lnTo>
                    <a:pt x="2230993" y="483940"/>
                  </a:lnTo>
                  <a:lnTo>
                    <a:pt x="2192994" y="463796"/>
                  </a:lnTo>
                  <a:lnTo>
                    <a:pt x="2160905" y="436177"/>
                  </a:lnTo>
                  <a:lnTo>
                    <a:pt x="2135704" y="402390"/>
                  </a:lnTo>
                  <a:lnTo>
                    <a:pt x="2118373" y="363745"/>
                  </a:lnTo>
                  <a:lnTo>
                    <a:pt x="2109890" y="321550"/>
                  </a:lnTo>
                  <a:lnTo>
                    <a:pt x="2111235" y="277114"/>
                  </a:lnTo>
                  <a:close/>
                </a:path>
                <a:path w="3081020" h="2341879">
                  <a:moveTo>
                    <a:pt x="2895079" y="1329182"/>
                  </a:moveTo>
                  <a:lnTo>
                    <a:pt x="2945184" y="1336367"/>
                  </a:lnTo>
                  <a:lnTo>
                    <a:pt x="2993409" y="1350660"/>
                  </a:lnTo>
                  <a:lnTo>
                    <a:pt x="3038918" y="1371740"/>
                  </a:lnTo>
                  <a:lnTo>
                    <a:pt x="3080880" y="1399286"/>
                  </a:lnTo>
                </a:path>
                <a:path w="3081020" h="2341879">
                  <a:moveTo>
                    <a:pt x="2792844" y="843153"/>
                  </a:moveTo>
                  <a:lnTo>
                    <a:pt x="2814311" y="839081"/>
                  </a:lnTo>
                  <a:lnTo>
                    <a:pt x="2835992" y="836390"/>
                  </a:lnTo>
                  <a:lnTo>
                    <a:pt x="2857816" y="835080"/>
                  </a:lnTo>
                  <a:lnTo>
                    <a:pt x="2879712" y="835152"/>
                  </a:lnTo>
                </a:path>
                <a:path w="3081020" h="2341879">
                  <a:moveTo>
                    <a:pt x="2101456" y="516128"/>
                  </a:moveTo>
                  <a:lnTo>
                    <a:pt x="2112789" y="540238"/>
                  </a:lnTo>
                  <a:lnTo>
                    <a:pt x="2122776" y="564896"/>
                  </a:lnTo>
                  <a:lnTo>
                    <a:pt x="2131406" y="590030"/>
                  </a:lnTo>
                  <a:lnTo>
                    <a:pt x="2138667" y="615569"/>
                  </a:lnTo>
                </a:path>
                <a:path w="3081020" h="2341879">
                  <a:moveTo>
                    <a:pt x="1132192" y="609473"/>
                  </a:moveTo>
                  <a:lnTo>
                    <a:pt x="1138881" y="584313"/>
                  </a:lnTo>
                  <a:lnTo>
                    <a:pt x="1146940" y="559546"/>
                  </a:lnTo>
                  <a:lnTo>
                    <a:pt x="1156356" y="535231"/>
                  </a:lnTo>
                  <a:lnTo>
                    <a:pt x="1167117" y="511429"/>
                  </a:lnTo>
                </a:path>
                <a:path w="3081020" h="2341879">
                  <a:moveTo>
                    <a:pt x="639686" y="1175258"/>
                  </a:moveTo>
                  <a:lnTo>
                    <a:pt x="599217" y="1145540"/>
                  </a:lnTo>
                  <a:lnTo>
                    <a:pt x="562978" y="1112136"/>
                  </a:lnTo>
                  <a:lnTo>
                    <a:pt x="531158" y="1075461"/>
                  </a:lnTo>
                  <a:lnTo>
                    <a:pt x="503948" y="1035927"/>
                  </a:lnTo>
                  <a:lnTo>
                    <a:pt x="481539" y="993949"/>
                  </a:lnTo>
                  <a:lnTo>
                    <a:pt x="464121" y="949940"/>
                  </a:lnTo>
                  <a:lnTo>
                    <a:pt x="451885" y="904314"/>
                  </a:lnTo>
                  <a:lnTo>
                    <a:pt x="445020" y="857485"/>
                  </a:lnTo>
                  <a:lnTo>
                    <a:pt x="443718" y="809867"/>
                  </a:lnTo>
                  <a:lnTo>
                    <a:pt x="448170" y="761873"/>
                  </a:lnTo>
                </a:path>
                <a:path w="3081020" h="2341879">
                  <a:moveTo>
                    <a:pt x="0" y="1492732"/>
                  </a:moveTo>
                  <a:lnTo>
                    <a:pt x="26617" y="1456007"/>
                  </a:lnTo>
                  <a:lnTo>
                    <a:pt x="57427" y="1422614"/>
                  </a:lnTo>
                  <a:lnTo>
                    <a:pt x="92102" y="1392886"/>
                  </a:lnTo>
                  <a:lnTo>
                    <a:pt x="130314" y="1367155"/>
                  </a:lnTo>
                </a:path>
                <a:path w="3081020" h="2341879">
                  <a:moveTo>
                    <a:pt x="186855" y="2056269"/>
                  </a:moveTo>
                  <a:lnTo>
                    <a:pt x="186550" y="2039272"/>
                  </a:lnTo>
                  <a:lnTo>
                    <a:pt x="187104" y="2022305"/>
                  </a:lnTo>
                  <a:lnTo>
                    <a:pt x="188517" y="2005397"/>
                  </a:lnTo>
                  <a:lnTo>
                    <a:pt x="190792" y="1988578"/>
                  </a:lnTo>
                </a:path>
                <a:path w="3081020" h="2341879">
                  <a:moveTo>
                    <a:pt x="876160" y="2236177"/>
                  </a:moveTo>
                  <a:lnTo>
                    <a:pt x="861265" y="2257213"/>
                  </a:lnTo>
                  <a:lnTo>
                    <a:pt x="844823" y="2277121"/>
                  </a:lnTo>
                  <a:lnTo>
                    <a:pt x="826904" y="2295826"/>
                  </a:lnTo>
                  <a:lnTo>
                    <a:pt x="807580" y="2313254"/>
                  </a:lnTo>
                </a:path>
                <a:path w="3081020" h="2341879">
                  <a:moveTo>
                    <a:pt x="1407782" y="2272017"/>
                  </a:moveTo>
                  <a:lnTo>
                    <a:pt x="1400027" y="2290249"/>
                  </a:lnTo>
                  <a:lnTo>
                    <a:pt x="1391081" y="2307955"/>
                  </a:lnTo>
                  <a:lnTo>
                    <a:pt x="1380993" y="2325084"/>
                  </a:lnTo>
                  <a:lnTo>
                    <a:pt x="1369809" y="2341587"/>
                  </a:lnTo>
                </a:path>
                <a:path w="3081020" h="2341879">
                  <a:moveTo>
                    <a:pt x="2028304" y="2336787"/>
                  </a:moveTo>
                  <a:lnTo>
                    <a:pt x="2004263" y="2317280"/>
                  </a:lnTo>
                  <a:lnTo>
                    <a:pt x="1981520" y="2296461"/>
                  </a:lnTo>
                  <a:lnTo>
                    <a:pt x="1960135" y="2274390"/>
                  </a:lnTo>
                  <a:lnTo>
                    <a:pt x="1940166" y="2251125"/>
                  </a:lnTo>
                </a:path>
                <a:path w="3081020" h="2341879">
                  <a:moveTo>
                    <a:pt x="2857995" y="1884997"/>
                  </a:moveTo>
                  <a:lnTo>
                    <a:pt x="2860809" y="1904300"/>
                  </a:lnTo>
                  <a:lnTo>
                    <a:pt x="2862789" y="1923675"/>
                  </a:lnTo>
                  <a:lnTo>
                    <a:pt x="2863960" y="1943097"/>
                  </a:lnTo>
                  <a:lnTo>
                    <a:pt x="2864345" y="1962543"/>
                  </a:lnTo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90599" y="4942077"/>
            <a:ext cx="230759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2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2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depre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refers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an 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electrocardiogram,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here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race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10" dirty="0">
                <a:solidFill>
                  <a:srgbClr val="FFFFFF"/>
                </a:solidFill>
                <a:latin typeface="Verdana"/>
                <a:cs typeface="Verdana"/>
              </a:rPr>
              <a:t>ST  </a:t>
            </a:r>
            <a:r>
              <a:rPr sz="1400" spc="-1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egm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1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abnorma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w 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e.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865428" y="240030"/>
            <a:ext cx="34518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9870">
              <a:lnSpc>
                <a:spcPct val="100000"/>
              </a:lnSpc>
              <a:spcBef>
                <a:spcPts val="100"/>
              </a:spcBef>
            </a:pPr>
            <a:r>
              <a:rPr sz="2000" b="1" spc="-60" dirty="0">
                <a:solidFill>
                  <a:srgbClr val="000000"/>
                </a:solidFill>
                <a:latin typeface="Tahoma"/>
                <a:cs typeface="Tahoma"/>
              </a:rPr>
              <a:t>Other symptoms </a:t>
            </a:r>
            <a:r>
              <a:rPr sz="2000" b="1" spc="35" dirty="0">
                <a:solidFill>
                  <a:srgbClr val="000000"/>
                </a:solidFill>
                <a:latin typeface="Tahoma"/>
                <a:cs typeface="Tahoma"/>
              </a:rPr>
              <a:t>people </a:t>
            </a:r>
            <a:r>
              <a:rPr sz="2000" b="1" spc="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2000" b="1" spc="5" dirty="0">
                <a:solidFill>
                  <a:srgbClr val="000000"/>
                </a:solidFill>
                <a:latin typeface="Tahoma"/>
                <a:cs typeface="Tahoma"/>
              </a:rPr>
              <a:t>x</a:t>
            </a:r>
            <a:r>
              <a:rPr sz="2000" b="1" spc="-30" dirty="0">
                <a:solidFill>
                  <a:srgbClr val="000000"/>
                </a:solidFill>
                <a:latin typeface="Tahoma"/>
                <a:cs typeface="Tahoma"/>
              </a:rPr>
              <a:t>per</a:t>
            </a:r>
            <a:r>
              <a:rPr sz="2000" b="1" spc="40" dirty="0">
                <a:solidFill>
                  <a:srgbClr val="000000"/>
                </a:solidFill>
                <a:latin typeface="Tahoma"/>
                <a:cs typeface="Tahoma"/>
              </a:rPr>
              <a:t>ience</a:t>
            </a:r>
            <a:r>
              <a:rPr sz="2000" b="1" spc="-7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spc="-105" dirty="0">
                <a:solidFill>
                  <a:srgbClr val="000000"/>
                </a:solidFill>
                <a:latin typeface="Tahoma"/>
                <a:cs typeface="Tahoma"/>
              </a:rPr>
              <a:t>in</a:t>
            </a:r>
            <a:r>
              <a:rPr sz="2000" b="1" spc="-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spc="-30" dirty="0">
                <a:solidFill>
                  <a:srgbClr val="000000"/>
                </a:solidFill>
                <a:latin typeface="Tahoma"/>
                <a:cs typeface="Tahoma"/>
              </a:rPr>
              <a:t>hear</a:t>
            </a:r>
            <a:r>
              <a:rPr sz="2000" b="1" spc="-235" dirty="0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sz="2000" b="1" spc="-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spc="-75" dirty="0">
                <a:solidFill>
                  <a:srgbClr val="000000"/>
                </a:solidFill>
                <a:latin typeface="Tahoma"/>
                <a:cs typeface="Tahoma"/>
              </a:rPr>
              <a:t>di</a:t>
            </a:r>
            <a:r>
              <a:rPr sz="2000" b="1" spc="-85" dirty="0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sz="2000" b="1" spc="20" dirty="0">
                <a:solidFill>
                  <a:srgbClr val="000000"/>
                </a:solidFill>
                <a:latin typeface="Tahoma"/>
                <a:cs typeface="Tahoma"/>
              </a:rPr>
              <a:t>ea</a:t>
            </a:r>
            <a:r>
              <a:rPr sz="2000" b="1" spc="10" dirty="0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sz="2000" b="1" spc="95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8040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0" dirty="0">
                <a:solidFill>
                  <a:srgbClr val="EBEBEB"/>
                </a:solidFill>
              </a:rPr>
              <a:t>KEY </a:t>
            </a:r>
            <a:r>
              <a:rPr sz="3600" spc="-50" dirty="0">
                <a:solidFill>
                  <a:srgbClr val="EBEBEB"/>
                </a:solidFill>
              </a:rPr>
              <a:t>PERFORMANCE</a:t>
            </a:r>
            <a:r>
              <a:rPr sz="3600" spc="-285" dirty="0">
                <a:solidFill>
                  <a:srgbClr val="EBEBEB"/>
                </a:solidFill>
              </a:rPr>
              <a:t> </a:t>
            </a:r>
            <a:r>
              <a:rPr sz="3600" spc="-185" dirty="0">
                <a:solidFill>
                  <a:srgbClr val="EBEBEB"/>
                </a:solidFill>
              </a:rPr>
              <a:t>INDICATO</a:t>
            </a:r>
            <a:r>
              <a:rPr sz="3600" spc="-195" dirty="0">
                <a:solidFill>
                  <a:srgbClr val="EBEBEB"/>
                </a:solidFill>
              </a:rPr>
              <a:t>R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350" dirty="0">
                <a:solidFill>
                  <a:srgbClr val="EBEBEB"/>
                </a:solidFill>
              </a:rPr>
              <a:t>(KPI)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01623" y="2818231"/>
            <a:ext cx="8409940" cy="3395979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60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Percentage</a:t>
            </a:r>
            <a:r>
              <a:rPr sz="2000" spc="-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/>
                <a:cs typeface="Verdana"/>
              </a:rPr>
              <a:t>People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Having</a:t>
            </a:r>
            <a:r>
              <a:rPr sz="2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Disease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165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sz="2000" spc="105" dirty="0">
                <a:solidFill>
                  <a:srgbClr val="404040"/>
                </a:solidFill>
                <a:latin typeface="Verdana"/>
                <a:cs typeface="Verdana"/>
              </a:rPr>
              <a:t>Age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-22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-24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buti</a:t>
            </a: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incl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ng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6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2000" spc="13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nder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165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Gender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Distribution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Based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0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Disease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175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Chest</a:t>
            </a:r>
            <a:r>
              <a:rPr sz="20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Pain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Experienced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/>
                <a:cs typeface="Verdana"/>
              </a:rPr>
              <a:t>People</a:t>
            </a:r>
            <a:r>
              <a:rPr sz="20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Suffering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Disease</a:t>
            </a:r>
            <a:endParaRPr sz="2000">
              <a:latin typeface="Verdana"/>
              <a:cs typeface="Verdana"/>
            </a:endParaRPr>
          </a:p>
          <a:p>
            <a:pPr marL="355600" marR="493395" indent="-343535">
              <a:lnSpc>
                <a:spcPct val="107000"/>
              </a:lnSpc>
              <a:spcBef>
                <a:spcPts val="1000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Blood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Pressure,</a:t>
            </a:r>
            <a:r>
              <a:rPr sz="20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Cholesterol</a:t>
            </a:r>
            <a:r>
              <a:rPr sz="20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Level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Maximum</a:t>
            </a:r>
            <a:r>
              <a:rPr sz="2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Rate</a:t>
            </a:r>
            <a:r>
              <a:rPr sz="2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2000" spc="-6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/>
                <a:cs typeface="Verdana"/>
              </a:rPr>
              <a:t>People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According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their</a:t>
            </a:r>
            <a:r>
              <a:rPr sz="2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Verdana"/>
                <a:cs typeface="Verdana"/>
              </a:rPr>
              <a:t>Age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0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Disease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Patients.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165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sz="2000" spc="-380" dirty="0">
                <a:solidFill>
                  <a:srgbClr val="404040"/>
                </a:solidFill>
                <a:latin typeface="Verdana"/>
                <a:cs typeface="Verdana"/>
              </a:rPr>
              <a:t>ST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Verdana"/>
                <a:cs typeface="Verdana"/>
              </a:rPr>
              <a:t>Depression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Experienced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/>
                <a:cs typeface="Verdana"/>
              </a:rPr>
              <a:t>People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According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their</a:t>
            </a:r>
            <a:r>
              <a:rPr sz="20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Verdana"/>
                <a:cs typeface="Verdana"/>
              </a:rPr>
              <a:t>age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165"/>
              </a:spcBef>
            </a:pP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0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isease.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3081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EBEBEB"/>
                </a:solidFill>
              </a:rPr>
              <a:t>CONCLUSION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35583" y="2393306"/>
            <a:ext cx="10700385" cy="421703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4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225" dirty="0">
                <a:latin typeface="Verdana"/>
                <a:cs typeface="Verdana"/>
              </a:rPr>
              <a:t>45.87%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People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suffering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from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heart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disease.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85" dirty="0">
                <a:latin typeface="Verdana"/>
                <a:cs typeface="Verdana"/>
              </a:rPr>
              <a:t>Elderly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Aged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Men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more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(50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60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Years)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Females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more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in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55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65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Years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Category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5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dirty="0">
                <a:latin typeface="Verdana"/>
                <a:cs typeface="Verdana"/>
              </a:rPr>
              <a:t>Males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more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prone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heart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disease.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85" dirty="0">
                <a:latin typeface="Verdana"/>
                <a:cs typeface="Verdana"/>
              </a:rPr>
              <a:t>Elderly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Aged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People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more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prone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heart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disease.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4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35" dirty="0">
                <a:latin typeface="Verdana"/>
                <a:cs typeface="Verdana"/>
              </a:rPr>
              <a:t>People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having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asymptomatic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chest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pain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have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150" dirty="0">
                <a:latin typeface="Verdana"/>
                <a:cs typeface="Verdana"/>
              </a:rPr>
              <a:t>a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higher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95" dirty="0">
                <a:latin typeface="Verdana"/>
                <a:cs typeface="Verdana"/>
              </a:rPr>
              <a:t>chance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of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heart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disease.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50" dirty="0">
                <a:latin typeface="Verdana"/>
                <a:cs typeface="Verdana"/>
              </a:rPr>
              <a:t>High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number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cholesterol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level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people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having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heart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disease.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5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15" dirty="0">
                <a:latin typeface="Verdana"/>
                <a:cs typeface="Verdana"/>
              </a:rPr>
              <a:t>Blood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Pressure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increases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between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age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50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60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somehow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continue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25" dirty="0">
                <a:latin typeface="Verdana"/>
                <a:cs typeface="Verdana"/>
              </a:rPr>
              <a:t>till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70.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35" dirty="0">
                <a:latin typeface="Verdana"/>
                <a:cs typeface="Verdana"/>
              </a:rPr>
              <a:t>Cholesterol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maximum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heart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rate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Increasing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age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group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50-60.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4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345" dirty="0">
                <a:latin typeface="Verdana"/>
                <a:cs typeface="Verdana"/>
              </a:rPr>
              <a:t>ST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depression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mostly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increases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between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age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group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30-40.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1361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0" dirty="0">
                <a:solidFill>
                  <a:srgbClr val="EBEBEB"/>
                </a:solidFill>
              </a:rPr>
              <a:t>Q</a:t>
            </a:r>
            <a:r>
              <a:rPr sz="3600" spc="-315" dirty="0">
                <a:solidFill>
                  <a:srgbClr val="EBEBEB"/>
                </a:solidFill>
              </a:rPr>
              <a:t> </a:t>
            </a:r>
            <a:r>
              <a:rPr sz="3600" spc="105" dirty="0">
                <a:solidFill>
                  <a:srgbClr val="EBEBEB"/>
                </a:solidFill>
              </a:rPr>
              <a:t>&amp;</a:t>
            </a:r>
            <a:r>
              <a:rPr sz="3600" spc="-315" dirty="0">
                <a:solidFill>
                  <a:srgbClr val="EBEBEB"/>
                </a:solidFill>
              </a:rPr>
              <a:t> </a:t>
            </a:r>
            <a:r>
              <a:rPr sz="3600" spc="200" dirty="0">
                <a:solidFill>
                  <a:srgbClr val="EBEBEB"/>
                </a:solidFill>
              </a:rPr>
              <a:t>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99780" y="3065759"/>
            <a:ext cx="9524594" cy="7264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105"/>
              </a:spcBef>
            </a:pPr>
            <a:r>
              <a:rPr b="1" spc="-40" dirty="0">
                <a:latin typeface="Tahoma"/>
                <a:cs typeface="Tahoma"/>
              </a:rPr>
              <a:t>Q1)</a:t>
            </a:r>
            <a:r>
              <a:rPr b="1" spc="-20" dirty="0">
                <a:latin typeface="Tahoma"/>
                <a:cs typeface="Tahoma"/>
              </a:rPr>
              <a:t> </a:t>
            </a:r>
            <a:r>
              <a:rPr b="1" spc="-145" dirty="0">
                <a:latin typeface="Tahoma"/>
                <a:cs typeface="Tahoma"/>
              </a:rPr>
              <a:t>W</a:t>
            </a:r>
            <a:r>
              <a:rPr b="1" spc="-100" dirty="0">
                <a:latin typeface="Tahoma"/>
                <a:cs typeface="Tahoma"/>
              </a:rPr>
              <a:t>h</a:t>
            </a:r>
            <a:r>
              <a:rPr b="1" spc="-45" dirty="0">
                <a:latin typeface="Tahoma"/>
                <a:cs typeface="Tahoma"/>
              </a:rPr>
              <a:t>at’</a:t>
            </a:r>
            <a:r>
              <a:rPr b="1" spc="-50" dirty="0">
                <a:latin typeface="Tahoma"/>
                <a:cs typeface="Tahoma"/>
              </a:rPr>
              <a:t>s</a:t>
            </a:r>
            <a:r>
              <a:rPr b="1" spc="-35" dirty="0">
                <a:latin typeface="Tahoma"/>
                <a:cs typeface="Tahoma"/>
              </a:rPr>
              <a:t> </a:t>
            </a:r>
            <a:r>
              <a:rPr b="1" spc="-50" dirty="0">
                <a:latin typeface="Tahoma"/>
                <a:cs typeface="Tahoma"/>
              </a:rPr>
              <a:t>the</a:t>
            </a:r>
            <a:r>
              <a:rPr b="1" spc="-30" dirty="0">
                <a:latin typeface="Tahoma"/>
                <a:cs typeface="Tahoma"/>
              </a:rPr>
              <a:t> </a:t>
            </a:r>
            <a:r>
              <a:rPr b="1" spc="-114" dirty="0">
                <a:latin typeface="Tahoma"/>
                <a:cs typeface="Tahoma"/>
              </a:rPr>
              <a:t>s</a:t>
            </a:r>
            <a:r>
              <a:rPr b="1" spc="-75" dirty="0">
                <a:latin typeface="Tahoma"/>
                <a:cs typeface="Tahoma"/>
              </a:rPr>
              <a:t>ou</a:t>
            </a:r>
            <a:r>
              <a:rPr b="1" spc="-60" dirty="0">
                <a:latin typeface="Tahoma"/>
                <a:cs typeface="Tahoma"/>
              </a:rPr>
              <a:t>r</a:t>
            </a:r>
            <a:r>
              <a:rPr b="1" spc="100" dirty="0">
                <a:latin typeface="Tahoma"/>
                <a:cs typeface="Tahoma"/>
              </a:rPr>
              <a:t>c</a:t>
            </a:r>
            <a:r>
              <a:rPr b="1" spc="120" dirty="0">
                <a:latin typeface="Tahoma"/>
                <a:cs typeface="Tahoma"/>
              </a:rPr>
              <a:t>e</a:t>
            </a:r>
            <a:r>
              <a:rPr b="1" spc="-15" dirty="0">
                <a:latin typeface="Tahoma"/>
                <a:cs typeface="Tahoma"/>
              </a:rPr>
              <a:t> </a:t>
            </a:r>
            <a:r>
              <a:rPr b="1" spc="-75" dirty="0">
                <a:latin typeface="Tahoma"/>
                <a:cs typeface="Tahoma"/>
              </a:rPr>
              <a:t>o</a:t>
            </a:r>
            <a:r>
              <a:rPr b="1" spc="-45" dirty="0">
                <a:latin typeface="Tahoma"/>
                <a:cs typeface="Tahoma"/>
              </a:rPr>
              <a:t>f</a:t>
            </a:r>
            <a:r>
              <a:rPr b="1" spc="-40" dirty="0">
                <a:latin typeface="Tahoma"/>
                <a:cs typeface="Tahoma"/>
              </a:rPr>
              <a:t> </a:t>
            </a:r>
            <a:r>
              <a:rPr b="1" spc="60" dirty="0">
                <a:latin typeface="Tahoma"/>
                <a:cs typeface="Tahoma"/>
              </a:rPr>
              <a:t>d</a:t>
            </a:r>
            <a:r>
              <a:rPr b="1" spc="55" dirty="0">
                <a:latin typeface="Tahoma"/>
                <a:cs typeface="Tahoma"/>
              </a:rPr>
              <a:t>a</a:t>
            </a:r>
            <a:r>
              <a:rPr b="1" spc="-30" dirty="0">
                <a:latin typeface="Tahoma"/>
                <a:cs typeface="Tahoma"/>
              </a:rPr>
              <a:t>ta?</a:t>
            </a:r>
            <a:endParaRPr dirty="0">
              <a:latin typeface="Tahoma"/>
              <a:cs typeface="Tahoma"/>
            </a:endParaRPr>
          </a:p>
          <a:p>
            <a:pPr marR="22225" algn="r">
              <a:lnSpc>
                <a:spcPts val="1675"/>
              </a:lnSpc>
            </a:pPr>
            <a:r>
              <a:rPr spc="-65" dirty="0">
                <a:solidFill>
                  <a:srgbClr val="006FC0"/>
                </a:solidFill>
                <a:latin typeface="Verdana"/>
                <a:cs typeface="Verdana"/>
              </a:rPr>
              <a:t>Ans)</a:t>
            </a:r>
            <a:r>
              <a:rPr spc="-1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pc="-75" dirty="0">
                <a:latin typeface="Verdana"/>
                <a:cs typeface="Verdana"/>
              </a:rPr>
              <a:t>The</a:t>
            </a:r>
            <a:r>
              <a:rPr spc="-110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Dataset</a:t>
            </a:r>
            <a:r>
              <a:rPr spc="-105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was</a:t>
            </a:r>
            <a:r>
              <a:rPr spc="-114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taken</a:t>
            </a:r>
            <a:r>
              <a:rPr spc="-110" dirty="0">
                <a:latin typeface="Verdana"/>
                <a:cs typeface="Verdana"/>
              </a:rPr>
              <a:t> </a:t>
            </a:r>
            <a:r>
              <a:rPr spc="-55" dirty="0">
                <a:latin typeface="Verdana"/>
                <a:cs typeface="Verdana"/>
              </a:rPr>
              <a:t>from</a:t>
            </a:r>
            <a:r>
              <a:rPr spc="-125" dirty="0">
                <a:latin typeface="Verdana"/>
                <a:cs typeface="Verdana"/>
              </a:rPr>
              <a:t> </a:t>
            </a:r>
            <a:r>
              <a:rPr spc="-30" dirty="0">
                <a:latin typeface="Verdana"/>
                <a:cs typeface="Verdana"/>
              </a:rPr>
              <a:t>iNeuron’s</a:t>
            </a:r>
            <a:r>
              <a:rPr spc="-130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Provided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Project</a:t>
            </a:r>
            <a:r>
              <a:rPr spc="-125" dirty="0">
                <a:latin typeface="Verdana"/>
                <a:cs typeface="Verdana"/>
              </a:rPr>
              <a:t> </a:t>
            </a:r>
            <a:r>
              <a:rPr spc="-30" dirty="0">
                <a:latin typeface="Verdana"/>
                <a:cs typeface="Verdana"/>
              </a:rPr>
              <a:t>Description</a:t>
            </a:r>
            <a:r>
              <a:rPr spc="-120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Document.</a:t>
            </a:r>
            <a:endParaRPr dirty="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u="sng" spc="-6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Verdana"/>
                <a:cs typeface="Verdana"/>
                <a:hlinkClick r:id="rId2"/>
              </a:rPr>
              <a:t>https://drive.google.com/drive/folders/165Pjmfb9W9PGy0rZjHEA22LW0Lt3Y-Q8</a:t>
            </a:r>
            <a:endParaRPr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500" y="4063598"/>
            <a:ext cx="11049000" cy="231601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0"/>
              </a:spcBef>
            </a:pPr>
            <a:r>
              <a:rPr sz="2000" b="1" spc="90" dirty="0">
                <a:solidFill>
                  <a:srgbClr val="252525"/>
                </a:solidFill>
                <a:latin typeface="Tahoma"/>
                <a:cs typeface="Tahoma"/>
              </a:rPr>
              <a:t>Q</a:t>
            </a:r>
            <a:r>
              <a:rPr sz="2000" b="1" spc="-105" dirty="0">
                <a:solidFill>
                  <a:srgbClr val="252525"/>
                </a:solidFill>
                <a:latin typeface="Tahoma"/>
                <a:cs typeface="Tahoma"/>
              </a:rPr>
              <a:t>2)</a:t>
            </a:r>
            <a:r>
              <a:rPr sz="2000" b="1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W</a:t>
            </a:r>
            <a:r>
              <a:rPr sz="2000" b="1" spc="10" dirty="0">
                <a:latin typeface="Tahoma"/>
                <a:cs typeface="Tahoma"/>
              </a:rPr>
              <a:t>h</a:t>
            </a:r>
            <a:r>
              <a:rPr sz="2000" b="1" spc="5" dirty="0">
                <a:latin typeface="Tahoma"/>
                <a:cs typeface="Tahoma"/>
              </a:rPr>
              <a:t>a</a:t>
            </a:r>
            <a:r>
              <a:rPr sz="2000" b="1" spc="-165" dirty="0">
                <a:latin typeface="Tahoma"/>
                <a:cs typeface="Tahoma"/>
              </a:rPr>
              <a:t>t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45" dirty="0">
                <a:latin typeface="Tahoma"/>
                <a:cs typeface="Tahoma"/>
              </a:rPr>
              <a:t>was</a:t>
            </a:r>
            <a:r>
              <a:rPr sz="2000" b="1" spc="-25" dirty="0">
                <a:latin typeface="Tahoma"/>
                <a:cs typeface="Tahoma"/>
              </a:rPr>
              <a:t> </a:t>
            </a:r>
            <a:r>
              <a:rPr sz="2000" b="1" spc="-50" dirty="0">
                <a:latin typeface="Tahoma"/>
                <a:cs typeface="Tahoma"/>
              </a:rPr>
              <a:t>the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35" dirty="0">
                <a:latin typeface="Tahoma"/>
                <a:cs typeface="Tahoma"/>
              </a:rPr>
              <a:t>ty</a:t>
            </a:r>
            <a:r>
              <a:rPr sz="2000" b="1" spc="-50" dirty="0">
                <a:latin typeface="Tahoma"/>
                <a:cs typeface="Tahoma"/>
              </a:rPr>
              <a:t>p</a:t>
            </a:r>
            <a:r>
              <a:rPr sz="2000" b="1" spc="65" dirty="0">
                <a:latin typeface="Tahoma"/>
                <a:cs typeface="Tahoma"/>
              </a:rPr>
              <a:t>e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spc="-75" dirty="0">
                <a:latin typeface="Tahoma"/>
                <a:cs typeface="Tahoma"/>
              </a:rPr>
              <a:t>o</a:t>
            </a:r>
            <a:r>
              <a:rPr sz="2000" b="1" spc="-45" dirty="0">
                <a:latin typeface="Tahoma"/>
                <a:cs typeface="Tahoma"/>
              </a:rPr>
              <a:t>f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spc="40" dirty="0">
                <a:latin typeface="Tahoma"/>
                <a:cs typeface="Tahoma"/>
              </a:rPr>
              <a:t>d</a:t>
            </a:r>
            <a:r>
              <a:rPr sz="2000" b="1" spc="85" dirty="0">
                <a:latin typeface="Tahoma"/>
                <a:cs typeface="Tahoma"/>
              </a:rPr>
              <a:t>a</a:t>
            </a:r>
            <a:r>
              <a:rPr sz="2000" b="1" spc="-30" dirty="0">
                <a:latin typeface="Tahoma"/>
                <a:cs typeface="Tahoma"/>
              </a:rPr>
              <a:t>t</a:t>
            </a:r>
            <a:r>
              <a:rPr sz="2000" b="1" spc="-55" dirty="0">
                <a:latin typeface="Tahoma"/>
                <a:cs typeface="Tahoma"/>
              </a:rPr>
              <a:t>a</a:t>
            </a:r>
            <a:r>
              <a:rPr sz="2000" b="1" spc="-10" dirty="0">
                <a:latin typeface="Tahoma"/>
                <a:cs typeface="Tahoma"/>
              </a:rPr>
              <a:t>?</a:t>
            </a:r>
            <a:endParaRPr sz="20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994"/>
              </a:spcBef>
            </a:pPr>
            <a:r>
              <a:rPr sz="2000" spc="-65" dirty="0">
                <a:solidFill>
                  <a:srgbClr val="006FC0"/>
                </a:solidFill>
                <a:latin typeface="Verdana"/>
                <a:cs typeface="Verdana"/>
              </a:rPr>
              <a:t>Ans)</a:t>
            </a:r>
            <a:r>
              <a:rPr sz="2000" spc="-1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The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55" dirty="0">
                <a:latin typeface="Verdana"/>
                <a:cs typeface="Verdana"/>
              </a:rPr>
              <a:t>data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was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the</a:t>
            </a:r>
            <a:r>
              <a:rPr sz="2000" spc="-90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combination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of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numerical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spc="55" dirty="0">
                <a:latin typeface="Verdana"/>
                <a:cs typeface="Verdana"/>
              </a:rPr>
              <a:t>and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Categorical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values.</a:t>
            </a:r>
            <a:endParaRPr lang="en-US" sz="2000" spc="-45" dirty="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994"/>
              </a:spcBef>
            </a:pPr>
            <a:endParaRPr sz="2000" dirty="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010"/>
              </a:spcBef>
            </a:pPr>
            <a:r>
              <a:rPr sz="2000" b="1" spc="100" dirty="0">
                <a:latin typeface="Tahoma"/>
                <a:cs typeface="Tahoma"/>
              </a:rPr>
              <a:t>Q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3)</a:t>
            </a:r>
            <a:r>
              <a:rPr lang="en-US" sz="2000" b="1" spc="-20" dirty="0">
                <a:latin typeface="Tahoma"/>
                <a:cs typeface="Tahoma"/>
              </a:rPr>
              <a:t> What is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50" dirty="0">
                <a:latin typeface="Tahoma"/>
                <a:cs typeface="Tahoma"/>
              </a:rPr>
              <a:t>the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spc="5" dirty="0">
                <a:latin typeface="Tahoma"/>
                <a:cs typeface="Tahoma"/>
              </a:rPr>
              <a:t>complete</a:t>
            </a:r>
            <a:r>
              <a:rPr sz="2000" b="1" spc="-25" dirty="0">
                <a:latin typeface="Tahoma"/>
                <a:cs typeface="Tahoma"/>
              </a:rPr>
              <a:t> </a:t>
            </a:r>
            <a:r>
              <a:rPr sz="2000" b="1" spc="-80" dirty="0">
                <a:latin typeface="Tahoma"/>
                <a:cs typeface="Tahoma"/>
              </a:rPr>
              <a:t>flow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you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35" dirty="0">
                <a:latin typeface="Tahoma"/>
                <a:cs typeface="Tahoma"/>
              </a:rPr>
              <a:t>followed</a:t>
            </a:r>
            <a:r>
              <a:rPr sz="2000" b="1" spc="-25" dirty="0">
                <a:latin typeface="Tahoma"/>
                <a:cs typeface="Tahoma"/>
              </a:rPr>
              <a:t> </a:t>
            </a:r>
            <a:r>
              <a:rPr sz="2000" b="1" spc="-70" dirty="0">
                <a:latin typeface="Tahoma"/>
                <a:cs typeface="Tahoma"/>
              </a:rPr>
              <a:t>in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this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spc="-50" dirty="0">
                <a:latin typeface="Tahoma"/>
                <a:cs typeface="Tahoma"/>
              </a:rPr>
              <a:t>Project?</a:t>
            </a:r>
            <a:endParaRPr sz="20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985"/>
              </a:spcBef>
            </a:pPr>
            <a:r>
              <a:rPr sz="2000" spc="95" dirty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sz="2000" spc="-35" dirty="0">
                <a:solidFill>
                  <a:srgbClr val="006FC0"/>
                </a:solidFill>
                <a:latin typeface="Verdana"/>
                <a:cs typeface="Verdana"/>
              </a:rPr>
              <a:t>n</a:t>
            </a:r>
            <a:r>
              <a:rPr sz="2000" spc="-190" dirty="0">
                <a:solidFill>
                  <a:srgbClr val="006FC0"/>
                </a:solidFill>
                <a:latin typeface="Verdana"/>
                <a:cs typeface="Verdana"/>
              </a:rPr>
              <a:t>s</a:t>
            </a:r>
            <a:r>
              <a:rPr sz="2000" spc="-120" dirty="0">
                <a:solidFill>
                  <a:srgbClr val="006FC0"/>
                </a:solidFill>
                <a:latin typeface="Verdana"/>
                <a:cs typeface="Verdana"/>
              </a:rPr>
              <a:t>)</a:t>
            </a:r>
            <a:r>
              <a:rPr sz="2000" spc="-1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Refer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800" spc="-190" dirty="0">
                <a:latin typeface="Verdana"/>
                <a:cs typeface="Verdana"/>
              </a:rPr>
              <a:t>s</a:t>
            </a:r>
            <a:r>
              <a:rPr sz="2800" spc="-90" dirty="0">
                <a:latin typeface="Verdana"/>
                <a:cs typeface="Verdana"/>
              </a:rPr>
              <a:t>l</a:t>
            </a:r>
            <a:r>
              <a:rPr sz="2800" spc="-100" dirty="0">
                <a:latin typeface="Verdana"/>
                <a:cs typeface="Verdana"/>
              </a:rPr>
              <a:t>i</a:t>
            </a:r>
            <a:r>
              <a:rPr sz="2800" spc="80" dirty="0">
                <a:latin typeface="Verdana"/>
                <a:cs typeface="Verdana"/>
              </a:rPr>
              <a:t>de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10" dirty="0">
                <a:latin typeface="Verdana"/>
                <a:cs typeface="Verdana"/>
              </a:rPr>
              <a:t>5</a:t>
            </a:r>
            <a:r>
              <a:rPr spc="-52" baseline="24691" dirty="0">
                <a:latin typeface="Verdana"/>
                <a:cs typeface="Verdana"/>
              </a:rPr>
              <a:t>t</a:t>
            </a:r>
            <a:r>
              <a:rPr spc="-37" baseline="24691" dirty="0">
                <a:latin typeface="Verdana"/>
                <a:cs typeface="Verdana"/>
              </a:rPr>
              <a:t>h</a:t>
            </a:r>
            <a:r>
              <a:rPr spc="120" baseline="24691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f</a:t>
            </a:r>
            <a:r>
              <a:rPr sz="2000" spc="15" dirty="0">
                <a:latin typeface="Verdana"/>
                <a:cs typeface="Verdana"/>
              </a:rPr>
              <a:t>o</a:t>
            </a:r>
            <a:r>
              <a:rPr sz="2000" spc="-180" dirty="0">
                <a:latin typeface="Verdana"/>
                <a:cs typeface="Verdana"/>
              </a:rPr>
              <a:t>r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be</a:t>
            </a:r>
            <a:r>
              <a:rPr sz="2000" spc="10" dirty="0">
                <a:latin typeface="Verdana"/>
                <a:cs typeface="Verdana"/>
              </a:rPr>
              <a:t>t</a:t>
            </a:r>
            <a:r>
              <a:rPr sz="2000" spc="-90" dirty="0">
                <a:latin typeface="Verdana"/>
                <a:cs typeface="Verdana"/>
              </a:rPr>
              <a:t>t</a:t>
            </a:r>
            <a:r>
              <a:rPr sz="2000" spc="-50" dirty="0">
                <a:latin typeface="Verdana"/>
                <a:cs typeface="Verdana"/>
              </a:rPr>
              <a:t>er</a:t>
            </a:r>
            <a:r>
              <a:rPr sz="2000" spc="-90" dirty="0">
                <a:latin typeface="Verdana"/>
                <a:cs typeface="Verdana"/>
              </a:rPr>
              <a:t> </a:t>
            </a:r>
            <a:r>
              <a:rPr sz="2000" spc="-130" dirty="0">
                <a:latin typeface="Verdana"/>
                <a:cs typeface="Verdana"/>
              </a:rPr>
              <a:t>U</a:t>
            </a:r>
            <a:r>
              <a:rPr sz="2000" spc="-35" dirty="0">
                <a:latin typeface="Verdana"/>
                <a:cs typeface="Verdana"/>
              </a:rPr>
              <a:t>n</a:t>
            </a:r>
            <a:r>
              <a:rPr sz="2000" spc="-10" dirty="0">
                <a:latin typeface="Verdana"/>
                <a:cs typeface="Verdana"/>
              </a:rPr>
              <a:t>de</a:t>
            </a:r>
            <a:r>
              <a:rPr sz="2000" spc="-15" dirty="0">
                <a:latin typeface="Verdana"/>
                <a:cs typeface="Verdana"/>
              </a:rPr>
              <a:t>r</a:t>
            </a:r>
            <a:r>
              <a:rPr sz="2000" spc="-190" dirty="0">
                <a:latin typeface="Verdana"/>
                <a:cs typeface="Verdana"/>
              </a:rPr>
              <a:t>s</a:t>
            </a:r>
            <a:r>
              <a:rPr sz="2000" spc="-90" dirty="0">
                <a:latin typeface="Verdana"/>
                <a:cs typeface="Verdana"/>
              </a:rPr>
              <a:t>t</a:t>
            </a:r>
            <a:r>
              <a:rPr sz="2000" spc="50" dirty="0">
                <a:latin typeface="Verdana"/>
                <a:cs typeface="Verdana"/>
              </a:rPr>
              <a:t>an</a:t>
            </a:r>
            <a:r>
              <a:rPr sz="2000" spc="45" dirty="0">
                <a:latin typeface="Verdana"/>
                <a:cs typeface="Verdana"/>
              </a:rPr>
              <a:t>d</a:t>
            </a:r>
            <a:r>
              <a:rPr sz="2000" spc="-90" dirty="0">
                <a:latin typeface="Verdana"/>
                <a:cs typeface="Verdana"/>
              </a:rPr>
              <a:t>i</a:t>
            </a:r>
            <a:r>
              <a:rPr sz="2000" spc="-35" dirty="0">
                <a:latin typeface="Verdana"/>
                <a:cs typeface="Verdana"/>
              </a:rPr>
              <a:t>n</a:t>
            </a:r>
            <a:r>
              <a:rPr sz="2000" spc="70" dirty="0">
                <a:latin typeface="Verdana"/>
                <a:cs typeface="Verdana"/>
              </a:rPr>
              <a:t>g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058AB-BF7E-FF83-E0F9-348896945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2438400"/>
            <a:ext cx="11734800" cy="2022324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1005"/>
              </a:spcBef>
            </a:pPr>
            <a:r>
              <a:rPr lang="en-US" sz="1800" b="1" spc="-40" dirty="0">
                <a:solidFill>
                  <a:srgbClr val="0D0D0D"/>
                </a:solidFill>
                <a:latin typeface="Tahoma"/>
                <a:cs typeface="Tahoma"/>
              </a:rPr>
              <a:t>Q4)</a:t>
            </a:r>
            <a:r>
              <a:rPr lang="en-US" sz="1800" b="1" spc="-2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lang="en-US" sz="1800" b="1" spc="-145" dirty="0">
                <a:latin typeface="Tahoma"/>
                <a:cs typeface="Tahoma"/>
              </a:rPr>
              <a:t>W</a:t>
            </a:r>
            <a:r>
              <a:rPr lang="en-US" sz="1800" b="1" spc="-100" dirty="0">
                <a:latin typeface="Tahoma"/>
                <a:cs typeface="Tahoma"/>
              </a:rPr>
              <a:t>h</a:t>
            </a:r>
            <a:r>
              <a:rPr lang="en-US" sz="1800" b="1" spc="-50" dirty="0">
                <a:latin typeface="Tahoma"/>
                <a:cs typeface="Tahoma"/>
              </a:rPr>
              <a:t>a</a:t>
            </a:r>
            <a:r>
              <a:rPr lang="en-US" sz="1800" b="1" spc="-30" dirty="0">
                <a:latin typeface="Tahoma"/>
                <a:cs typeface="Tahoma"/>
              </a:rPr>
              <a:t>t</a:t>
            </a:r>
            <a:r>
              <a:rPr lang="en-US" sz="1800" b="1" spc="-35" dirty="0">
                <a:latin typeface="Tahoma"/>
                <a:cs typeface="Tahoma"/>
              </a:rPr>
              <a:t> </a:t>
            </a:r>
            <a:r>
              <a:rPr lang="en-US" sz="1800" b="1" spc="-15" dirty="0">
                <a:latin typeface="Tahoma"/>
                <a:cs typeface="Tahoma"/>
              </a:rPr>
              <a:t>techni</a:t>
            </a:r>
            <a:r>
              <a:rPr lang="en-US" sz="1800" b="1" spc="-25" dirty="0">
                <a:latin typeface="Tahoma"/>
                <a:cs typeface="Tahoma"/>
              </a:rPr>
              <a:t>q</a:t>
            </a:r>
            <a:r>
              <a:rPr lang="en-US" sz="1800" b="1" spc="-40" dirty="0">
                <a:latin typeface="Tahoma"/>
                <a:cs typeface="Tahoma"/>
              </a:rPr>
              <a:t>ue</a:t>
            </a:r>
            <a:r>
              <a:rPr lang="en-US" sz="1800" b="1" spc="-30" dirty="0">
                <a:latin typeface="Tahoma"/>
                <a:cs typeface="Tahoma"/>
              </a:rPr>
              <a:t>s</a:t>
            </a:r>
            <a:r>
              <a:rPr lang="en-US" sz="1800" b="1" spc="-25" dirty="0">
                <a:latin typeface="Tahoma"/>
                <a:cs typeface="Tahoma"/>
              </a:rPr>
              <a:t> </a:t>
            </a:r>
            <a:r>
              <a:rPr lang="en-US" sz="1800" b="1" spc="-120" dirty="0">
                <a:latin typeface="Tahoma"/>
                <a:cs typeface="Tahoma"/>
              </a:rPr>
              <a:t>w</a:t>
            </a:r>
            <a:r>
              <a:rPr lang="en-US" sz="1800" b="1" spc="-15" dirty="0">
                <a:latin typeface="Tahoma"/>
                <a:cs typeface="Tahoma"/>
              </a:rPr>
              <a:t>er</a:t>
            </a:r>
            <a:r>
              <a:rPr lang="en-US" sz="1800" b="1" spc="-10" dirty="0">
                <a:latin typeface="Tahoma"/>
                <a:cs typeface="Tahoma"/>
              </a:rPr>
              <a:t>e</a:t>
            </a:r>
            <a:r>
              <a:rPr lang="en-US" sz="1800" b="1" spc="-30" dirty="0">
                <a:latin typeface="Tahoma"/>
                <a:cs typeface="Tahoma"/>
              </a:rPr>
              <a:t> </a:t>
            </a:r>
            <a:r>
              <a:rPr lang="en-US" sz="1800" b="1" spc="-10" dirty="0">
                <a:latin typeface="Tahoma"/>
                <a:cs typeface="Tahoma"/>
              </a:rPr>
              <a:t>yo</a:t>
            </a:r>
            <a:r>
              <a:rPr lang="en-US" sz="1800" b="1" spc="-5" dirty="0">
                <a:latin typeface="Tahoma"/>
                <a:cs typeface="Tahoma"/>
              </a:rPr>
              <a:t>u</a:t>
            </a:r>
            <a:r>
              <a:rPr lang="en-US" sz="1800" b="1" spc="-30" dirty="0">
                <a:latin typeface="Tahoma"/>
                <a:cs typeface="Tahoma"/>
              </a:rPr>
              <a:t> </a:t>
            </a:r>
            <a:r>
              <a:rPr lang="en-US" sz="1800" b="1" spc="-95" dirty="0">
                <a:latin typeface="Tahoma"/>
                <a:cs typeface="Tahoma"/>
              </a:rPr>
              <a:t>u</a:t>
            </a:r>
            <a:r>
              <a:rPr lang="en-US" sz="1800" b="1" spc="-80" dirty="0">
                <a:latin typeface="Tahoma"/>
                <a:cs typeface="Tahoma"/>
              </a:rPr>
              <a:t>s</a:t>
            </a:r>
            <a:r>
              <a:rPr lang="en-US" sz="1800" b="1" spc="-35" dirty="0">
                <a:latin typeface="Tahoma"/>
                <a:cs typeface="Tahoma"/>
              </a:rPr>
              <a:t>ing </a:t>
            </a:r>
            <a:r>
              <a:rPr lang="en-US" sz="1800" b="1" spc="-55" dirty="0">
                <a:latin typeface="Tahoma"/>
                <a:cs typeface="Tahoma"/>
              </a:rPr>
              <a:t>fo</a:t>
            </a:r>
            <a:r>
              <a:rPr lang="en-US" sz="1800" b="1" spc="-160" dirty="0">
                <a:latin typeface="Tahoma"/>
                <a:cs typeface="Tahoma"/>
              </a:rPr>
              <a:t>r</a:t>
            </a:r>
            <a:r>
              <a:rPr lang="en-US" sz="1800" b="1" spc="-35" dirty="0">
                <a:latin typeface="Tahoma"/>
                <a:cs typeface="Tahoma"/>
              </a:rPr>
              <a:t> </a:t>
            </a:r>
            <a:r>
              <a:rPr lang="en-US" sz="1800" b="1" spc="60" dirty="0">
                <a:latin typeface="Tahoma"/>
                <a:cs typeface="Tahoma"/>
              </a:rPr>
              <a:t>d</a:t>
            </a:r>
            <a:r>
              <a:rPr lang="en-US" sz="1800" b="1" spc="55" dirty="0">
                <a:latin typeface="Tahoma"/>
                <a:cs typeface="Tahoma"/>
              </a:rPr>
              <a:t>a</a:t>
            </a:r>
            <a:r>
              <a:rPr lang="en-US" sz="1800" b="1" spc="-30" dirty="0">
                <a:latin typeface="Tahoma"/>
                <a:cs typeface="Tahoma"/>
              </a:rPr>
              <a:t>ta?</a:t>
            </a:r>
            <a:endParaRPr lang="en-US" sz="18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000"/>
              </a:spcBef>
            </a:pPr>
            <a:r>
              <a:rPr lang="en-US" sz="1800" spc="95" dirty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lang="en-US" sz="1800" spc="-35" dirty="0">
                <a:solidFill>
                  <a:srgbClr val="006FC0"/>
                </a:solidFill>
                <a:latin typeface="Verdana"/>
                <a:cs typeface="Verdana"/>
              </a:rPr>
              <a:t>n</a:t>
            </a:r>
            <a:r>
              <a:rPr lang="en-US" sz="1800" spc="-190" dirty="0">
                <a:solidFill>
                  <a:srgbClr val="006FC0"/>
                </a:solidFill>
                <a:latin typeface="Verdana"/>
                <a:cs typeface="Verdana"/>
              </a:rPr>
              <a:t>s</a:t>
            </a:r>
            <a:r>
              <a:rPr lang="en-US" sz="1800" spc="-120" dirty="0">
                <a:solidFill>
                  <a:srgbClr val="006FC0"/>
                </a:solidFill>
                <a:latin typeface="Verdana"/>
                <a:cs typeface="Verdana"/>
              </a:rPr>
              <a:t>)</a:t>
            </a:r>
            <a:r>
              <a:rPr lang="en-US" sz="18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lang="en-US" sz="1800" spc="-2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lang="en-US" sz="1800" spc="-170" dirty="0">
                <a:solidFill>
                  <a:srgbClr val="006FC0"/>
                </a:solidFill>
                <a:latin typeface="Verdana"/>
                <a:cs typeface="Verdana"/>
              </a:rPr>
              <a:t>-</a:t>
            </a:r>
            <a:r>
              <a:rPr lang="en-US" sz="1800" spc="-5" dirty="0">
                <a:latin typeface="Verdana"/>
                <a:cs typeface="Verdana"/>
              </a:rPr>
              <a:t>Rem</a:t>
            </a:r>
            <a:r>
              <a:rPr lang="en-US" sz="1800" dirty="0">
                <a:latin typeface="Verdana"/>
                <a:cs typeface="Verdana"/>
              </a:rPr>
              <a:t>o</a:t>
            </a:r>
            <a:r>
              <a:rPr lang="en-US" sz="1800" spc="-110" dirty="0">
                <a:latin typeface="Verdana"/>
                <a:cs typeface="Verdana"/>
              </a:rPr>
              <a:t>v</a:t>
            </a:r>
            <a:r>
              <a:rPr lang="en-US" sz="1800" spc="-45" dirty="0">
                <a:latin typeface="Verdana"/>
                <a:cs typeface="Verdana"/>
              </a:rPr>
              <a:t>i</a:t>
            </a:r>
            <a:r>
              <a:rPr lang="en-US" sz="1800" spc="-35" dirty="0">
                <a:latin typeface="Verdana"/>
                <a:cs typeface="Verdana"/>
              </a:rPr>
              <a:t>n</a:t>
            </a:r>
            <a:r>
              <a:rPr lang="en-US" sz="1800" spc="70" dirty="0">
                <a:latin typeface="Verdana"/>
                <a:cs typeface="Verdana"/>
              </a:rPr>
              <a:t>g</a:t>
            </a:r>
            <a:r>
              <a:rPr lang="en-US" sz="1800" spc="-155" dirty="0">
                <a:latin typeface="Verdana"/>
                <a:cs typeface="Verdana"/>
              </a:rPr>
              <a:t> </a:t>
            </a:r>
            <a:r>
              <a:rPr lang="en-US" sz="1800" spc="-35" dirty="0">
                <a:latin typeface="Verdana"/>
                <a:cs typeface="Verdana"/>
              </a:rPr>
              <a:t>u</a:t>
            </a:r>
            <a:r>
              <a:rPr lang="en-US" sz="1800" spc="-45" dirty="0">
                <a:latin typeface="Verdana"/>
                <a:cs typeface="Verdana"/>
              </a:rPr>
              <a:t>n</a:t>
            </a:r>
            <a:r>
              <a:rPr lang="en-US" sz="1800" spc="25" dirty="0">
                <a:latin typeface="Verdana"/>
                <a:cs typeface="Verdana"/>
              </a:rPr>
              <a:t>w</a:t>
            </a:r>
            <a:r>
              <a:rPr lang="en-US" sz="1800" spc="-5" dirty="0">
                <a:latin typeface="Verdana"/>
                <a:cs typeface="Verdana"/>
              </a:rPr>
              <a:t>an</a:t>
            </a:r>
            <a:r>
              <a:rPr lang="en-US" sz="1800" spc="-15" dirty="0">
                <a:latin typeface="Verdana"/>
                <a:cs typeface="Verdana"/>
              </a:rPr>
              <a:t>t</a:t>
            </a:r>
            <a:r>
              <a:rPr lang="en-US" sz="1800" spc="80" dirty="0">
                <a:latin typeface="Verdana"/>
                <a:cs typeface="Verdana"/>
              </a:rPr>
              <a:t>ed</a:t>
            </a:r>
            <a:r>
              <a:rPr lang="en-US" sz="1800" spc="-110" dirty="0">
                <a:latin typeface="Verdana"/>
                <a:cs typeface="Verdana"/>
              </a:rPr>
              <a:t> </a:t>
            </a:r>
            <a:r>
              <a:rPr lang="en-US" sz="1800" spc="20" dirty="0">
                <a:latin typeface="Verdana"/>
                <a:cs typeface="Verdana"/>
              </a:rPr>
              <a:t>a</a:t>
            </a:r>
            <a:r>
              <a:rPr lang="en-US" sz="1800" spc="5" dirty="0">
                <a:latin typeface="Verdana"/>
                <a:cs typeface="Verdana"/>
              </a:rPr>
              <a:t>t</a:t>
            </a:r>
            <a:r>
              <a:rPr lang="en-US" sz="1800" spc="-90" dirty="0">
                <a:latin typeface="Verdana"/>
                <a:cs typeface="Verdana"/>
              </a:rPr>
              <a:t>t</a:t>
            </a:r>
            <a:r>
              <a:rPr lang="en-US" sz="1800" spc="-170" dirty="0">
                <a:latin typeface="Verdana"/>
                <a:cs typeface="Verdana"/>
              </a:rPr>
              <a:t>r</a:t>
            </a:r>
            <a:r>
              <a:rPr lang="en-US" sz="1800" spc="-95" dirty="0">
                <a:latin typeface="Verdana"/>
                <a:cs typeface="Verdana"/>
              </a:rPr>
              <a:t>i</a:t>
            </a:r>
            <a:r>
              <a:rPr lang="en-US" sz="1800" spc="-15" dirty="0">
                <a:latin typeface="Verdana"/>
                <a:cs typeface="Verdana"/>
              </a:rPr>
              <a:t>bu</a:t>
            </a:r>
            <a:r>
              <a:rPr lang="en-US" sz="1800" spc="-20" dirty="0">
                <a:latin typeface="Verdana"/>
                <a:cs typeface="Verdana"/>
              </a:rPr>
              <a:t>t</a:t>
            </a:r>
            <a:r>
              <a:rPr lang="en-US" sz="1800" spc="-55" dirty="0">
                <a:latin typeface="Verdana"/>
                <a:cs typeface="Verdana"/>
              </a:rPr>
              <a:t>es</a:t>
            </a:r>
          </a:p>
          <a:p>
            <a:pPr marL="38100">
              <a:lnSpc>
                <a:spcPct val="100000"/>
              </a:lnSpc>
              <a:spcBef>
                <a:spcPts val="1000"/>
              </a:spcBef>
            </a:pPr>
            <a:r>
              <a:rPr lang="en-US" spc="-55" dirty="0">
                <a:latin typeface="Verdana"/>
                <a:cs typeface="Verdana"/>
              </a:rPr>
              <a:t>         </a:t>
            </a:r>
            <a:endParaRPr lang="en-US" sz="1800" dirty="0">
              <a:latin typeface="Verdana"/>
              <a:cs typeface="Verdana"/>
            </a:endParaRPr>
          </a:p>
          <a:p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9D185166-50C1-3E49-11E0-D155C37311EC}"/>
              </a:ext>
            </a:extLst>
          </p:cNvPr>
          <p:cNvSpPr txBox="1"/>
          <p:nvPr/>
        </p:nvSpPr>
        <p:spPr>
          <a:xfrm>
            <a:off x="1066800" y="3199614"/>
            <a:ext cx="7179309" cy="126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Verdana"/>
                <a:cs typeface="Verdana"/>
              </a:rPr>
              <a:t>-Visualizing</a:t>
            </a:r>
            <a:r>
              <a:rPr sz="1400" spc="24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relation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of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independent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variables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with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each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other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and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output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variables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spc="-170" dirty="0">
                <a:latin typeface="Verdana"/>
                <a:cs typeface="Verdana"/>
              </a:rPr>
              <a:t>-</a:t>
            </a:r>
            <a:r>
              <a:rPr sz="1400" spc="-5" dirty="0">
                <a:latin typeface="Verdana"/>
                <a:cs typeface="Verdana"/>
              </a:rPr>
              <a:t>Rem</a:t>
            </a:r>
            <a:r>
              <a:rPr sz="1400" dirty="0">
                <a:latin typeface="Verdana"/>
                <a:cs typeface="Verdana"/>
              </a:rPr>
              <a:t>o</a:t>
            </a:r>
            <a:r>
              <a:rPr sz="1400" spc="-60" dirty="0">
                <a:latin typeface="Verdana"/>
                <a:cs typeface="Verdana"/>
              </a:rPr>
              <a:t>vi</a:t>
            </a:r>
            <a:r>
              <a:rPr sz="1400" spc="-90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0" dirty="0">
                <a:latin typeface="Verdana"/>
                <a:cs typeface="Verdana"/>
              </a:rPr>
              <a:t>u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110" dirty="0">
                <a:latin typeface="Verdana"/>
                <a:cs typeface="Verdana"/>
              </a:rPr>
              <a:t>i</a:t>
            </a:r>
            <a:r>
              <a:rPr sz="1400" spc="-95" dirty="0">
                <a:latin typeface="Verdana"/>
                <a:cs typeface="Verdana"/>
              </a:rPr>
              <a:t>ers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400" spc="-5" dirty="0">
                <a:latin typeface="Verdana"/>
                <a:cs typeface="Verdana"/>
              </a:rPr>
              <a:t>-Cleaning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data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and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imputing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if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null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values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are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present.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400" spc="-170" dirty="0">
                <a:latin typeface="Verdana"/>
                <a:cs typeface="Verdana"/>
              </a:rPr>
              <a:t>-</a:t>
            </a:r>
            <a:r>
              <a:rPr sz="1400" spc="70" dirty="0">
                <a:latin typeface="Verdana"/>
                <a:cs typeface="Verdana"/>
              </a:rPr>
              <a:t>Co</a:t>
            </a:r>
            <a:r>
              <a:rPr sz="1400" spc="55" dirty="0">
                <a:latin typeface="Verdana"/>
                <a:cs typeface="Verdana"/>
              </a:rPr>
              <a:t>n</a:t>
            </a:r>
            <a:r>
              <a:rPr sz="1400" spc="-40" dirty="0">
                <a:latin typeface="Verdana"/>
                <a:cs typeface="Verdana"/>
              </a:rPr>
              <a:t>v</a:t>
            </a:r>
            <a:r>
              <a:rPr sz="1400" spc="-55" dirty="0">
                <a:latin typeface="Verdana"/>
                <a:cs typeface="Verdana"/>
              </a:rPr>
              <a:t>e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40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Nume</a:t>
            </a:r>
            <a:r>
              <a:rPr sz="1400" spc="-30" dirty="0">
                <a:latin typeface="Verdana"/>
                <a:cs typeface="Verdana"/>
              </a:rPr>
              <a:t>r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170" dirty="0">
                <a:latin typeface="Verdana"/>
                <a:cs typeface="Verdana"/>
              </a:rPr>
              <a:t>c</a:t>
            </a:r>
            <a:r>
              <a:rPr sz="1400" spc="100" dirty="0">
                <a:latin typeface="Verdana"/>
                <a:cs typeface="Verdana"/>
              </a:rPr>
              <a:t>a</a:t>
            </a:r>
            <a:r>
              <a:rPr sz="1400" spc="-105" dirty="0">
                <a:latin typeface="Verdana"/>
                <a:cs typeface="Verdana"/>
              </a:rPr>
              <a:t>l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da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90" dirty="0">
                <a:latin typeface="Verdana"/>
                <a:cs typeface="Verdana"/>
              </a:rPr>
              <a:t> i</a:t>
            </a:r>
            <a:r>
              <a:rPr sz="1400" spc="-40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70" dirty="0">
                <a:latin typeface="Verdana"/>
                <a:cs typeface="Verdana"/>
              </a:rPr>
              <a:t>o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80" dirty="0">
                <a:latin typeface="Verdana"/>
                <a:cs typeface="Verdana"/>
              </a:rPr>
              <a:t>Ca</a:t>
            </a:r>
            <a:r>
              <a:rPr sz="1400" spc="30" dirty="0">
                <a:latin typeface="Verdana"/>
                <a:cs typeface="Verdana"/>
              </a:rPr>
              <a:t>t</a:t>
            </a:r>
            <a:r>
              <a:rPr sz="1400" spc="-15" dirty="0">
                <a:latin typeface="Verdana"/>
                <a:cs typeface="Verdana"/>
              </a:rPr>
              <a:t>egor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170" dirty="0">
                <a:latin typeface="Verdana"/>
                <a:cs typeface="Verdana"/>
              </a:rPr>
              <a:t>c</a:t>
            </a:r>
            <a:r>
              <a:rPr sz="1400" spc="100" dirty="0">
                <a:latin typeface="Verdana"/>
                <a:cs typeface="Verdana"/>
              </a:rPr>
              <a:t>a</a:t>
            </a:r>
            <a:r>
              <a:rPr sz="1400" spc="-105" dirty="0">
                <a:latin typeface="Verdana"/>
                <a:cs typeface="Verdana"/>
              </a:rPr>
              <a:t>l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v</a:t>
            </a:r>
            <a:r>
              <a:rPr sz="1400" spc="5" dirty="0">
                <a:latin typeface="Verdana"/>
                <a:cs typeface="Verdana"/>
              </a:rPr>
              <a:t>a</a:t>
            </a:r>
            <a:r>
              <a:rPr sz="1400" spc="20" dirty="0">
                <a:latin typeface="Verdana"/>
                <a:cs typeface="Verdana"/>
              </a:rPr>
              <a:t>l</a:t>
            </a:r>
            <a:r>
              <a:rPr sz="1400" spc="25" dirty="0">
                <a:latin typeface="Verdana"/>
                <a:cs typeface="Verdana"/>
              </a:rPr>
              <a:t>u</a:t>
            </a:r>
            <a:r>
              <a:rPr sz="1400" spc="10" dirty="0">
                <a:latin typeface="Verdana"/>
                <a:cs typeface="Verdana"/>
              </a:rPr>
              <a:t>e</a:t>
            </a:r>
            <a:r>
              <a:rPr sz="1400" spc="-195" dirty="0">
                <a:latin typeface="Verdana"/>
                <a:cs typeface="Verdana"/>
              </a:rPr>
              <a:t>s</a:t>
            </a:r>
            <a:r>
              <a:rPr sz="1400" spc="-120" dirty="0"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4FCA95E9-7204-D115-334E-D53B7BBF3011}"/>
              </a:ext>
            </a:extLst>
          </p:cNvPr>
          <p:cNvSpPr txBox="1"/>
          <p:nvPr/>
        </p:nvSpPr>
        <p:spPr>
          <a:xfrm>
            <a:off x="246668" y="4572000"/>
            <a:ext cx="11564332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</a:pPr>
            <a:r>
              <a:rPr b="1" spc="100" dirty="0">
                <a:latin typeface="Tahoma"/>
                <a:cs typeface="Tahoma"/>
              </a:rPr>
              <a:t>Q</a:t>
            </a:r>
            <a:r>
              <a:rPr b="1" spc="-30" dirty="0">
                <a:latin typeface="Tahoma"/>
                <a:cs typeface="Tahoma"/>
              </a:rPr>
              <a:t> </a:t>
            </a:r>
            <a:r>
              <a:rPr b="1" spc="-110" dirty="0">
                <a:latin typeface="Tahoma"/>
                <a:cs typeface="Tahoma"/>
              </a:rPr>
              <a:t>6</a:t>
            </a:r>
            <a:r>
              <a:rPr b="1" spc="-105" dirty="0">
                <a:latin typeface="Tahoma"/>
                <a:cs typeface="Tahoma"/>
              </a:rPr>
              <a:t>)</a:t>
            </a:r>
            <a:r>
              <a:rPr b="1" spc="-25" dirty="0">
                <a:latin typeface="Tahoma"/>
                <a:cs typeface="Tahoma"/>
              </a:rPr>
              <a:t> </a:t>
            </a:r>
            <a:r>
              <a:rPr b="1" spc="-55" dirty="0">
                <a:latin typeface="Tahoma"/>
                <a:cs typeface="Tahoma"/>
              </a:rPr>
              <a:t>Wh</a:t>
            </a:r>
            <a:r>
              <a:rPr b="1" spc="-50" dirty="0">
                <a:latin typeface="Tahoma"/>
                <a:cs typeface="Tahoma"/>
              </a:rPr>
              <a:t>a</a:t>
            </a:r>
            <a:r>
              <a:rPr b="1" spc="-165" dirty="0">
                <a:latin typeface="Tahoma"/>
                <a:cs typeface="Tahoma"/>
              </a:rPr>
              <a:t>t</a:t>
            </a:r>
            <a:r>
              <a:rPr b="1" spc="-20" dirty="0">
                <a:latin typeface="Tahoma"/>
                <a:cs typeface="Tahoma"/>
              </a:rPr>
              <a:t> </a:t>
            </a:r>
            <a:r>
              <a:rPr b="1" spc="-120" dirty="0">
                <a:latin typeface="Tahoma"/>
                <a:cs typeface="Tahoma"/>
              </a:rPr>
              <a:t>w</a:t>
            </a:r>
            <a:r>
              <a:rPr b="1" spc="-15" dirty="0">
                <a:latin typeface="Tahoma"/>
                <a:cs typeface="Tahoma"/>
              </a:rPr>
              <a:t>er</a:t>
            </a:r>
            <a:r>
              <a:rPr b="1" spc="-10" dirty="0">
                <a:latin typeface="Tahoma"/>
                <a:cs typeface="Tahoma"/>
              </a:rPr>
              <a:t>e</a:t>
            </a:r>
            <a:r>
              <a:rPr b="1" spc="-30" dirty="0">
                <a:latin typeface="Tahoma"/>
                <a:cs typeface="Tahoma"/>
              </a:rPr>
              <a:t> </a:t>
            </a:r>
            <a:r>
              <a:rPr b="1" spc="-50" dirty="0">
                <a:latin typeface="Tahoma"/>
                <a:cs typeface="Tahoma"/>
              </a:rPr>
              <a:t>the</a:t>
            </a:r>
            <a:r>
              <a:rPr b="1" spc="-20" dirty="0">
                <a:latin typeface="Tahoma"/>
                <a:cs typeface="Tahoma"/>
              </a:rPr>
              <a:t> </a:t>
            </a:r>
            <a:r>
              <a:rPr b="1" spc="-75" dirty="0">
                <a:latin typeface="Tahoma"/>
                <a:cs typeface="Tahoma"/>
              </a:rPr>
              <a:t>lib</a:t>
            </a:r>
            <a:r>
              <a:rPr b="1" spc="-85" dirty="0">
                <a:latin typeface="Tahoma"/>
                <a:cs typeface="Tahoma"/>
              </a:rPr>
              <a:t>r</a:t>
            </a:r>
            <a:r>
              <a:rPr b="1" spc="-50" dirty="0">
                <a:latin typeface="Tahoma"/>
                <a:cs typeface="Tahoma"/>
              </a:rPr>
              <a:t>a</a:t>
            </a:r>
            <a:r>
              <a:rPr b="1" spc="-40" dirty="0">
                <a:latin typeface="Tahoma"/>
                <a:cs typeface="Tahoma"/>
              </a:rPr>
              <a:t>r</a:t>
            </a:r>
            <a:r>
              <a:rPr b="1" spc="-45" dirty="0">
                <a:latin typeface="Tahoma"/>
                <a:cs typeface="Tahoma"/>
              </a:rPr>
              <a:t>ies</a:t>
            </a:r>
            <a:r>
              <a:rPr b="1" spc="-10" dirty="0">
                <a:latin typeface="Tahoma"/>
                <a:cs typeface="Tahoma"/>
              </a:rPr>
              <a:t> </a:t>
            </a:r>
            <a:r>
              <a:rPr b="1" spc="-45" dirty="0">
                <a:latin typeface="Tahoma"/>
                <a:cs typeface="Tahoma"/>
              </a:rPr>
              <a:t>th</a:t>
            </a:r>
            <a:r>
              <a:rPr b="1" spc="-60" dirty="0">
                <a:latin typeface="Tahoma"/>
                <a:cs typeface="Tahoma"/>
              </a:rPr>
              <a:t>a</a:t>
            </a:r>
            <a:r>
              <a:rPr b="1" spc="-165" dirty="0">
                <a:latin typeface="Tahoma"/>
                <a:cs typeface="Tahoma"/>
              </a:rPr>
              <a:t>t</a:t>
            </a:r>
            <a:r>
              <a:rPr b="1" spc="-20" dirty="0">
                <a:latin typeface="Tahoma"/>
                <a:cs typeface="Tahoma"/>
              </a:rPr>
              <a:t> </a:t>
            </a:r>
            <a:r>
              <a:rPr b="1" spc="15" dirty="0">
                <a:latin typeface="Tahoma"/>
                <a:cs typeface="Tahoma"/>
              </a:rPr>
              <a:t>y</a:t>
            </a:r>
            <a:r>
              <a:rPr b="1" spc="20" dirty="0">
                <a:latin typeface="Tahoma"/>
                <a:cs typeface="Tahoma"/>
              </a:rPr>
              <a:t>o</a:t>
            </a:r>
            <a:r>
              <a:rPr b="1" spc="-35" dirty="0">
                <a:latin typeface="Tahoma"/>
                <a:cs typeface="Tahoma"/>
              </a:rPr>
              <a:t>u  </a:t>
            </a:r>
            <a:r>
              <a:rPr b="1" spc="-20" dirty="0">
                <a:latin typeface="Tahoma"/>
                <a:cs typeface="Tahoma"/>
              </a:rPr>
              <a:t>used</a:t>
            </a:r>
            <a:r>
              <a:rPr b="1" spc="-35" dirty="0">
                <a:latin typeface="Tahoma"/>
                <a:cs typeface="Tahoma"/>
              </a:rPr>
              <a:t> </a:t>
            </a:r>
            <a:r>
              <a:rPr b="1" spc="-70" dirty="0">
                <a:latin typeface="Tahoma"/>
                <a:cs typeface="Tahoma"/>
              </a:rPr>
              <a:t>in</a:t>
            </a:r>
            <a:r>
              <a:rPr b="1" spc="-30" dirty="0">
                <a:latin typeface="Tahoma"/>
                <a:cs typeface="Tahoma"/>
              </a:rPr>
              <a:t> </a:t>
            </a:r>
            <a:r>
              <a:rPr b="1" spc="-60" dirty="0">
                <a:latin typeface="Tahoma"/>
                <a:cs typeface="Tahoma"/>
              </a:rPr>
              <a:t>Python?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EB9B204-5924-2D19-C2EE-1CCDE866AA40}"/>
              </a:ext>
            </a:extLst>
          </p:cNvPr>
          <p:cNvSpPr txBox="1"/>
          <p:nvPr/>
        </p:nvSpPr>
        <p:spPr>
          <a:xfrm>
            <a:off x="228600" y="5105400"/>
            <a:ext cx="1028700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</a:pPr>
            <a:r>
              <a:rPr spc="95" dirty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spc="-35" dirty="0">
                <a:solidFill>
                  <a:srgbClr val="006FC0"/>
                </a:solidFill>
                <a:latin typeface="Verdana"/>
                <a:cs typeface="Verdana"/>
              </a:rPr>
              <a:t>n</a:t>
            </a:r>
            <a:r>
              <a:rPr spc="-190" dirty="0">
                <a:solidFill>
                  <a:srgbClr val="006FC0"/>
                </a:solidFill>
                <a:latin typeface="Verdana"/>
                <a:cs typeface="Verdana"/>
              </a:rPr>
              <a:t>s</a:t>
            </a:r>
            <a:r>
              <a:rPr spc="-120" dirty="0">
                <a:solidFill>
                  <a:srgbClr val="006FC0"/>
                </a:solidFill>
                <a:latin typeface="Verdana"/>
                <a:cs typeface="Verdana"/>
              </a:rPr>
              <a:t>)</a:t>
            </a:r>
            <a:r>
              <a:rPr spc="-1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pc="-275" dirty="0">
                <a:latin typeface="Verdana"/>
                <a:cs typeface="Verdana"/>
              </a:rPr>
              <a:t>I</a:t>
            </a:r>
            <a:r>
              <a:rPr spc="-120" dirty="0">
                <a:latin typeface="Verdana"/>
                <a:cs typeface="Verdana"/>
              </a:rPr>
              <a:t> u</a:t>
            </a:r>
            <a:r>
              <a:rPr spc="-110" dirty="0">
                <a:latin typeface="Verdana"/>
                <a:cs typeface="Verdana"/>
              </a:rPr>
              <a:t>s</a:t>
            </a:r>
            <a:r>
              <a:rPr spc="80" dirty="0">
                <a:latin typeface="Verdana"/>
                <a:cs typeface="Verdana"/>
              </a:rPr>
              <a:t>ed</a:t>
            </a:r>
            <a:r>
              <a:rPr spc="-105" dirty="0">
                <a:latin typeface="Verdana"/>
                <a:cs typeface="Verdana"/>
              </a:rPr>
              <a:t> </a:t>
            </a:r>
            <a:r>
              <a:rPr spc="20" dirty="0">
                <a:latin typeface="Verdana"/>
                <a:cs typeface="Verdana"/>
              </a:rPr>
              <a:t>Pa</a:t>
            </a:r>
            <a:r>
              <a:rPr spc="15" dirty="0">
                <a:latin typeface="Verdana"/>
                <a:cs typeface="Verdana"/>
              </a:rPr>
              <a:t>n</a:t>
            </a:r>
            <a:r>
              <a:rPr dirty="0">
                <a:latin typeface="Verdana"/>
                <a:cs typeface="Verdana"/>
              </a:rPr>
              <a:t>da</a:t>
            </a:r>
            <a:r>
              <a:rPr spc="-5" dirty="0">
                <a:latin typeface="Verdana"/>
                <a:cs typeface="Verdana"/>
              </a:rPr>
              <a:t>s</a:t>
            </a:r>
            <a:r>
              <a:rPr spc="-125" dirty="0">
                <a:latin typeface="Verdana"/>
                <a:cs typeface="Verdana"/>
              </a:rPr>
              <a:t>,</a:t>
            </a:r>
            <a:r>
              <a:rPr spc="-114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N</a:t>
            </a:r>
            <a:r>
              <a:rPr spc="-45" dirty="0">
                <a:latin typeface="Verdana"/>
                <a:cs typeface="Verdana"/>
              </a:rPr>
              <a:t>umPy</a:t>
            </a:r>
            <a:r>
              <a:rPr spc="-130" dirty="0">
                <a:latin typeface="Verdana"/>
                <a:cs typeface="Verdana"/>
              </a:rPr>
              <a:t> </a:t>
            </a:r>
            <a:r>
              <a:rPr spc="40" dirty="0">
                <a:latin typeface="Verdana"/>
                <a:cs typeface="Verdana"/>
              </a:rPr>
              <a:t>and  </a:t>
            </a:r>
            <a:r>
              <a:rPr spc="-5" dirty="0">
                <a:latin typeface="Verdana"/>
                <a:cs typeface="Verdana"/>
              </a:rPr>
              <a:t>Matplotlib</a:t>
            </a:r>
            <a:r>
              <a:rPr spc="-155" dirty="0">
                <a:latin typeface="Verdana"/>
                <a:cs typeface="Verdana"/>
              </a:rPr>
              <a:t> </a:t>
            </a:r>
            <a:r>
              <a:rPr spc="55" dirty="0">
                <a:latin typeface="Verdana"/>
                <a:cs typeface="Verdana"/>
              </a:rPr>
              <a:t>and</a:t>
            </a:r>
            <a:r>
              <a:rPr spc="-100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Seaborn</a:t>
            </a:r>
            <a:r>
              <a:rPr spc="-125" dirty="0">
                <a:latin typeface="Verdana"/>
                <a:cs typeface="Verdana"/>
              </a:rPr>
              <a:t> </a:t>
            </a:r>
            <a:r>
              <a:rPr spc="-65" dirty="0">
                <a:latin typeface="Verdana"/>
                <a:cs typeface="Verdana"/>
              </a:rPr>
              <a:t>libraries</a:t>
            </a:r>
            <a:r>
              <a:rPr spc="-145" dirty="0">
                <a:latin typeface="Verdana"/>
                <a:cs typeface="Verdana"/>
              </a:rPr>
              <a:t> </a:t>
            </a:r>
            <a:r>
              <a:rPr spc="-60" dirty="0">
                <a:latin typeface="Verdana"/>
                <a:cs typeface="Verdana"/>
              </a:rPr>
              <a:t>in </a:t>
            </a:r>
            <a:r>
              <a:rPr spc="-480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Pandas.</a:t>
            </a:r>
            <a:endParaRPr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65334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782" y="2413761"/>
            <a:ext cx="682244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5" dirty="0"/>
              <a:t>THANK</a:t>
            </a:r>
            <a:r>
              <a:rPr spc="-715" dirty="0"/>
              <a:t> </a:t>
            </a:r>
            <a:r>
              <a:rPr spc="-60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3560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EBEBEB"/>
                </a:solidFill>
              </a:rPr>
              <a:t>PRO</a:t>
            </a:r>
            <a:r>
              <a:rPr sz="3600" spc="10" dirty="0">
                <a:solidFill>
                  <a:srgbClr val="EBEBEB"/>
                </a:solidFill>
              </a:rPr>
              <a:t>J</a:t>
            </a:r>
            <a:r>
              <a:rPr sz="3600" spc="-220" dirty="0">
                <a:solidFill>
                  <a:srgbClr val="EBEBEB"/>
                </a:solidFill>
              </a:rPr>
              <a:t>EC</a:t>
            </a:r>
            <a:r>
              <a:rPr sz="3600" spc="-200" dirty="0">
                <a:solidFill>
                  <a:srgbClr val="EBEBEB"/>
                </a:solidFill>
              </a:rPr>
              <a:t>T</a:t>
            </a:r>
            <a:r>
              <a:rPr sz="3600" spc="-290" dirty="0">
                <a:solidFill>
                  <a:srgbClr val="EBEBEB"/>
                </a:solidFill>
              </a:rPr>
              <a:t> </a:t>
            </a:r>
            <a:r>
              <a:rPr sz="3600" spc="-335" dirty="0">
                <a:solidFill>
                  <a:srgbClr val="EBEBEB"/>
                </a:solidFill>
              </a:rPr>
              <a:t>DETAIL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2567" y="3006598"/>
          <a:ext cx="8478520" cy="2589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3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973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Projec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8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Title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Hea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rt</a:t>
                      </a:r>
                      <a:r>
                        <a:rPr sz="18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ea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–</a:t>
                      </a:r>
                      <a:r>
                        <a:rPr sz="18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na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54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20" dirty="0">
                          <a:latin typeface="Tahoma"/>
                          <a:cs typeface="Tahoma"/>
                        </a:rPr>
                        <a:t>Technology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Bu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ll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35" dirty="0">
                          <a:latin typeface="Tahoma"/>
                          <a:cs typeface="Tahoma"/>
                        </a:rPr>
                        <a:t>Domain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Healthcare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797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Projec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8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Difficult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8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level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85" dirty="0">
                          <a:latin typeface="Verdana"/>
                          <a:cs typeface="Verdana"/>
                        </a:rPr>
                        <a:t>Advanced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5" dirty="0">
                          <a:latin typeface="Tahoma"/>
                          <a:cs typeface="Tahoma"/>
                        </a:rPr>
                        <a:t>Programming</a:t>
                      </a:r>
                      <a:r>
                        <a:rPr sz="1800" b="1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Language</a:t>
                      </a:r>
                      <a:r>
                        <a:rPr sz="1800" b="1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0" dirty="0">
                          <a:latin typeface="Tahoma"/>
                          <a:cs typeface="Tahoma"/>
                        </a:rPr>
                        <a:t>Used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45" dirty="0">
                          <a:latin typeface="Verdana"/>
                          <a:cs typeface="Verdana"/>
                        </a:rPr>
                        <a:t>Python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497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Tools</a:t>
                      </a:r>
                      <a:r>
                        <a:rPr sz="18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Used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J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No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k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8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Ex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ce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8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1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-Po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67000"/>
              <a:ext cx="4191000" cy="4191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95600"/>
              <a:ext cx="2362200" cy="2362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9076" y="5867400"/>
              <a:ext cx="990600" cy="990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9476" y="9144"/>
              <a:ext cx="1600200" cy="16002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object 9"/>
            <p:cNvSpPr/>
            <p:nvPr/>
          </p:nvSpPr>
          <p:spPr>
            <a:xfrm>
              <a:off x="8502142" y="1519047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1871421"/>
                  </a:lnTo>
                  <a:lnTo>
                    <a:pt x="10971022" y="1981454"/>
                  </a:lnTo>
                  <a:lnTo>
                    <a:pt x="10201148" y="2075180"/>
                  </a:lnTo>
                  <a:lnTo>
                    <a:pt x="9947148" y="2100580"/>
                  </a:lnTo>
                  <a:lnTo>
                    <a:pt x="9434322" y="2146554"/>
                  </a:lnTo>
                  <a:lnTo>
                    <a:pt x="8927973" y="2184654"/>
                  </a:lnTo>
                  <a:lnTo>
                    <a:pt x="8675497" y="2200529"/>
                  </a:lnTo>
                  <a:lnTo>
                    <a:pt x="7926197" y="2237105"/>
                  </a:lnTo>
                  <a:lnTo>
                    <a:pt x="7191248" y="2257679"/>
                  </a:lnTo>
                  <a:lnTo>
                    <a:pt x="6473698" y="2265680"/>
                  </a:lnTo>
                  <a:lnTo>
                    <a:pt x="6006973" y="2264029"/>
                  </a:lnTo>
                  <a:lnTo>
                    <a:pt x="5108448" y="2246630"/>
                  </a:lnTo>
                  <a:lnTo>
                    <a:pt x="4467098" y="2222754"/>
                  </a:lnTo>
                  <a:lnTo>
                    <a:pt x="3665347" y="2179955"/>
                  </a:lnTo>
                  <a:lnTo>
                    <a:pt x="2931922" y="2130679"/>
                  </a:lnTo>
                  <a:lnTo>
                    <a:pt x="2592197" y="2103755"/>
                  </a:lnTo>
                  <a:lnTo>
                    <a:pt x="1979422" y="2046605"/>
                  </a:lnTo>
                  <a:lnTo>
                    <a:pt x="1233360" y="1965579"/>
                  </a:lnTo>
                  <a:lnTo>
                    <a:pt x="863473" y="1921129"/>
                  </a:lnTo>
                  <a:lnTo>
                    <a:pt x="476377" y="1867852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33932" y="1029715"/>
            <a:ext cx="238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solidFill>
                  <a:srgbClr val="EBEBEB"/>
                </a:solidFill>
                <a:latin typeface="Verdana"/>
                <a:cs typeface="Verdana"/>
              </a:rPr>
              <a:t>OBJECTIVE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0358" y="3454730"/>
            <a:ext cx="964882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95"/>
              </a:spcBef>
            </a:pPr>
            <a:r>
              <a:rPr sz="2250" spc="-220" dirty="0">
                <a:solidFill>
                  <a:srgbClr val="B31166"/>
                </a:solidFill>
                <a:latin typeface="Lucida Sans Unicode"/>
                <a:cs typeface="Lucida Sans Unicode"/>
              </a:rPr>
              <a:t>▶ </a:t>
            </a:r>
            <a:r>
              <a:rPr sz="2800" spc="-15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800" spc="70" dirty="0">
                <a:solidFill>
                  <a:srgbClr val="404040"/>
                </a:solidFill>
                <a:latin typeface="Verdana"/>
                <a:cs typeface="Verdana"/>
              </a:rPr>
              <a:t>goal </a:t>
            </a:r>
            <a:r>
              <a:rPr sz="2800" spc="1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2800" spc="-200" dirty="0">
                <a:solidFill>
                  <a:srgbClr val="404040"/>
                </a:solidFill>
                <a:latin typeface="Verdana"/>
                <a:cs typeface="Verdana"/>
              </a:rPr>
              <a:t>this </a:t>
            </a:r>
            <a:r>
              <a:rPr sz="2800" spc="-15" dirty="0">
                <a:solidFill>
                  <a:srgbClr val="404040"/>
                </a:solidFill>
                <a:latin typeface="Verdana"/>
                <a:cs typeface="Verdana"/>
              </a:rPr>
              <a:t>project </a:t>
            </a:r>
            <a:r>
              <a:rPr sz="2800" spc="-285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2800" spc="-15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2800" spc="-35" dirty="0">
                <a:solidFill>
                  <a:srgbClr val="404040"/>
                </a:solidFill>
                <a:latin typeface="Verdana"/>
                <a:cs typeface="Verdana"/>
              </a:rPr>
              <a:t>analyse </a:t>
            </a:r>
            <a:r>
              <a:rPr sz="2800" spc="-2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800" spc="-40" dirty="0">
                <a:solidFill>
                  <a:srgbClr val="404040"/>
                </a:solidFill>
                <a:latin typeface="Verdana"/>
                <a:cs typeface="Verdana"/>
              </a:rPr>
              <a:t>heart disease </a:t>
            </a:r>
            <a:r>
              <a:rPr sz="2800" spc="-96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254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800" spc="22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800" spc="12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800" spc="15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2800" spc="-55" dirty="0">
                <a:solidFill>
                  <a:srgbClr val="404040"/>
                </a:solidFill>
                <a:latin typeface="Verdana"/>
                <a:cs typeface="Verdana"/>
              </a:rPr>
              <a:t>rrence,</a:t>
            </a:r>
            <a:r>
              <a:rPr sz="28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60" dirty="0">
                <a:solidFill>
                  <a:srgbClr val="404040"/>
                </a:solidFill>
                <a:latin typeface="Verdana"/>
                <a:cs typeface="Verdana"/>
              </a:rPr>
              <a:t>base</a:t>
            </a:r>
            <a:r>
              <a:rPr sz="2800" spc="7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8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3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28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22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800" spc="-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22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800" spc="26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800" spc="3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2800" spc="2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2800" spc="-20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800" spc="-60" dirty="0">
                <a:solidFill>
                  <a:srgbClr val="404040"/>
                </a:solidFill>
                <a:latin typeface="Verdana"/>
                <a:cs typeface="Verdana"/>
              </a:rPr>
              <a:t>nat</a:t>
            </a:r>
            <a:r>
              <a:rPr sz="2800" spc="-1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800" spc="3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28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8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Verdana"/>
                <a:cs typeface="Verdana"/>
              </a:rPr>
              <a:t>features</a:t>
            </a:r>
            <a:r>
              <a:rPr sz="28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Verdana"/>
                <a:cs typeface="Verdana"/>
              </a:rPr>
              <a:t>that  </a:t>
            </a:r>
            <a:r>
              <a:rPr sz="2800" spc="-40" dirty="0">
                <a:solidFill>
                  <a:srgbClr val="404040"/>
                </a:solidFill>
                <a:latin typeface="Verdana"/>
                <a:cs typeface="Verdana"/>
              </a:rPr>
              <a:t>describes</a:t>
            </a:r>
            <a:r>
              <a:rPr sz="2800" spc="-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8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8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Verdana"/>
                <a:cs typeface="Verdana"/>
              </a:rPr>
              <a:t>disease.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4633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>
                <a:solidFill>
                  <a:srgbClr val="EBEBEB"/>
                </a:solidFill>
              </a:rPr>
              <a:t>PROBL</a:t>
            </a:r>
            <a:r>
              <a:rPr sz="3600" spc="-180" dirty="0">
                <a:solidFill>
                  <a:srgbClr val="EBEBEB"/>
                </a:solidFill>
              </a:rPr>
              <a:t>E</a:t>
            </a:r>
            <a:r>
              <a:rPr sz="3600" spc="270" dirty="0">
                <a:solidFill>
                  <a:srgbClr val="EBEBEB"/>
                </a:solidFill>
              </a:rPr>
              <a:t>M</a:t>
            </a:r>
            <a:r>
              <a:rPr sz="3600" spc="-290" dirty="0">
                <a:solidFill>
                  <a:srgbClr val="EBEBEB"/>
                </a:solidFill>
              </a:rPr>
              <a:t> </a:t>
            </a:r>
            <a:r>
              <a:rPr sz="3600" spc="-340" dirty="0">
                <a:solidFill>
                  <a:srgbClr val="EBEBEB"/>
                </a:solidFill>
              </a:rPr>
              <a:t>STATEMENT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10386" y="3048380"/>
            <a:ext cx="9363075" cy="283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-40" dirty="0">
                <a:latin typeface="Verdana"/>
                <a:cs typeface="Verdana"/>
              </a:rPr>
              <a:t>Health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real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wealth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70" dirty="0">
                <a:latin typeface="Verdana"/>
                <a:cs typeface="Verdana"/>
              </a:rPr>
              <a:t>pandemic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time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we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all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realized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brute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effects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covid-19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on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all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irrespective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any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40" dirty="0">
                <a:latin typeface="Verdana"/>
                <a:cs typeface="Verdana"/>
              </a:rPr>
              <a:t>status.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You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are </a:t>
            </a:r>
            <a:r>
              <a:rPr sz="2400" spc="-35" dirty="0">
                <a:latin typeface="Verdana"/>
                <a:cs typeface="Verdana"/>
              </a:rPr>
              <a:t>required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-30" dirty="0">
                <a:latin typeface="Verdana"/>
                <a:cs typeface="Verdana"/>
              </a:rPr>
              <a:t>analyse </a:t>
            </a:r>
            <a:r>
              <a:rPr sz="2400" spc="-170" dirty="0">
                <a:latin typeface="Verdana"/>
                <a:cs typeface="Verdana"/>
              </a:rPr>
              <a:t>this </a:t>
            </a:r>
            <a:r>
              <a:rPr sz="2400" spc="-20" dirty="0">
                <a:latin typeface="Verdana"/>
                <a:cs typeface="Verdana"/>
              </a:rPr>
              <a:t>health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50" dirty="0">
                <a:latin typeface="Verdana"/>
                <a:cs typeface="Verdana"/>
              </a:rPr>
              <a:t>medical </a:t>
            </a:r>
            <a:r>
              <a:rPr sz="2400" spc="100" dirty="0">
                <a:latin typeface="Verdana"/>
                <a:cs typeface="Verdana"/>
              </a:rPr>
              <a:t>data </a:t>
            </a:r>
            <a:r>
              <a:rPr sz="2400" spc="-95" dirty="0">
                <a:latin typeface="Verdana"/>
                <a:cs typeface="Verdana"/>
              </a:rPr>
              <a:t>for 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135" dirty="0">
                <a:latin typeface="Verdana"/>
                <a:cs typeface="Verdana"/>
              </a:rPr>
              <a:t>b</a:t>
            </a:r>
            <a:r>
              <a:rPr sz="2400" spc="120" dirty="0">
                <a:latin typeface="Verdana"/>
                <a:cs typeface="Verdana"/>
              </a:rPr>
              <a:t>e</a:t>
            </a:r>
            <a:r>
              <a:rPr sz="2400" spc="-110" dirty="0">
                <a:latin typeface="Verdana"/>
                <a:cs typeface="Verdana"/>
              </a:rPr>
              <a:t>tter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f</a:t>
            </a:r>
            <a:r>
              <a:rPr sz="2400" spc="-90" dirty="0">
                <a:latin typeface="Verdana"/>
                <a:cs typeface="Verdana"/>
              </a:rPr>
              <a:t>uture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25" dirty="0">
                <a:latin typeface="Verdana"/>
                <a:cs typeface="Verdana"/>
              </a:rPr>
              <a:t>p</a:t>
            </a:r>
            <a:r>
              <a:rPr sz="2400" spc="-10" dirty="0">
                <a:latin typeface="Verdana"/>
                <a:cs typeface="Verdana"/>
              </a:rPr>
              <a:t>re</a:t>
            </a:r>
            <a:r>
              <a:rPr sz="2400" spc="-25" dirty="0">
                <a:latin typeface="Verdana"/>
                <a:cs typeface="Verdana"/>
              </a:rPr>
              <a:t>p</a:t>
            </a:r>
            <a:r>
              <a:rPr sz="2400" spc="-55" dirty="0">
                <a:latin typeface="Verdana"/>
                <a:cs typeface="Verdana"/>
              </a:rPr>
              <a:t>arat</a:t>
            </a:r>
            <a:r>
              <a:rPr sz="2400" spc="-5" dirty="0">
                <a:latin typeface="Verdana"/>
                <a:cs typeface="Verdana"/>
              </a:rPr>
              <a:t>i</a:t>
            </a:r>
            <a:r>
              <a:rPr sz="2400" spc="-50" dirty="0">
                <a:latin typeface="Verdana"/>
                <a:cs typeface="Verdana"/>
              </a:rPr>
              <a:t>on.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00">
              <a:latin typeface="Verdana"/>
              <a:cs typeface="Verdana"/>
            </a:endParaRPr>
          </a:p>
          <a:p>
            <a:pPr marL="355600" marR="83820" indent="-342900">
              <a:lnSpc>
                <a:spcPts val="2810"/>
              </a:lnSpc>
              <a:spcBef>
                <a:spcPts val="5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1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dataset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4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/>
                <a:cs typeface="Verdana"/>
              </a:rPr>
              <a:t>formed</a:t>
            </a:r>
            <a:r>
              <a:rPr sz="24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taking</a:t>
            </a:r>
            <a:r>
              <a:rPr sz="240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into</a:t>
            </a:r>
            <a:r>
              <a:rPr sz="2400" spc="-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consideration</a:t>
            </a:r>
            <a:r>
              <a:rPr sz="240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some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400" spc="-8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nforma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400" spc="-40" dirty="0">
                <a:solidFill>
                  <a:srgbClr val="404040"/>
                </a:solidFill>
                <a:latin typeface="Verdana"/>
                <a:cs typeface="Verdana"/>
              </a:rPr>
              <a:t>io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40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30</a:t>
            </a:r>
            <a:r>
              <a:rPr sz="2400" spc="-195" dirty="0">
                <a:solidFill>
                  <a:srgbClr val="404040"/>
                </a:solidFill>
                <a:latin typeface="Verdana"/>
                <a:cs typeface="Verdana"/>
              </a:rPr>
              <a:t>3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400" spc="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dual</a:t>
            </a:r>
            <a:r>
              <a:rPr sz="2400" spc="-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400" spc="-21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449067"/>
              <a:ext cx="1475359" cy="14753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672" y="2644139"/>
              <a:ext cx="905256" cy="9052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83842" y="2820161"/>
              <a:ext cx="1283335" cy="609600"/>
            </a:xfrm>
            <a:custGeom>
              <a:avLst/>
              <a:gdLst/>
              <a:ahLst/>
              <a:cxnLst/>
              <a:rect l="l" t="t" r="r" b="b"/>
              <a:pathLst>
                <a:path w="1283335" h="609600">
                  <a:moveTo>
                    <a:pt x="1283208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83208" y="609600"/>
                  </a:lnTo>
                  <a:lnTo>
                    <a:pt x="1283208" y="0"/>
                  </a:lnTo>
                  <a:close/>
                </a:path>
              </a:pathLst>
            </a:custGeom>
            <a:solidFill>
              <a:srgbClr val="FF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3842" y="2820161"/>
              <a:ext cx="1283335" cy="609600"/>
            </a:xfrm>
            <a:custGeom>
              <a:avLst/>
              <a:gdLst/>
              <a:ahLst/>
              <a:cxnLst/>
              <a:rect l="l" t="t" r="r" b="b"/>
              <a:pathLst>
                <a:path w="1283335" h="609600">
                  <a:moveTo>
                    <a:pt x="0" y="609600"/>
                  </a:moveTo>
                  <a:lnTo>
                    <a:pt x="1283208" y="609600"/>
                  </a:lnTo>
                  <a:lnTo>
                    <a:pt x="1283208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1577" y="922401"/>
            <a:ext cx="32594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EBEBEB"/>
                </a:solidFill>
              </a:rPr>
              <a:t>ARCHITECTURE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2062352" y="2921990"/>
            <a:ext cx="725170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074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Ra</a:t>
            </a:r>
            <a:r>
              <a:rPr sz="1100" spc="15" dirty="0">
                <a:latin typeface="Verdana"/>
                <a:cs typeface="Verdana"/>
              </a:rPr>
              <a:t>w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D</a:t>
            </a:r>
            <a:r>
              <a:rPr sz="1100" spc="30" dirty="0">
                <a:latin typeface="Verdana"/>
                <a:cs typeface="Verdana"/>
              </a:rPr>
              <a:t>ata  </a:t>
            </a:r>
            <a:r>
              <a:rPr sz="1100" spc="40" dirty="0">
                <a:latin typeface="Verdana"/>
                <a:cs typeface="Verdana"/>
              </a:rPr>
              <a:t>Co</a:t>
            </a:r>
            <a:r>
              <a:rPr sz="1100" spc="20" dirty="0">
                <a:latin typeface="Verdana"/>
                <a:cs typeface="Verdana"/>
              </a:rPr>
              <a:t>l</a:t>
            </a:r>
            <a:r>
              <a:rPr sz="1100" spc="-80" dirty="0">
                <a:latin typeface="Verdana"/>
                <a:cs typeface="Verdana"/>
              </a:rPr>
              <a:t>l</a:t>
            </a:r>
            <a:r>
              <a:rPr sz="1100" spc="105" dirty="0">
                <a:latin typeface="Verdana"/>
                <a:cs typeface="Verdana"/>
              </a:rPr>
              <a:t>e</a:t>
            </a:r>
            <a:r>
              <a:rPr sz="1100" spc="95" dirty="0">
                <a:latin typeface="Verdana"/>
                <a:cs typeface="Verdana"/>
              </a:rPr>
              <a:t>c</a:t>
            </a:r>
            <a:r>
              <a:rPr sz="1100" spc="-75" dirty="0">
                <a:latin typeface="Verdana"/>
                <a:cs typeface="Verdana"/>
              </a:rPr>
              <a:t>ti</a:t>
            </a:r>
            <a:r>
              <a:rPr sz="1100" spc="15" dirty="0">
                <a:latin typeface="Verdana"/>
                <a:cs typeface="Verdana"/>
              </a:rPr>
              <a:t>on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31760" y="2806064"/>
            <a:ext cx="1230630" cy="628650"/>
            <a:chOff x="7231760" y="2806064"/>
            <a:chExt cx="1230630" cy="628650"/>
          </a:xfrm>
        </p:grpSpPr>
        <p:sp>
          <p:nvSpPr>
            <p:cNvPr id="10" name="object 10"/>
            <p:cNvSpPr/>
            <p:nvPr/>
          </p:nvSpPr>
          <p:spPr>
            <a:xfrm>
              <a:off x="7241285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41285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380223" y="2917672"/>
            <a:ext cx="932815" cy="385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 marR="5080" indent="-55244">
              <a:lnSpc>
                <a:spcPct val="107300"/>
              </a:lnSpc>
              <a:spcBef>
                <a:spcPts val="95"/>
              </a:spcBef>
            </a:pPr>
            <a:r>
              <a:rPr sz="1100" spc="75" dirty="0">
                <a:latin typeface="Verdana"/>
                <a:cs typeface="Verdana"/>
              </a:rPr>
              <a:t>M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145" dirty="0">
                <a:latin typeface="Verdana"/>
                <a:cs typeface="Verdana"/>
              </a:rPr>
              <a:t>ss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15" dirty="0">
                <a:latin typeface="Verdana"/>
                <a:cs typeface="Verdana"/>
              </a:rPr>
              <a:t>ng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Va</a:t>
            </a:r>
            <a:r>
              <a:rPr sz="1100" spc="5" dirty="0">
                <a:latin typeface="Verdana"/>
                <a:cs typeface="Verdana"/>
              </a:rPr>
              <a:t>l</a:t>
            </a:r>
            <a:r>
              <a:rPr sz="1100" spc="10" dirty="0">
                <a:latin typeface="Verdana"/>
                <a:cs typeface="Verdana"/>
              </a:rPr>
              <a:t>ue  </a:t>
            </a:r>
            <a:r>
              <a:rPr sz="1100" spc="-40" dirty="0">
                <a:latin typeface="Verdana"/>
                <a:cs typeface="Verdana"/>
              </a:rPr>
              <a:t>Imputations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602848" y="2806064"/>
            <a:ext cx="1230630" cy="628650"/>
            <a:chOff x="10602848" y="2806064"/>
            <a:chExt cx="1230630" cy="628650"/>
          </a:xfrm>
        </p:grpSpPr>
        <p:sp>
          <p:nvSpPr>
            <p:cNvPr id="14" name="object 14"/>
            <p:cNvSpPr/>
            <p:nvPr/>
          </p:nvSpPr>
          <p:spPr>
            <a:xfrm>
              <a:off x="10612373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12373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703814" y="3018789"/>
            <a:ext cx="10293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40" dirty="0">
                <a:latin typeface="Verdana"/>
                <a:cs typeface="Verdana"/>
              </a:rPr>
              <a:t>D</a:t>
            </a:r>
            <a:r>
              <a:rPr sz="1100" spc="30" dirty="0">
                <a:latin typeface="Verdana"/>
                <a:cs typeface="Verdana"/>
              </a:rPr>
              <a:t>at</a:t>
            </a:r>
            <a:r>
              <a:rPr sz="1100" spc="45" dirty="0">
                <a:latin typeface="Verdana"/>
                <a:cs typeface="Verdana"/>
              </a:rPr>
              <a:t>a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30" dirty="0">
                <a:latin typeface="Verdana"/>
                <a:cs typeface="Verdana"/>
              </a:rPr>
              <a:t>C</a:t>
            </a:r>
            <a:r>
              <a:rPr sz="1100" spc="15" dirty="0">
                <a:latin typeface="Verdana"/>
                <a:cs typeface="Verdana"/>
              </a:rPr>
              <a:t>l</a:t>
            </a:r>
            <a:r>
              <a:rPr sz="1100" spc="75" dirty="0">
                <a:latin typeface="Verdana"/>
                <a:cs typeface="Verdana"/>
              </a:rPr>
              <a:t>ea</a:t>
            </a:r>
            <a:r>
              <a:rPr sz="1100" spc="-55" dirty="0">
                <a:latin typeface="Verdana"/>
                <a:cs typeface="Verdana"/>
              </a:rPr>
              <a:t>ni</a:t>
            </a:r>
            <a:r>
              <a:rPr sz="1100" spc="15" dirty="0">
                <a:latin typeface="Verdana"/>
                <a:cs typeface="Verdana"/>
              </a:rPr>
              <a:t>ng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602848" y="3946016"/>
            <a:ext cx="1230630" cy="627380"/>
            <a:chOff x="10602848" y="3946016"/>
            <a:chExt cx="1230630" cy="627380"/>
          </a:xfrm>
        </p:grpSpPr>
        <p:sp>
          <p:nvSpPr>
            <p:cNvPr id="18" name="object 18"/>
            <p:cNvSpPr/>
            <p:nvPr/>
          </p:nvSpPr>
          <p:spPr>
            <a:xfrm>
              <a:off x="10612373" y="3955541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1211579" y="0"/>
                  </a:moveTo>
                  <a:lnTo>
                    <a:pt x="0" y="0"/>
                  </a:lnTo>
                  <a:lnTo>
                    <a:pt x="0" y="608075"/>
                  </a:lnTo>
                  <a:lnTo>
                    <a:pt x="1211579" y="608075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C3A6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12373" y="3955541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0" y="608075"/>
                  </a:moveTo>
                  <a:lnTo>
                    <a:pt x="1211579" y="608075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8075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754106" y="3967073"/>
            <a:ext cx="928369" cy="56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7300"/>
              </a:lnSpc>
              <a:spcBef>
                <a:spcPts val="95"/>
              </a:spcBef>
            </a:pPr>
            <a:r>
              <a:rPr sz="1100" spc="-40" dirty="0">
                <a:latin typeface="Verdana"/>
                <a:cs typeface="Verdana"/>
              </a:rPr>
              <a:t>Exploratory 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D</a:t>
            </a:r>
            <a:r>
              <a:rPr sz="1100" spc="30" dirty="0">
                <a:latin typeface="Verdana"/>
                <a:cs typeface="Verdana"/>
              </a:rPr>
              <a:t>at</a:t>
            </a:r>
            <a:r>
              <a:rPr sz="1100" spc="45" dirty="0">
                <a:latin typeface="Verdana"/>
                <a:cs typeface="Verdana"/>
              </a:rPr>
              <a:t>a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30" dirty="0">
                <a:latin typeface="Verdana"/>
                <a:cs typeface="Verdana"/>
              </a:rPr>
              <a:t>A</a:t>
            </a:r>
            <a:r>
              <a:rPr sz="1100" spc="-5" dirty="0">
                <a:latin typeface="Verdana"/>
                <a:cs typeface="Verdana"/>
              </a:rPr>
              <a:t>na</a:t>
            </a:r>
            <a:r>
              <a:rPr sz="1100" dirty="0">
                <a:latin typeface="Verdana"/>
                <a:cs typeface="Verdana"/>
              </a:rPr>
              <a:t>l</a:t>
            </a:r>
            <a:r>
              <a:rPr sz="1100" spc="-65" dirty="0">
                <a:latin typeface="Verdana"/>
                <a:cs typeface="Verdana"/>
              </a:rPr>
              <a:t>y</a:t>
            </a:r>
            <a:r>
              <a:rPr sz="1100" spc="-145" dirty="0">
                <a:latin typeface="Verdana"/>
                <a:cs typeface="Verdana"/>
              </a:rPr>
              <a:t>s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114" dirty="0">
                <a:latin typeface="Verdana"/>
                <a:cs typeface="Verdana"/>
              </a:rPr>
              <a:t>s  </a:t>
            </a:r>
            <a:r>
              <a:rPr sz="1100" spc="-65" dirty="0">
                <a:latin typeface="Verdana"/>
                <a:cs typeface="Verdana"/>
              </a:rPr>
              <a:t>(EDA)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970644" y="3970401"/>
            <a:ext cx="1230630" cy="612140"/>
            <a:chOff x="8970644" y="3970401"/>
            <a:chExt cx="1230630" cy="612140"/>
          </a:xfrm>
        </p:grpSpPr>
        <p:sp>
          <p:nvSpPr>
            <p:cNvPr id="22" name="object 22"/>
            <p:cNvSpPr/>
            <p:nvPr/>
          </p:nvSpPr>
          <p:spPr>
            <a:xfrm>
              <a:off x="8980169" y="3979926"/>
              <a:ext cx="1211580" cy="593090"/>
            </a:xfrm>
            <a:custGeom>
              <a:avLst/>
              <a:gdLst/>
              <a:ahLst/>
              <a:cxnLst/>
              <a:rect l="l" t="t" r="r" b="b"/>
              <a:pathLst>
                <a:path w="1211579" h="593089">
                  <a:moveTo>
                    <a:pt x="1211579" y="0"/>
                  </a:moveTo>
                  <a:lnTo>
                    <a:pt x="0" y="0"/>
                  </a:lnTo>
                  <a:lnTo>
                    <a:pt x="0" y="592836"/>
                  </a:lnTo>
                  <a:lnTo>
                    <a:pt x="1211579" y="592836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1BE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80169" y="3979926"/>
              <a:ext cx="1211580" cy="593090"/>
            </a:xfrm>
            <a:custGeom>
              <a:avLst/>
              <a:gdLst/>
              <a:ahLst/>
              <a:cxnLst/>
              <a:rect l="l" t="t" r="r" b="b"/>
              <a:pathLst>
                <a:path w="1211579" h="593089">
                  <a:moveTo>
                    <a:pt x="0" y="592836"/>
                  </a:moveTo>
                  <a:lnTo>
                    <a:pt x="1211579" y="592836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235820" y="4174312"/>
            <a:ext cx="6991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75" dirty="0">
                <a:latin typeface="Verdana"/>
                <a:cs typeface="Verdana"/>
              </a:rPr>
              <a:t>M</a:t>
            </a:r>
            <a:r>
              <a:rPr sz="1100" spc="50" dirty="0">
                <a:latin typeface="Verdana"/>
                <a:cs typeface="Verdana"/>
              </a:rPr>
              <a:t>o</a:t>
            </a:r>
            <a:r>
              <a:rPr sz="1100" spc="15" dirty="0">
                <a:latin typeface="Verdana"/>
                <a:cs typeface="Verdana"/>
              </a:rPr>
              <a:t>de</a:t>
            </a:r>
            <a:r>
              <a:rPr sz="1100" spc="10" dirty="0">
                <a:latin typeface="Verdana"/>
                <a:cs typeface="Verdana"/>
              </a:rPr>
              <a:t>l</a:t>
            </a:r>
            <a:r>
              <a:rPr sz="1100" spc="-80" dirty="0">
                <a:latin typeface="Verdana"/>
                <a:cs typeface="Verdana"/>
              </a:rPr>
              <a:t>li</a:t>
            </a:r>
            <a:r>
              <a:rPr sz="1100" spc="15" dirty="0">
                <a:latin typeface="Verdana"/>
                <a:cs typeface="Verdana"/>
              </a:rPr>
              <a:t>ng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709796" y="3999357"/>
            <a:ext cx="1230630" cy="598170"/>
            <a:chOff x="3709796" y="3999357"/>
            <a:chExt cx="1230630" cy="598170"/>
          </a:xfrm>
        </p:grpSpPr>
        <p:sp>
          <p:nvSpPr>
            <p:cNvPr id="26" name="object 26"/>
            <p:cNvSpPr/>
            <p:nvPr/>
          </p:nvSpPr>
          <p:spPr>
            <a:xfrm>
              <a:off x="3719321" y="4008882"/>
              <a:ext cx="1211580" cy="579120"/>
            </a:xfrm>
            <a:custGeom>
              <a:avLst/>
              <a:gdLst/>
              <a:ahLst/>
              <a:cxnLst/>
              <a:rect l="l" t="t" r="r" b="b"/>
              <a:pathLst>
                <a:path w="1211579" h="579120">
                  <a:moveTo>
                    <a:pt x="1211579" y="0"/>
                  </a:moveTo>
                  <a:lnTo>
                    <a:pt x="0" y="0"/>
                  </a:lnTo>
                  <a:lnTo>
                    <a:pt x="0" y="579120"/>
                  </a:lnTo>
                  <a:lnTo>
                    <a:pt x="1211579" y="57912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19321" y="4008882"/>
              <a:ext cx="1211580" cy="579120"/>
            </a:xfrm>
            <a:custGeom>
              <a:avLst/>
              <a:gdLst/>
              <a:ahLst/>
              <a:cxnLst/>
              <a:rect l="l" t="t" r="r" b="b"/>
              <a:pathLst>
                <a:path w="1211579" h="579120">
                  <a:moveTo>
                    <a:pt x="0" y="579120"/>
                  </a:moveTo>
                  <a:lnTo>
                    <a:pt x="1211579" y="57912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579120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911600" y="4197222"/>
            <a:ext cx="8667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Verdana"/>
                <a:cs typeface="Verdana"/>
              </a:rPr>
              <a:t>Deployment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19321" y="5119878"/>
            <a:ext cx="1211580" cy="579120"/>
          </a:xfrm>
          <a:custGeom>
            <a:avLst/>
            <a:gdLst/>
            <a:ahLst/>
            <a:cxnLst/>
            <a:rect l="l" t="t" r="r" b="b"/>
            <a:pathLst>
              <a:path w="1211579" h="579120">
                <a:moveTo>
                  <a:pt x="1211579" y="0"/>
                </a:moveTo>
                <a:lnTo>
                  <a:pt x="0" y="0"/>
                </a:lnTo>
                <a:lnTo>
                  <a:pt x="0" y="579120"/>
                </a:lnTo>
                <a:lnTo>
                  <a:pt x="1211579" y="579120"/>
                </a:lnTo>
                <a:lnTo>
                  <a:pt x="1211579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719321" y="5119878"/>
            <a:ext cx="1211580" cy="579120"/>
          </a:xfrm>
          <a:prstGeom prst="rect">
            <a:avLst/>
          </a:prstGeom>
          <a:ln w="19050">
            <a:solidFill>
              <a:srgbClr val="83094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273050">
              <a:lnSpc>
                <a:spcPct val="100000"/>
              </a:lnSpc>
            </a:pPr>
            <a:r>
              <a:rPr sz="1100" spc="-20" dirty="0">
                <a:latin typeface="Verdana"/>
                <a:cs typeface="Verdana"/>
              </a:rPr>
              <a:t>Reporting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970644" y="2806064"/>
            <a:ext cx="1230630" cy="628650"/>
            <a:chOff x="8970644" y="2806064"/>
            <a:chExt cx="1230630" cy="628650"/>
          </a:xfrm>
        </p:grpSpPr>
        <p:sp>
          <p:nvSpPr>
            <p:cNvPr id="32" name="object 32"/>
            <p:cNvSpPr/>
            <p:nvPr/>
          </p:nvSpPr>
          <p:spPr>
            <a:xfrm>
              <a:off x="8980169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E2E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980169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267825" y="2917672"/>
            <a:ext cx="636905" cy="385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 marR="5080" indent="-55244">
              <a:lnSpc>
                <a:spcPct val="107300"/>
              </a:lnSpc>
              <a:spcBef>
                <a:spcPts val="95"/>
              </a:spcBef>
            </a:pPr>
            <a:r>
              <a:rPr sz="1100" spc="5" dirty="0">
                <a:latin typeface="Verdana"/>
                <a:cs typeface="Verdana"/>
              </a:rPr>
              <a:t>Ha</a:t>
            </a:r>
            <a:r>
              <a:rPr sz="1100" spc="-15" dirty="0">
                <a:latin typeface="Verdana"/>
                <a:cs typeface="Verdana"/>
              </a:rPr>
              <a:t>ndl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10" dirty="0">
                <a:latin typeface="Verdana"/>
                <a:cs typeface="Verdana"/>
              </a:rPr>
              <a:t>ng  </a:t>
            </a:r>
            <a:r>
              <a:rPr sz="1100" spc="-50" dirty="0">
                <a:latin typeface="Verdana"/>
                <a:cs typeface="Verdana"/>
              </a:rPr>
              <a:t>Outliers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531489" y="2810636"/>
            <a:ext cx="1586230" cy="628650"/>
            <a:chOff x="3531489" y="2810636"/>
            <a:chExt cx="1586230" cy="628650"/>
          </a:xfrm>
        </p:grpSpPr>
        <p:sp>
          <p:nvSpPr>
            <p:cNvPr id="36" name="object 36"/>
            <p:cNvSpPr/>
            <p:nvPr/>
          </p:nvSpPr>
          <p:spPr>
            <a:xfrm>
              <a:off x="3541014" y="2820161"/>
              <a:ext cx="1567180" cy="609600"/>
            </a:xfrm>
            <a:custGeom>
              <a:avLst/>
              <a:gdLst/>
              <a:ahLst/>
              <a:cxnLst/>
              <a:rect l="l" t="t" r="r" b="b"/>
              <a:pathLst>
                <a:path w="1567179" h="609600">
                  <a:moveTo>
                    <a:pt x="1566672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566672" y="609600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A2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41014" y="2820161"/>
              <a:ext cx="1567180" cy="609600"/>
            </a:xfrm>
            <a:custGeom>
              <a:avLst/>
              <a:gdLst/>
              <a:ahLst/>
              <a:cxnLst/>
              <a:rect l="l" t="t" r="r" b="b"/>
              <a:pathLst>
                <a:path w="1567179" h="609600">
                  <a:moveTo>
                    <a:pt x="0" y="609600"/>
                  </a:moveTo>
                  <a:lnTo>
                    <a:pt x="1566672" y="609600"/>
                  </a:lnTo>
                  <a:lnTo>
                    <a:pt x="1566672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21785" y="2921990"/>
            <a:ext cx="1402715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5080" indent="-79375">
              <a:lnSpc>
                <a:spcPct val="107400"/>
              </a:lnSpc>
              <a:spcBef>
                <a:spcPts val="100"/>
              </a:spcBef>
            </a:pPr>
            <a:r>
              <a:rPr sz="1100" spc="-190" dirty="0">
                <a:latin typeface="Verdana"/>
                <a:cs typeface="Verdana"/>
              </a:rPr>
              <a:t>I</a:t>
            </a:r>
            <a:r>
              <a:rPr sz="1100" spc="-40" dirty="0">
                <a:latin typeface="Verdana"/>
                <a:cs typeface="Verdana"/>
              </a:rPr>
              <a:t>m</a:t>
            </a:r>
            <a:r>
              <a:rPr sz="1100" spc="-15" dirty="0">
                <a:latin typeface="Verdana"/>
                <a:cs typeface="Verdana"/>
              </a:rPr>
              <a:t>po</a:t>
            </a:r>
            <a:r>
              <a:rPr sz="1100" spc="-5" dirty="0">
                <a:latin typeface="Verdana"/>
                <a:cs typeface="Verdana"/>
              </a:rPr>
              <a:t>r</a:t>
            </a:r>
            <a:r>
              <a:rPr sz="1100" spc="-75" dirty="0">
                <a:latin typeface="Verdana"/>
                <a:cs typeface="Verdana"/>
              </a:rPr>
              <a:t>ti</a:t>
            </a:r>
            <a:r>
              <a:rPr sz="1100" spc="15" dirty="0">
                <a:latin typeface="Verdana"/>
                <a:cs typeface="Verdana"/>
              </a:rPr>
              <a:t>ng</a:t>
            </a:r>
            <a:r>
              <a:rPr sz="1100" spc="-125" dirty="0">
                <a:latin typeface="Verdana"/>
                <a:cs typeface="Verdana"/>
              </a:rPr>
              <a:t> </a:t>
            </a:r>
            <a:r>
              <a:rPr sz="1100" spc="-105" dirty="0">
                <a:latin typeface="Verdana"/>
                <a:cs typeface="Verdana"/>
              </a:rPr>
              <a:t>L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50" dirty="0">
                <a:latin typeface="Verdana"/>
                <a:cs typeface="Verdana"/>
              </a:rPr>
              <a:t>b</a:t>
            </a:r>
            <a:r>
              <a:rPr sz="1100" spc="-25" dirty="0">
                <a:latin typeface="Verdana"/>
                <a:cs typeface="Verdana"/>
              </a:rPr>
              <a:t>r</a:t>
            </a:r>
            <a:r>
              <a:rPr sz="1100" spc="-35" dirty="0">
                <a:latin typeface="Verdana"/>
                <a:cs typeface="Verdana"/>
              </a:rPr>
              <a:t>a</a:t>
            </a:r>
            <a:r>
              <a:rPr sz="1100" spc="-20" dirty="0">
                <a:latin typeface="Verdana"/>
                <a:cs typeface="Verdana"/>
              </a:rPr>
              <a:t>r</a:t>
            </a:r>
            <a:r>
              <a:rPr sz="1100" spc="-90" dirty="0">
                <a:latin typeface="Verdana"/>
                <a:cs typeface="Verdana"/>
              </a:rPr>
              <a:t>i</a:t>
            </a:r>
            <a:r>
              <a:rPr sz="1100" spc="-45" dirty="0">
                <a:latin typeface="Verdana"/>
                <a:cs typeface="Verdana"/>
              </a:rPr>
              <a:t>es</a:t>
            </a:r>
            <a:r>
              <a:rPr sz="1100" spc="-130" dirty="0">
                <a:latin typeface="Verdana"/>
                <a:cs typeface="Verdana"/>
              </a:rPr>
              <a:t> 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20" dirty="0">
                <a:latin typeface="Verdana"/>
                <a:cs typeface="Verdana"/>
              </a:rPr>
              <a:t>n  </a:t>
            </a:r>
            <a:r>
              <a:rPr sz="1100" spc="25" dirty="0">
                <a:latin typeface="Verdana"/>
                <a:cs typeface="Verdana"/>
              </a:rPr>
              <a:t>J</a:t>
            </a:r>
            <a:r>
              <a:rPr sz="1100" spc="20" dirty="0">
                <a:latin typeface="Verdana"/>
                <a:cs typeface="Verdana"/>
              </a:rPr>
              <a:t>up</a:t>
            </a:r>
            <a:r>
              <a:rPr sz="1100" spc="-65" dirty="0">
                <a:latin typeface="Verdana"/>
                <a:cs typeface="Verdana"/>
              </a:rPr>
              <a:t>y</a:t>
            </a:r>
            <a:r>
              <a:rPr sz="1100" spc="-45" dirty="0">
                <a:latin typeface="Verdana"/>
                <a:cs typeface="Verdana"/>
              </a:rPr>
              <a:t>ter</a:t>
            </a:r>
            <a:r>
              <a:rPr sz="1100" spc="-125" dirty="0">
                <a:latin typeface="Verdana"/>
                <a:cs typeface="Verdana"/>
              </a:rPr>
              <a:t> </a:t>
            </a:r>
            <a:r>
              <a:rPr sz="1100" spc="25" dirty="0">
                <a:latin typeface="Verdana"/>
                <a:cs typeface="Verdana"/>
              </a:rPr>
              <a:t>N</a:t>
            </a:r>
            <a:r>
              <a:rPr sz="1100" spc="15" dirty="0">
                <a:latin typeface="Verdana"/>
                <a:cs typeface="Verdana"/>
              </a:rPr>
              <a:t>o</a:t>
            </a:r>
            <a:r>
              <a:rPr sz="1100" spc="10" dirty="0">
                <a:latin typeface="Verdana"/>
                <a:cs typeface="Verdana"/>
              </a:rPr>
              <a:t>tebook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523357" y="2810636"/>
            <a:ext cx="1230630" cy="628650"/>
            <a:chOff x="5523357" y="2810636"/>
            <a:chExt cx="1230630" cy="628650"/>
          </a:xfrm>
        </p:grpSpPr>
        <p:sp>
          <p:nvSpPr>
            <p:cNvPr id="40" name="object 40"/>
            <p:cNvSpPr/>
            <p:nvPr/>
          </p:nvSpPr>
          <p:spPr>
            <a:xfrm>
              <a:off x="5532882" y="2820161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8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80" y="609600"/>
                  </a:lnTo>
                  <a:lnTo>
                    <a:pt x="1211580" y="0"/>
                  </a:lnTo>
                  <a:close/>
                </a:path>
              </a:pathLst>
            </a:custGeom>
            <a:solidFill>
              <a:srgbClr val="F9DF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32882" y="2820161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80" y="609600"/>
                  </a:lnTo>
                  <a:lnTo>
                    <a:pt x="121158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664453" y="3023743"/>
            <a:ext cx="94741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5" dirty="0">
                <a:latin typeface="Verdana"/>
                <a:cs typeface="Verdana"/>
              </a:rPr>
              <a:t>L</a:t>
            </a:r>
            <a:r>
              <a:rPr sz="1100" spc="70" dirty="0">
                <a:latin typeface="Verdana"/>
                <a:cs typeface="Verdana"/>
              </a:rPr>
              <a:t>oad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D</a:t>
            </a:r>
            <a:r>
              <a:rPr sz="1100" spc="-10" dirty="0">
                <a:latin typeface="Verdana"/>
                <a:cs typeface="Verdana"/>
              </a:rPr>
              <a:t>ata</a:t>
            </a:r>
            <a:r>
              <a:rPr sz="1100" spc="-5" dirty="0">
                <a:latin typeface="Verdana"/>
                <a:cs typeface="Verdana"/>
              </a:rPr>
              <a:t>s</a:t>
            </a:r>
            <a:r>
              <a:rPr sz="1100" dirty="0">
                <a:latin typeface="Verdana"/>
                <a:cs typeface="Verdana"/>
              </a:rPr>
              <a:t>et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231760" y="3970401"/>
            <a:ext cx="1230630" cy="627380"/>
            <a:chOff x="7231760" y="3970401"/>
            <a:chExt cx="1230630" cy="627380"/>
          </a:xfrm>
        </p:grpSpPr>
        <p:sp>
          <p:nvSpPr>
            <p:cNvPr id="44" name="object 44"/>
            <p:cNvSpPr/>
            <p:nvPr/>
          </p:nvSpPr>
          <p:spPr>
            <a:xfrm>
              <a:off x="7241285" y="3979926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1211579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1211579" y="608076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41285" y="3979926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0" y="608076"/>
                  </a:moveTo>
                  <a:lnTo>
                    <a:pt x="1211579" y="608076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8076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546340" y="4080596"/>
            <a:ext cx="598170" cy="3860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100" spc="-20" dirty="0">
                <a:latin typeface="Verdana"/>
                <a:cs typeface="Verdana"/>
              </a:rPr>
              <a:t>P</a:t>
            </a:r>
            <a:r>
              <a:rPr sz="1100" spc="50" dirty="0">
                <a:latin typeface="Verdana"/>
                <a:cs typeface="Verdana"/>
              </a:rPr>
              <a:t>o</a:t>
            </a:r>
            <a:r>
              <a:rPr sz="1100" spc="5" dirty="0">
                <a:latin typeface="Verdana"/>
                <a:cs typeface="Verdana"/>
              </a:rPr>
              <a:t>w</a:t>
            </a:r>
            <a:r>
              <a:rPr sz="1100" spc="-40" dirty="0">
                <a:latin typeface="Verdana"/>
                <a:cs typeface="Verdana"/>
              </a:rPr>
              <a:t>er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175" dirty="0">
                <a:latin typeface="Verdana"/>
                <a:cs typeface="Verdana"/>
              </a:rPr>
              <a:t>BI</a:t>
            </a:r>
            <a:endParaRPr sz="1100">
              <a:latin typeface="Verdana"/>
              <a:cs typeface="Verdana"/>
            </a:endParaRPr>
          </a:p>
          <a:p>
            <a:pPr marL="22860">
              <a:lnSpc>
                <a:spcPct val="100000"/>
              </a:lnSpc>
              <a:spcBef>
                <a:spcPts val="95"/>
              </a:spcBef>
            </a:pPr>
            <a:r>
              <a:rPr sz="1100" spc="-25" dirty="0">
                <a:latin typeface="Verdana"/>
                <a:cs typeface="Verdana"/>
              </a:rPr>
              <a:t>Desktop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523357" y="3999357"/>
            <a:ext cx="1230630" cy="582930"/>
            <a:chOff x="5523357" y="3999357"/>
            <a:chExt cx="1230630" cy="582930"/>
          </a:xfrm>
        </p:grpSpPr>
        <p:sp>
          <p:nvSpPr>
            <p:cNvPr id="48" name="object 48"/>
            <p:cNvSpPr/>
            <p:nvPr/>
          </p:nvSpPr>
          <p:spPr>
            <a:xfrm>
              <a:off x="5532882" y="4008882"/>
              <a:ext cx="1211580" cy="563880"/>
            </a:xfrm>
            <a:custGeom>
              <a:avLst/>
              <a:gdLst/>
              <a:ahLst/>
              <a:cxnLst/>
              <a:rect l="l" t="t" r="r" b="b"/>
              <a:pathLst>
                <a:path w="1211579" h="563879">
                  <a:moveTo>
                    <a:pt x="1211580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1211580" y="563880"/>
                  </a:lnTo>
                  <a:lnTo>
                    <a:pt x="1211580" y="0"/>
                  </a:lnTo>
                  <a:close/>
                </a:path>
              </a:pathLst>
            </a:custGeom>
            <a:solidFill>
              <a:srgbClr val="D43C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532882" y="4008882"/>
              <a:ext cx="1211580" cy="563880"/>
            </a:xfrm>
            <a:custGeom>
              <a:avLst/>
              <a:gdLst/>
              <a:ahLst/>
              <a:cxnLst/>
              <a:rect l="l" t="t" r="r" b="b"/>
              <a:pathLst>
                <a:path w="1211579" h="563879">
                  <a:moveTo>
                    <a:pt x="0" y="563880"/>
                  </a:moveTo>
                  <a:lnTo>
                    <a:pt x="1211580" y="563880"/>
                  </a:lnTo>
                  <a:lnTo>
                    <a:pt x="1211580" y="0"/>
                  </a:lnTo>
                  <a:lnTo>
                    <a:pt x="0" y="0"/>
                  </a:lnTo>
                  <a:lnTo>
                    <a:pt x="0" y="56388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882385" y="4189602"/>
            <a:ext cx="51180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80" dirty="0">
                <a:latin typeface="Verdana"/>
                <a:cs typeface="Verdana"/>
              </a:rPr>
              <a:t>Insights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393316" y="2522029"/>
            <a:ext cx="10517505" cy="2484120"/>
            <a:chOff x="1393316" y="2522029"/>
            <a:chExt cx="10517505" cy="2484120"/>
          </a:xfrm>
        </p:grpSpPr>
        <p:sp>
          <p:nvSpPr>
            <p:cNvPr id="52" name="object 52"/>
            <p:cNvSpPr/>
            <p:nvPr/>
          </p:nvSpPr>
          <p:spPr>
            <a:xfrm>
              <a:off x="7167371" y="2526792"/>
              <a:ext cx="4738370" cy="379730"/>
            </a:xfrm>
            <a:custGeom>
              <a:avLst/>
              <a:gdLst/>
              <a:ahLst/>
              <a:cxnLst/>
              <a:rect l="l" t="t" r="r" b="b"/>
              <a:pathLst>
                <a:path w="4738370" h="379730">
                  <a:moveTo>
                    <a:pt x="0" y="379475"/>
                  </a:moveTo>
                  <a:lnTo>
                    <a:pt x="2476" y="305627"/>
                  </a:lnTo>
                  <a:lnTo>
                    <a:pt x="9239" y="245316"/>
                  </a:lnTo>
                  <a:lnTo>
                    <a:pt x="19288" y="204650"/>
                  </a:lnTo>
                  <a:lnTo>
                    <a:pt x="31623" y="189737"/>
                  </a:lnTo>
                  <a:lnTo>
                    <a:pt x="2337434" y="189737"/>
                  </a:lnTo>
                  <a:lnTo>
                    <a:pt x="2349769" y="174825"/>
                  </a:lnTo>
                  <a:lnTo>
                    <a:pt x="2359818" y="134159"/>
                  </a:lnTo>
                  <a:lnTo>
                    <a:pt x="2366581" y="73848"/>
                  </a:lnTo>
                  <a:lnTo>
                    <a:pt x="2369057" y="0"/>
                  </a:lnTo>
                  <a:lnTo>
                    <a:pt x="2371534" y="73848"/>
                  </a:lnTo>
                  <a:lnTo>
                    <a:pt x="2378297" y="134159"/>
                  </a:lnTo>
                  <a:lnTo>
                    <a:pt x="2388346" y="174825"/>
                  </a:lnTo>
                  <a:lnTo>
                    <a:pt x="2400680" y="189737"/>
                  </a:lnTo>
                  <a:lnTo>
                    <a:pt x="4706493" y="189737"/>
                  </a:lnTo>
                  <a:lnTo>
                    <a:pt x="4718827" y="204650"/>
                  </a:lnTo>
                  <a:lnTo>
                    <a:pt x="4728876" y="245316"/>
                  </a:lnTo>
                  <a:lnTo>
                    <a:pt x="4735639" y="305627"/>
                  </a:lnTo>
                  <a:lnTo>
                    <a:pt x="4738116" y="379475"/>
                  </a:lnTo>
                </a:path>
              </a:pathLst>
            </a:custGeom>
            <a:ln w="9525">
              <a:solidFill>
                <a:srgbClr val="B311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02841" y="3097530"/>
              <a:ext cx="300355" cy="81280"/>
            </a:xfrm>
            <a:custGeom>
              <a:avLst/>
              <a:gdLst/>
              <a:ahLst/>
              <a:cxnLst/>
              <a:rect l="l" t="t" r="r" b="b"/>
              <a:pathLst>
                <a:path w="300355" h="81280">
                  <a:moveTo>
                    <a:pt x="259841" y="0"/>
                  </a:moveTo>
                  <a:lnTo>
                    <a:pt x="259841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9841" y="60579"/>
                  </a:lnTo>
                  <a:lnTo>
                    <a:pt x="259841" y="80772"/>
                  </a:lnTo>
                  <a:lnTo>
                    <a:pt x="300228" y="40386"/>
                  </a:lnTo>
                  <a:lnTo>
                    <a:pt x="259841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02841" y="3097530"/>
              <a:ext cx="300355" cy="81280"/>
            </a:xfrm>
            <a:custGeom>
              <a:avLst/>
              <a:gdLst/>
              <a:ahLst/>
              <a:cxnLst/>
              <a:rect l="l" t="t" r="r" b="b"/>
              <a:pathLst>
                <a:path w="300355" h="81280">
                  <a:moveTo>
                    <a:pt x="0" y="20193"/>
                  </a:moveTo>
                  <a:lnTo>
                    <a:pt x="259841" y="20193"/>
                  </a:lnTo>
                  <a:lnTo>
                    <a:pt x="259841" y="0"/>
                  </a:lnTo>
                  <a:lnTo>
                    <a:pt x="300228" y="40386"/>
                  </a:lnTo>
                  <a:lnTo>
                    <a:pt x="259841" y="80772"/>
                  </a:lnTo>
                  <a:lnTo>
                    <a:pt x="259841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53918" y="312039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4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53918" y="312039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4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45786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258317" y="0"/>
                  </a:moveTo>
                  <a:lnTo>
                    <a:pt x="258317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7" y="60579"/>
                  </a:lnTo>
                  <a:lnTo>
                    <a:pt x="258317" y="80772"/>
                  </a:lnTo>
                  <a:lnTo>
                    <a:pt x="298703" y="40386"/>
                  </a:lnTo>
                  <a:lnTo>
                    <a:pt x="25831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45786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0" y="20193"/>
                  </a:moveTo>
                  <a:lnTo>
                    <a:pt x="258317" y="20193"/>
                  </a:lnTo>
                  <a:lnTo>
                    <a:pt x="258317" y="0"/>
                  </a:lnTo>
                  <a:lnTo>
                    <a:pt x="298703" y="40386"/>
                  </a:lnTo>
                  <a:lnTo>
                    <a:pt x="258317" y="80772"/>
                  </a:lnTo>
                  <a:lnTo>
                    <a:pt x="258317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805421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3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05421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3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231373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3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231373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3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530589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258317" y="0"/>
                  </a:moveTo>
                  <a:lnTo>
                    <a:pt x="258317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7" y="60579"/>
                  </a:lnTo>
                  <a:lnTo>
                    <a:pt x="258317" y="80772"/>
                  </a:lnTo>
                  <a:lnTo>
                    <a:pt x="298703" y="40386"/>
                  </a:lnTo>
                  <a:lnTo>
                    <a:pt x="25831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530589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0" y="20193"/>
                  </a:moveTo>
                  <a:lnTo>
                    <a:pt x="258317" y="20193"/>
                  </a:lnTo>
                  <a:lnTo>
                    <a:pt x="258317" y="0"/>
                  </a:lnTo>
                  <a:lnTo>
                    <a:pt x="298703" y="40386"/>
                  </a:lnTo>
                  <a:lnTo>
                    <a:pt x="258317" y="80772"/>
                  </a:lnTo>
                  <a:lnTo>
                    <a:pt x="258317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530589" y="42359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40385" y="0"/>
                  </a:moveTo>
                  <a:lnTo>
                    <a:pt x="0" y="40386"/>
                  </a:lnTo>
                  <a:lnTo>
                    <a:pt x="40385" y="80772"/>
                  </a:lnTo>
                  <a:lnTo>
                    <a:pt x="40385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5" y="20193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530589" y="42359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298703" y="60579"/>
                  </a:moveTo>
                  <a:lnTo>
                    <a:pt x="40385" y="60579"/>
                  </a:lnTo>
                  <a:lnTo>
                    <a:pt x="40385" y="80772"/>
                  </a:lnTo>
                  <a:lnTo>
                    <a:pt x="0" y="40386"/>
                  </a:lnTo>
                  <a:lnTo>
                    <a:pt x="40385" y="0"/>
                  </a:lnTo>
                  <a:lnTo>
                    <a:pt x="40385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231373" y="4207002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40385" y="0"/>
                  </a:moveTo>
                  <a:lnTo>
                    <a:pt x="0" y="40386"/>
                  </a:lnTo>
                  <a:lnTo>
                    <a:pt x="40385" y="80772"/>
                  </a:lnTo>
                  <a:lnTo>
                    <a:pt x="40385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5" y="20193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231373" y="4207002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298703" y="60579"/>
                  </a:moveTo>
                  <a:lnTo>
                    <a:pt x="40385" y="60579"/>
                  </a:lnTo>
                  <a:lnTo>
                    <a:pt x="40385" y="80772"/>
                  </a:lnTo>
                  <a:lnTo>
                    <a:pt x="0" y="40386"/>
                  </a:lnTo>
                  <a:lnTo>
                    <a:pt x="40385" y="0"/>
                  </a:lnTo>
                  <a:lnTo>
                    <a:pt x="40385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107686" y="42740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79">
                  <a:moveTo>
                    <a:pt x="40386" y="0"/>
                  </a:moveTo>
                  <a:lnTo>
                    <a:pt x="0" y="40386"/>
                  </a:lnTo>
                  <a:lnTo>
                    <a:pt x="40386" y="80772"/>
                  </a:lnTo>
                  <a:lnTo>
                    <a:pt x="40386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6" y="20193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107686" y="42740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79">
                  <a:moveTo>
                    <a:pt x="298703" y="60579"/>
                  </a:moveTo>
                  <a:lnTo>
                    <a:pt x="40386" y="60579"/>
                  </a:lnTo>
                  <a:lnTo>
                    <a:pt x="40386" y="80772"/>
                  </a:lnTo>
                  <a:lnTo>
                    <a:pt x="0" y="40386"/>
                  </a:lnTo>
                  <a:lnTo>
                    <a:pt x="40386" y="0"/>
                  </a:lnTo>
                  <a:lnTo>
                    <a:pt x="40386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857238" y="4292346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40385" y="0"/>
                  </a:moveTo>
                  <a:lnTo>
                    <a:pt x="0" y="40385"/>
                  </a:lnTo>
                  <a:lnTo>
                    <a:pt x="40385" y="80771"/>
                  </a:lnTo>
                  <a:lnTo>
                    <a:pt x="40385" y="60578"/>
                  </a:lnTo>
                  <a:lnTo>
                    <a:pt x="298703" y="60578"/>
                  </a:lnTo>
                  <a:lnTo>
                    <a:pt x="298703" y="20192"/>
                  </a:lnTo>
                  <a:lnTo>
                    <a:pt x="40385" y="20192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857238" y="4292346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298703" y="60578"/>
                  </a:moveTo>
                  <a:lnTo>
                    <a:pt x="40385" y="60578"/>
                  </a:lnTo>
                  <a:lnTo>
                    <a:pt x="40385" y="80771"/>
                  </a:lnTo>
                  <a:lnTo>
                    <a:pt x="0" y="40385"/>
                  </a:lnTo>
                  <a:lnTo>
                    <a:pt x="40385" y="0"/>
                  </a:lnTo>
                  <a:lnTo>
                    <a:pt x="40385" y="20192"/>
                  </a:lnTo>
                  <a:lnTo>
                    <a:pt x="298703" y="20192"/>
                  </a:lnTo>
                  <a:lnTo>
                    <a:pt x="298703" y="60578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284725" y="4697730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20193" y="0"/>
                  </a:lnTo>
                  <a:lnTo>
                    <a:pt x="20193" y="258318"/>
                  </a:lnTo>
                  <a:lnTo>
                    <a:pt x="0" y="258318"/>
                  </a:lnTo>
                  <a:lnTo>
                    <a:pt x="40386" y="298704"/>
                  </a:lnTo>
                  <a:lnTo>
                    <a:pt x="80772" y="258318"/>
                  </a:lnTo>
                  <a:lnTo>
                    <a:pt x="60578" y="258318"/>
                  </a:lnTo>
                  <a:lnTo>
                    <a:pt x="6057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284725" y="4697730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60578" y="258318"/>
                  </a:lnTo>
                  <a:lnTo>
                    <a:pt x="80772" y="258318"/>
                  </a:lnTo>
                  <a:lnTo>
                    <a:pt x="40386" y="298704"/>
                  </a:lnTo>
                  <a:lnTo>
                    <a:pt x="0" y="258318"/>
                  </a:lnTo>
                  <a:lnTo>
                    <a:pt x="20193" y="258318"/>
                  </a:lnTo>
                  <a:lnTo>
                    <a:pt x="20193" y="0"/>
                  </a:lnTo>
                  <a:lnTo>
                    <a:pt x="60578" y="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177777" y="3541014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20193" y="0"/>
                  </a:lnTo>
                  <a:lnTo>
                    <a:pt x="20193" y="258318"/>
                  </a:lnTo>
                  <a:lnTo>
                    <a:pt x="0" y="258318"/>
                  </a:lnTo>
                  <a:lnTo>
                    <a:pt x="40386" y="298704"/>
                  </a:lnTo>
                  <a:lnTo>
                    <a:pt x="80772" y="258318"/>
                  </a:lnTo>
                  <a:lnTo>
                    <a:pt x="60578" y="258318"/>
                  </a:lnTo>
                  <a:lnTo>
                    <a:pt x="6057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177777" y="3541014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60578" y="258318"/>
                  </a:lnTo>
                  <a:lnTo>
                    <a:pt x="80772" y="258318"/>
                  </a:lnTo>
                  <a:lnTo>
                    <a:pt x="40386" y="298704"/>
                  </a:lnTo>
                  <a:lnTo>
                    <a:pt x="0" y="258318"/>
                  </a:lnTo>
                  <a:lnTo>
                    <a:pt x="20193" y="258318"/>
                  </a:lnTo>
                  <a:lnTo>
                    <a:pt x="20193" y="0"/>
                  </a:lnTo>
                  <a:lnTo>
                    <a:pt x="60578" y="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8568055" y="2269947"/>
            <a:ext cx="20008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latin typeface="Tahoma"/>
                <a:cs typeface="Tahoma"/>
              </a:rPr>
              <a:t>Data</a:t>
            </a:r>
            <a:r>
              <a:rPr sz="1600" b="1" spc="-40" dirty="0">
                <a:latin typeface="Tahoma"/>
                <a:cs typeface="Tahoma"/>
              </a:rPr>
              <a:t> </a:t>
            </a:r>
            <a:r>
              <a:rPr sz="1600" b="1" spc="-55" dirty="0">
                <a:latin typeface="Tahoma"/>
                <a:cs typeface="Tahoma"/>
              </a:rPr>
              <a:t>Pre-Processing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745616" y="3846957"/>
            <a:ext cx="2815590" cy="554355"/>
            <a:chOff x="745616" y="3846957"/>
            <a:chExt cx="2815590" cy="554355"/>
          </a:xfrm>
        </p:grpSpPr>
        <p:sp>
          <p:nvSpPr>
            <p:cNvPr id="79" name="object 79"/>
            <p:cNvSpPr/>
            <p:nvPr/>
          </p:nvSpPr>
          <p:spPr>
            <a:xfrm>
              <a:off x="755141" y="3856482"/>
              <a:ext cx="2796540" cy="535305"/>
            </a:xfrm>
            <a:custGeom>
              <a:avLst/>
              <a:gdLst/>
              <a:ahLst/>
              <a:cxnLst/>
              <a:rect l="l" t="t" r="r" b="b"/>
              <a:pathLst>
                <a:path w="2796540" h="535304">
                  <a:moveTo>
                    <a:pt x="133730" y="0"/>
                  </a:moveTo>
                  <a:lnTo>
                    <a:pt x="0" y="133731"/>
                  </a:lnTo>
                  <a:lnTo>
                    <a:pt x="66865" y="133731"/>
                  </a:lnTo>
                  <a:lnTo>
                    <a:pt x="66865" y="300863"/>
                  </a:lnTo>
                  <a:lnTo>
                    <a:pt x="71619" y="348039"/>
                  </a:lnTo>
                  <a:lnTo>
                    <a:pt x="85256" y="391977"/>
                  </a:lnTo>
                  <a:lnTo>
                    <a:pt x="106832" y="431736"/>
                  </a:lnTo>
                  <a:lnTo>
                    <a:pt x="135408" y="466375"/>
                  </a:lnTo>
                  <a:lnTo>
                    <a:pt x="170043" y="494954"/>
                  </a:lnTo>
                  <a:lnTo>
                    <a:pt x="209795" y="516532"/>
                  </a:lnTo>
                  <a:lnTo>
                    <a:pt x="253724" y="530169"/>
                  </a:lnTo>
                  <a:lnTo>
                    <a:pt x="300888" y="534924"/>
                  </a:lnTo>
                  <a:lnTo>
                    <a:pt x="2796540" y="534924"/>
                  </a:lnTo>
                  <a:lnTo>
                    <a:pt x="2796540" y="401193"/>
                  </a:lnTo>
                  <a:lnTo>
                    <a:pt x="300888" y="401193"/>
                  </a:lnTo>
                  <a:lnTo>
                    <a:pt x="261852" y="393303"/>
                  </a:lnTo>
                  <a:lnTo>
                    <a:pt x="229973" y="371792"/>
                  </a:lnTo>
                  <a:lnTo>
                    <a:pt x="208478" y="339899"/>
                  </a:lnTo>
                  <a:lnTo>
                    <a:pt x="200596" y="300863"/>
                  </a:lnTo>
                  <a:lnTo>
                    <a:pt x="200596" y="133731"/>
                  </a:lnTo>
                  <a:lnTo>
                    <a:pt x="267461" y="133731"/>
                  </a:lnTo>
                  <a:lnTo>
                    <a:pt x="13373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55141" y="3856482"/>
              <a:ext cx="2796540" cy="535305"/>
            </a:xfrm>
            <a:custGeom>
              <a:avLst/>
              <a:gdLst/>
              <a:ahLst/>
              <a:cxnLst/>
              <a:rect l="l" t="t" r="r" b="b"/>
              <a:pathLst>
                <a:path w="2796540" h="535304">
                  <a:moveTo>
                    <a:pt x="2796540" y="534924"/>
                  </a:moveTo>
                  <a:lnTo>
                    <a:pt x="300888" y="534924"/>
                  </a:lnTo>
                  <a:lnTo>
                    <a:pt x="253724" y="530169"/>
                  </a:lnTo>
                  <a:lnTo>
                    <a:pt x="209795" y="516532"/>
                  </a:lnTo>
                  <a:lnTo>
                    <a:pt x="170043" y="494954"/>
                  </a:lnTo>
                  <a:lnTo>
                    <a:pt x="135408" y="466375"/>
                  </a:lnTo>
                  <a:lnTo>
                    <a:pt x="106832" y="431736"/>
                  </a:lnTo>
                  <a:lnTo>
                    <a:pt x="85256" y="391977"/>
                  </a:lnTo>
                  <a:lnTo>
                    <a:pt x="71619" y="348039"/>
                  </a:lnTo>
                  <a:lnTo>
                    <a:pt x="66865" y="300863"/>
                  </a:lnTo>
                  <a:lnTo>
                    <a:pt x="66865" y="133731"/>
                  </a:lnTo>
                  <a:lnTo>
                    <a:pt x="0" y="133731"/>
                  </a:lnTo>
                  <a:lnTo>
                    <a:pt x="133730" y="0"/>
                  </a:lnTo>
                  <a:lnTo>
                    <a:pt x="267461" y="133731"/>
                  </a:lnTo>
                  <a:lnTo>
                    <a:pt x="200596" y="133731"/>
                  </a:lnTo>
                  <a:lnTo>
                    <a:pt x="200596" y="300863"/>
                  </a:lnTo>
                  <a:lnTo>
                    <a:pt x="208478" y="339899"/>
                  </a:lnTo>
                  <a:lnTo>
                    <a:pt x="229973" y="371792"/>
                  </a:lnTo>
                  <a:lnTo>
                    <a:pt x="261852" y="393303"/>
                  </a:lnTo>
                  <a:lnTo>
                    <a:pt x="300888" y="401193"/>
                  </a:lnTo>
                  <a:lnTo>
                    <a:pt x="2796540" y="401193"/>
                  </a:lnTo>
                  <a:lnTo>
                    <a:pt x="2796540" y="534924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348183" y="3580333"/>
            <a:ext cx="1076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5" dirty="0">
                <a:latin typeface="Tahoma"/>
                <a:cs typeface="Tahoma"/>
              </a:rPr>
              <a:t>Rea</a:t>
            </a:r>
            <a:r>
              <a:rPr sz="1600" b="1" spc="-25" dirty="0">
                <a:latin typeface="Tahoma"/>
                <a:cs typeface="Tahoma"/>
              </a:rPr>
              <a:t>l</a:t>
            </a:r>
            <a:r>
              <a:rPr sz="1600" b="1" spc="-5" dirty="0">
                <a:latin typeface="Tahoma"/>
                <a:cs typeface="Tahoma"/>
              </a:rPr>
              <a:t> </a:t>
            </a:r>
            <a:r>
              <a:rPr sz="1600" b="1" spc="-140" dirty="0">
                <a:latin typeface="Tahoma"/>
                <a:cs typeface="Tahoma"/>
              </a:rPr>
              <a:t>Wo</a:t>
            </a:r>
            <a:r>
              <a:rPr sz="1600" b="1" spc="-70" dirty="0">
                <a:latin typeface="Tahoma"/>
                <a:cs typeface="Tahoma"/>
              </a:rPr>
              <a:t>r</a:t>
            </a:r>
            <a:r>
              <a:rPr sz="1600" b="1" spc="-30" dirty="0">
                <a:latin typeface="Tahoma"/>
                <a:cs typeface="Tahoma"/>
              </a:rPr>
              <a:t>ld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607308" y="5586984"/>
            <a:ext cx="1432560" cy="346075"/>
          </a:xfrm>
          <a:custGeom>
            <a:avLst/>
            <a:gdLst/>
            <a:ahLst/>
            <a:cxnLst/>
            <a:rect l="l" t="t" r="r" b="b"/>
            <a:pathLst>
              <a:path w="1432560" h="346075">
                <a:moveTo>
                  <a:pt x="1432559" y="0"/>
                </a:moveTo>
                <a:lnTo>
                  <a:pt x="1430287" y="67328"/>
                </a:lnTo>
                <a:lnTo>
                  <a:pt x="1424098" y="122310"/>
                </a:lnTo>
                <a:lnTo>
                  <a:pt x="1414932" y="159380"/>
                </a:lnTo>
                <a:lnTo>
                  <a:pt x="1403730" y="172973"/>
                </a:lnTo>
                <a:lnTo>
                  <a:pt x="745108" y="172973"/>
                </a:lnTo>
                <a:lnTo>
                  <a:pt x="733907" y="186567"/>
                </a:lnTo>
                <a:lnTo>
                  <a:pt x="724741" y="223637"/>
                </a:lnTo>
                <a:lnTo>
                  <a:pt x="718552" y="278619"/>
                </a:lnTo>
                <a:lnTo>
                  <a:pt x="716279" y="345947"/>
                </a:lnTo>
                <a:lnTo>
                  <a:pt x="714007" y="278619"/>
                </a:lnTo>
                <a:lnTo>
                  <a:pt x="707818" y="223637"/>
                </a:lnTo>
                <a:lnTo>
                  <a:pt x="698652" y="186567"/>
                </a:lnTo>
                <a:lnTo>
                  <a:pt x="687451" y="172973"/>
                </a:lnTo>
                <a:lnTo>
                  <a:pt x="28828" y="172973"/>
                </a:lnTo>
                <a:lnTo>
                  <a:pt x="17627" y="159380"/>
                </a:lnTo>
                <a:lnTo>
                  <a:pt x="8461" y="122310"/>
                </a:lnTo>
                <a:lnTo>
                  <a:pt x="2272" y="67328"/>
                </a:lnTo>
                <a:lnTo>
                  <a:pt x="0" y="0"/>
                </a:lnTo>
              </a:path>
            </a:pathLst>
          </a:custGeom>
          <a:ln w="9525">
            <a:solidFill>
              <a:srgbClr val="B311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3366896" y="5964732"/>
            <a:ext cx="2051685" cy="826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185420" algn="l"/>
              </a:tabLst>
            </a:pPr>
            <a:r>
              <a:rPr sz="1050" b="1" spc="-140" dirty="0">
                <a:latin typeface="Tahoma"/>
                <a:cs typeface="Tahoma"/>
              </a:rPr>
              <a:t>L</a:t>
            </a:r>
            <a:r>
              <a:rPr sz="1050" b="1" spc="20" dirty="0">
                <a:latin typeface="Tahoma"/>
                <a:cs typeface="Tahoma"/>
              </a:rPr>
              <a:t>o</a:t>
            </a:r>
            <a:r>
              <a:rPr sz="1050" b="1" spc="-90" dirty="0">
                <a:latin typeface="Tahoma"/>
                <a:cs typeface="Tahoma"/>
              </a:rPr>
              <a:t>w</a:t>
            </a:r>
            <a:r>
              <a:rPr sz="1050" b="1" spc="-15" dirty="0">
                <a:latin typeface="Tahoma"/>
                <a:cs typeface="Tahoma"/>
              </a:rPr>
              <a:t> </a:t>
            </a:r>
            <a:r>
              <a:rPr sz="1050" b="1" spc="-140" dirty="0">
                <a:latin typeface="Tahoma"/>
                <a:cs typeface="Tahoma"/>
              </a:rPr>
              <a:t>L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25" dirty="0">
                <a:latin typeface="Tahoma"/>
                <a:cs typeface="Tahoma"/>
              </a:rPr>
              <a:t>v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65" dirty="0">
                <a:latin typeface="Tahoma"/>
                <a:cs typeface="Tahoma"/>
              </a:rPr>
              <a:t>l</a:t>
            </a:r>
            <a:r>
              <a:rPr sz="1050" b="1" spc="-25" dirty="0">
                <a:latin typeface="Tahoma"/>
                <a:cs typeface="Tahoma"/>
              </a:rPr>
              <a:t> </a:t>
            </a:r>
            <a:r>
              <a:rPr sz="1050" b="1" spc="-60" dirty="0">
                <a:latin typeface="Tahoma"/>
                <a:cs typeface="Tahoma"/>
              </a:rPr>
              <a:t>D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80" dirty="0">
                <a:latin typeface="Tahoma"/>
                <a:cs typeface="Tahoma"/>
              </a:rPr>
              <a:t>s</a:t>
            </a:r>
            <a:r>
              <a:rPr sz="1050" b="1" spc="-25" dirty="0">
                <a:latin typeface="Tahoma"/>
                <a:cs typeface="Tahoma"/>
              </a:rPr>
              <a:t>ign</a:t>
            </a:r>
            <a:r>
              <a:rPr sz="1050" b="1" spc="-35" dirty="0">
                <a:latin typeface="Tahoma"/>
                <a:cs typeface="Tahoma"/>
              </a:rPr>
              <a:t> </a:t>
            </a:r>
            <a:r>
              <a:rPr sz="1050" b="1" spc="-60" dirty="0">
                <a:latin typeface="Tahoma"/>
                <a:cs typeface="Tahoma"/>
              </a:rPr>
              <a:t>D</a:t>
            </a:r>
            <a:r>
              <a:rPr sz="1050" b="1" spc="20" dirty="0">
                <a:latin typeface="Tahoma"/>
                <a:cs typeface="Tahoma"/>
              </a:rPr>
              <a:t>o</a:t>
            </a:r>
            <a:r>
              <a:rPr sz="1050" b="1" spc="114" dirty="0">
                <a:latin typeface="Tahoma"/>
                <a:cs typeface="Tahoma"/>
              </a:rPr>
              <a:t>c</a:t>
            </a:r>
            <a:r>
              <a:rPr sz="1050" b="1" spc="-25" dirty="0">
                <a:latin typeface="Tahoma"/>
                <a:cs typeface="Tahoma"/>
              </a:rPr>
              <a:t>u</a:t>
            </a:r>
            <a:r>
              <a:rPr sz="1050" b="1" spc="-30" dirty="0">
                <a:latin typeface="Tahoma"/>
                <a:cs typeface="Tahoma"/>
              </a:rPr>
              <a:t>m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85" dirty="0">
                <a:latin typeface="Tahoma"/>
                <a:cs typeface="Tahoma"/>
              </a:rPr>
              <a:t>nt</a:t>
            </a:r>
            <a:endParaRPr sz="105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"/>
              <a:tabLst>
                <a:tab pos="185420" algn="l"/>
              </a:tabLst>
            </a:pPr>
            <a:r>
              <a:rPr sz="1050" b="1" spc="-45" dirty="0">
                <a:latin typeface="Tahoma"/>
                <a:cs typeface="Tahoma"/>
              </a:rPr>
              <a:t>High</a:t>
            </a:r>
            <a:r>
              <a:rPr sz="1050" b="1" spc="-35" dirty="0">
                <a:latin typeface="Tahoma"/>
                <a:cs typeface="Tahoma"/>
              </a:rPr>
              <a:t> </a:t>
            </a:r>
            <a:r>
              <a:rPr sz="1050" b="1" spc="-140" dirty="0">
                <a:latin typeface="Tahoma"/>
                <a:cs typeface="Tahoma"/>
              </a:rPr>
              <a:t>L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25" dirty="0">
                <a:latin typeface="Tahoma"/>
                <a:cs typeface="Tahoma"/>
              </a:rPr>
              <a:t>v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65" dirty="0">
                <a:latin typeface="Tahoma"/>
                <a:cs typeface="Tahoma"/>
              </a:rPr>
              <a:t>l</a:t>
            </a:r>
            <a:r>
              <a:rPr sz="1050" b="1" spc="-25" dirty="0">
                <a:latin typeface="Tahoma"/>
                <a:cs typeface="Tahoma"/>
              </a:rPr>
              <a:t> </a:t>
            </a:r>
            <a:r>
              <a:rPr sz="1050" b="1" spc="-60" dirty="0">
                <a:latin typeface="Tahoma"/>
                <a:cs typeface="Tahoma"/>
              </a:rPr>
              <a:t>D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80" dirty="0">
                <a:latin typeface="Tahoma"/>
                <a:cs typeface="Tahoma"/>
              </a:rPr>
              <a:t>s</a:t>
            </a:r>
            <a:r>
              <a:rPr sz="1050" b="1" spc="-25" dirty="0">
                <a:latin typeface="Tahoma"/>
                <a:cs typeface="Tahoma"/>
              </a:rPr>
              <a:t>ign</a:t>
            </a:r>
            <a:r>
              <a:rPr sz="1050" b="1" spc="-35" dirty="0">
                <a:latin typeface="Tahoma"/>
                <a:cs typeface="Tahoma"/>
              </a:rPr>
              <a:t> </a:t>
            </a:r>
            <a:r>
              <a:rPr sz="1050" b="1" spc="-60" dirty="0">
                <a:latin typeface="Tahoma"/>
                <a:cs typeface="Tahoma"/>
              </a:rPr>
              <a:t>D</a:t>
            </a:r>
            <a:r>
              <a:rPr sz="1050" b="1" spc="20" dirty="0">
                <a:latin typeface="Tahoma"/>
                <a:cs typeface="Tahoma"/>
              </a:rPr>
              <a:t>o</a:t>
            </a:r>
            <a:r>
              <a:rPr sz="1050" b="1" spc="114" dirty="0">
                <a:latin typeface="Tahoma"/>
                <a:cs typeface="Tahoma"/>
              </a:rPr>
              <a:t>c</a:t>
            </a:r>
            <a:r>
              <a:rPr sz="1050" b="1" spc="-25" dirty="0">
                <a:latin typeface="Tahoma"/>
                <a:cs typeface="Tahoma"/>
              </a:rPr>
              <a:t>u</a:t>
            </a:r>
            <a:r>
              <a:rPr sz="1050" b="1" spc="-30" dirty="0">
                <a:latin typeface="Tahoma"/>
                <a:cs typeface="Tahoma"/>
              </a:rPr>
              <a:t>m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85" dirty="0">
                <a:latin typeface="Tahoma"/>
                <a:cs typeface="Tahoma"/>
              </a:rPr>
              <a:t>nt</a:t>
            </a:r>
            <a:endParaRPr sz="105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"/>
              <a:tabLst>
                <a:tab pos="185420" algn="l"/>
              </a:tabLst>
            </a:pPr>
            <a:r>
              <a:rPr sz="1050" b="1" spc="-25" dirty="0">
                <a:latin typeface="Tahoma"/>
                <a:cs typeface="Tahoma"/>
              </a:rPr>
              <a:t>Architecture</a:t>
            </a:r>
            <a:r>
              <a:rPr sz="1050" b="1" spc="-40" dirty="0">
                <a:latin typeface="Tahoma"/>
                <a:cs typeface="Tahoma"/>
              </a:rPr>
              <a:t> </a:t>
            </a:r>
            <a:r>
              <a:rPr sz="1050" b="1" spc="-15" dirty="0">
                <a:latin typeface="Tahoma"/>
                <a:cs typeface="Tahoma"/>
              </a:rPr>
              <a:t>Document</a:t>
            </a:r>
            <a:endParaRPr sz="105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"/>
              <a:tabLst>
                <a:tab pos="185420" algn="l"/>
              </a:tabLst>
            </a:pPr>
            <a:r>
              <a:rPr sz="1050" b="1" spc="-150" dirty="0">
                <a:latin typeface="Tahoma"/>
                <a:cs typeface="Tahoma"/>
              </a:rPr>
              <a:t>W</a:t>
            </a:r>
            <a:r>
              <a:rPr sz="1050" b="1" spc="-50" dirty="0">
                <a:latin typeface="Tahoma"/>
                <a:cs typeface="Tahoma"/>
              </a:rPr>
              <a:t>i</a:t>
            </a:r>
            <a:r>
              <a:rPr sz="1050" b="1" spc="-30" dirty="0">
                <a:latin typeface="Tahoma"/>
                <a:cs typeface="Tahoma"/>
              </a:rPr>
              <a:t>r</a:t>
            </a:r>
            <a:r>
              <a:rPr sz="1050" b="1" spc="-50" dirty="0">
                <a:latin typeface="Tahoma"/>
                <a:cs typeface="Tahoma"/>
              </a:rPr>
              <a:t>e</a:t>
            </a:r>
            <a:r>
              <a:rPr sz="1050" b="1" spc="-110" dirty="0">
                <a:latin typeface="Tahoma"/>
                <a:cs typeface="Tahoma"/>
              </a:rPr>
              <a:t>f</a:t>
            </a:r>
            <a:r>
              <a:rPr sz="1050" b="1" spc="-5" dirty="0">
                <a:latin typeface="Tahoma"/>
                <a:cs typeface="Tahoma"/>
              </a:rPr>
              <a:t>rame</a:t>
            </a:r>
            <a:r>
              <a:rPr sz="1050" b="1" spc="-25" dirty="0">
                <a:latin typeface="Tahoma"/>
                <a:cs typeface="Tahoma"/>
              </a:rPr>
              <a:t> </a:t>
            </a:r>
            <a:r>
              <a:rPr sz="1050" b="1" spc="-60" dirty="0">
                <a:latin typeface="Tahoma"/>
                <a:cs typeface="Tahoma"/>
              </a:rPr>
              <a:t>D</a:t>
            </a:r>
            <a:r>
              <a:rPr sz="1050" b="1" spc="20" dirty="0">
                <a:latin typeface="Tahoma"/>
                <a:cs typeface="Tahoma"/>
              </a:rPr>
              <a:t>o</a:t>
            </a:r>
            <a:r>
              <a:rPr sz="1050" b="1" spc="114" dirty="0">
                <a:latin typeface="Tahoma"/>
                <a:cs typeface="Tahoma"/>
              </a:rPr>
              <a:t>c</a:t>
            </a:r>
            <a:r>
              <a:rPr sz="1050" b="1" spc="-25" dirty="0">
                <a:latin typeface="Tahoma"/>
                <a:cs typeface="Tahoma"/>
              </a:rPr>
              <a:t>u</a:t>
            </a:r>
            <a:r>
              <a:rPr sz="1050" b="1" spc="-30" dirty="0">
                <a:latin typeface="Tahoma"/>
                <a:cs typeface="Tahoma"/>
              </a:rPr>
              <a:t>m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85" dirty="0">
                <a:latin typeface="Tahoma"/>
                <a:cs typeface="Tahoma"/>
              </a:rPr>
              <a:t>nt</a:t>
            </a:r>
            <a:endParaRPr sz="105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"/>
              <a:tabLst>
                <a:tab pos="185420" algn="l"/>
              </a:tabLst>
            </a:pPr>
            <a:r>
              <a:rPr sz="1050" b="1" spc="-20" dirty="0">
                <a:latin typeface="Tahoma"/>
                <a:cs typeface="Tahoma"/>
              </a:rPr>
              <a:t>Detailed</a:t>
            </a:r>
            <a:r>
              <a:rPr sz="1050" b="1" spc="-50" dirty="0">
                <a:latin typeface="Tahoma"/>
                <a:cs typeface="Tahoma"/>
              </a:rPr>
              <a:t> </a:t>
            </a:r>
            <a:r>
              <a:rPr sz="1050" b="1" spc="-40" dirty="0">
                <a:latin typeface="Tahoma"/>
                <a:cs typeface="Tahoma"/>
              </a:rPr>
              <a:t>Project</a:t>
            </a:r>
            <a:r>
              <a:rPr sz="1050" b="1" spc="-20" dirty="0">
                <a:latin typeface="Tahoma"/>
                <a:cs typeface="Tahoma"/>
              </a:rPr>
              <a:t> </a:t>
            </a:r>
            <a:r>
              <a:rPr sz="1050" b="1" spc="-50" dirty="0">
                <a:latin typeface="Tahoma"/>
                <a:cs typeface="Tahoma"/>
              </a:rPr>
              <a:t>Report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5160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EBEBEB"/>
                </a:solidFill>
              </a:rPr>
              <a:t>DATASE</a:t>
            </a:r>
            <a:r>
              <a:rPr sz="3600" spc="-275" dirty="0">
                <a:solidFill>
                  <a:srgbClr val="EBEBEB"/>
                </a:solidFill>
              </a:rPr>
              <a:t>T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165" dirty="0">
                <a:solidFill>
                  <a:srgbClr val="EBEBEB"/>
                </a:solidFill>
              </a:rPr>
              <a:t>INFORMATION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56438" y="2419553"/>
            <a:ext cx="7141845" cy="386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85" dirty="0">
                <a:latin typeface="Tahoma"/>
                <a:cs typeface="Tahoma"/>
              </a:rPr>
              <a:t>a</a:t>
            </a:r>
            <a:r>
              <a:rPr sz="1400" b="1" spc="40" dirty="0">
                <a:latin typeface="Tahoma"/>
                <a:cs typeface="Tahoma"/>
              </a:rPr>
              <a:t>g</a:t>
            </a:r>
            <a:r>
              <a:rPr sz="1400" b="1" spc="-35" dirty="0">
                <a:latin typeface="Tahoma"/>
                <a:cs typeface="Tahoma"/>
              </a:rPr>
              <a:t>e</a:t>
            </a:r>
            <a:r>
              <a:rPr sz="1400" b="1" spc="-20" dirty="0">
                <a:latin typeface="Tahoma"/>
                <a:cs typeface="Tahoma"/>
              </a:rPr>
              <a:t>: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spc="-145" dirty="0">
                <a:latin typeface="Verdana"/>
                <a:cs typeface="Verdana"/>
              </a:rPr>
              <a:t>T</a:t>
            </a:r>
            <a:r>
              <a:rPr sz="1400" spc="-160" dirty="0">
                <a:latin typeface="Verdana"/>
                <a:cs typeface="Verdana"/>
              </a:rPr>
              <a:t>h</a:t>
            </a:r>
            <a:r>
              <a:rPr sz="1400" spc="80" dirty="0">
                <a:latin typeface="Verdana"/>
                <a:cs typeface="Verdana"/>
              </a:rPr>
              <a:t>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per</a:t>
            </a:r>
            <a:r>
              <a:rPr sz="1400" spc="-195" dirty="0">
                <a:latin typeface="Verdana"/>
                <a:cs typeface="Verdana"/>
              </a:rPr>
              <a:t>s</a:t>
            </a:r>
            <a:r>
              <a:rPr sz="1400" spc="-25" dirty="0">
                <a:latin typeface="Verdana"/>
                <a:cs typeface="Verdana"/>
              </a:rPr>
              <a:t>on</a:t>
            </a:r>
            <a:r>
              <a:rPr sz="1400" spc="-20" dirty="0">
                <a:latin typeface="Verdana"/>
                <a:cs typeface="Verdana"/>
              </a:rPr>
              <a:t>'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age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years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114" dirty="0">
                <a:latin typeface="Tahoma"/>
                <a:cs typeface="Tahoma"/>
              </a:rPr>
              <a:t>s</a:t>
            </a:r>
            <a:r>
              <a:rPr sz="1400" b="1" spc="-5" dirty="0">
                <a:latin typeface="Tahoma"/>
                <a:cs typeface="Tahoma"/>
              </a:rPr>
              <a:t>e</a:t>
            </a:r>
            <a:r>
              <a:rPr sz="1400" b="1" spc="5" dirty="0">
                <a:latin typeface="Tahoma"/>
                <a:cs typeface="Tahoma"/>
              </a:rPr>
              <a:t>x</a:t>
            </a:r>
            <a:r>
              <a:rPr sz="1400" b="1" spc="-120" dirty="0">
                <a:latin typeface="Tahoma"/>
                <a:cs typeface="Tahoma"/>
              </a:rPr>
              <a:t>: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per</a:t>
            </a:r>
            <a:r>
              <a:rPr sz="1400" spc="-60" dirty="0">
                <a:latin typeface="Verdana"/>
                <a:cs typeface="Verdana"/>
              </a:rPr>
              <a:t>s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45" dirty="0">
                <a:latin typeface="Verdana"/>
                <a:cs typeface="Verdana"/>
              </a:rPr>
              <a:t>'s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40" dirty="0">
                <a:latin typeface="Verdana"/>
                <a:cs typeface="Verdana"/>
              </a:rPr>
              <a:t>ex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35" dirty="0">
                <a:latin typeface="Verdana"/>
                <a:cs typeface="Verdana"/>
              </a:rPr>
              <a:t>(</a:t>
            </a:r>
            <a:r>
              <a:rPr sz="1400" spc="-114" dirty="0">
                <a:latin typeface="Verdana"/>
                <a:cs typeface="Verdana"/>
              </a:rPr>
              <a:t>1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=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ma</a:t>
            </a:r>
            <a:r>
              <a:rPr sz="1400" spc="10" dirty="0">
                <a:latin typeface="Verdana"/>
                <a:cs typeface="Verdana"/>
              </a:rPr>
              <a:t>l</a:t>
            </a:r>
            <a:r>
              <a:rPr sz="1400" spc="-25" dirty="0">
                <a:latin typeface="Verdana"/>
                <a:cs typeface="Verdana"/>
              </a:rPr>
              <a:t>e,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0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=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fem</a:t>
            </a:r>
            <a:r>
              <a:rPr sz="1400" spc="5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l</a:t>
            </a:r>
            <a:r>
              <a:rPr sz="1400" spc="-20" dirty="0">
                <a:latin typeface="Verdana"/>
                <a:cs typeface="Verdana"/>
              </a:rPr>
              <a:t>e)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</a:pPr>
            <a:r>
              <a:rPr sz="1400" b="1" spc="25" dirty="0">
                <a:latin typeface="Tahoma"/>
                <a:cs typeface="Tahoma"/>
              </a:rPr>
              <a:t>cp: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chest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pain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experienced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(Value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85" dirty="0">
                <a:latin typeface="Verdana"/>
                <a:cs typeface="Verdana"/>
              </a:rPr>
              <a:t>1: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typical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angina,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Value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85" dirty="0">
                <a:latin typeface="Verdana"/>
                <a:cs typeface="Verdana"/>
              </a:rPr>
              <a:t>2: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atypical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angina,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V</a:t>
            </a:r>
            <a:r>
              <a:rPr sz="1400" spc="5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l</a:t>
            </a:r>
            <a:r>
              <a:rPr sz="1400" spc="20" dirty="0">
                <a:latin typeface="Verdana"/>
                <a:cs typeface="Verdana"/>
              </a:rPr>
              <a:t>ue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215" dirty="0">
                <a:latin typeface="Verdana"/>
                <a:cs typeface="Verdana"/>
              </a:rPr>
              <a:t>3</a:t>
            </a:r>
            <a:r>
              <a:rPr sz="1400" spc="-150" dirty="0">
                <a:latin typeface="Verdana"/>
                <a:cs typeface="Verdana"/>
              </a:rPr>
              <a:t>: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70" dirty="0">
                <a:latin typeface="Verdana"/>
                <a:cs typeface="Verdana"/>
              </a:rPr>
              <a:t>-</a:t>
            </a:r>
            <a:r>
              <a:rPr sz="1400" spc="45" dirty="0">
                <a:latin typeface="Verdana"/>
                <a:cs typeface="Verdana"/>
              </a:rPr>
              <a:t>an</a:t>
            </a:r>
            <a:r>
              <a:rPr sz="1400" spc="35" dirty="0">
                <a:latin typeface="Verdana"/>
                <a:cs typeface="Verdana"/>
              </a:rPr>
              <a:t>g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100" dirty="0">
                <a:latin typeface="Verdana"/>
                <a:cs typeface="Verdana"/>
              </a:rPr>
              <a:t>a</a:t>
            </a:r>
            <a:r>
              <a:rPr sz="1400" spc="-105" dirty="0">
                <a:latin typeface="Verdana"/>
                <a:cs typeface="Verdana"/>
              </a:rPr>
              <a:t>l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pai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25" dirty="0">
                <a:latin typeface="Verdana"/>
                <a:cs typeface="Verdana"/>
              </a:rPr>
              <a:t>,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V</a:t>
            </a:r>
            <a:r>
              <a:rPr sz="1400" spc="5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l</a:t>
            </a:r>
            <a:r>
              <a:rPr sz="1400" spc="20" dirty="0">
                <a:latin typeface="Verdana"/>
                <a:cs typeface="Verdana"/>
              </a:rPr>
              <a:t>ue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215" dirty="0">
                <a:latin typeface="Verdana"/>
                <a:cs typeface="Verdana"/>
              </a:rPr>
              <a:t>4</a:t>
            </a:r>
            <a:r>
              <a:rPr sz="1400" spc="-150" dirty="0">
                <a:latin typeface="Verdana"/>
                <a:cs typeface="Verdana"/>
              </a:rPr>
              <a:t>: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asym</a:t>
            </a:r>
            <a:r>
              <a:rPr sz="1400" spc="-20" dirty="0">
                <a:latin typeface="Verdana"/>
                <a:cs typeface="Verdana"/>
              </a:rPr>
              <a:t>p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10" dirty="0">
                <a:latin typeface="Verdana"/>
                <a:cs typeface="Verdana"/>
              </a:rPr>
              <a:t>mati</a:t>
            </a:r>
            <a:r>
              <a:rPr sz="1400" dirty="0">
                <a:latin typeface="Verdana"/>
                <a:cs typeface="Verdana"/>
              </a:rPr>
              <a:t>c</a:t>
            </a:r>
            <a:r>
              <a:rPr sz="1400" spc="-120" dirty="0"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80" dirty="0">
                <a:latin typeface="Tahoma"/>
                <a:cs typeface="Tahoma"/>
              </a:rPr>
              <a:t>trestbps: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person's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resting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blood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pressure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(mm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Hg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on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admission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the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hospital)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20" dirty="0">
                <a:latin typeface="Tahoma"/>
                <a:cs typeface="Tahoma"/>
              </a:rPr>
              <a:t>chol: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person's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cholesterol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measurement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in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mg/dl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85" dirty="0">
                <a:latin typeface="Tahoma"/>
                <a:cs typeface="Tahoma"/>
              </a:rPr>
              <a:t>fbs: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person's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fasting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blood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sugar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15" dirty="0">
                <a:latin typeface="Verdana"/>
                <a:cs typeface="Verdana"/>
              </a:rPr>
              <a:t>(&gt;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120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mg/dl,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1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=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95" dirty="0">
                <a:latin typeface="Verdana"/>
                <a:cs typeface="Verdana"/>
              </a:rPr>
              <a:t>true; </a:t>
            </a:r>
            <a:r>
              <a:rPr sz="1400" spc="-114" dirty="0">
                <a:latin typeface="Verdana"/>
                <a:cs typeface="Verdana"/>
              </a:rPr>
              <a:t>0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=  </a:t>
            </a:r>
            <a:r>
              <a:rPr sz="1400" spc="-45" dirty="0">
                <a:latin typeface="Verdana"/>
                <a:cs typeface="Verdana"/>
              </a:rPr>
              <a:t>false)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749935" marR="242570" indent="-737870">
              <a:lnSpc>
                <a:spcPct val="100000"/>
              </a:lnSpc>
            </a:pPr>
            <a:r>
              <a:rPr sz="1400" b="1" spc="-30" dirty="0">
                <a:latin typeface="Tahoma"/>
                <a:cs typeface="Tahoma"/>
              </a:rPr>
              <a:t>restecg: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spc="-55" dirty="0">
                <a:latin typeface="Verdana"/>
                <a:cs typeface="Verdana"/>
              </a:rPr>
              <a:t>Resting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electrocardiographic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measurement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(0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=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normal,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1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=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having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240" dirty="0">
                <a:latin typeface="Verdana"/>
                <a:cs typeface="Verdana"/>
              </a:rPr>
              <a:t>ST-T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wave </a:t>
            </a:r>
            <a:r>
              <a:rPr sz="1400" spc="-35" dirty="0">
                <a:latin typeface="Verdana"/>
                <a:cs typeface="Verdana"/>
              </a:rPr>
              <a:t>abnormality, </a:t>
            </a:r>
            <a:r>
              <a:rPr sz="1400" spc="-114" dirty="0">
                <a:latin typeface="Verdana"/>
                <a:cs typeface="Verdana"/>
              </a:rPr>
              <a:t>2 </a:t>
            </a:r>
            <a:r>
              <a:rPr sz="1400" spc="-295" dirty="0">
                <a:latin typeface="Verdana"/>
                <a:cs typeface="Verdana"/>
              </a:rPr>
              <a:t>= </a:t>
            </a:r>
            <a:r>
              <a:rPr sz="1400" spc="-30" dirty="0">
                <a:latin typeface="Verdana"/>
                <a:cs typeface="Verdana"/>
              </a:rPr>
              <a:t>showing </a:t>
            </a:r>
            <a:r>
              <a:rPr sz="1400" spc="25" dirty="0">
                <a:latin typeface="Verdana"/>
                <a:cs typeface="Verdana"/>
              </a:rPr>
              <a:t>probable </a:t>
            </a:r>
            <a:r>
              <a:rPr sz="1400" spc="-55" dirty="0">
                <a:latin typeface="Verdana"/>
                <a:cs typeface="Verdana"/>
              </a:rPr>
              <a:t>or </a:t>
            </a:r>
            <a:r>
              <a:rPr sz="1400" spc="-20" dirty="0">
                <a:latin typeface="Verdana"/>
                <a:cs typeface="Verdana"/>
              </a:rPr>
              <a:t>definite </a:t>
            </a:r>
            <a:r>
              <a:rPr sz="1400" spc="-35" dirty="0">
                <a:latin typeface="Verdana"/>
                <a:cs typeface="Verdana"/>
              </a:rPr>
              <a:t>left </a:t>
            </a:r>
            <a:r>
              <a:rPr sz="1400" spc="-40" dirty="0">
                <a:latin typeface="Verdana"/>
                <a:cs typeface="Verdana"/>
              </a:rPr>
              <a:t>ventricular 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hypert</a:t>
            </a:r>
            <a:r>
              <a:rPr sz="1400" spc="-15" dirty="0">
                <a:latin typeface="Verdana"/>
                <a:cs typeface="Verdana"/>
              </a:rPr>
              <a:t>rop</a:t>
            </a:r>
            <a:r>
              <a:rPr sz="1400" spc="-25" dirty="0">
                <a:latin typeface="Verdana"/>
                <a:cs typeface="Verdana"/>
              </a:rPr>
              <a:t>h</a:t>
            </a:r>
            <a:r>
              <a:rPr sz="1400" spc="-75" dirty="0">
                <a:latin typeface="Verdana"/>
                <a:cs typeface="Verdana"/>
              </a:rPr>
              <a:t>y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</a:t>
            </a:r>
            <a:r>
              <a:rPr sz="1400" spc="5" dirty="0">
                <a:latin typeface="Verdana"/>
                <a:cs typeface="Verdana"/>
              </a:rPr>
              <a:t>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55" dirty="0">
                <a:latin typeface="Verdana"/>
                <a:cs typeface="Verdana"/>
              </a:rPr>
              <a:t>Es</a:t>
            </a:r>
            <a:r>
              <a:rPr sz="1400" spc="-114" dirty="0">
                <a:latin typeface="Verdana"/>
                <a:cs typeface="Verdana"/>
              </a:rPr>
              <a:t>t</a:t>
            </a:r>
            <a:r>
              <a:rPr sz="1400" spc="-60" dirty="0">
                <a:latin typeface="Verdana"/>
                <a:cs typeface="Verdana"/>
              </a:rPr>
              <a:t>es</a:t>
            </a:r>
            <a:r>
              <a:rPr sz="1400" spc="-100" dirty="0">
                <a:latin typeface="Verdana"/>
                <a:cs typeface="Verdana"/>
              </a:rPr>
              <a:t>'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cr</a:t>
            </a:r>
            <a:r>
              <a:rPr sz="1400" spc="-10" dirty="0">
                <a:latin typeface="Verdana"/>
                <a:cs typeface="Verdana"/>
              </a:rPr>
              <a:t>i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55" dirty="0">
                <a:latin typeface="Verdana"/>
                <a:cs typeface="Verdana"/>
              </a:rPr>
              <a:t>e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5" dirty="0">
                <a:latin typeface="Verdana"/>
                <a:cs typeface="Verdana"/>
              </a:rPr>
              <a:t>a)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45" dirty="0">
                <a:latin typeface="Tahoma"/>
                <a:cs typeface="Tahoma"/>
              </a:rPr>
              <a:t>th</a:t>
            </a:r>
            <a:r>
              <a:rPr sz="1400" b="1" spc="-60" dirty="0">
                <a:latin typeface="Tahoma"/>
                <a:cs typeface="Tahoma"/>
              </a:rPr>
              <a:t>a</a:t>
            </a:r>
            <a:r>
              <a:rPr sz="1400" b="1" spc="25" dirty="0">
                <a:latin typeface="Tahoma"/>
                <a:cs typeface="Tahoma"/>
              </a:rPr>
              <a:t>lach</a:t>
            </a:r>
            <a:r>
              <a:rPr sz="1400" b="1" spc="-120" dirty="0">
                <a:latin typeface="Tahoma"/>
                <a:cs typeface="Tahoma"/>
              </a:rPr>
              <a:t>: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per</a:t>
            </a:r>
            <a:r>
              <a:rPr sz="1400" spc="-60" dirty="0">
                <a:latin typeface="Verdana"/>
                <a:cs typeface="Verdana"/>
              </a:rPr>
              <a:t>s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45" dirty="0">
                <a:latin typeface="Verdana"/>
                <a:cs typeface="Verdana"/>
              </a:rPr>
              <a:t>'s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max</a:t>
            </a:r>
            <a:r>
              <a:rPr sz="1400" spc="-10" dirty="0">
                <a:latin typeface="Verdana"/>
                <a:cs typeface="Verdana"/>
              </a:rPr>
              <a:t>i</a:t>
            </a:r>
            <a:r>
              <a:rPr sz="1400" spc="-45" dirty="0">
                <a:latin typeface="Verdana"/>
                <a:cs typeface="Verdana"/>
              </a:rPr>
              <a:t>mum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15" dirty="0">
                <a:latin typeface="Verdana"/>
                <a:cs typeface="Verdana"/>
              </a:rPr>
              <a:t>eart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rat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150" dirty="0">
                <a:latin typeface="Verdana"/>
                <a:cs typeface="Verdana"/>
              </a:rPr>
              <a:t>a</a:t>
            </a:r>
            <a:r>
              <a:rPr sz="1400" spc="135" dirty="0">
                <a:latin typeface="Verdana"/>
                <a:cs typeface="Verdana"/>
              </a:rPr>
              <a:t>c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60" dirty="0">
                <a:latin typeface="Verdana"/>
                <a:cs typeface="Verdana"/>
              </a:rPr>
              <a:t>e</a:t>
            </a:r>
            <a:r>
              <a:rPr sz="1400" spc="30" dirty="0">
                <a:latin typeface="Verdana"/>
                <a:cs typeface="Verdana"/>
              </a:rPr>
              <a:t>ved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785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Tahoma"/>
                <a:cs typeface="Tahoma"/>
              </a:rPr>
              <a:t>e</a:t>
            </a:r>
            <a:r>
              <a:rPr b="1" spc="10" dirty="0">
                <a:latin typeface="Tahoma"/>
                <a:cs typeface="Tahoma"/>
              </a:rPr>
              <a:t>x</a:t>
            </a:r>
            <a:r>
              <a:rPr b="1" spc="-15" dirty="0">
                <a:latin typeface="Tahoma"/>
                <a:cs typeface="Tahoma"/>
              </a:rPr>
              <a:t>ang</a:t>
            </a:r>
            <a:r>
              <a:rPr b="1" spc="-10" dirty="0">
                <a:latin typeface="Tahoma"/>
                <a:cs typeface="Tahoma"/>
              </a:rPr>
              <a:t>:</a:t>
            </a:r>
            <a:r>
              <a:rPr b="1" spc="-45" dirty="0">
                <a:latin typeface="Tahoma"/>
                <a:cs typeface="Tahoma"/>
              </a:rPr>
              <a:t> </a:t>
            </a:r>
            <a:r>
              <a:rPr spc="-65" dirty="0"/>
              <a:t>Exerc</a:t>
            </a:r>
            <a:r>
              <a:rPr spc="-15" dirty="0"/>
              <a:t>i</a:t>
            </a:r>
            <a:r>
              <a:rPr spc="-190" dirty="0"/>
              <a:t>s</a:t>
            </a:r>
            <a:r>
              <a:rPr spc="75" dirty="0"/>
              <a:t>e</a:t>
            </a:r>
            <a:r>
              <a:rPr spc="-150" dirty="0"/>
              <a:t> </a:t>
            </a:r>
            <a:r>
              <a:rPr spc="-90" dirty="0"/>
              <a:t>i</a:t>
            </a:r>
            <a:r>
              <a:rPr spc="-35" dirty="0"/>
              <a:t>n</a:t>
            </a:r>
            <a:r>
              <a:rPr spc="75" dirty="0"/>
              <a:t>duce</a:t>
            </a:r>
            <a:r>
              <a:rPr spc="80" dirty="0"/>
              <a:t>d</a:t>
            </a:r>
            <a:r>
              <a:rPr spc="-135" dirty="0"/>
              <a:t> </a:t>
            </a:r>
            <a:r>
              <a:rPr spc="10" dirty="0"/>
              <a:t>ang</a:t>
            </a:r>
            <a:r>
              <a:rPr spc="20" dirty="0"/>
              <a:t>i</a:t>
            </a:r>
            <a:r>
              <a:rPr spc="-35" dirty="0"/>
              <a:t>n</a:t>
            </a:r>
            <a:r>
              <a:rPr spc="114" dirty="0"/>
              <a:t>a</a:t>
            </a:r>
            <a:r>
              <a:rPr spc="-145" dirty="0"/>
              <a:t> </a:t>
            </a:r>
            <a:r>
              <a:rPr spc="-135" dirty="0"/>
              <a:t>(</a:t>
            </a:r>
            <a:r>
              <a:rPr spc="-114" dirty="0"/>
              <a:t>1</a:t>
            </a:r>
            <a:r>
              <a:rPr spc="-100" dirty="0"/>
              <a:t> </a:t>
            </a:r>
            <a:r>
              <a:rPr spc="-295" dirty="0"/>
              <a:t>=</a:t>
            </a:r>
            <a:r>
              <a:rPr spc="-105" dirty="0"/>
              <a:t> </a:t>
            </a:r>
            <a:r>
              <a:rPr spc="-70" dirty="0"/>
              <a:t>yes</a:t>
            </a:r>
            <a:r>
              <a:rPr spc="-250" dirty="0"/>
              <a:t>;</a:t>
            </a:r>
            <a:r>
              <a:rPr spc="-114" dirty="0"/>
              <a:t> 0</a:t>
            </a:r>
            <a:r>
              <a:rPr spc="-105" dirty="0"/>
              <a:t> </a:t>
            </a:r>
            <a:r>
              <a:rPr spc="-185" dirty="0"/>
              <a:t>=  </a:t>
            </a:r>
            <a:r>
              <a:rPr spc="-30" dirty="0"/>
              <a:t>no)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/>
          </a:p>
          <a:p>
            <a:pPr marL="12700" marR="126364">
              <a:lnSpc>
                <a:spcPct val="100000"/>
              </a:lnSpc>
            </a:pPr>
            <a:r>
              <a:rPr b="1" spc="15" dirty="0">
                <a:latin typeface="Tahoma"/>
                <a:cs typeface="Tahoma"/>
              </a:rPr>
              <a:t>oldp</a:t>
            </a:r>
            <a:r>
              <a:rPr b="1" spc="20" dirty="0">
                <a:latin typeface="Tahoma"/>
                <a:cs typeface="Tahoma"/>
              </a:rPr>
              <a:t>e</a:t>
            </a:r>
            <a:r>
              <a:rPr b="1" spc="-30" dirty="0">
                <a:latin typeface="Tahoma"/>
                <a:cs typeface="Tahoma"/>
              </a:rPr>
              <a:t>ak</a:t>
            </a:r>
            <a:r>
              <a:rPr b="1" spc="-15" dirty="0">
                <a:latin typeface="Tahoma"/>
                <a:cs typeface="Tahoma"/>
              </a:rPr>
              <a:t>:</a:t>
            </a:r>
            <a:r>
              <a:rPr b="1" spc="-30" dirty="0">
                <a:latin typeface="Tahoma"/>
                <a:cs typeface="Tahoma"/>
              </a:rPr>
              <a:t> </a:t>
            </a:r>
            <a:r>
              <a:rPr spc="-280" dirty="0"/>
              <a:t>S</a:t>
            </a:r>
            <a:r>
              <a:rPr spc="-250" dirty="0"/>
              <a:t>T</a:t>
            </a:r>
            <a:r>
              <a:rPr spc="-110" dirty="0"/>
              <a:t> </a:t>
            </a:r>
            <a:r>
              <a:rPr spc="-10" dirty="0"/>
              <a:t>depre</a:t>
            </a:r>
            <a:r>
              <a:rPr spc="-15" dirty="0"/>
              <a:t>s</a:t>
            </a:r>
            <a:r>
              <a:rPr spc="-190" dirty="0"/>
              <a:t>s</a:t>
            </a:r>
            <a:r>
              <a:rPr spc="-90" dirty="0"/>
              <a:t>i</a:t>
            </a:r>
            <a:r>
              <a:rPr spc="65" dirty="0"/>
              <a:t>o</a:t>
            </a:r>
            <a:r>
              <a:rPr spc="-30" dirty="0"/>
              <a:t>n</a:t>
            </a:r>
            <a:r>
              <a:rPr spc="-150" dirty="0"/>
              <a:t> </a:t>
            </a:r>
            <a:r>
              <a:rPr spc="-90" dirty="0"/>
              <a:t>i</a:t>
            </a:r>
            <a:r>
              <a:rPr spc="-35" dirty="0"/>
              <a:t>n</a:t>
            </a:r>
            <a:r>
              <a:rPr spc="75" dirty="0"/>
              <a:t>duce</a:t>
            </a:r>
            <a:r>
              <a:rPr spc="80" dirty="0"/>
              <a:t>d</a:t>
            </a:r>
            <a:r>
              <a:rPr spc="-150" dirty="0"/>
              <a:t> </a:t>
            </a:r>
            <a:r>
              <a:rPr dirty="0"/>
              <a:t>by</a:t>
            </a:r>
            <a:r>
              <a:rPr spc="-120" dirty="0"/>
              <a:t> </a:t>
            </a:r>
            <a:r>
              <a:rPr spc="-50" dirty="0"/>
              <a:t>exe</a:t>
            </a:r>
            <a:r>
              <a:rPr spc="-45" dirty="0"/>
              <a:t>r</a:t>
            </a:r>
            <a:r>
              <a:rPr spc="45" dirty="0"/>
              <a:t>ci</a:t>
            </a:r>
            <a:r>
              <a:rPr spc="-190" dirty="0"/>
              <a:t>s</a:t>
            </a:r>
            <a:r>
              <a:rPr spc="55" dirty="0"/>
              <a:t>e  </a:t>
            </a:r>
            <a:r>
              <a:rPr spc="-80" dirty="0"/>
              <a:t>re</a:t>
            </a:r>
            <a:r>
              <a:rPr spc="-30" dirty="0"/>
              <a:t>l</a:t>
            </a:r>
            <a:r>
              <a:rPr spc="15" dirty="0"/>
              <a:t>at</a:t>
            </a:r>
            <a:r>
              <a:rPr spc="-90" dirty="0"/>
              <a:t>i</a:t>
            </a:r>
            <a:r>
              <a:rPr spc="-55" dirty="0"/>
              <a:t>v</a:t>
            </a:r>
            <a:r>
              <a:rPr spc="75" dirty="0"/>
              <a:t>e</a:t>
            </a:r>
            <a:r>
              <a:rPr spc="-145" dirty="0"/>
              <a:t> </a:t>
            </a:r>
            <a:r>
              <a:rPr spc="-90" dirty="0"/>
              <a:t>t</a:t>
            </a:r>
            <a:r>
              <a:rPr spc="65" dirty="0"/>
              <a:t>o</a:t>
            </a:r>
            <a:r>
              <a:rPr spc="-105" dirty="0"/>
              <a:t> </a:t>
            </a:r>
            <a:r>
              <a:rPr spc="-95" dirty="0"/>
              <a:t>re</a:t>
            </a:r>
            <a:r>
              <a:rPr spc="-105" dirty="0"/>
              <a:t>s</a:t>
            </a:r>
            <a:r>
              <a:rPr spc="-80" dirty="0"/>
              <a:t>t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/>
          </a:p>
          <a:p>
            <a:pPr marL="12700" marR="254000">
              <a:lnSpc>
                <a:spcPct val="100000"/>
              </a:lnSpc>
              <a:spcBef>
                <a:spcPts val="5"/>
              </a:spcBef>
            </a:pPr>
            <a:r>
              <a:rPr b="1" spc="-120" dirty="0">
                <a:latin typeface="Tahoma"/>
                <a:cs typeface="Tahoma"/>
              </a:rPr>
              <a:t>s</a:t>
            </a:r>
            <a:r>
              <a:rPr b="1" spc="-75" dirty="0">
                <a:latin typeface="Tahoma"/>
                <a:cs typeface="Tahoma"/>
              </a:rPr>
              <a:t>l</a:t>
            </a:r>
            <a:r>
              <a:rPr b="1" spc="45" dirty="0">
                <a:latin typeface="Tahoma"/>
                <a:cs typeface="Tahoma"/>
              </a:rPr>
              <a:t>op</a:t>
            </a:r>
            <a:r>
              <a:rPr b="1" spc="50" dirty="0">
                <a:latin typeface="Tahoma"/>
                <a:cs typeface="Tahoma"/>
              </a:rPr>
              <a:t>e</a:t>
            </a:r>
            <a:r>
              <a:rPr b="1" spc="-120" dirty="0">
                <a:latin typeface="Tahoma"/>
                <a:cs typeface="Tahoma"/>
              </a:rPr>
              <a:t>:</a:t>
            </a:r>
            <a:r>
              <a:rPr b="1" spc="-30" dirty="0">
                <a:latin typeface="Tahoma"/>
                <a:cs typeface="Tahoma"/>
              </a:rPr>
              <a:t> </a:t>
            </a:r>
            <a:r>
              <a:rPr spc="-90" dirty="0"/>
              <a:t>t</a:t>
            </a:r>
            <a:r>
              <a:rPr spc="-35" dirty="0"/>
              <a:t>h</a:t>
            </a:r>
            <a:r>
              <a:rPr spc="75" dirty="0"/>
              <a:t>e</a:t>
            </a:r>
            <a:r>
              <a:rPr spc="-100" dirty="0"/>
              <a:t> </a:t>
            </a:r>
            <a:r>
              <a:rPr spc="-190" dirty="0"/>
              <a:t>s</a:t>
            </a:r>
            <a:r>
              <a:rPr spc="-90" dirty="0"/>
              <a:t>l</a:t>
            </a:r>
            <a:r>
              <a:rPr spc="55" dirty="0"/>
              <a:t>o</a:t>
            </a:r>
            <a:r>
              <a:rPr spc="75" dirty="0"/>
              <a:t>pe</a:t>
            </a:r>
            <a:r>
              <a:rPr spc="-135" dirty="0"/>
              <a:t> </a:t>
            </a:r>
            <a:r>
              <a:rPr spc="65" dirty="0"/>
              <a:t>o</a:t>
            </a:r>
            <a:r>
              <a:rPr spc="-55" dirty="0"/>
              <a:t>f</a:t>
            </a:r>
            <a:r>
              <a:rPr spc="-120" dirty="0"/>
              <a:t> </a:t>
            </a:r>
            <a:r>
              <a:rPr spc="-90" dirty="0"/>
              <a:t>t</a:t>
            </a:r>
            <a:r>
              <a:rPr spc="-35" dirty="0"/>
              <a:t>h</a:t>
            </a:r>
            <a:r>
              <a:rPr spc="75" dirty="0"/>
              <a:t>e</a:t>
            </a:r>
            <a:r>
              <a:rPr spc="-110" dirty="0"/>
              <a:t> </a:t>
            </a:r>
            <a:r>
              <a:rPr spc="30" dirty="0"/>
              <a:t>pea</a:t>
            </a:r>
            <a:r>
              <a:rPr spc="35" dirty="0"/>
              <a:t>k</a:t>
            </a:r>
            <a:r>
              <a:rPr spc="-120" dirty="0"/>
              <a:t> </a:t>
            </a:r>
            <a:r>
              <a:rPr spc="-50" dirty="0"/>
              <a:t>exe</a:t>
            </a:r>
            <a:r>
              <a:rPr spc="-45" dirty="0"/>
              <a:t>r</a:t>
            </a:r>
            <a:r>
              <a:rPr spc="45" dirty="0"/>
              <a:t>ci</a:t>
            </a:r>
            <a:r>
              <a:rPr spc="-190" dirty="0"/>
              <a:t>s</a:t>
            </a:r>
            <a:r>
              <a:rPr spc="75" dirty="0"/>
              <a:t>e</a:t>
            </a:r>
            <a:r>
              <a:rPr spc="-135" dirty="0"/>
              <a:t> </a:t>
            </a:r>
            <a:r>
              <a:rPr spc="-210" dirty="0"/>
              <a:t>ST  </a:t>
            </a:r>
            <a:r>
              <a:rPr spc="-190" dirty="0"/>
              <a:t>s</a:t>
            </a:r>
            <a:r>
              <a:rPr spc="70" dirty="0"/>
              <a:t>e</a:t>
            </a:r>
            <a:r>
              <a:rPr spc="80" dirty="0"/>
              <a:t>g</a:t>
            </a:r>
            <a:r>
              <a:rPr spc="-45" dirty="0"/>
              <a:t>m</a:t>
            </a:r>
            <a:r>
              <a:rPr spc="-10" dirty="0"/>
              <a:t>ent</a:t>
            </a:r>
            <a:r>
              <a:rPr spc="-130" dirty="0"/>
              <a:t> </a:t>
            </a:r>
            <a:r>
              <a:rPr spc="-135" dirty="0"/>
              <a:t>(</a:t>
            </a:r>
            <a:r>
              <a:rPr spc="10" dirty="0"/>
              <a:t>V</a:t>
            </a:r>
            <a:r>
              <a:rPr spc="5" dirty="0"/>
              <a:t>a</a:t>
            </a:r>
            <a:r>
              <a:rPr spc="20" dirty="0"/>
              <a:t>lue</a:t>
            </a:r>
            <a:r>
              <a:rPr spc="-105" dirty="0"/>
              <a:t> </a:t>
            </a:r>
            <a:r>
              <a:rPr spc="-215" dirty="0"/>
              <a:t>1</a:t>
            </a:r>
            <a:r>
              <a:rPr spc="-150" dirty="0"/>
              <a:t>:</a:t>
            </a:r>
            <a:r>
              <a:rPr spc="-100" dirty="0"/>
              <a:t> </a:t>
            </a:r>
            <a:r>
              <a:rPr spc="25" dirty="0"/>
              <a:t>up</a:t>
            </a:r>
            <a:r>
              <a:rPr spc="-190" dirty="0"/>
              <a:t>s</a:t>
            </a:r>
            <a:r>
              <a:rPr spc="-100" dirty="0"/>
              <a:t>l</a:t>
            </a:r>
            <a:r>
              <a:rPr spc="55" dirty="0"/>
              <a:t>o</a:t>
            </a:r>
            <a:r>
              <a:rPr spc="75" dirty="0"/>
              <a:t>p</a:t>
            </a:r>
            <a:r>
              <a:rPr spc="-110" dirty="0"/>
              <a:t>i</a:t>
            </a:r>
            <a:r>
              <a:rPr spc="20" dirty="0"/>
              <a:t>n</a:t>
            </a:r>
            <a:r>
              <a:rPr spc="10" dirty="0"/>
              <a:t>g</a:t>
            </a:r>
            <a:r>
              <a:rPr spc="-125" dirty="0"/>
              <a:t>,</a:t>
            </a:r>
            <a:r>
              <a:rPr spc="-140" dirty="0"/>
              <a:t> </a:t>
            </a:r>
            <a:r>
              <a:rPr spc="10" dirty="0"/>
              <a:t>V</a:t>
            </a:r>
            <a:r>
              <a:rPr spc="5" dirty="0"/>
              <a:t>a</a:t>
            </a:r>
            <a:r>
              <a:rPr spc="20" dirty="0"/>
              <a:t>lue</a:t>
            </a:r>
            <a:r>
              <a:rPr spc="-105" dirty="0"/>
              <a:t> </a:t>
            </a:r>
            <a:r>
              <a:rPr spc="-215" dirty="0"/>
              <a:t>2</a:t>
            </a:r>
            <a:r>
              <a:rPr spc="-150" dirty="0"/>
              <a:t>:</a:t>
            </a:r>
            <a:r>
              <a:rPr spc="-114" dirty="0"/>
              <a:t> </a:t>
            </a:r>
            <a:r>
              <a:rPr spc="-90" dirty="0"/>
              <a:t>f</a:t>
            </a:r>
            <a:r>
              <a:rPr spc="-50" dirty="0"/>
              <a:t>l</a:t>
            </a:r>
            <a:r>
              <a:rPr spc="15" dirty="0"/>
              <a:t>at</a:t>
            </a:r>
            <a:r>
              <a:rPr spc="-125" dirty="0"/>
              <a:t>,</a:t>
            </a:r>
          </a:p>
          <a:p>
            <a:pPr marL="602615">
              <a:lnSpc>
                <a:spcPct val="100000"/>
              </a:lnSpc>
            </a:pPr>
            <a:r>
              <a:rPr spc="10" dirty="0"/>
              <a:t>V</a:t>
            </a:r>
            <a:r>
              <a:rPr spc="5" dirty="0"/>
              <a:t>a</a:t>
            </a:r>
            <a:r>
              <a:rPr spc="15" dirty="0"/>
              <a:t>l</a:t>
            </a:r>
            <a:r>
              <a:rPr spc="20" dirty="0"/>
              <a:t>ue</a:t>
            </a:r>
            <a:r>
              <a:rPr spc="-110" dirty="0"/>
              <a:t> </a:t>
            </a:r>
            <a:r>
              <a:rPr spc="-215" dirty="0"/>
              <a:t>3</a:t>
            </a:r>
            <a:r>
              <a:rPr spc="-150" dirty="0"/>
              <a:t>:</a:t>
            </a:r>
            <a:r>
              <a:rPr spc="-114" dirty="0"/>
              <a:t> </a:t>
            </a:r>
            <a:r>
              <a:rPr spc="45" dirty="0"/>
              <a:t>do</a:t>
            </a:r>
            <a:r>
              <a:rPr spc="75" dirty="0"/>
              <a:t>w</a:t>
            </a:r>
            <a:r>
              <a:rPr spc="-30" dirty="0"/>
              <a:t>n</a:t>
            </a:r>
            <a:r>
              <a:rPr spc="-125" dirty="0"/>
              <a:t> </a:t>
            </a:r>
            <a:r>
              <a:rPr spc="-190" dirty="0"/>
              <a:t>s</a:t>
            </a:r>
            <a:r>
              <a:rPr spc="-90" dirty="0"/>
              <a:t>l</a:t>
            </a:r>
            <a:r>
              <a:rPr spc="55" dirty="0"/>
              <a:t>o</a:t>
            </a:r>
            <a:r>
              <a:rPr spc="75" dirty="0"/>
              <a:t>p</a:t>
            </a:r>
            <a:r>
              <a:rPr spc="-110" dirty="0"/>
              <a:t>i</a:t>
            </a:r>
            <a:r>
              <a:rPr spc="-35" dirty="0"/>
              <a:t>n</a:t>
            </a:r>
            <a:r>
              <a:rPr spc="60" dirty="0"/>
              <a:t>g</a:t>
            </a:r>
            <a:r>
              <a:rPr spc="-120" dirty="0"/>
              <a:t>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/>
          </a:p>
          <a:p>
            <a:pPr marL="12700">
              <a:lnSpc>
                <a:spcPct val="100000"/>
              </a:lnSpc>
            </a:pPr>
            <a:r>
              <a:rPr b="1" spc="45" dirty="0">
                <a:latin typeface="Tahoma"/>
                <a:cs typeface="Tahoma"/>
              </a:rPr>
              <a:t>ca</a:t>
            </a:r>
            <a:r>
              <a:rPr b="1" spc="30" dirty="0">
                <a:latin typeface="Tahoma"/>
                <a:cs typeface="Tahoma"/>
              </a:rPr>
              <a:t>:</a:t>
            </a:r>
            <a:r>
              <a:rPr b="1" spc="-25" dirty="0">
                <a:latin typeface="Tahoma"/>
                <a:cs typeface="Tahoma"/>
              </a:rPr>
              <a:t> </a:t>
            </a:r>
            <a:r>
              <a:rPr spc="-75" dirty="0"/>
              <a:t>The</a:t>
            </a:r>
            <a:r>
              <a:rPr spc="-114" dirty="0"/>
              <a:t> </a:t>
            </a:r>
            <a:r>
              <a:rPr spc="-35" dirty="0"/>
              <a:t>n</a:t>
            </a:r>
            <a:r>
              <a:rPr spc="-20" dirty="0"/>
              <a:t>umber</a:t>
            </a:r>
            <a:r>
              <a:rPr spc="-120" dirty="0"/>
              <a:t> </a:t>
            </a:r>
            <a:r>
              <a:rPr spc="65" dirty="0"/>
              <a:t>o</a:t>
            </a:r>
            <a:r>
              <a:rPr spc="-55" dirty="0"/>
              <a:t>f</a:t>
            </a:r>
            <a:r>
              <a:rPr spc="-120" dirty="0"/>
              <a:t> </a:t>
            </a:r>
            <a:r>
              <a:rPr spc="-55" dirty="0"/>
              <a:t>ma</a:t>
            </a:r>
            <a:r>
              <a:rPr spc="-20" dirty="0"/>
              <a:t>j</a:t>
            </a:r>
            <a:r>
              <a:rPr spc="65" dirty="0"/>
              <a:t>o</a:t>
            </a:r>
            <a:r>
              <a:rPr spc="-180" dirty="0"/>
              <a:t>r</a:t>
            </a:r>
            <a:r>
              <a:rPr spc="-125" dirty="0"/>
              <a:t> </a:t>
            </a:r>
            <a:r>
              <a:rPr spc="-45" dirty="0"/>
              <a:t>v</a:t>
            </a:r>
            <a:r>
              <a:rPr spc="-60" dirty="0"/>
              <a:t>es</a:t>
            </a:r>
            <a:r>
              <a:rPr spc="-190" dirty="0"/>
              <a:t>s</a:t>
            </a:r>
            <a:r>
              <a:rPr spc="-20" dirty="0"/>
              <a:t>e</a:t>
            </a:r>
            <a:r>
              <a:rPr spc="-5" dirty="0"/>
              <a:t>l</a:t>
            </a:r>
            <a:r>
              <a:rPr spc="-185" dirty="0"/>
              <a:t>s</a:t>
            </a:r>
            <a:r>
              <a:rPr spc="-150" dirty="0"/>
              <a:t> </a:t>
            </a:r>
            <a:r>
              <a:rPr spc="-135" dirty="0"/>
              <a:t>(</a:t>
            </a:r>
            <a:r>
              <a:rPr spc="-110" dirty="0"/>
              <a:t>0</a:t>
            </a:r>
            <a:r>
              <a:rPr spc="-170" dirty="0"/>
              <a:t>-</a:t>
            </a:r>
            <a:r>
              <a:rPr spc="-114" dirty="0"/>
              <a:t>3)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/>
          </a:p>
          <a:p>
            <a:pPr marL="12700" marR="5080">
              <a:lnSpc>
                <a:spcPct val="100000"/>
              </a:lnSpc>
            </a:pPr>
            <a:r>
              <a:rPr b="1" spc="-70" dirty="0">
                <a:latin typeface="Tahoma"/>
                <a:cs typeface="Tahoma"/>
              </a:rPr>
              <a:t>thal:</a:t>
            </a:r>
            <a:r>
              <a:rPr b="1" spc="-35" dirty="0">
                <a:latin typeface="Tahoma"/>
                <a:cs typeface="Tahoma"/>
              </a:rPr>
              <a:t> </a:t>
            </a:r>
            <a:r>
              <a:rPr spc="80" dirty="0"/>
              <a:t>A</a:t>
            </a:r>
            <a:r>
              <a:rPr spc="-105" dirty="0"/>
              <a:t> </a:t>
            </a:r>
            <a:r>
              <a:rPr spc="-20" dirty="0"/>
              <a:t>b</a:t>
            </a:r>
            <a:r>
              <a:rPr spc="5" dirty="0"/>
              <a:t>l</a:t>
            </a:r>
            <a:r>
              <a:rPr spc="55" dirty="0"/>
              <a:t>oo</a:t>
            </a:r>
            <a:r>
              <a:rPr spc="85" dirty="0"/>
              <a:t>d</a:t>
            </a:r>
            <a:r>
              <a:rPr spc="-150" dirty="0"/>
              <a:t> </a:t>
            </a:r>
            <a:r>
              <a:rPr spc="-15" dirty="0"/>
              <a:t>d</a:t>
            </a:r>
            <a:r>
              <a:rPr spc="10" dirty="0"/>
              <a:t>i</a:t>
            </a:r>
            <a:r>
              <a:rPr spc="-190" dirty="0"/>
              <a:t>s</a:t>
            </a:r>
            <a:r>
              <a:rPr spc="65" dirty="0"/>
              <a:t>o</a:t>
            </a:r>
            <a:r>
              <a:rPr spc="-35" dirty="0"/>
              <a:t>r</a:t>
            </a:r>
            <a:r>
              <a:rPr spc="-60" dirty="0"/>
              <a:t>d</a:t>
            </a:r>
            <a:r>
              <a:rPr spc="-50" dirty="0"/>
              <a:t>er</a:t>
            </a:r>
            <a:r>
              <a:rPr spc="-125" dirty="0"/>
              <a:t> </a:t>
            </a:r>
            <a:r>
              <a:rPr spc="145" dirty="0"/>
              <a:t>ca</a:t>
            </a:r>
            <a:r>
              <a:rPr spc="-100" dirty="0"/>
              <a:t>ll</a:t>
            </a:r>
            <a:r>
              <a:rPr spc="80" dirty="0"/>
              <a:t>ed</a:t>
            </a:r>
            <a:r>
              <a:rPr spc="-150" dirty="0"/>
              <a:t> </a:t>
            </a:r>
            <a:r>
              <a:rPr spc="-90" dirty="0"/>
              <a:t>t</a:t>
            </a:r>
            <a:r>
              <a:rPr spc="-35" dirty="0"/>
              <a:t>h</a:t>
            </a:r>
            <a:r>
              <a:rPr spc="5" dirty="0"/>
              <a:t>a</a:t>
            </a:r>
            <a:r>
              <a:rPr spc="15" dirty="0"/>
              <a:t>l</a:t>
            </a:r>
            <a:r>
              <a:rPr spc="-95" dirty="0"/>
              <a:t>as</a:t>
            </a:r>
            <a:r>
              <a:rPr spc="-90" dirty="0"/>
              <a:t>s</a:t>
            </a:r>
            <a:r>
              <a:rPr spc="-30" dirty="0"/>
              <a:t>em</a:t>
            </a:r>
            <a:r>
              <a:rPr spc="-10" dirty="0"/>
              <a:t>i</a:t>
            </a:r>
            <a:r>
              <a:rPr spc="114" dirty="0"/>
              <a:t>a</a:t>
            </a:r>
            <a:r>
              <a:rPr spc="-135" dirty="0"/>
              <a:t> (</a:t>
            </a:r>
            <a:r>
              <a:rPr spc="-114" dirty="0"/>
              <a:t>3</a:t>
            </a:r>
            <a:r>
              <a:rPr spc="-105" dirty="0"/>
              <a:t> </a:t>
            </a:r>
            <a:r>
              <a:rPr spc="-185" dirty="0"/>
              <a:t>=  </a:t>
            </a:r>
            <a:r>
              <a:rPr spc="20" dirty="0"/>
              <a:t>no</a:t>
            </a:r>
            <a:r>
              <a:rPr spc="-35" dirty="0"/>
              <a:t>rma</a:t>
            </a:r>
            <a:r>
              <a:rPr spc="-90" dirty="0"/>
              <a:t>l</a:t>
            </a:r>
            <a:r>
              <a:rPr spc="-250" dirty="0"/>
              <a:t>;</a:t>
            </a:r>
            <a:r>
              <a:rPr spc="-150" dirty="0"/>
              <a:t> </a:t>
            </a:r>
            <a:r>
              <a:rPr spc="-114" dirty="0"/>
              <a:t>6</a:t>
            </a:r>
            <a:r>
              <a:rPr spc="-105" dirty="0"/>
              <a:t> </a:t>
            </a:r>
            <a:r>
              <a:rPr spc="-295" dirty="0"/>
              <a:t>=</a:t>
            </a:r>
            <a:r>
              <a:rPr spc="-105" dirty="0"/>
              <a:t> </a:t>
            </a:r>
            <a:r>
              <a:rPr spc="-90" dirty="0"/>
              <a:t>f</a:t>
            </a:r>
            <a:r>
              <a:rPr spc="-55" dirty="0"/>
              <a:t>i</a:t>
            </a:r>
            <a:r>
              <a:rPr dirty="0"/>
              <a:t>xed</a:t>
            </a:r>
            <a:r>
              <a:rPr spc="-120" dirty="0"/>
              <a:t> </a:t>
            </a:r>
            <a:r>
              <a:rPr spc="40" dirty="0"/>
              <a:t>de</a:t>
            </a:r>
            <a:r>
              <a:rPr spc="25" dirty="0"/>
              <a:t>f</a:t>
            </a:r>
            <a:r>
              <a:rPr spc="135" dirty="0"/>
              <a:t>e</a:t>
            </a:r>
            <a:r>
              <a:rPr spc="125" dirty="0"/>
              <a:t>c</a:t>
            </a:r>
            <a:r>
              <a:rPr spc="-90" dirty="0"/>
              <a:t>t</a:t>
            </a:r>
            <a:r>
              <a:rPr spc="-250" dirty="0"/>
              <a:t>;</a:t>
            </a:r>
            <a:r>
              <a:rPr spc="-125" dirty="0"/>
              <a:t> </a:t>
            </a:r>
            <a:r>
              <a:rPr spc="-114" dirty="0"/>
              <a:t>7</a:t>
            </a:r>
            <a:r>
              <a:rPr spc="-105" dirty="0"/>
              <a:t> </a:t>
            </a:r>
            <a:r>
              <a:rPr spc="-295" dirty="0"/>
              <a:t>=</a:t>
            </a:r>
          </a:p>
          <a:p>
            <a:pPr marL="455930">
              <a:lnSpc>
                <a:spcPct val="100000"/>
              </a:lnSpc>
            </a:pPr>
            <a:r>
              <a:rPr spc="-50" dirty="0"/>
              <a:t>re</a:t>
            </a:r>
            <a:r>
              <a:rPr spc="-45" dirty="0"/>
              <a:t>v</a:t>
            </a:r>
            <a:r>
              <a:rPr spc="-95" dirty="0"/>
              <a:t>er</a:t>
            </a:r>
            <a:r>
              <a:rPr spc="-105" dirty="0"/>
              <a:t>s</a:t>
            </a:r>
            <a:r>
              <a:rPr spc="35" dirty="0"/>
              <a:t>ab</a:t>
            </a:r>
            <a:r>
              <a:rPr spc="20" dirty="0"/>
              <a:t>l</a:t>
            </a:r>
            <a:r>
              <a:rPr spc="75" dirty="0"/>
              <a:t>e</a:t>
            </a:r>
            <a:r>
              <a:rPr spc="-135" dirty="0"/>
              <a:t> </a:t>
            </a:r>
            <a:r>
              <a:rPr spc="20" dirty="0"/>
              <a:t>defect)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spc="-75" dirty="0">
                <a:latin typeface="Tahoma"/>
                <a:cs typeface="Tahoma"/>
              </a:rPr>
              <a:t>num</a:t>
            </a:r>
            <a:r>
              <a:rPr b="1" spc="-35" dirty="0">
                <a:latin typeface="Tahoma"/>
                <a:cs typeface="Tahoma"/>
              </a:rPr>
              <a:t>:</a:t>
            </a:r>
            <a:r>
              <a:rPr b="1" spc="-40" dirty="0">
                <a:latin typeface="Tahoma"/>
                <a:cs typeface="Tahoma"/>
              </a:rPr>
              <a:t> </a:t>
            </a:r>
            <a:r>
              <a:rPr spc="-40" dirty="0"/>
              <a:t>Hear</a:t>
            </a:r>
            <a:r>
              <a:rPr spc="-25" dirty="0"/>
              <a:t>t</a:t>
            </a:r>
            <a:r>
              <a:rPr spc="-110" dirty="0"/>
              <a:t> </a:t>
            </a:r>
            <a:r>
              <a:rPr spc="-15" dirty="0"/>
              <a:t>d</a:t>
            </a:r>
            <a:r>
              <a:rPr spc="10" dirty="0"/>
              <a:t>i</a:t>
            </a:r>
            <a:r>
              <a:rPr spc="-190" dirty="0"/>
              <a:t>s</a:t>
            </a:r>
            <a:r>
              <a:rPr dirty="0"/>
              <a:t>ea</a:t>
            </a:r>
            <a:r>
              <a:rPr spc="-5" dirty="0"/>
              <a:t>s</a:t>
            </a:r>
            <a:r>
              <a:rPr spc="75" dirty="0"/>
              <a:t>e</a:t>
            </a:r>
            <a:r>
              <a:rPr spc="-120" dirty="0"/>
              <a:t> </a:t>
            </a:r>
            <a:r>
              <a:rPr spc="-135" dirty="0"/>
              <a:t>(</a:t>
            </a:r>
            <a:r>
              <a:rPr spc="-114" dirty="0"/>
              <a:t>0</a:t>
            </a:r>
            <a:r>
              <a:rPr spc="-105" dirty="0"/>
              <a:t> </a:t>
            </a:r>
            <a:r>
              <a:rPr spc="-295" dirty="0"/>
              <a:t>=</a:t>
            </a:r>
            <a:r>
              <a:rPr spc="-114" dirty="0"/>
              <a:t> </a:t>
            </a:r>
            <a:r>
              <a:rPr spc="-35" dirty="0"/>
              <a:t>n</a:t>
            </a:r>
            <a:r>
              <a:rPr spc="65" dirty="0"/>
              <a:t>o</a:t>
            </a:r>
            <a:r>
              <a:rPr spc="-125" dirty="0"/>
              <a:t>,</a:t>
            </a:r>
            <a:r>
              <a:rPr spc="-114" dirty="0"/>
              <a:t> 1</a:t>
            </a:r>
            <a:r>
              <a:rPr spc="-105" dirty="0"/>
              <a:t> </a:t>
            </a:r>
            <a:r>
              <a:rPr spc="-295" dirty="0"/>
              <a:t>=</a:t>
            </a:r>
            <a:r>
              <a:rPr spc="-114" dirty="0"/>
              <a:t> </a:t>
            </a:r>
            <a:r>
              <a:rPr spc="-80" dirty="0"/>
              <a:t>yes)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420" y="311607"/>
            <a:ext cx="9681845" cy="1610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b="1" spc="10" dirty="0">
                <a:solidFill>
                  <a:srgbClr val="23292E"/>
                </a:solidFill>
                <a:latin typeface="Tahoma"/>
                <a:cs typeface="Tahoma"/>
              </a:rPr>
              <a:t>Age:</a:t>
            </a:r>
            <a:r>
              <a:rPr sz="1300" b="1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Verdana"/>
                <a:cs typeface="Verdana"/>
              </a:rPr>
              <a:t>Age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23292E"/>
                </a:solidFill>
                <a:latin typeface="Verdana"/>
                <a:cs typeface="Verdana"/>
              </a:rPr>
              <a:t>is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most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important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factor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in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developing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cardiovascular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or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diseases,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approximately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5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tripling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Verdana"/>
                <a:cs typeface="Verdana"/>
              </a:rPr>
              <a:t>each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85" dirty="0">
                <a:solidFill>
                  <a:srgbClr val="23292E"/>
                </a:solidFill>
                <a:latin typeface="Verdana"/>
                <a:cs typeface="Verdana"/>
              </a:rPr>
              <a:t>decade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life.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Coronary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fatty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streaks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Verdana"/>
                <a:cs typeface="Verdana"/>
              </a:rPr>
              <a:t>can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begin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form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in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25" dirty="0">
                <a:solidFill>
                  <a:srgbClr val="23292E"/>
                </a:solidFill>
                <a:latin typeface="Verdana"/>
                <a:cs typeface="Verdana"/>
              </a:rPr>
              <a:t>adolescence.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5" dirty="0">
                <a:solidFill>
                  <a:srgbClr val="23292E"/>
                </a:solidFill>
                <a:latin typeface="Verdana"/>
                <a:cs typeface="Verdana"/>
              </a:rPr>
              <a:t>It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23292E"/>
                </a:solidFill>
                <a:latin typeface="Verdana"/>
                <a:cs typeface="Verdana"/>
              </a:rPr>
              <a:t>is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estimated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that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82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percent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0" dirty="0">
                <a:solidFill>
                  <a:srgbClr val="23292E"/>
                </a:solidFill>
                <a:latin typeface="Verdana"/>
                <a:cs typeface="Verdana"/>
              </a:rPr>
              <a:t>people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who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die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coronary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disease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are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65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and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older.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Simultaneously,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stroke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doubles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every </a:t>
            </a:r>
            <a:r>
              <a:rPr sz="1300" spc="85" dirty="0">
                <a:solidFill>
                  <a:srgbClr val="23292E"/>
                </a:solidFill>
                <a:latin typeface="Verdana"/>
                <a:cs typeface="Verdana"/>
              </a:rPr>
              <a:t>decade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after </a:t>
            </a:r>
            <a:r>
              <a:rPr sz="1300" spc="-44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Verdana"/>
                <a:cs typeface="Verdana"/>
              </a:rPr>
              <a:t>age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55.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Verdana"/>
              <a:cs typeface="Verdana"/>
            </a:endParaRPr>
          </a:p>
          <a:p>
            <a:pPr marL="12700" marR="130810">
              <a:lnSpc>
                <a:spcPct val="100000"/>
              </a:lnSpc>
            </a:pPr>
            <a:r>
              <a:rPr sz="1300" b="1" spc="-70" dirty="0">
                <a:solidFill>
                  <a:srgbClr val="23292E"/>
                </a:solidFill>
                <a:latin typeface="Tahoma"/>
                <a:cs typeface="Tahoma"/>
              </a:rPr>
              <a:t>Sex:</a:t>
            </a:r>
            <a:r>
              <a:rPr sz="1300" b="1" spc="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23292E"/>
                </a:solidFill>
                <a:latin typeface="Verdana"/>
                <a:cs typeface="Verdana"/>
              </a:rPr>
              <a:t>Men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are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at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greater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disease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than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pre-menopausal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women.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Verdana"/>
                <a:cs typeface="Verdana"/>
              </a:rPr>
              <a:t>Once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past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menopause,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it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has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been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argued </a:t>
            </a:r>
            <a:r>
              <a:rPr sz="1300" spc="-44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that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woman's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23292E"/>
                </a:solidFill>
                <a:latin typeface="Verdana"/>
                <a:cs typeface="Verdana"/>
              </a:rPr>
              <a:t>is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similar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man’s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although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more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recent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data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from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WHO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and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UN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disputes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this.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If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female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has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diabetes,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she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23292E"/>
                </a:solidFill>
                <a:latin typeface="Verdana"/>
                <a:cs typeface="Verdana"/>
              </a:rPr>
              <a:t>is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more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likely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20" dirty="0">
                <a:solidFill>
                  <a:srgbClr val="23292E"/>
                </a:solidFill>
                <a:latin typeface="Verdana"/>
                <a:cs typeface="Verdana"/>
              </a:rPr>
              <a:t>develop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disease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than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5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male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diabetes.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420" y="2095626"/>
            <a:ext cx="941387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b="1" spc="-75" dirty="0">
                <a:solidFill>
                  <a:srgbClr val="23292E"/>
                </a:solidFill>
                <a:latin typeface="Tahoma"/>
                <a:cs typeface="Tahoma"/>
              </a:rPr>
              <a:t>Resting</a:t>
            </a:r>
            <a:r>
              <a:rPr sz="1300" b="1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b="1" spc="-30" dirty="0">
                <a:solidFill>
                  <a:srgbClr val="23292E"/>
                </a:solidFill>
                <a:latin typeface="Tahoma"/>
                <a:cs typeface="Tahoma"/>
              </a:rPr>
              <a:t>Blood</a:t>
            </a:r>
            <a:r>
              <a:rPr sz="1300" b="1" spc="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b="1" spc="-80" dirty="0">
                <a:solidFill>
                  <a:srgbClr val="23292E"/>
                </a:solidFill>
                <a:latin typeface="Tahoma"/>
                <a:cs typeface="Tahoma"/>
              </a:rPr>
              <a:t>Pressure:</a:t>
            </a:r>
            <a:r>
              <a:rPr sz="1300" b="1" spc="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Over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time,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high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blood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pressure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Verdana"/>
                <a:cs typeface="Verdana"/>
              </a:rPr>
              <a:t>can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60" dirty="0">
                <a:solidFill>
                  <a:srgbClr val="23292E"/>
                </a:solidFill>
                <a:latin typeface="Verdana"/>
                <a:cs typeface="Verdana"/>
              </a:rPr>
              <a:t>damage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 arteries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that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0" dirty="0">
                <a:solidFill>
                  <a:srgbClr val="23292E"/>
                </a:solidFill>
                <a:latin typeface="Verdana"/>
                <a:cs typeface="Verdana"/>
              </a:rPr>
              <a:t>feed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heart.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High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blood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pressure </a:t>
            </a:r>
            <a:r>
              <a:rPr sz="1300" spc="-44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that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occurs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other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conditions,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such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as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obesity,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high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cholesterol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or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diabetes,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increases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even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more.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420" y="2689986"/>
            <a:ext cx="967486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b="1" spc="-60" dirty="0">
                <a:solidFill>
                  <a:srgbClr val="23292E"/>
                </a:solidFill>
                <a:latin typeface="Tahoma"/>
                <a:cs typeface="Tahoma"/>
              </a:rPr>
              <a:t>Fasting</a:t>
            </a:r>
            <a:r>
              <a:rPr sz="1300" b="1" spc="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b="1" spc="-30" dirty="0">
                <a:solidFill>
                  <a:srgbClr val="23292E"/>
                </a:solidFill>
                <a:latin typeface="Tahoma"/>
                <a:cs typeface="Tahoma"/>
              </a:rPr>
              <a:t>Blood</a:t>
            </a:r>
            <a:r>
              <a:rPr sz="1300" b="1" spc="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b="1" spc="-60" dirty="0">
                <a:solidFill>
                  <a:srgbClr val="23292E"/>
                </a:solidFill>
                <a:latin typeface="Tahoma"/>
                <a:cs typeface="Tahoma"/>
              </a:rPr>
              <a:t>Sugar:</a:t>
            </a:r>
            <a:r>
              <a:rPr sz="1300" b="1" spc="-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Not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producing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enough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hormone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secreted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by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pancreas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(insulin)</a:t>
            </a:r>
            <a:r>
              <a:rPr sz="1300" spc="-12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or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not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responding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insulin </a:t>
            </a:r>
            <a:r>
              <a:rPr sz="1300" spc="-44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properly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causes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body's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blood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sugar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levels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rise,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increasing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attack.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420" y="3284042"/>
            <a:ext cx="967613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b="1" spc="-40" dirty="0">
                <a:solidFill>
                  <a:srgbClr val="23292E"/>
                </a:solidFill>
                <a:latin typeface="Tahoma"/>
                <a:cs typeface="Tahoma"/>
              </a:rPr>
              <a:t>Cholesterol:</a:t>
            </a:r>
            <a:r>
              <a:rPr sz="1300" b="1" spc="1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spc="70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high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level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low-density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lipoprotein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(LDL)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cholesterol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(the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"bad"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cholesterol)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23292E"/>
                </a:solidFill>
                <a:latin typeface="Verdana"/>
                <a:cs typeface="Verdana"/>
              </a:rPr>
              <a:t>is</a:t>
            </a:r>
            <a:r>
              <a:rPr sz="1300" spc="-12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most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likely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narrow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arteries. </a:t>
            </a:r>
            <a:r>
              <a:rPr sz="1300" spc="-44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70" dirty="0">
                <a:solidFill>
                  <a:srgbClr val="23292E"/>
                </a:solidFill>
                <a:latin typeface="Verdana"/>
                <a:cs typeface="Verdana"/>
              </a:rPr>
              <a:t>A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high level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triglycerides,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type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blood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fat related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to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your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diet, also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ups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your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heart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attack.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However,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high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level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high-density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lipoprotein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(HDL)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cholesterol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(the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"good"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cholesterol)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lowers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attack.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420" y="4077080"/>
            <a:ext cx="9675495" cy="2402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60045">
              <a:lnSpc>
                <a:spcPct val="100000"/>
              </a:lnSpc>
              <a:spcBef>
                <a:spcPts val="95"/>
              </a:spcBef>
            </a:pPr>
            <a:r>
              <a:rPr sz="1300" b="1" spc="-75" dirty="0">
                <a:solidFill>
                  <a:srgbClr val="23292E"/>
                </a:solidFill>
                <a:latin typeface="Tahoma"/>
                <a:cs typeface="Tahoma"/>
              </a:rPr>
              <a:t>Resting</a:t>
            </a:r>
            <a:r>
              <a:rPr sz="1300" b="1" dirty="0">
                <a:solidFill>
                  <a:srgbClr val="23292E"/>
                </a:solidFill>
                <a:latin typeface="Tahoma"/>
                <a:cs typeface="Tahoma"/>
              </a:rPr>
              <a:t> ECG:</a:t>
            </a:r>
            <a:r>
              <a:rPr sz="1300" b="1" spc="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For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people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at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low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cardiovascular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disease,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70" dirty="0">
                <a:solidFill>
                  <a:srgbClr val="23292E"/>
                </a:solidFill>
                <a:latin typeface="Verdana"/>
                <a:cs typeface="Verdana"/>
              </a:rPr>
              <a:t>USPSTF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20" dirty="0">
                <a:solidFill>
                  <a:srgbClr val="23292E"/>
                </a:solidFill>
                <a:latin typeface="Verdana"/>
                <a:cs typeface="Verdana"/>
              </a:rPr>
              <a:t>concludes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moderate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certainty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that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the </a:t>
            </a:r>
            <a:r>
              <a:rPr sz="1300" spc="-44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potential 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harms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screening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with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resting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or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exercise </a:t>
            </a:r>
            <a:r>
              <a:rPr sz="1300" spc="40" dirty="0">
                <a:solidFill>
                  <a:srgbClr val="23292E"/>
                </a:solidFill>
                <a:latin typeface="Verdana"/>
                <a:cs typeface="Verdana"/>
              </a:rPr>
              <a:t>ECG </a:t>
            </a:r>
            <a:r>
              <a:rPr sz="1300" spc="20" dirty="0">
                <a:solidFill>
                  <a:srgbClr val="23292E"/>
                </a:solidFill>
                <a:latin typeface="Verdana"/>
                <a:cs typeface="Verdana"/>
              </a:rPr>
              <a:t>equal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or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exceed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the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potential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benefits. 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For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people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at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intermediate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high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23292E"/>
                </a:solidFill>
                <a:latin typeface="Verdana"/>
                <a:cs typeface="Verdana"/>
              </a:rPr>
              <a:t>risk,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current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/>
                <a:cs typeface="Verdana"/>
              </a:rPr>
              <a:t>evidence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23292E"/>
                </a:solidFill>
                <a:latin typeface="Verdana"/>
                <a:cs typeface="Verdana"/>
              </a:rPr>
              <a:t>is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insufficient</a:t>
            </a:r>
            <a:r>
              <a:rPr sz="1300" spc="-12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assess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0" dirty="0">
                <a:solidFill>
                  <a:srgbClr val="23292E"/>
                </a:solidFill>
                <a:latin typeface="Verdana"/>
                <a:cs typeface="Verdana"/>
              </a:rPr>
              <a:t>balance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benefits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and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harms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screening.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300" b="1" dirty="0">
                <a:solidFill>
                  <a:srgbClr val="23292E"/>
                </a:solidFill>
                <a:latin typeface="Tahoma"/>
                <a:cs typeface="Tahoma"/>
              </a:rPr>
              <a:t>Max </a:t>
            </a:r>
            <a:r>
              <a:rPr sz="1300" b="1" spc="-50" dirty="0">
                <a:solidFill>
                  <a:srgbClr val="23292E"/>
                </a:solidFill>
                <a:latin typeface="Tahoma"/>
                <a:cs typeface="Tahoma"/>
              </a:rPr>
              <a:t>heart </a:t>
            </a:r>
            <a:r>
              <a:rPr sz="1300" b="1" spc="-45" dirty="0">
                <a:solidFill>
                  <a:srgbClr val="23292E"/>
                </a:solidFill>
                <a:latin typeface="Tahoma"/>
                <a:cs typeface="Tahoma"/>
              </a:rPr>
              <a:t>rate </a:t>
            </a:r>
            <a:r>
              <a:rPr sz="1300" b="1" spc="5" dirty="0">
                <a:solidFill>
                  <a:srgbClr val="23292E"/>
                </a:solidFill>
                <a:latin typeface="Tahoma"/>
                <a:cs typeface="Tahoma"/>
              </a:rPr>
              <a:t>achieved: 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The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increase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in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the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cardiovascular </a:t>
            </a:r>
            <a:r>
              <a:rPr sz="1300" spc="-135" dirty="0">
                <a:solidFill>
                  <a:srgbClr val="23292E"/>
                </a:solidFill>
                <a:latin typeface="Verdana"/>
                <a:cs typeface="Verdana"/>
              </a:rPr>
              <a:t>risk,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associated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with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the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acceleration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heart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rate,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was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/>
                <a:cs typeface="Verdana"/>
              </a:rPr>
              <a:t>comparable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increase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in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observed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 with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high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blood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pressure.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5" dirty="0">
                <a:solidFill>
                  <a:srgbClr val="23292E"/>
                </a:solidFill>
                <a:latin typeface="Verdana"/>
                <a:cs typeface="Verdana"/>
              </a:rPr>
              <a:t>It</a:t>
            </a:r>
            <a:r>
              <a:rPr sz="1300" spc="-12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has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0" dirty="0">
                <a:solidFill>
                  <a:srgbClr val="23292E"/>
                </a:solidFill>
                <a:latin typeface="Verdana"/>
                <a:cs typeface="Verdana"/>
              </a:rPr>
              <a:t>been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shown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that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/>
                <a:cs typeface="Verdana"/>
              </a:rPr>
              <a:t>an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increase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in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rate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by </a:t>
            </a:r>
            <a:r>
              <a:rPr sz="1300" spc="-44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10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beats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per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minute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was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associated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/>
                <a:cs typeface="Verdana"/>
              </a:rPr>
              <a:t>an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increase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in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cardiac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20" dirty="0">
                <a:solidFill>
                  <a:srgbClr val="23292E"/>
                </a:solidFill>
                <a:latin typeface="Verdana"/>
                <a:cs typeface="Verdana"/>
              </a:rPr>
              <a:t>death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by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at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least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85" dirty="0">
                <a:solidFill>
                  <a:srgbClr val="23292E"/>
                </a:solidFill>
                <a:latin typeface="Verdana"/>
                <a:cs typeface="Verdana"/>
              </a:rPr>
              <a:t>20%,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and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this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increase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in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the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23292E"/>
                </a:solidFill>
                <a:latin typeface="Verdana"/>
                <a:cs typeface="Verdana"/>
              </a:rPr>
              <a:t>is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similar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/>
                <a:cs typeface="Verdana"/>
              </a:rPr>
              <a:t>one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observed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/>
                <a:cs typeface="Verdana"/>
              </a:rPr>
              <a:t>an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increase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in</a:t>
            </a:r>
            <a:r>
              <a:rPr sz="1300" spc="-12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systolic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blood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pressure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by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10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mm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Hg.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Verdana"/>
              <a:cs typeface="Verdana"/>
            </a:endParaRPr>
          </a:p>
          <a:p>
            <a:pPr marL="12700" marR="62865">
              <a:lnSpc>
                <a:spcPct val="100000"/>
              </a:lnSpc>
            </a:pPr>
            <a:r>
              <a:rPr sz="1300" b="1" spc="-204" dirty="0">
                <a:solidFill>
                  <a:srgbClr val="23292E"/>
                </a:solidFill>
                <a:latin typeface="Tahoma"/>
                <a:cs typeface="Tahoma"/>
              </a:rPr>
              <a:t>ST</a:t>
            </a:r>
            <a:r>
              <a:rPr sz="1300" b="1" spc="-200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b="1" spc="-50" dirty="0">
                <a:solidFill>
                  <a:srgbClr val="23292E"/>
                </a:solidFill>
                <a:latin typeface="Tahoma"/>
                <a:cs typeface="Tahoma"/>
              </a:rPr>
              <a:t>Depression: </a:t>
            </a:r>
            <a:r>
              <a:rPr sz="1300" spc="-135" dirty="0">
                <a:solidFill>
                  <a:srgbClr val="1F2023"/>
                </a:solidFill>
                <a:latin typeface="Verdana"/>
                <a:cs typeface="Verdana"/>
              </a:rPr>
              <a:t>In </a:t>
            </a:r>
            <a:r>
              <a:rPr sz="1300" spc="-25" dirty="0">
                <a:solidFill>
                  <a:srgbClr val="1F2023"/>
                </a:solidFill>
                <a:latin typeface="Verdana"/>
                <a:cs typeface="Verdana"/>
              </a:rPr>
              <a:t>unstable </a:t>
            </a:r>
            <a:r>
              <a:rPr sz="1300" spc="-10" dirty="0">
                <a:solidFill>
                  <a:srgbClr val="1F2023"/>
                </a:solidFill>
                <a:latin typeface="Verdana"/>
                <a:cs typeface="Verdana"/>
              </a:rPr>
              <a:t>coronary </a:t>
            </a:r>
            <a:r>
              <a:rPr sz="1300" spc="-60" dirty="0">
                <a:solidFill>
                  <a:srgbClr val="1F2023"/>
                </a:solidFill>
                <a:latin typeface="Verdana"/>
                <a:cs typeface="Verdana"/>
              </a:rPr>
              <a:t>artery </a:t>
            </a:r>
            <a:r>
              <a:rPr sz="1300" spc="-35" dirty="0">
                <a:solidFill>
                  <a:srgbClr val="1F2023"/>
                </a:solidFill>
                <a:latin typeface="Verdana"/>
                <a:cs typeface="Verdana"/>
              </a:rPr>
              <a:t>disease, </a:t>
            </a:r>
            <a:r>
              <a:rPr sz="1300" spc="-85" dirty="0">
                <a:solidFill>
                  <a:srgbClr val="1F2023"/>
                </a:solidFill>
                <a:latin typeface="Verdana"/>
                <a:cs typeface="Verdana"/>
              </a:rPr>
              <a:t>ST-segment </a:t>
            </a:r>
            <a:r>
              <a:rPr sz="1300" spc="-35" dirty="0">
                <a:solidFill>
                  <a:srgbClr val="1F2023"/>
                </a:solidFill>
                <a:latin typeface="Verdana"/>
                <a:cs typeface="Verdana"/>
              </a:rPr>
              <a:t>depression </a:t>
            </a:r>
            <a:r>
              <a:rPr sz="1300" spc="-130" dirty="0">
                <a:solidFill>
                  <a:srgbClr val="1F2023"/>
                </a:solidFill>
                <a:latin typeface="Verdana"/>
                <a:cs typeface="Verdana"/>
              </a:rPr>
              <a:t>is </a:t>
            </a:r>
            <a:r>
              <a:rPr sz="1300" spc="5" dirty="0">
                <a:solidFill>
                  <a:srgbClr val="1F2023"/>
                </a:solidFill>
                <a:latin typeface="Verdana"/>
                <a:cs typeface="Verdana"/>
              </a:rPr>
              <a:t>associated </a:t>
            </a:r>
            <a:r>
              <a:rPr sz="1300" spc="-55" dirty="0">
                <a:solidFill>
                  <a:srgbClr val="1F2023"/>
                </a:solidFill>
                <a:latin typeface="Verdana"/>
                <a:cs typeface="Verdana"/>
              </a:rPr>
              <a:t>with </a:t>
            </a:r>
            <a:r>
              <a:rPr sz="1300" spc="100" dirty="0">
                <a:solidFill>
                  <a:srgbClr val="1F2023"/>
                </a:solidFill>
                <a:latin typeface="Verdana"/>
                <a:cs typeface="Verdana"/>
              </a:rPr>
              <a:t>a </a:t>
            </a:r>
            <a:r>
              <a:rPr sz="1300" spc="-185" dirty="0">
                <a:solidFill>
                  <a:srgbClr val="1F2023"/>
                </a:solidFill>
                <a:latin typeface="Verdana"/>
                <a:cs typeface="Verdana"/>
              </a:rPr>
              <a:t>100% </a:t>
            </a:r>
            <a:r>
              <a:rPr sz="1300" spc="-10" dirty="0">
                <a:solidFill>
                  <a:srgbClr val="1F2023"/>
                </a:solidFill>
                <a:latin typeface="Verdana"/>
                <a:cs typeface="Verdana"/>
              </a:rPr>
              <a:t>increase </a:t>
            </a:r>
            <a:r>
              <a:rPr sz="1300" spc="-60" dirty="0">
                <a:solidFill>
                  <a:srgbClr val="1F2023"/>
                </a:solidFill>
                <a:latin typeface="Verdana"/>
                <a:cs typeface="Verdana"/>
              </a:rPr>
              <a:t>in </a:t>
            </a:r>
            <a:r>
              <a:rPr sz="1300" spc="-20" dirty="0">
                <a:solidFill>
                  <a:srgbClr val="1F2023"/>
                </a:solidFill>
                <a:latin typeface="Verdana"/>
                <a:cs typeface="Verdana"/>
              </a:rPr>
              <a:t>the </a:t>
            </a:r>
            <a:r>
              <a:rPr sz="1300" spc="-1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25" dirty="0">
                <a:solidFill>
                  <a:srgbClr val="1F2023"/>
                </a:solidFill>
                <a:latin typeface="Verdana"/>
                <a:cs typeface="Verdana"/>
              </a:rPr>
              <a:t>occurrence</a:t>
            </a:r>
            <a:r>
              <a:rPr sz="1300" spc="-8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1F2023"/>
                </a:solidFill>
                <a:latin typeface="Verdana"/>
                <a:cs typeface="Verdana"/>
              </a:rPr>
              <a:t>of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1F2023"/>
                </a:solidFill>
                <a:latin typeface="Verdana"/>
                <a:cs typeface="Verdana"/>
              </a:rPr>
              <a:t>three-vessel/left</a:t>
            </a:r>
            <a:r>
              <a:rPr sz="1300" spc="-4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1F2023"/>
                </a:solidFill>
                <a:latin typeface="Verdana"/>
                <a:cs typeface="Verdana"/>
              </a:rPr>
              <a:t>main</a:t>
            </a:r>
            <a:r>
              <a:rPr sz="1300" spc="-9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1F2023"/>
                </a:solidFill>
                <a:latin typeface="Verdana"/>
                <a:cs typeface="Verdana"/>
              </a:rPr>
              <a:t>disease</a:t>
            </a:r>
            <a:r>
              <a:rPr sz="1300" spc="-8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1F2023"/>
                </a:solidFill>
                <a:latin typeface="Verdana"/>
                <a:cs typeface="Verdana"/>
              </a:rPr>
              <a:t>and</a:t>
            </a:r>
            <a:r>
              <a:rPr sz="1300" spc="-10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1F2023"/>
                </a:solidFill>
                <a:latin typeface="Verdana"/>
                <a:cs typeface="Verdana"/>
              </a:rPr>
              <a:t>to</a:t>
            </a:r>
            <a:r>
              <a:rPr sz="1300" spc="-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1F2023"/>
                </a:solidFill>
                <a:latin typeface="Verdana"/>
                <a:cs typeface="Verdana"/>
              </a:rPr>
              <a:t>an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1F2023"/>
                </a:solidFill>
                <a:latin typeface="Verdana"/>
                <a:cs typeface="Verdana"/>
              </a:rPr>
              <a:t>increased</a:t>
            </a:r>
            <a:r>
              <a:rPr sz="1300" spc="-9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1F2023"/>
                </a:solidFill>
                <a:latin typeface="Verdana"/>
                <a:cs typeface="Verdana"/>
              </a:rPr>
              <a:t>risk</a:t>
            </a:r>
            <a:r>
              <a:rPr sz="1300" spc="-10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1F2023"/>
                </a:solidFill>
                <a:latin typeface="Verdana"/>
                <a:cs typeface="Verdana"/>
              </a:rPr>
              <a:t>of</a:t>
            </a:r>
            <a:r>
              <a:rPr sz="1300" spc="-9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1F2023"/>
                </a:solidFill>
                <a:latin typeface="Verdana"/>
                <a:cs typeface="Verdana"/>
              </a:rPr>
              <a:t>subsequent</a:t>
            </a:r>
            <a:r>
              <a:rPr sz="1300" spc="-8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1F2023"/>
                </a:solidFill>
                <a:latin typeface="Verdana"/>
                <a:cs typeface="Verdana"/>
              </a:rPr>
              <a:t>cardiac</a:t>
            </a:r>
            <a:r>
              <a:rPr sz="1300" spc="-10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1F2023"/>
                </a:solidFill>
                <a:latin typeface="Verdana"/>
                <a:cs typeface="Verdana"/>
              </a:rPr>
              <a:t>events.</a:t>
            </a:r>
            <a:r>
              <a:rPr sz="1300" spc="-6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1F2023"/>
                </a:solidFill>
                <a:latin typeface="Verdana"/>
                <a:cs typeface="Verdana"/>
              </a:rPr>
              <a:t>In</a:t>
            </a:r>
            <a:r>
              <a:rPr sz="1300" spc="-11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1F2023"/>
                </a:solidFill>
                <a:latin typeface="Verdana"/>
                <a:cs typeface="Verdana"/>
              </a:rPr>
              <a:t>these</a:t>
            </a:r>
            <a:r>
              <a:rPr sz="1300" spc="-8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1F2023"/>
                </a:solidFill>
                <a:latin typeface="Verdana"/>
                <a:cs typeface="Verdana"/>
              </a:rPr>
              <a:t>patients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1F2023"/>
                </a:solidFill>
                <a:latin typeface="Verdana"/>
                <a:cs typeface="Verdana"/>
              </a:rPr>
              <a:t>an </a:t>
            </a:r>
            <a:r>
              <a:rPr sz="1300" spc="-44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1F2023"/>
                </a:solidFill>
                <a:latin typeface="Verdana"/>
                <a:cs typeface="Verdana"/>
              </a:rPr>
              <a:t>early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1F2023"/>
                </a:solidFill>
                <a:latin typeface="Verdana"/>
                <a:cs typeface="Verdana"/>
              </a:rPr>
              <a:t>invasive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1F2023"/>
                </a:solidFill>
                <a:latin typeface="Verdana"/>
                <a:cs typeface="Verdana"/>
              </a:rPr>
              <a:t>strategy</a:t>
            </a:r>
            <a:r>
              <a:rPr sz="1300" spc="-6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1F2023"/>
                </a:solidFill>
                <a:latin typeface="Verdana"/>
                <a:cs typeface="Verdana"/>
              </a:rPr>
              <a:t>substantially</a:t>
            </a:r>
            <a:r>
              <a:rPr sz="1300" spc="-1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1F2023"/>
                </a:solidFill>
                <a:latin typeface="Verdana"/>
                <a:cs typeface="Verdana"/>
              </a:rPr>
              <a:t>decreases</a:t>
            </a:r>
            <a:r>
              <a:rPr sz="1300" spc="-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1F2023"/>
                </a:solidFill>
                <a:latin typeface="Verdana"/>
                <a:cs typeface="Verdana"/>
              </a:rPr>
              <a:t>death/myocardial</a:t>
            </a:r>
            <a:r>
              <a:rPr sz="1300" spc="-7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1F2023"/>
                </a:solidFill>
                <a:latin typeface="Verdana"/>
                <a:cs typeface="Verdana"/>
              </a:rPr>
              <a:t>infarction.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919081" y="1731645"/>
            <a:ext cx="1906905" cy="2665095"/>
            <a:chOff x="9919081" y="1731645"/>
            <a:chExt cx="1906905" cy="2665095"/>
          </a:xfrm>
        </p:grpSpPr>
        <p:sp>
          <p:nvSpPr>
            <p:cNvPr id="8" name="object 8"/>
            <p:cNvSpPr/>
            <p:nvPr/>
          </p:nvSpPr>
          <p:spPr>
            <a:xfrm>
              <a:off x="9928606" y="1741170"/>
              <a:ext cx="1887855" cy="2646045"/>
            </a:xfrm>
            <a:custGeom>
              <a:avLst/>
              <a:gdLst/>
              <a:ahLst/>
              <a:cxnLst/>
              <a:rect l="l" t="t" r="r" b="b"/>
              <a:pathLst>
                <a:path w="1887854" h="2646045">
                  <a:moveTo>
                    <a:pt x="1608074" y="0"/>
                  </a:moveTo>
                  <a:lnTo>
                    <a:pt x="489458" y="0"/>
                  </a:lnTo>
                  <a:lnTo>
                    <a:pt x="444100" y="3660"/>
                  </a:lnTo>
                  <a:lnTo>
                    <a:pt x="401072" y="14258"/>
                  </a:lnTo>
                  <a:lnTo>
                    <a:pt x="360948" y="31217"/>
                  </a:lnTo>
                  <a:lnTo>
                    <a:pt x="324305" y="53961"/>
                  </a:lnTo>
                  <a:lnTo>
                    <a:pt x="291719" y="81914"/>
                  </a:lnTo>
                  <a:lnTo>
                    <a:pt x="263765" y="114501"/>
                  </a:lnTo>
                  <a:lnTo>
                    <a:pt x="241021" y="151144"/>
                  </a:lnTo>
                  <a:lnTo>
                    <a:pt x="224062" y="191268"/>
                  </a:lnTo>
                  <a:lnTo>
                    <a:pt x="213464" y="234296"/>
                  </a:lnTo>
                  <a:lnTo>
                    <a:pt x="209803" y="279653"/>
                  </a:lnTo>
                  <a:lnTo>
                    <a:pt x="209803" y="440943"/>
                  </a:lnTo>
                  <a:lnTo>
                    <a:pt x="0" y="771651"/>
                  </a:lnTo>
                  <a:lnTo>
                    <a:pt x="209803" y="1102359"/>
                  </a:lnTo>
                  <a:lnTo>
                    <a:pt x="209803" y="2366010"/>
                  </a:lnTo>
                  <a:lnTo>
                    <a:pt x="213464" y="2411367"/>
                  </a:lnTo>
                  <a:lnTo>
                    <a:pt x="224062" y="2454395"/>
                  </a:lnTo>
                  <a:lnTo>
                    <a:pt x="241021" y="2494519"/>
                  </a:lnTo>
                  <a:lnTo>
                    <a:pt x="263765" y="2531162"/>
                  </a:lnTo>
                  <a:lnTo>
                    <a:pt x="291719" y="2563748"/>
                  </a:lnTo>
                  <a:lnTo>
                    <a:pt x="324305" y="2591702"/>
                  </a:lnTo>
                  <a:lnTo>
                    <a:pt x="360948" y="2614446"/>
                  </a:lnTo>
                  <a:lnTo>
                    <a:pt x="401072" y="2631405"/>
                  </a:lnTo>
                  <a:lnTo>
                    <a:pt x="444100" y="2642003"/>
                  </a:lnTo>
                  <a:lnTo>
                    <a:pt x="489458" y="2645663"/>
                  </a:lnTo>
                  <a:lnTo>
                    <a:pt x="1608074" y="2645663"/>
                  </a:lnTo>
                  <a:lnTo>
                    <a:pt x="1653431" y="2642003"/>
                  </a:lnTo>
                  <a:lnTo>
                    <a:pt x="1696459" y="2631405"/>
                  </a:lnTo>
                  <a:lnTo>
                    <a:pt x="1736583" y="2614446"/>
                  </a:lnTo>
                  <a:lnTo>
                    <a:pt x="1773226" y="2591702"/>
                  </a:lnTo>
                  <a:lnTo>
                    <a:pt x="1805812" y="2563748"/>
                  </a:lnTo>
                  <a:lnTo>
                    <a:pt x="1833766" y="2531162"/>
                  </a:lnTo>
                  <a:lnTo>
                    <a:pt x="1856510" y="2494519"/>
                  </a:lnTo>
                  <a:lnTo>
                    <a:pt x="1873469" y="2454395"/>
                  </a:lnTo>
                  <a:lnTo>
                    <a:pt x="1884067" y="2411367"/>
                  </a:lnTo>
                  <a:lnTo>
                    <a:pt x="1887727" y="2366010"/>
                  </a:lnTo>
                  <a:lnTo>
                    <a:pt x="1887727" y="279653"/>
                  </a:lnTo>
                  <a:lnTo>
                    <a:pt x="1884067" y="234296"/>
                  </a:lnTo>
                  <a:lnTo>
                    <a:pt x="1873469" y="191268"/>
                  </a:lnTo>
                  <a:lnTo>
                    <a:pt x="1856510" y="151144"/>
                  </a:lnTo>
                  <a:lnTo>
                    <a:pt x="1833766" y="114501"/>
                  </a:lnTo>
                  <a:lnTo>
                    <a:pt x="1805812" y="81914"/>
                  </a:lnTo>
                  <a:lnTo>
                    <a:pt x="1773226" y="53961"/>
                  </a:lnTo>
                  <a:lnTo>
                    <a:pt x="1736583" y="31217"/>
                  </a:lnTo>
                  <a:lnTo>
                    <a:pt x="1696459" y="14258"/>
                  </a:lnTo>
                  <a:lnTo>
                    <a:pt x="1653431" y="3660"/>
                  </a:lnTo>
                  <a:lnTo>
                    <a:pt x="1608074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28606" y="1741170"/>
              <a:ext cx="1887855" cy="2646045"/>
            </a:xfrm>
            <a:custGeom>
              <a:avLst/>
              <a:gdLst/>
              <a:ahLst/>
              <a:cxnLst/>
              <a:rect l="l" t="t" r="r" b="b"/>
              <a:pathLst>
                <a:path w="1887854" h="2646045">
                  <a:moveTo>
                    <a:pt x="1608074" y="0"/>
                  </a:moveTo>
                  <a:lnTo>
                    <a:pt x="1653431" y="3660"/>
                  </a:lnTo>
                  <a:lnTo>
                    <a:pt x="1696459" y="14258"/>
                  </a:lnTo>
                  <a:lnTo>
                    <a:pt x="1736583" y="31217"/>
                  </a:lnTo>
                  <a:lnTo>
                    <a:pt x="1773226" y="53961"/>
                  </a:lnTo>
                  <a:lnTo>
                    <a:pt x="1805812" y="81914"/>
                  </a:lnTo>
                  <a:lnTo>
                    <a:pt x="1833766" y="114501"/>
                  </a:lnTo>
                  <a:lnTo>
                    <a:pt x="1856510" y="151144"/>
                  </a:lnTo>
                  <a:lnTo>
                    <a:pt x="1873469" y="191268"/>
                  </a:lnTo>
                  <a:lnTo>
                    <a:pt x="1884067" y="234296"/>
                  </a:lnTo>
                  <a:lnTo>
                    <a:pt x="1887727" y="279653"/>
                  </a:lnTo>
                  <a:lnTo>
                    <a:pt x="1887727" y="440943"/>
                  </a:lnTo>
                  <a:lnTo>
                    <a:pt x="1887727" y="1102359"/>
                  </a:lnTo>
                  <a:lnTo>
                    <a:pt x="1887727" y="2366010"/>
                  </a:lnTo>
                  <a:lnTo>
                    <a:pt x="1884067" y="2411367"/>
                  </a:lnTo>
                  <a:lnTo>
                    <a:pt x="1873469" y="2454395"/>
                  </a:lnTo>
                  <a:lnTo>
                    <a:pt x="1856510" y="2494519"/>
                  </a:lnTo>
                  <a:lnTo>
                    <a:pt x="1833766" y="2531162"/>
                  </a:lnTo>
                  <a:lnTo>
                    <a:pt x="1805812" y="2563748"/>
                  </a:lnTo>
                  <a:lnTo>
                    <a:pt x="1773226" y="2591702"/>
                  </a:lnTo>
                  <a:lnTo>
                    <a:pt x="1736583" y="2614446"/>
                  </a:lnTo>
                  <a:lnTo>
                    <a:pt x="1696459" y="2631405"/>
                  </a:lnTo>
                  <a:lnTo>
                    <a:pt x="1653431" y="2642003"/>
                  </a:lnTo>
                  <a:lnTo>
                    <a:pt x="1608074" y="2645663"/>
                  </a:lnTo>
                  <a:lnTo>
                    <a:pt x="908939" y="2645663"/>
                  </a:lnTo>
                  <a:lnTo>
                    <a:pt x="489458" y="2645663"/>
                  </a:lnTo>
                  <a:lnTo>
                    <a:pt x="444100" y="2642003"/>
                  </a:lnTo>
                  <a:lnTo>
                    <a:pt x="401072" y="2631405"/>
                  </a:lnTo>
                  <a:lnTo>
                    <a:pt x="360948" y="2614446"/>
                  </a:lnTo>
                  <a:lnTo>
                    <a:pt x="324305" y="2591702"/>
                  </a:lnTo>
                  <a:lnTo>
                    <a:pt x="291719" y="2563748"/>
                  </a:lnTo>
                  <a:lnTo>
                    <a:pt x="263765" y="2531162"/>
                  </a:lnTo>
                  <a:lnTo>
                    <a:pt x="241021" y="2494519"/>
                  </a:lnTo>
                  <a:lnTo>
                    <a:pt x="224062" y="2454395"/>
                  </a:lnTo>
                  <a:lnTo>
                    <a:pt x="213464" y="2411367"/>
                  </a:lnTo>
                  <a:lnTo>
                    <a:pt x="209803" y="2366010"/>
                  </a:lnTo>
                  <a:lnTo>
                    <a:pt x="209803" y="1102359"/>
                  </a:lnTo>
                  <a:lnTo>
                    <a:pt x="0" y="771651"/>
                  </a:lnTo>
                  <a:lnTo>
                    <a:pt x="209803" y="440943"/>
                  </a:lnTo>
                  <a:lnTo>
                    <a:pt x="209803" y="279653"/>
                  </a:lnTo>
                  <a:lnTo>
                    <a:pt x="213464" y="234296"/>
                  </a:lnTo>
                  <a:lnTo>
                    <a:pt x="224062" y="191268"/>
                  </a:lnTo>
                  <a:lnTo>
                    <a:pt x="241021" y="151144"/>
                  </a:lnTo>
                  <a:lnTo>
                    <a:pt x="263765" y="114501"/>
                  </a:lnTo>
                  <a:lnTo>
                    <a:pt x="291719" y="81914"/>
                  </a:lnTo>
                  <a:lnTo>
                    <a:pt x="324305" y="53961"/>
                  </a:lnTo>
                  <a:lnTo>
                    <a:pt x="360948" y="31217"/>
                  </a:lnTo>
                  <a:lnTo>
                    <a:pt x="401072" y="14258"/>
                  </a:lnTo>
                  <a:lnTo>
                    <a:pt x="444100" y="3660"/>
                  </a:lnTo>
                  <a:lnTo>
                    <a:pt x="489458" y="0"/>
                  </a:lnTo>
                  <a:lnTo>
                    <a:pt x="908939" y="0"/>
                  </a:lnTo>
                  <a:lnTo>
                    <a:pt x="1608074" y="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400538" y="2424810"/>
            <a:ext cx="10915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800" b="1" spc="-1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800" b="1" spc="18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-1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800" b="1" spc="-3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spc="-27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800" b="1" spc="-7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-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-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-4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800" b="1" spc="-175" dirty="0">
                <a:solidFill>
                  <a:srgbClr val="FFFFFF"/>
                </a:solidFill>
                <a:latin typeface="Trebuchet MS"/>
                <a:cs typeface="Trebuchet MS"/>
              </a:rPr>
              <a:t>eters  </a:t>
            </a:r>
            <a:r>
              <a:rPr sz="1800" b="1" spc="-180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1800" b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95" dirty="0">
                <a:solidFill>
                  <a:srgbClr val="FFFFFF"/>
                </a:solidFill>
                <a:latin typeface="Trebuchet MS"/>
                <a:cs typeface="Trebuchet MS"/>
              </a:rPr>
              <a:t>Important?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363" y="3235451"/>
              <a:ext cx="5937504" cy="290931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0601" y="3230689"/>
              <a:ext cx="5947410" cy="2919095"/>
            </a:xfrm>
            <a:custGeom>
              <a:avLst/>
              <a:gdLst/>
              <a:ahLst/>
              <a:cxnLst/>
              <a:rect l="l" t="t" r="r" b="b"/>
              <a:pathLst>
                <a:path w="5947410" h="2919095">
                  <a:moveTo>
                    <a:pt x="0" y="2918841"/>
                  </a:moveTo>
                  <a:lnTo>
                    <a:pt x="5947029" y="2918841"/>
                  </a:lnTo>
                  <a:lnTo>
                    <a:pt x="5947029" y="0"/>
                  </a:lnTo>
                  <a:lnTo>
                    <a:pt x="0" y="0"/>
                  </a:lnTo>
                  <a:lnTo>
                    <a:pt x="0" y="291884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600" y="3229355"/>
              <a:ext cx="5622036" cy="291998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319773" y="3224593"/>
              <a:ext cx="5631815" cy="2929890"/>
            </a:xfrm>
            <a:custGeom>
              <a:avLst/>
              <a:gdLst/>
              <a:ahLst/>
              <a:cxnLst/>
              <a:rect l="l" t="t" r="r" b="b"/>
              <a:pathLst>
                <a:path w="5631815" h="2929890">
                  <a:moveTo>
                    <a:pt x="0" y="2929508"/>
                  </a:moveTo>
                  <a:lnTo>
                    <a:pt x="5631560" y="2929508"/>
                  </a:lnTo>
                  <a:lnTo>
                    <a:pt x="5631560" y="0"/>
                  </a:lnTo>
                  <a:lnTo>
                    <a:pt x="0" y="0"/>
                  </a:lnTo>
                  <a:lnTo>
                    <a:pt x="0" y="29295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193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EBEBEB"/>
                </a:solidFill>
              </a:rPr>
              <a:t>INSIGHTS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460654" y="6334455"/>
            <a:ext cx="5137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225" dirty="0">
                <a:latin typeface="Verdana"/>
                <a:cs typeface="Verdana"/>
              </a:rPr>
              <a:t>45.87%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People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suffering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from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heart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disease.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3340" y="6243015"/>
            <a:ext cx="5037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145" dirty="0">
                <a:latin typeface="Verdana"/>
                <a:cs typeface="Verdana"/>
              </a:rPr>
              <a:t>M</a:t>
            </a:r>
            <a:r>
              <a:rPr sz="1800" spc="-15" dirty="0">
                <a:latin typeface="Verdana"/>
                <a:cs typeface="Verdana"/>
              </a:rPr>
              <a:t>ore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men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65" dirty="0">
                <a:latin typeface="Verdana"/>
                <a:cs typeface="Verdana"/>
              </a:rPr>
              <a:t>re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from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90" dirty="0">
                <a:latin typeface="Verdana"/>
                <a:cs typeface="Verdana"/>
              </a:rPr>
              <a:t>ge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170" dirty="0">
                <a:latin typeface="Verdana"/>
                <a:cs typeface="Verdana"/>
              </a:rPr>
              <a:t>c</a:t>
            </a:r>
            <a:r>
              <a:rPr sz="1800" spc="190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40" dirty="0">
                <a:latin typeface="Verdana"/>
                <a:cs typeface="Verdana"/>
              </a:rPr>
              <a:t>gory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29" dirty="0">
                <a:latin typeface="Verdana"/>
                <a:cs typeface="Verdana"/>
              </a:rPr>
              <a:t>&gt;50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an</a:t>
            </a:r>
            <a:r>
              <a:rPr sz="1800" spc="110" dirty="0"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89852" y="6517640"/>
            <a:ext cx="34467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Verdana"/>
                <a:cs typeface="Verdana"/>
              </a:rPr>
              <a:t>f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spc="-25" dirty="0">
                <a:latin typeface="Verdana"/>
                <a:cs typeface="Verdana"/>
              </a:rPr>
              <a:t>ma</a:t>
            </a:r>
            <a:r>
              <a:rPr sz="1800" spc="-5" dirty="0">
                <a:latin typeface="Verdana"/>
                <a:cs typeface="Verdana"/>
              </a:rPr>
              <a:t>l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65" dirty="0">
                <a:latin typeface="Verdana"/>
                <a:cs typeface="Verdana"/>
              </a:rPr>
              <a:t>re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from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70" dirty="0">
                <a:latin typeface="Verdana"/>
                <a:cs typeface="Verdana"/>
              </a:rPr>
              <a:t>c</a:t>
            </a:r>
            <a:r>
              <a:rPr sz="1800" spc="190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40" dirty="0">
                <a:latin typeface="Verdana"/>
                <a:cs typeface="Verdana"/>
              </a:rPr>
              <a:t>gory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29" dirty="0">
                <a:latin typeface="Verdana"/>
                <a:cs typeface="Verdana"/>
              </a:rPr>
              <a:t>&gt;55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9419" y="2518409"/>
            <a:ext cx="5542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latin typeface="Tahoma"/>
                <a:cs typeface="Tahoma"/>
              </a:rPr>
              <a:t>What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-95" dirty="0">
                <a:latin typeface="Tahoma"/>
                <a:cs typeface="Tahoma"/>
              </a:rPr>
              <a:t>Kind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100" dirty="0">
                <a:latin typeface="Tahoma"/>
                <a:cs typeface="Tahoma"/>
              </a:rPr>
              <a:t>of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-75" dirty="0">
                <a:latin typeface="Tahoma"/>
                <a:cs typeface="Tahoma"/>
              </a:rPr>
              <a:t>Population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60" dirty="0">
                <a:latin typeface="Tahoma"/>
                <a:cs typeface="Tahoma"/>
              </a:rPr>
              <a:t>do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-55" dirty="0">
                <a:latin typeface="Tahoma"/>
                <a:cs typeface="Tahoma"/>
              </a:rPr>
              <a:t>we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15" dirty="0">
                <a:latin typeface="Tahoma"/>
                <a:cs typeface="Tahoma"/>
              </a:rPr>
              <a:t>have?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07305" y="0"/>
            <a:ext cx="742950" cy="1195070"/>
            <a:chOff x="10407305" y="0"/>
            <a:chExt cx="742950" cy="1195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7305" y="0"/>
              <a:ext cx="742381" cy="119490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12395" y="1607375"/>
            <a:ext cx="4376420" cy="3498850"/>
            <a:chOff x="112395" y="1607375"/>
            <a:chExt cx="4376420" cy="34988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401" y="1616964"/>
              <a:ext cx="4108871" cy="347929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7157" y="1612138"/>
              <a:ext cx="4366895" cy="3489325"/>
            </a:xfrm>
            <a:custGeom>
              <a:avLst/>
              <a:gdLst/>
              <a:ahLst/>
              <a:cxnLst/>
              <a:rect l="l" t="t" r="r" b="b"/>
              <a:pathLst>
                <a:path w="4366895" h="3489325">
                  <a:moveTo>
                    <a:pt x="0" y="3488816"/>
                  </a:moveTo>
                  <a:lnTo>
                    <a:pt x="4366641" y="3488816"/>
                  </a:lnTo>
                  <a:lnTo>
                    <a:pt x="4366641" y="0"/>
                  </a:lnTo>
                  <a:lnTo>
                    <a:pt x="0" y="0"/>
                  </a:lnTo>
                  <a:lnTo>
                    <a:pt x="0" y="3488816"/>
                  </a:lnTo>
                  <a:close/>
                </a:path>
              </a:pathLst>
            </a:custGeom>
            <a:ln w="9525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7865" y="5475833"/>
            <a:ext cx="3253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200" dirty="0">
                <a:latin typeface="Verdana"/>
                <a:cs typeface="Verdana"/>
              </a:rPr>
              <a:t>E</a:t>
            </a:r>
            <a:r>
              <a:rPr sz="1600" spc="-75" dirty="0">
                <a:latin typeface="Verdana"/>
                <a:cs typeface="Verdana"/>
              </a:rPr>
              <a:t>l</a:t>
            </a:r>
            <a:r>
              <a:rPr sz="1600" spc="85" dirty="0">
                <a:latin typeface="Verdana"/>
                <a:cs typeface="Verdana"/>
              </a:rPr>
              <a:t>d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200" dirty="0">
                <a:latin typeface="Verdana"/>
                <a:cs typeface="Verdana"/>
              </a:rPr>
              <a:t>r</a:t>
            </a:r>
            <a:r>
              <a:rPr sz="1600" spc="-120" dirty="0">
                <a:latin typeface="Verdana"/>
                <a:cs typeface="Verdana"/>
              </a:rPr>
              <a:t>l</a:t>
            </a:r>
            <a:r>
              <a:rPr sz="1600" spc="-95" dirty="0">
                <a:latin typeface="Verdana"/>
                <a:cs typeface="Verdana"/>
              </a:rPr>
              <a:t>y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100" dirty="0">
                <a:latin typeface="Verdana"/>
                <a:cs typeface="Verdana"/>
              </a:rPr>
              <a:t>A</a:t>
            </a:r>
            <a:r>
              <a:rPr sz="1600" spc="65" dirty="0">
                <a:latin typeface="Verdana"/>
                <a:cs typeface="Verdana"/>
              </a:rPr>
              <a:t>g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95" dirty="0">
                <a:latin typeface="Verdana"/>
                <a:cs typeface="Verdana"/>
              </a:rPr>
              <a:t>d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Peop</a:t>
            </a:r>
            <a:r>
              <a:rPr sz="1600" spc="25" dirty="0">
                <a:latin typeface="Verdana"/>
                <a:cs typeface="Verdana"/>
              </a:rPr>
              <a:t>l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80" dirty="0">
                <a:latin typeface="Verdana"/>
                <a:cs typeface="Verdana"/>
              </a:rPr>
              <a:t>(</a:t>
            </a:r>
            <a:r>
              <a:rPr sz="1600" spc="-345" dirty="0">
                <a:latin typeface="Verdana"/>
                <a:cs typeface="Verdana"/>
              </a:rPr>
              <a:t>&gt;</a:t>
            </a:r>
            <a:r>
              <a:rPr sz="1600" spc="-140" dirty="0">
                <a:latin typeface="Verdana"/>
                <a:cs typeface="Verdana"/>
              </a:rPr>
              <a:t>5</a:t>
            </a:r>
            <a:r>
              <a:rPr sz="1600" spc="-130" dirty="0">
                <a:latin typeface="Verdana"/>
                <a:cs typeface="Verdana"/>
              </a:rPr>
              <a:t>5</a:t>
            </a:r>
            <a:r>
              <a:rPr sz="1600" spc="-140" dirty="0">
                <a:latin typeface="Verdana"/>
                <a:cs typeface="Verdana"/>
              </a:rPr>
              <a:t>)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are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600" spc="-25" dirty="0">
                <a:latin typeface="Verdana"/>
                <a:cs typeface="Verdana"/>
              </a:rPr>
              <a:t>more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i</a:t>
            </a:r>
            <a:r>
              <a:rPr sz="1600" spc="-110" dirty="0">
                <a:latin typeface="Verdana"/>
                <a:cs typeface="Verdana"/>
              </a:rPr>
              <a:t>n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our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popu</a:t>
            </a:r>
            <a:r>
              <a:rPr sz="1600" spc="25" dirty="0">
                <a:latin typeface="Verdana"/>
                <a:cs typeface="Verdana"/>
              </a:rPr>
              <a:t>l</a:t>
            </a:r>
            <a:r>
              <a:rPr sz="1600" spc="20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35" dirty="0">
                <a:latin typeface="Verdana"/>
                <a:cs typeface="Verdana"/>
              </a:rPr>
              <a:t>ion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896923" y="1607375"/>
            <a:ext cx="3972560" cy="3498850"/>
            <a:chOff x="7896923" y="1607375"/>
            <a:chExt cx="3972560" cy="349885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6899" y="1616964"/>
              <a:ext cx="3753178" cy="33798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901685" y="1612138"/>
              <a:ext cx="3963035" cy="3489325"/>
            </a:xfrm>
            <a:custGeom>
              <a:avLst/>
              <a:gdLst/>
              <a:ahLst/>
              <a:cxnLst/>
              <a:rect l="l" t="t" r="r" b="b"/>
              <a:pathLst>
                <a:path w="3963034" h="3489325">
                  <a:moveTo>
                    <a:pt x="0" y="3488816"/>
                  </a:moveTo>
                  <a:lnTo>
                    <a:pt x="3962780" y="3488816"/>
                  </a:lnTo>
                  <a:lnTo>
                    <a:pt x="3962780" y="0"/>
                  </a:lnTo>
                  <a:lnTo>
                    <a:pt x="0" y="0"/>
                  </a:lnTo>
                  <a:lnTo>
                    <a:pt x="0" y="34888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225790" y="5475833"/>
            <a:ext cx="3253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200" dirty="0">
                <a:latin typeface="Verdana"/>
                <a:cs typeface="Verdana"/>
              </a:rPr>
              <a:t>E</a:t>
            </a:r>
            <a:r>
              <a:rPr sz="1600" spc="-75" dirty="0">
                <a:latin typeface="Verdana"/>
                <a:cs typeface="Verdana"/>
              </a:rPr>
              <a:t>l</a:t>
            </a:r>
            <a:r>
              <a:rPr sz="1600" spc="85" dirty="0">
                <a:latin typeface="Verdana"/>
                <a:cs typeface="Verdana"/>
              </a:rPr>
              <a:t>d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200" dirty="0">
                <a:latin typeface="Verdana"/>
                <a:cs typeface="Verdana"/>
              </a:rPr>
              <a:t>r</a:t>
            </a:r>
            <a:r>
              <a:rPr sz="1600" spc="-120" dirty="0">
                <a:latin typeface="Verdana"/>
                <a:cs typeface="Verdana"/>
              </a:rPr>
              <a:t>l</a:t>
            </a:r>
            <a:r>
              <a:rPr sz="1600" spc="-95" dirty="0">
                <a:latin typeface="Verdana"/>
                <a:cs typeface="Verdana"/>
              </a:rPr>
              <a:t>y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100" dirty="0">
                <a:latin typeface="Verdana"/>
                <a:cs typeface="Verdana"/>
              </a:rPr>
              <a:t>A</a:t>
            </a:r>
            <a:r>
              <a:rPr sz="1600" spc="65" dirty="0">
                <a:latin typeface="Verdana"/>
                <a:cs typeface="Verdana"/>
              </a:rPr>
              <a:t>g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95" dirty="0">
                <a:latin typeface="Verdana"/>
                <a:cs typeface="Verdana"/>
              </a:rPr>
              <a:t>d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Peop</a:t>
            </a:r>
            <a:r>
              <a:rPr sz="1600" spc="25" dirty="0">
                <a:latin typeface="Verdana"/>
                <a:cs typeface="Verdana"/>
              </a:rPr>
              <a:t>l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80" dirty="0">
                <a:latin typeface="Verdana"/>
                <a:cs typeface="Verdana"/>
              </a:rPr>
              <a:t>(</a:t>
            </a:r>
            <a:r>
              <a:rPr sz="1600" spc="-345" dirty="0">
                <a:latin typeface="Verdana"/>
                <a:cs typeface="Verdana"/>
              </a:rPr>
              <a:t>&gt;</a:t>
            </a:r>
            <a:r>
              <a:rPr sz="1600" spc="-140" dirty="0">
                <a:latin typeface="Verdana"/>
                <a:cs typeface="Verdana"/>
              </a:rPr>
              <a:t>5</a:t>
            </a:r>
            <a:r>
              <a:rPr sz="1600" spc="-130" dirty="0">
                <a:latin typeface="Verdana"/>
                <a:cs typeface="Verdana"/>
              </a:rPr>
              <a:t>5</a:t>
            </a:r>
            <a:r>
              <a:rPr sz="1600" spc="-140" dirty="0">
                <a:latin typeface="Verdana"/>
                <a:cs typeface="Verdana"/>
              </a:rPr>
              <a:t>)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are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600" spc="-25" dirty="0">
                <a:latin typeface="Verdana"/>
                <a:cs typeface="Verdana"/>
              </a:rPr>
              <a:t>more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pron</a:t>
            </a:r>
            <a:r>
              <a:rPr sz="1600" spc="85" dirty="0">
                <a:latin typeface="Verdana"/>
                <a:cs typeface="Verdana"/>
              </a:rPr>
              <a:t>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75" dirty="0">
                <a:latin typeface="Verdana"/>
                <a:cs typeface="Verdana"/>
              </a:rPr>
              <a:t>o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h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65" dirty="0">
                <a:latin typeface="Verdana"/>
                <a:cs typeface="Verdana"/>
              </a:rPr>
              <a:t>ar</a:t>
            </a:r>
            <a:r>
              <a:rPr sz="1600" spc="-45" dirty="0">
                <a:latin typeface="Verdana"/>
                <a:cs typeface="Verdana"/>
              </a:rPr>
              <a:t>t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80" dirty="0">
                <a:latin typeface="Verdana"/>
                <a:cs typeface="Verdana"/>
              </a:rPr>
              <a:t>di</a:t>
            </a:r>
            <a:r>
              <a:rPr sz="1600" spc="-90" dirty="0">
                <a:latin typeface="Verdana"/>
                <a:cs typeface="Verdana"/>
              </a:rPr>
              <a:t>s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40" dirty="0">
                <a:latin typeface="Verdana"/>
                <a:cs typeface="Verdana"/>
              </a:rPr>
              <a:t>ase.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82807" y="1607375"/>
            <a:ext cx="3021330" cy="3498850"/>
            <a:chOff x="4682807" y="1607375"/>
            <a:chExt cx="3021330" cy="349885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92396" y="1616964"/>
              <a:ext cx="3002279" cy="347929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87570" y="1612138"/>
              <a:ext cx="3011805" cy="3489325"/>
            </a:xfrm>
            <a:custGeom>
              <a:avLst/>
              <a:gdLst/>
              <a:ahLst/>
              <a:cxnLst/>
              <a:rect l="l" t="t" r="r" b="b"/>
              <a:pathLst>
                <a:path w="3011804" h="3489325">
                  <a:moveTo>
                    <a:pt x="0" y="3488816"/>
                  </a:moveTo>
                  <a:lnTo>
                    <a:pt x="3011804" y="3488816"/>
                  </a:lnTo>
                  <a:lnTo>
                    <a:pt x="3011804" y="0"/>
                  </a:lnTo>
                  <a:lnTo>
                    <a:pt x="0" y="0"/>
                  </a:lnTo>
                  <a:lnTo>
                    <a:pt x="0" y="34888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71135" y="5475833"/>
            <a:ext cx="27495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50" dirty="0">
                <a:latin typeface="Verdana"/>
                <a:cs typeface="Verdana"/>
              </a:rPr>
              <a:t>Ma</a:t>
            </a:r>
            <a:r>
              <a:rPr sz="1600" spc="30" dirty="0">
                <a:latin typeface="Verdana"/>
                <a:cs typeface="Verdana"/>
              </a:rPr>
              <a:t>l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more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pron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70" dirty="0">
                <a:latin typeface="Verdana"/>
                <a:cs typeface="Verdana"/>
              </a:rPr>
              <a:t>o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600" spc="20" dirty="0">
                <a:latin typeface="Verdana"/>
                <a:cs typeface="Verdana"/>
              </a:rPr>
              <a:t>h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65" dirty="0">
                <a:latin typeface="Verdana"/>
                <a:cs typeface="Verdana"/>
              </a:rPr>
              <a:t>ar</a:t>
            </a:r>
            <a:r>
              <a:rPr sz="1600" spc="-45" dirty="0">
                <a:latin typeface="Verdana"/>
                <a:cs typeface="Verdana"/>
              </a:rPr>
              <a:t>t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80" dirty="0">
                <a:latin typeface="Verdana"/>
                <a:cs typeface="Verdana"/>
              </a:rPr>
              <a:t>di</a:t>
            </a:r>
            <a:r>
              <a:rPr sz="1600" spc="-90" dirty="0">
                <a:latin typeface="Verdana"/>
                <a:cs typeface="Verdana"/>
              </a:rPr>
              <a:t>s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40" dirty="0">
                <a:latin typeface="Verdana"/>
                <a:cs typeface="Verdana"/>
              </a:rPr>
              <a:t>ase.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629659" y="462534"/>
            <a:ext cx="4732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solidFill>
                  <a:srgbClr val="000000"/>
                </a:solidFill>
                <a:latin typeface="Tahoma"/>
                <a:cs typeface="Tahoma"/>
              </a:rPr>
              <a:t>Who</a:t>
            </a: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80" dirty="0">
                <a:solidFill>
                  <a:srgbClr val="000000"/>
                </a:solidFill>
                <a:latin typeface="Tahoma"/>
                <a:cs typeface="Tahoma"/>
              </a:rPr>
              <a:t>Suffer</a:t>
            </a:r>
            <a:r>
              <a:rPr sz="2400" b="1" spc="-175" dirty="0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000000"/>
                </a:solidFill>
                <a:latin typeface="Tahoma"/>
                <a:cs typeface="Tahoma"/>
              </a:rPr>
              <a:t>from</a:t>
            </a: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000000"/>
                </a:solidFill>
                <a:latin typeface="Tahoma"/>
                <a:cs typeface="Tahoma"/>
              </a:rPr>
              <a:t>Hear</a:t>
            </a:r>
            <a:r>
              <a:rPr sz="2400" b="1" spc="-75" dirty="0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sz="2400" b="1" spc="-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000000"/>
                </a:solidFill>
                <a:latin typeface="Tahoma"/>
                <a:cs typeface="Tahoma"/>
              </a:rPr>
              <a:t>Disease?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FE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1461</Words>
  <Application>Microsoft Office PowerPoint</Application>
  <PresentationFormat>Widescreen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Lucida Sans Unicode</vt:lpstr>
      <vt:lpstr>Tahoma</vt:lpstr>
      <vt:lpstr>Times New Roman</vt:lpstr>
      <vt:lpstr>Trebuchet MS</vt:lpstr>
      <vt:lpstr>Verdana</vt:lpstr>
      <vt:lpstr>Wingdings</vt:lpstr>
      <vt:lpstr>Office Theme</vt:lpstr>
      <vt:lpstr>HEART DISEASE DIAGNOSTIC-ANALYSIS DETAILED PROJECT REPORT</vt:lpstr>
      <vt:lpstr>PROJECT DETAIL</vt:lpstr>
      <vt:lpstr>PowerPoint Presentation</vt:lpstr>
      <vt:lpstr>PROBLEM STATEMENT</vt:lpstr>
      <vt:lpstr>ARCHITECTURE</vt:lpstr>
      <vt:lpstr>DATASET INFORMATION</vt:lpstr>
      <vt:lpstr>PowerPoint Presentation</vt:lpstr>
      <vt:lpstr>INSIGHTS</vt:lpstr>
      <vt:lpstr>Who Suffers from Heart Disease?</vt:lpstr>
      <vt:lpstr>Chest Pain Experienced By Patients</vt:lpstr>
      <vt:lpstr>Other symptoms people  experience in heart disease</vt:lpstr>
      <vt:lpstr>KEY PERFORMANCE INDICATOR (KPI)</vt:lpstr>
      <vt:lpstr>CONCLUSION</vt:lpstr>
      <vt:lpstr>Q &amp; A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</dc:creator>
  <cp:lastModifiedBy>Aakash Bisen</cp:lastModifiedBy>
  <cp:revision>1</cp:revision>
  <dcterms:created xsi:type="dcterms:W3CDTF">2023-07-21T10:19:11Z</dcterms:created>
  <dcterms:modified xsi:type="dcterms:W3CDTF">2023-07-21T10:28:04Z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2023-07-21T00:00:00Z</vt:filetime>
  </property>
</Properties>
</file>