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100" d="100"/>
          <a:sy n="100" d="100"/>
        </p:scale>
        <p:origin x="-11741" y="-20107"/>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mailto:https://drive.google.com/file/d/1o9SVKbC6PDTevOUpSg4IZQ5Uespctts6/view?usp=sharing" TargetMode="External"/><Relationship Id="rId4" Type="http://schemas.openxmlformats.org/officeDocument/2006/relationships/hyperlink" Target="https://github.com/aakashbm/EECE_project_templat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352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[ECG ARRHYTHMIA CLASSIFICATION</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USING DEEP-LEARNING]</a:t>
              </a: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Jayaprakash Sahoo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22330801" y="60588273"/>
            <a:ext cx="1543744" cy="2554545"/>
          </a:xfrm>
          <a:prstGeom prst="rect">
            <a:avLst/>
          </a:prstGeom>
          <a:noFill/>
        </p:spPr>
        <p:txBody>
          <a:bodyPr wrap="square" rtlCol="0" anchor="t">
            <a:spAutoFit/>
          </a:bodyPr>
          <a:lstStyle/>
          <a:p>
            <a:pPr algn="just"/>
            <a:r>
              <a:rPr lang="en-IN" sz="4000" dirty="0">
                <a:latin typeface="Calibri body"/>
              </a:rPr>
              <a:t>Insert your text Here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10196057" cy="12403395"/>
          </a:xfrm>
          <a:prstGeom prst="rect">
            <a:avLst/>
          </a:prstGeom>
          <a:noFill/>
        </p:spPr>
        <p:txBody>
          <a:bodyPr wrap="square" rtlCol="0">
            <a:spAutoFit/>
          </a:bodyPr>
          <a:lstStyle/>
          <a:p>
            <a:pPr algn="just"/>
            <a:r>
              <a:rPr lang="en-US" sz="4000" dirty="0"/>
              <a:t>Electrocardiograms (ECG) are crucial for diagnosing heart conditions. However, real-time monitoring requires specialized sensors, which were unavailable for this project. This website provides an ECG signal visualization tool, allowing users to upload pre-recorded ECG datasets and generate graphical waveforms of heart activity. It offers a user-friendly and web-based alternative for ECG analysis without the need for dedicated software or hardware. While the system does not classify arrhythmias, it serves as a foundation for manual ECG analysis, benefiting researchers, medical professionals, and students. Future enhancements could integrate AI-based arrhythmia detection and real-time monitoring, expanding its applications in medical research and healthcare. Additionally, the platform can be improved by implementing advanced filtering techniques for noise reduction, enhancing the clarity of ECG signals.</a:t>
            </a:r>
            <a:endParaRPr lang="en-IN" sz="40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07886"/>
          </a:xfrm>
          <a:prstGeom prst="rect">
            <a:avLst/>
          </a:prstGeom>
          <a:noFill/>
        </p:spPr>
        <p:txBody>
          <a:bodyPr wrap="square">
            <a:spAutoFit/>
          </a:bodyPr>
          <a:lstStyle/>
          <a:p>
            <a:pPr algn="ctr"/>
            <a:r>
              <a:rPr lang="en-US" sz="4000" b="1" dirty="0">
                <a:latin typeface="Poppins" panose="00000500000000000000" pitchFamily="2" charset="0"/>
                <a:cs typeface="Poppins" panose="00000500000000000000" pitchFamily="2" charset="0"/>
              </a:rPr>
              <a:t>&lt;&lt; G</a:t>
            </a:r>
            <a:r>
              <a:rPr lang="en-US" sz="4000" b="1" dirty="0">
                <a:latin typeface="Poppins" panose="00000500000000000000" pitchFamily="2" charset="0"/>
                <a:ea typeface="SimSun" pitchFamily="2" charset="-122"/>
                <a:cs typeface="Poppins" panose="00000500000000000000" pitchFamily="2" charset="0"/>
              </a:rPr>
              <a:t>olla Vishnu Karthik Yadav(BU21EECE0100318), B M Aakash(BU21EECE0100209), P V Muni Krishna(BU21EECE0100408) &gt;&gt;</a:t>
            </a:r>
            <a:endParaRPr lang="en-IN" sz="40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277600" y="34174769"/>
            <a:ext cx="19966822" cy="1938992"/>
          </a:xfrm>
          <a:prstGeom prst="rect">
            <a:avLst/>
          </a:prstGeom>
          <a:noFill/>
        </p:spPr>
        <p:txBody>
          <a:bodyPr wrap="square" rtlCol="0">
            <a:spAutoFit/>
          </a:bodyPr>
          <a:lstStyle/>
          <a:p>
            <a:r>
              <a:rPr lang="en-IN" sz="4000" dirty="0"/>
              <a:t>GitHub link : </a:t>
            </a:r>
            <a:r>
              <a:rPr lang="en-IN" sz="4000" dirty="0">
                <a:hlinkClick r:id="rId4"/>
              </a:rPr>
              <a:t>https://github.com/aakashbm/EECE_project_template</a:t>
            </a:r>
            <a:endParaRPr lang="en-IN" sz="4000" dirty="0"/>
          </a:p>
          <a:p>
            <a:r>
              <a:rPr lang="en-IN" sz="4000" dirty="0"/>
              <a:t>Video link: </a:t>
            </a:r>
            <a:r>
              <a:rPr lang="en-IN" sz="4000" dirty="0">
                <a:hlinkClick r:id="rId5"/>
              </a:rPr>
              <a:t>https://drive.google.com/file/d/1o9SVKbC6PDTevOUpSg4IZQ5Uespctts6/view?usp=sharing</a:t>
            </a:r>
            <a:endParaRPr lang="en-IN" sz="4000" dirty="0"/>
          </a:p>
        </p:txBody>
      </p:sp>
      <p:sp>
        <p:nvSpPr>
          <p:cNvPr id="43" name="TextBox 42">
            <a:extLst>
              <a:ext uri="{FF2B5EF4-FFF2-40B4-BE49-F238E27FC236}">
                <a16:creationId xmlns:a16="http://schemas.microsoft.com/office/drawing/2014/main" id="{8A0BB4D3-225D-3DB2-C76E-36818D1FDC4B}"/>
              </a:ext>
            </a:extLst>
          </p:cNvPr>
          <p:cNvSpPr txBox="1"/>
          <p:nvPr/>
        </p:nvSpPr>
        <p:spPr>
          <a:xfrm>
            <a:off x="11327523" y="5770582"/>
            <a:ext cx="9207568" cy="10556736"/>
          </a:xfrm>
          <a:prstGeom prst="rect">
            <a:avLst/>
          </a:prstGeom>
          <a:noFill/>
        </p:spPr>
        <p:txBody>
          <a:bodyPr wrap="square" rtlCol="0">
            <a:spAutoFit/>
          </a:bodyPr>
          <a:lstStyle/>
          <a:p>
            <a:pPr marL="457200" indent="-457200" algn="just">
              <a:buFont typeface="Arial" panose="020B0604020202020204" pitchFamily="34" charset="0"/>
              <a:buChar char="•"/>
            </a:pPr>
            <a:r>
              <a:rPr lang="en-US" sz="4000" dirty="0"/>
              <a:t>Using DL architectures that have exhibited superior performance compared to traditional shallow Machine Learning (ML) approaches.</a:t>
            </a:r>
          </a:p>
          <a:p>
            <a:pPr marL="457200" indent="-457200" algn="just">
              <a:buFont typeface="Arial" panose="020B0604020202020204" pitchFamily="34" charset="0"/>
              <a:buChar char="•"/>
            </a:pPr>
            <a:r>
              <a:rPr lang="en-US" sz="4000" dirty="0"/>
              <a:t>Exploring and comparing multiple DL models, including convolutional neural networks (CNN), long short-term memory (LSTM) networks, and self-supervised learning-based models using auto encoders.                         </a:t>
            </a:r>
          </a:p>
          <a:p>
            <a:pPr marL="457200" indent="-457200" algn="just">
              <a:buFont typeface="Arial" panose="020B0604020202020204" pitchFamily="34" charset="0"/>
              <a:buChar char="•"/>
            </a:pPr>
            <a:r>
              <a:rPr lang="en-US" sz="4000" dirty="0"/>
              <a:t>Evaluating the performance of deep-learning-based methods based on accuracy, specificity, precision, and F1 score.</a:t>
            </a:r>
          </a:p>
          <a:p>
            <a:pPr marL="914400" lvl="1" indent="-457200" algn="just">
              <a:buFont typeface="Arial" panose="020B0604020202020204" pitchFamily="34" charset="0"/>
              <a:buChar char="•"/>
            </a:pPr>
            <a:endParaRPr lang="en-IN" sz="4000" dirty="0"/>
          </a:p>
          <a:p>
            <a:pPr marL="457200" indent="-457200" algn="just">
              <a:buFont typeface="Arial" panose="020B0604020202020204" pitchFamily="34" charset="0"/>
              <a:buChar char="•"/>
            </a:pPr>
            <a:endParaRPr lang="en-US" sz="4000" dirty="0"/>
          </a:p>
          <a:p>
            <a:pPr marL="685800" indent="-685800">
              <a:buFont typeface="Arial" panose="020B0604020202020204" pitchFamily="34" charset="0"/>
              <a:buChar char="•"/>
            </a:pPr>
            <a:endParaRPr lang="en-IN" sz="4000" dirty="0"/>
          </a:p>
        </p:txBody>
      </p:sp>
      <p:pic>
        <p:nvPicPr>
          <p:cNvPr id="44" name="Picture 43">
            <a:extLst>
              <a:ext uri="{FF2B5EF4-FFF2-40B4-BE49-F238E27FC236}">
                <a16:creationId xmlns:a16="http://schemas.microsoft.com/office/drawing/2014/main" id="{075A106C-9030-81FA-3CCE-7269CE7E5235}"/>
              </a:ext>
            </a:extLst>
          </p:cNvPr>
          <p:cNvPicPr>
            <a:picLocks noChangeAspect="1"/>
          </p:cNvPicPr>
          <p:nvPr/>
        </p:nvPicPr>
        <p:blipFill>
          <a:blip r:embed="rId6"/>
          <a:stretch>
            <a:fillRect/>
          </a:stretch>
        </p:blipFill>
        <p:spPr>
          <a:xfrm>
            <a:off x="11300582" y="14544106"/>
            <a:ext cx="9207567" cy="5146478"/>
          </a:xfrm>
          <a:prstGeom prst="rect">
            <a:avLst/>
          </a:prstGeom>
        </p:spPr>
      </p:pic>
      <p:sp>
        <p:nvSpPr>
          <p:cNvPr id="45" name="TextBox 44">
            <a:extLst>
              <a:ext uri="{FF2B5EF4-FFF2-40B4-BE49-F238E27FC236}">
                <a16:creationId xmlns:a16="http://schemas.microsoft.com/office/drawing/2014/main" id="{320FA040-067A-F467-FCDE-2A296BDDCBE2}"/>
              </a:ext>
            </a:extLst>
          </p:cNvPr>
          <p:cNvSpPr txBox="1"/>
          <p:nvPr/>
        </p:nvSpPr>
        <p:spPr>
          <a:xfrm>
            <a:off x="11277600" y="19571051"/>
            <a:ext cx="9207568" cy="3554819"/>
          </a:xfrm>
          <a:prstGeom prst="rect">
            <a:avLst/>
          </a:prstGeom>
          <a:noFill/>
        </p:spPr>
        <p:txBody>
          <a:bodyPr wrap="square" rtlCol="0">
            <a:spAutoFit/>
          </a:bodyPr>
          <a:lstStyle/>
          <a:p>
            <a:r>
              <a:rPr lang="en-US" sz="6500" b="1" dirty="0"/>
              <a:t>Applications:</a:t>
            </a:r>
          </a:p>
          <a:p>
            <a:pPr marL="571500" indent="-571500">
              <a:buFont typeface="Arial" panose="020B0604020202020204" pitchFamily="34" charset="0"/>
              <a:buChar char="•"/>
            </a:pPr>
            <a:r>
              <a:rPr lang="en-IN" sz="4000" dirty="0"/>
              <a:t>Real-time Heart Monitoring Device</a:t>
            </a:r>
            <a:endParaRPr lang="en-US" sz="4000" dirty="0"/>
          </a:p>
          <a:p>
            <a:pPr marL="571500" indent="-571500">
              <a:buFont typeface="Arial" panose="020B0604020202020204" pitchFamily="34" charset="0"/>
              <a:buChar char="•"/>
            </a:pPr>
            <a:r>
              <a:rPr lang="en-IN" sz="4000" dirty="0"/>
              <a:t>Clinical Decision Support System (CDSS)</a:t>
            </a:r>
          </a:p>
          <a:p>
            <a:pPr marL="571500" indent="-571500">
              <a:buFont typeface="Arial" panose="020B0604020202020204" pitchFamily="34" charset="0"/>
              <a:buChar char="•"/>
            </a:pPr>
            <a:r>
              <a:rPr lang="en-IN" sz="4000" dirty="0"/>
              <a:t>Researchers can use this website to gain the idea of arrhythmia conditions</a:t>
            </a:r>
            <a:r>
              <a:rPr lang="en-US" sz="4000" dirty="0"/>
              <a:t>.</a:t>
            </a:r>
            <a:endParaRPr lang="en-IN" sz="4000" dirty="0"/>
          </a:p>
        </p:txBody>
      </p:sp>
      <p:sp>
        <p:nvSpPr>
          <p:cNvPr id="46" name="TextBox 45">
            <a:extLst>
              <a:ext uri="{FF2B5EF4-FFF2-40B4-BE49-F238E27FC236}">
                <a16:creationId xmlns:a16="http://schemas.microsoft.com/office/drawing/2014/main" id="{8C98D759-BDD8-E3D4-D8E0-44AA976FFACE}"/>
              </a:ext>
            </a:extLst>
          </p:cNvPr>
          <p:cNvSpPr txBox="1"/>
          <p:nvPr/>
        </p:nvSpPr>
        <p:spPr>
          <a:xfrm>
            <a:off x="581786" y="19240947"/>
            <a:ext cx="9857609" cy="16712267"/>
          </a:xfrm>
          <a:prstGeom prst="rect">
            <a:avLst/>
          </a:prstGeom>
          <a:noFill/>
        </p:spPr>
        <p:txBody>
          <a:bodyPr wrap="square" rtlCol="0">
            <a:spAutoFit/>
          </a:bodyPr>
          <a:lstStyle/>
          <a:p>
            <a:pPr algn="just"/>
            <a:r>
              <a:rPr lang="en-IN" sz="4000" b="1" dirty="0"/>
              <a:t>Title</a:t>
            </a:r>
            <a:r>
              <a:rPr lang="en-IN" sz="4000" dirty="0"/>
              <a:t>: A Deep Learning Approach for Electrocardiogram Arrhythmia Classification</a:t>
            </a:r>
            <a:br>
              <a:rPr lang="en-IN" sz="4000" dirty="0"/>
            </a:br>
            <a:r>
              <a:rPr lang="en-IN" sz="4000" b="1" dirty="0"/>
              <a:t>Authors</a:t>
            </a:r>
            <a:r>
              <a:rPr lang="en-IN" sz="4000" dirty="0"/>
              <a:t>: X. Zhang, Y. Dong, et al.</a:t>
            </a:r>
            <a:br>
              <a:rPr lang="en-IN" sz="4000" dirty="0"/>
            </a:br>
            <a:r>
              <a:rPr lang="en-IN" sz="4000" b="1" dirty="0"/>
              <a:t>Journal</a:t>
            </a:r>
            <a:r>
              <a:rPr lang="en-IN" sz="4000" dirty="0"/>
              <a:t>: IEEE Journal of Biomedical Informatics</a:t>
            </a:r>
            <a:br>
              <a:rPr lang="en-IN" sz="4000" dirty="0"/>
            </a:br>
            <a:r>
              <a:rPr lang="en-IN" sz="4000" b="1" dirty="0"/>
              <a:t>Summary</a:t>
            </a:r>
            <a:r>
              <a:rPr lang="en-IN" sz="4000" dirty="0"/>
              <a:t>: This paper presents a deep learning model for ECG arrhythmia classification, employing a convolutional neural network (CNN) to improve diagnostic accuracy. </a:t>
            </a:r>
          </a:p>
          <a:p>
            <a:pPr algn="just"/>
            <a:r>
              <a:rPr lang="en-IN" sz="4000" b="1" dirty="0"/>
              <a:t>Title</a:t>
            </a:r>
            <a:r>
              <a:rPr lang="en-IN" sz="4000" dirty="0"/>
              <a:t>: Automated Arrhythmia Classification Using 2-lead ECG Signals Based on CNN with Attention Mechanism</a:t>
            </a:r>
            <a:br>
              <a:rPr lang="en-IN" sz="4000" dirty="0"/>
            </a:br>
            <a:r>
              <a:rPr lang="en-IN" sz="4000" b="1" dirty="0"/>
              <a:t>Authors</a:t>
            </a:r>
            <a:r>
              <a:rPr lang="en-IN" sz="4000" dirty="0"/>
              <a:t>: S. Liu, H. Zhao, et al.</a:t>
            </a:r>
            <a:br>
              <a:rPr lang="en-IN" sz="4000" dirty="0"/>
            </a:br>
            <a:r>
              <a:rPr lang="en-IN" sz="4000" b="1" dirty="0"/>
              <a:t>Journal</a:t>
            </a:r>
            <a:r>
              <a:rPr lang="en-IN" sz="4000" dirty="0"/>
              <a:t>: Computers in Biology and Medicine</a:t>
            </a:r>
            <a:br>
              <a:rPr lang="en-IN" sz="4000" dirty="0"/>
            </a:br>
            <a:r>
              <a:rPr lang="en-IN" sz="4000" b="1" dirty="0"/>
              <a:t>Summary</a:t>
            </a:r>
            <a:r>
              <a:rPr lang="en-IN" sz="4000" dirty="0"/>
              <a:t>: The study explores a CNN model integrated with an attention mechanism to classify arrhythmias using 2-lead ECG signals.</a:t>
            </a:r>
          </a:p>
          <a:p>
            <a:pPr algn="just"/>
            <a:r>
              <a:rPr lang="en-IN" sz="4000" b="1" dirty="0"/>
              <a:t>Title</a:t>
            </a:r>
            <a:r>
              <a:rPr lang="en-IN" sz="4000" dirty="0"/>
              <a:t>: Attention-Based Neural Networks for ECG Arrhythmia Classification</a:t>
            </a:r>
            <a:br>
              <a:rPr lang="en-IN" sz="4000" dirty="0"/>
            </a:br>
            <a:r>
              <a:rPr lang="en-IN" sz="4000" b="1" dirty="0"/>
              <a:t>Authors</a:t>
            </a:r>
            <a:r>
              <a:rPr lang="en-IN" sz="4000" dirty="0"/>
              <a:t>: T. Xue, L. Li, et al.</a:t>
            </a:r>
            <a:br>
              <a:rPr lang="en-IN" sz="4000" dirty="0"/>
            </a:br>
            <a:r>
              <a:rPr lang="en-IN" sz="4000" b="1" dirty="0"/>
              <a:t>Journal</a:t>
            </a:r>
            <a:r>
              <a:rPr lang="en-IN" sz="4000" dirty="0"/>
              <a:t>: Journal of Biomedical Informatics</a:t>
            </a:r>
            <a:br>
              <a:rPr lang="en-IN" sz="4000" dirty="0"/>
            </a:br>
            <a:r>
              <a:rPr lang="en-IN" sz="4000" b="1" dirty="0"/>
              <a:t>Summary</a:t>
            </a:r>
            <a:r>
              <a:rPr lang="en-IN" sz="4000" dirty="0"/>
              <a:t>: This research introduces an attention-based neural network for ECG arrhythmia classification. </a:t>
            </a:r>
          </a:p>
          <a:p>
            <a:pPr algn="just"/>
            <a:r>
              <a:rPr lang="en-US" sz="4000" b="1" dirty="0"/>
              <a:t>Title</a:t>
            </a:r>
            <a:r>
              <a:rPr lang="en-US" sz="4000" dirty="0"/>
              <a:t>: </a:t>
            </a:r>
            <a:r>
              <a:rPr lang="en-US" sz="4000" i="1" dirty="0"/>
              <a:t>MIT-BIH Arrhythmia Database</a:t>
            </a:r>
            <a:br>
              <a:rPr lang="en-US" sz="4000" dirty="0"/>
            </a:br>
            <a:r>
              <a:rPr lang="en-US" sz="4000" b="1" dirty="0"/>
              <a:t>Authors</a:t>
            </a:r>
            <a:r>
              <a:rPr lang="en-US" sz="4000" dirty="0"/>
              <a:t>: G.B. Moody, R.G. Mark</a:t>
            </a:r>
            <a:br>
              <a:rPr lang="en-US" sz="4000" dirty="0"/>
            </a:br>
            <a:r>
              <a:rPr lang="en-US" sz="4000" b="1" dirty="0"/>
              <a:t>Journal</a:t>
            </a:r>
            <a:r>
              <a:rPr lang="en-US" sz="4000" dirty="0"/>
              <a:t>: PhysioNet Database</a:t>
            </a:r>
            <a:endParaRPr lang="en-IN" sz="4000" dirty="0"/>
          </a:p>
          <a:p>
            <a:pPr algn="just"/>
            <a:endParaRPr lang="en-US" sz="4000" dirty="0"/>
          </a:p>
        </p:txBody>
      </p:sp>
      <p:sp>
        <p:nvSpPr>
          <p:cNvPr id="47" name="TextBox 46">
            <a:extLst>
              <a:ext uri="{FF2B5EF4-FFF2-40B4-BE49-F238E27FC236}">
                <a16:creationId xmlns:a16="http://schemas.microsoft.com/office/drawing/2014/main" id="{3EA588DF-2123-F0C8-8B48-BCCC0D295BE6}"/>
              </a:ext>
            </a:extLst>
          </p:cNvPr>
          <p:cNvSpPr txBox="1"/>
          <p:nvPr/>
        </p:nvSpPr>
        <p:spPr>
          <a:xfrm>
            <a:off x="21107400" y="16664337"/>
            <a:ext cx="10192583" cy="7478970"/>
          </a:xfrm>
          <a:prstGeom prst="rect">
            <a:avLst/>
          </a:prstGeom>
          <a:noFill/>
        </p:spPr>
        <p:txBody>
          <a:bodyPr wrap="square" rtlCol="0">
            <a:spAutoFit/>
          </a:bodyPr>
          <a:lstStyle/>
          <a:p>
            <a:pPr algn="just"/>
            <a:r>
              <a:rPr lang="en-US" sz="4000" dirty="0"/>
              <a:t>The application of deep learning to ECG arrhythmia classification represents a significant advancement in cardiac care, offering automated and accurate diagnosis from complex, high-dimensional data. Deep learning models, particularly Convolutional Neural Networks (CNNs) and Recurrent Neural Networks (RNNs), have demonstrated the ability to outperform traditional methods by automatically learning essential features from ECG waveforms without the need for manual feature extraction. </a:t>
            </a:r>
            <a:endParaRPr lang="en-IN" sz="4000" dirty="0"/>
          </a:p>
        </p:txBody>
      </p:sp>
      <p:sp>
        <p:nvSpPr>
          <p:cNvPr id="48" name="Rectangle 2">
            <a:extLst>
              <a:ext uri="{FF2B5EF4-FFF2-40B4-BE49-F238E27FC236}">
                <a16:creationId xmlns:a16="http://schemas.microsoft.com/office/drawing/2014/main" id="{AD5708D9-ECC9-F196-163F-A632584E3F20}"/>
              </a:ext>
            </a:extLst>
          </p:cNvPr>
          <p:cNvSpPr>
            <a:spLocks noChangeArrowheads="1"/>
          </p:cNvSpPr>
          <p:nvPr/>
        </p:nvSpPr>
        <p:spPr bwMode="auto">
          <a:xfrm>
            <a:off x="11277600" y="25545594"/>
            <a:ext cx="2011679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Enhanced Data Processing</a:t>
            </a:r>
            <a:r>
              <a:rPr kumimoji="0" lang="en-US" altLang="en-US" sz="4000" b="0" i="0" u="none" strike="noStrike" cap="none" normalizeH="0" baseline="0" dirty="0">
                <a:ln>
                  <a:noFill/>
                </a:ln>
                <a:solidFill>
                  <a:schemeClr val="tx1"/>
                </a:solidFill>
                <a:effectLst/>
                <a:latin typeface="Calibri body"/>
              </a:rPr>
              <a:t> – Implementing advanced signal processing techniques could improve the accuracy and clarity of ECG waveforms, making manual analysis more effective.</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Cloud-Based ECG Storage</a:t>
            </a:r>
            <a:r>
              <a:rPr kumimoji="0" lang="en-US" altLang="en-US" sz="4000" b="0" i="0" u="none" strike="noStrike" cap="none" normalizeH="0" baseline="0" dirty="0">
                <a:ln>
                  <a:noFill/>
                </a:ln>
                <a:solidFill>
                  <a:schemeClr val="tx1"/>
                </a:solidFill>
                <a:effectLst/>
                <a:latin typeface="Calibri body"/>
              </a:rPr>
              <a:t> – Enabling users to store and access their ECG datasets online would allow for long-term monitoring and comparison of heart activity over time.</a:t>
            </a:r>
          </a:p>
        </p:txBody>
      </p:sp>
      <p:sp>
        <p:nvSpPr>
          <p:cNvPr id="49" name="Rectangle 3">
            <a:extLst>
              <a:ext uri="{FF2B5EF4-FFF2-40B4-BE49-F238E27FC236}">
                <a16:creationId xmlns:a16="http://schemas.microsoft.com/office/drawing/2014/main" id="{549C2E5D-37DE-EEC5-B423-59CD072D8417}"/>
              </a:ext>
            </a:extLst>
          </p:cNvPr>
          <p:cNvSpPr>
            <a:spLocks noChangeArrowheads="1"/>
          </p:cNvSpPr>
          <p:nvPr/>
        </p:nvSpPr>
        <p:spPr bwMode="auto">
          <a:xfrm>
            <a:off x="11155677" y="30118745"/>
            <a:ext cx="201443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Increased Accessibility to ECG Analysis</a:t>
            </a:r>
            <a:r>
              <a:rPr kumimoji="0" lang="en-US" altLang="en-US" sz="4000" b="0" i="0" u="none" strike="noStrike" cap="none" normalizeH="0" baseline="0" dirty="0">
                <a:ln>
                  <a:noFill/>
                </a:ln>
                <a:solidFill>
                  <a:schemeClr val="tx1"/>
                </a:solidFill>
                <a:effectLst/>
                <a:latin typeface="Calibri body"/>
              </a:rPr>
              <a:t> - The website provides an easy-to-use platform for ECG visualization and making heart health analysis more accessible to researchers, students, and healthcare professionals.</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Support for Medical Education</a:t>
            </a:r>
            <a:r>
              <a:rPr kumimoji="0" lang="en-US" altLang="en-US" sz="4000" b="0" i="0" u="none" strike="noStrike" cap="none" normalizeH="0" baseline="0" dirty="0">
                <a:ln>
                  <a:noFill/>
                </a:ln>
                <a:solidFill>
                  <a:schemeClr val="tx1"/>
                </a:solidFill>
                <a:effectLst/>
                <a:latin typeface="Calibri body"/>
              </a:rPr>
              <a:t> - Medical students and trainees can use the tool to study ECG waveforms, helping them understand heart signal patterns.</a:t>
            </a:r>
          </a:p>
        </p:txBody>
      </p:sp>
      <p:pic>
        <p:nvPicPr>
          <p:cNvPr id="51" name="Picture 50">
            <a:extLst>
              <a:ext uri="{FF2B5EF4-FFF2-40B4-BE49-F238E27FC236}">
                <a16:creationId xmlns:a16="http://schemas.microsoft.com/office/drawing/2014/main" id="{EB7663C1-34E4-13CE-2759-6AA95B371872}"/>
              </a:ext>
            </a:extLst>
          </p:cNvPr>
          <p:cNvPicPr>
            <a:picLocks noChangeAspect="1"/>
          </p:cNvPicPr>
          <p:nvPr/>
        </p:nvPicPr>
        <p:blipFill>
          <a:blip r:embed="rId7"/>
          <a:stretch>
            <a:fillRect/>
          </a:stretch>
        </p:blipFill>
        <p:spPr>
          <a:xfrm>
            <a:off x="21428984" y="5764375"/>
            <a:ext cx="7011008" cy="4473328"/>
          </a:xfrm>
          <a:prstGeom prst="rect">
            <a:avLst/>
          </a:prstGeom>
        </p:spPr>
      </p:pic>
      <p:pic>
        <p:nvPicPr>
          <p:cNvPr id="1026" name="Picture 2">
            <a:extLst>
              <a:ext uri="{FF2B5EF4-FFF2-40B4-BE49-F238E27FC236}">
                <a16:creationId xmlns:a16="http://schemas.microsoft.com/office/drawing/2014/main" id="{372786AD-3667-060C-C551-49E0F855F95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4244"/>
          <a:stretch/>
        </p:blipFill>
        <p:spPr bwMode="auto">
          <a:xfrm>
            <a:off x="22706135" y="11051197"/>
            <a:ext cx="6724650" cy="362433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18903369-6EB2-7BCE-6186-9EF636B10FCD}"/>
              </a:ext>
            </a:extLst>
          </p:cNvPr>
          <p:cNvPicPr>
            <a:picLocks noChangeAspect="1"/>
          </p:cNvPicPr>
          <p:nvPr/>
        </p:nvPicPr>
        <p:blipFill>
          <a:blip r:embed="rId9"/>
          <a:stretch>
            <a:fillRect/>
          </a:stretch>
        </p:blipFill>
        <p:spPr>
          <a:xfrm>
            <a:off x="29437537" y="33597721"/>
            <a:ext cx="2018488" cy="2018488"/>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6743</TotalTime>
  <Words>712</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body</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BM Aakash</cp:lastModifiedBy>
  <cp:revision>209</cp:revision>
  <cp:lastPrinted>2013-08-04T02:58:23Z</cp:lastPrinted>
  <dcterms:created xsi:type="dcterms:W3CDTF">2011-10-21T15:46:33Z</dcterms:created>
  <dcterms:modified xsi:type="dcterms:W3CDTF">2025-03-24T05:42:40Z</dcterms:modified>
</cp:coreProperties>
</file>