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handoutMasterIdLst>
    <p:handoutMasterId r:id="rId22"/>
  </p:handoutMasterIdLst>
  <p:sldIdLst>
    <p:sldId id="531" r:id="rId2"/>
    <p:sldId id="257" r:id="rId3"/>
    <p:sldId id="289" r:id="rId4"/>
    <p:sldId id="308" r:id="rId5"/>
    <p:sldId id="309" r:id="rId6"/>
    <p:sldId id="313" r:id="rId7"/>
    <p:sldId id="314" r:id="rId8"/>
    <p:sldId id="312" r:id="rId9"/>
    <p:sldId id="266" r:id="rId10"/>
    <p:sldId id="298" r:id="rId11"/>
    <p:sldId id="317" r:id="rId12"/>
    <p:sldId id="318" r:id="rId13"/>
    <p:sldId id="319" r:id="rId14"/>
    <p:sldId id="320" r:id="rId15"/>
    <p:sldId id="321" r:id="rId16"/>
    <p:sldId id="323" r:id="rId17"/>
    <p:sldId id="322" r:id="rId18"/>
    <p:sldId id="324" r:id="rId19"/>
    <p:sldId id="316" r:id="rId20"/>
  </p:sldIdLst>
  <p:sldSz cx="12192000" cy="6858000"/>
  <p:notesSz cx="6858000" cy="9144000"/>
  <p:embeddedFontLst>
    <p:embeddedFont>
      <p:font typeface="Aharoni" panose="02010803020104030203" pitchFamily="2" charset="-79"/>
      <p:bold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embeddedFont>
    <p:embeddedFont>
      <p:font typeface="Open Sans" panose="020B0606030504020204" pitchFamily="34" charset="0"/>
      <p:regular r:id="rId29"/>
      <p:bold r:id="rId30"/>
      <p:italic r:id="rId31"/>
      <p:boldItalic r:id="rId32"/>
    </p:embeddedFont>
    <p:embeddedFont>
      <p:font typeface="Plus Jakarta Sans" panose="020B0604020202020204" charset="0"/>
      <p:regular r:id="rId33"/>
      <p:bold r:id="rId34"/>
      <p:italic r:id="rId35"/>
      <p:boldItalic r:id="rId36"/>
    </p:embeddedFont>
    <p:embeddedFont>
      <p:font typeface="Verdana" panose="020B0604030504040204" pitchFamily="34" charset="0"/>
      <p:regular r:id="rId37"/>
      <p:bold r:id="rId38"/>
      <p:italic r:id="rId39"/>
      <p:boldItalic r:id="rId40"/>
    </p:embeddedFont>
  </p:embeddedFontLst>
  <p:custDataLst>
    <p:tags r:id="rId4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notesMaster" Target="notesMasters/notesMaster1.xml"/><Relationship Id="rId34" Type="http://schemas.openxmlformats.org/officeDocument/2006/relationships/font" Target="fonts/font12.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tags" Target="tags/tag1.xml"/><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24-03-2025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884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259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00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3986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407338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8">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5" r:id="rId1"/>
    <p:sldLayoutId id="2147483658" r:id="rId2"/>
    <p:sldLayoutId id="2147483659" r:id="rId3"/>
    <p:sldLayoutId id="2147483660" r:id="rId4"/>
    <p:sldLayoutId id="2147483661" r:id="rId5"/>
    <p:sldLayoutId id="214748366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a:t>
            </a:fld>
            <a:endParaRPr lang="en-US">
              <a:latin typeface="Times New Roman" panose="02020603050405020304" pitchFamily="18" charset="0"/>
              <a:cs typeface="Times New Roman" panose="02020603050405020304" pitchFamily="18" charset="0"/>
            </a:endParaRPr>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115887"/>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Times New Roman" panose="02020603050405020304" pitchFamily="18" charset="0"/>
                <a:ea typeface="Open Sans"/>
                <a:cs typeface="Times New Roman" panose="02020603050405020304" pitchFamily="18" charset="0"/>
                <a:sym typeface="Open Sans"/>
              </a:rPr>
              <a:t>GITAM (Deemed-to-be) University</a:t>
            </a:r>
            <a:endParaRPr lang="en-US" sz="2800" dirty="0">
              <a:latin typeface="Times New Roman" panose="02020603050405020304" pitchFamily="18" charset="0"/>
              <a:cs typeface="Times New Roman" panose="02020603050405020304" pitchFamily="18" charset="0"/>
            </a:endParaRPr>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33179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Times New Roman" panose="02020603050405020304" pitchFamily="18" charset="0"/>
                <a:ea typeface="Montserrat Medium"/>
                <a:cs typeface="Times New Roman" panose="02020603050405020304" pitchFamily="18" charset="0"/>
                <a:sym typeface="Montserrat Medium"/>
              </a:rPr>
              <a:t>www.gitam.edu</a:t>
            </a:r>
            <a:endParaRPr sz="1200" b="0" i="0" u="none" strike="noStrike" cap="none" dirty="0">
              <a:solidFill>
                <a:srgbClr val="7F7F7F"/>
              </a:solidFill>
              <a:latin typeface="Times New Roman" panose="02020603050405020304" pitchFamily="18" charset="0"/>
              <a:ea typeface="Montserrat Medium"/>
              <a:cs typeface="Times New Roman" panose="02020603050405020304" pitchFamily="18" charset="0"/>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486395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049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Department of Electrical Electronics and Communication Engineering</a:t>
            </a:r>
            <a:endParaRPr sz="18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04966" y="5185525"/>
            <a:ext cx="3907894"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Times New Roman" panose="02020603050405020304" pitchFamily="18" charset="0"/>
                <a:cs typeface="Times New Roman" panose="02020603050405020304" pitchFamily="18" charset="0"/>
                <a:sym typeface="Montserrat Medium"/>
              </a:rPr>
              <a:t>G</a:t>
            </a:r>
            <a:r>
              <a:rPr lang="en-US" b="1" dirty="0">
                <a:solidFill>
                  <a:schemeClr val="dk1"/>
                </a:solidFill>
                <a:latin typeface="Times New Roman" panose="02020603050405020304" pitchFamily="18" charset="0"/>
                <a:cs typeface="Times New Roman" panose="02020603050405020304" pitchFamily="18" charset="0"/>
                <a:sym typeface="Montserrat Medium"/>
              </a:rPr>
              <a:t>olla Vishnu Karthik Yadav</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Times New Roman" panose="02020603050405020304" pitchFamily="18" charset="0"/>
                <a:cs typeface="Times New Roman" panose="02020603050405020304" pitchFamily="18" charset="0"/>
                <a:sym typeface="Montserrat Medium"/>
              </a:rPr>
              <a:t>B. M. Aakash</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Times New Roman" panose="02020603050405020304" pitchFamily="18" charset="0"/>
                <a:cs typeface="Times New Roman" panose="02020603050405020304" pitchFamily="18" charset="0"/>
                <a:sym typeface="Montserrat Medium"/>
              </a:rPr>
              <a:t>P. V. Muni Krishna</a:t>
            </a:r>
          </a:p>
          <a:p>
            <a:pPr marR="0" lvl="0" rtl="0">
              <a:lnSpc>
                <a:spcPct val="100000"/>
              </a:lnSpc>
              <a:spcBef>
                <a:spcPts val="0"/>
              </a:spcBef>
              <a:spcAft>
                <a:spcPts val="0"/>
              </a:spcAft>
              <a:buClr>
                <a:srgbClr val="000000"/>
              </a:buClr>
              <a:buSzPts val="1400"/>
            </a:pPr>
            <a:endParaRPr lang="en-US" sz="1400" b="1"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3" name="Google Shape;88;p1">
            <a:extLst>
              <a:ext uri="{FF2B5EF4-FFF2-40B4-BE49-F238E27FC236}">
                <a16:creationId xmlns:a16="http://schemas.microsoft.com/office/drawing/2014/main" id="{D8F66EB9-9CBE-8ACD-E616-93A5AE55CF5C}"/>
              </a:ext>
            </a:extLst>
          </p:cNvPr>
          <p:cNvSpPr txBox="1"/>
          <p:nvPr/>
        </p:nvSpPr>
        <p:spPr>
          <a:xfrm>
            <a:off x="3933506" y="1083327"/>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chemeClr val="bg2"/>
                </a:solidFill>
                <a:latin typeface="Times New Roman" panose="02020603050405020304" pitchFamily="18" charset="0"/>
                <a:ea typeface="Open Sans"/>
                <a:cs typeface="Times New Roman" panose="02020603050405020304" pitchFamily="18" charset="0"/>
                <a:sym typeface="Open Sans"/>
              </a:rPr>
              <a:t>Final Review</a:t>
            </a:r>
            <a:endParaRPr lang="en-US" sz="2000" dirty="0">
              <a:solidFill>
                <a:schemeClr val="bg2"/>
              </a:solidFill>
              <a:latin typeface="Times New Roman" panose="02020603050405020304" pitchFamily="18" charset="0"/>
              <a:cs typeface="Times New Roman" panose="02020603050405020304" pitchFamily="18" charset="0"/>
            </a:endParaRPr>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AY 2021-25 </a:t>
            </a:r>
            <a:endParaRPr sz="9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330722" y="3024359"/>
            <a:ext cx="2818489" cy="656574"/>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6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6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Project ID: PROJ3999</a:t>
            </a:r>
          </a:p>
        </p:txBody>
      </p:sp>
      <p:sp>
        <p:nvSpPr>
          <p:cNvPr id="2" name="Google Shape;111;p1">
            <a:extLst>
              <a:ext uri="{FF2B5EF4-FFF2-40B4-BE49-F238E27FC236}">
                <a16:creationId xmlns:a16="http://schemas.microsoft.com/office/drawing/2014/main" id="{B8E7EF00-0576-E9A9-EBB7-F54924AB1140}"/>
              </a:ext>
            </a:extLst>
          </p:cNvPr>
          <p:cNvSpPr/>
          <p:nvPr/>
        </p:nvSpPr>
        <p:spPr>
          <a:xfrm>
            <a:off x="9265054" y="5293500"/>
            <a:ext cx="2926946"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Times New Roman" panose="02020603050405020304" pitchFamily="18" charset="0"/>
                <a:ea typeface="Montserrat Medium"/>
                <a:cs typeface="Times New Roman" panose="02020603050405020304" pitchFamily="18" charset="0"/>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i="0" u="none" strike="noStrike" cap="none" dirty="0">
                <a:solidFill>
                  <a:schemeClr val="dk1"/>
                </a:solidFill>
                <a:latin typeface="Times New Roman" panose="02020603050405020304" pitchFamily="18" charset="0"/>
                <a:ea typeface="SimSun" pitchFamily="2" charset="-122"/>
                <a:cs typeface="Times New Roman" panose="02020603050405020304" pitchFamily="18" charset="0"/>
                <a:sym typeface="Montserrat Medium"/>
              </a:rPr>
              <a:t>Dr. Jaya </a:t>
            </a:r>
            <a:r>
              <a:rPr lang="en-US" b="1" dirty="0">
                <a:solidFill>
                  <a:schemeClr val="dk1"/>
                </a:solidFill>
                <a:latin typeface="Times New Roman" panose="02020603050405020304" pitchFamily="18" charset="0"/>
                <a:ea typeface="SimSun" pitchFamily="2" charset="-122"/>
                <a:cs typeface="Times New Roman" panose="02020603050405020304" pitchFamily="18" charset="0"/>
                <a:sym typeface="Montserrat Medium"/>
              </a:rPr>
              <a:t>Prakash Sahoo</a:t>
            </a:r>
            <a:endParaRPr lang="en-US" sz="1400" b="1" i="0" u="none" strike="noStrike" cap="none" dirty="0">
              <a:solidFill>
                <a:schemeClr val="dk1"/>
              </a:solidFill>
              <a:latin typeface="Times New Roman" panose="02020603050405020304" pitchFamily="18" charset="0"/>
              <a:cs typeface="Times New Roman" panose="02020603050405020304" pitchFamily="18" charset="0"/>
              <a:sym typeface="Montserrat Medium"/>
            </a:endParaRPr>
          </a:p>
        </p:txBody>
      </p:sp>
      <p:sp>
        <p:nvSpPr>
          <p:cNvPr id="3" name="Google Shape;106;p1">
            <a:extLst>
              <a:ext uri="{FF2B5EF4-FFF2-40B4-BE49-F238E27FC236}">
                <a16:creationId xmlns:a16="http://schemas.microsoft.com/office/drawing/2014/main" id="{476B1003-2901-8F4B-A573-29FA203CD741}"/>
              </a:ext>
            </a:extLst>
          </p:cNvPr>
          <p:cNvSpPr/>
          <p:nvPr/>
        </p:nvSpPr>
        <p:spPr>
          <a:xfrm>
            <a:off x="3477217" y="432083"/>
            <a:ext cx="4917595" cy="594783"/>
          </a:xfrm>
          <a:prstGeom prst="rect">
            <a:avLst/>
          </a:prstGeom>
          <a:noFill/>
          <a:ln>
            <a:noFill/>
          </a:ln>
        </p:spPr>
        <p:txBody>
          <a:bodyPr spcFirstLastPara="1" wrap="square" lIns="91425" tIns="45700" rIns="91425" bIns="45700" anchor="ctr" anchorCtr="0">
            <a:noAutofit/>
          </a:bodyPr>
          <a:lstStyle/>
          <a:p>
            <a:pPr algn="ctr" eaLnBrk="1" hangingPunct="1"/>
            <a:r>
              <a:rPr lang="en-US" altLang="zh-CN" sz="1800" b="1" baseline="0" dirty="0">
                <a:latin typeface="Times New Roman" panose="02020603050405020304" pitchFamily="18" charset="0"/>
                <a:ea typeface="SimSun" pitchFamily="2" charset="-122"/>
                <a:cs typeface="Times New Roman" panose="02020603050405020304" pitchFamily="18" charset="0"/>
              </a:rPr>
              <a:t>ECG Arrhythmia Classification using Deep Learning</a:t>
            </a: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n-lt"/>
                <a:sym typeface="Montserrat"/>
              </a:rPr>
              <a:t>Architecture  </a:t>
            </a:r>
            <a:endParaRPr dirty="0">
              <a:latin typeface="+mn-lt"/>
            </a:endParaRPr>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377072" y="669964"/>
            <a:ext cx="5761704"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000" b="1" dirty="0">
                <a:latin typeface="+mn-lt"/>
                <a:ea typeface="Verdana" panose="020B0604030504040204" pitchFamily="34" charset="0"/>
              </a:rPr>
              <a:t>Structural Block Diagram</a:t>
            </a:r>
          </a:p>
          <a:p>
            <a:pPr marR="0" lvl="0" algn="ctr" rtl="0">
              <a:lnSpc>
                <a:spcPct val="100000"/>
              </a:lnSpc>
              <a:spcBef>
                <a:spcPts val="0"/>
              </a:spcBef>
              <a:spcAft>
                <a:spcPts val="0"/>
              </a:spcAft>
            </a:pPr>
            <a:endParaRPr lang="en-IN" sz="2000" dirty="0">
              <a:latin typeface="+mn-lt"/>
              <a:ea typeface="Verdana" panose="020B0604030504040204" pitchFamily="34" charset="0"/>
            </a:endParaRPr>
          </a:p>
        </p:txBody>
      </p:sp>
      <p:sp>
        <p:nvSpPr>
          <p:cNvPr id="2" name="Rectangle: Rounded Corners 1">
            <a:extLst>
              <a:ext uri="{FF2B5EF4-FFF2-40B4-BE49-F238E27FC236}">
                <a16:creationId xmlns:a16="http://schemas.microsoft.com/office/drawing/2014/main" id="{17D49E26-4B94-D2FA-55F6-32B5A8CBF6B1}"/>
              </a:ext>
            </a:extLst>
          </p:cNvPr>
          <p:cNvSpPr/>
          <p:nvPr/>
        </p:nvSpPr>
        <p:spPr>
          <a:xfrm>
            <a:off x="1000123" y="1163821"/>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ECG Data Acquisition</a:t>
            </a:r>
          </a:p>
        </p:txBody>
      </p:sp>
      <p:cxnSp>
        <p:nvCxnSpPr>
          <p:cNvPr id="8" name="Straight Arrow Connector 7">
            <a:extLst>
              <a:ext uri="{FF2B5EF4-FFF2-40B4-BE49-F238E27FC236}">
                <a16:creationId xmlns:a16="http://schemas.microsoft.com/office/drawing/2014/main" id="{5216DCF0-1485-FAEC-6557-3B45173DEC22}"/>
              </a:ext>
            </a:extLst>
          </p:cNvPr>
          <p:cNvCxnSpPr>
            <a:cxnSpLocks/>
            <a:stCxn id="2" idx="3"/>
            <a:endCxn id="10" idx="1"/>
          </p:cNvCxnSpPr>
          <p:nvPr/>
        </p:nvCxnSpPr>
        <p:spPr>
          <a:xfrm>
            <a:off x="2752626" y="1621021"/>
            <a:ext cx="1072379" cy="6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C60BAAD0-33A3-2A74-CADC-DC2B8E730E2C}"/>
              </a:ext>
            </a:extLst>
          </p:cNvPr>
          <p:cNvSpPr/>
          <p:nvPr/>
        </p:nvSpPr>
        <p:spPr>
          <a:xfrm>
            <a:off x="3825005" y="1170307"/>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Preprocessing</a:t>
            </a:r>
          </a:p>
        </p:txBody>
      </p:sp>
      <p:sp>
        <p:nvSpPr>
          <p:cNvPr id="11" name="Rectangle: Rounded Corners 10">
            <a:extLst>
              <a:ext uri="{FF2B5EF4-FFF2-40B4-BE49-F238E27FC236}">
                <a16:creationId xmlns:a16="http://schemas.microsoft.com/office/drawing/2014/main" id="{39A812CC-2652-3E8F-B8EF-45C54D681CE1}"/>
              </a:ext>
            </a:extLst>
          </p:cNvPr>
          <p:cNvSpPr/>
          <p:nvPr/>
        </p:nvSpPr>
        <p:spPr>
          <a:xfrm>
            <a:off x="6695903" y="1176793"/>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Extraction</a:t>
            </a:r>
          </a:p>
        </p:txBody>
      </p:sp>
      <p:cxnSp>
        <p:nvCxnSpPr>
          <p:cNvPr id="12" name="Straight Arrow Connector 11">
            <a:extLst>
              <a:ext uri="{FF2B5EF4-FFF2-40B4-BE49-F238E27FC236}">
                <a16:creationId xmlns:a16="http://schemas.microsoft.com/office/drawing/2014/main" id="{53BCE9C1-6FC8-FD2E-FD9B-D48905CAE77C}"/>
              </a:ext>
            </a:extLst>
          </p:cNvPr>
          <p:cNvCxnSpPr>
            <a:cxnSpLocks/>
            <a:stCxn id="10" idx="3"/>
          </p:cNvCxnSpPr>
          <p:nvPr/>
        </p:nvCxnSpPr>
        <p:spPr>
          <a:xfrm flipV="1">
            <a:off x="5577508" y="1610411"/>
            <a:ext cx="1118395" cy="1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61063C00-30B5-D1A6-2B2F-8007493871F4}"/>
              </a:ext>
            </a:extLst>
          </p:cNvPr>
          <p:cNvSpPr/>
          <p:nvPr/>
        </p:nvSpPr>
        <p:spPr>
          <a:xfrm>
            <a:off x="9439374" y="1176793"/>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Deep Learning Model </a:t>
            </a:r>
          </a:p>
        </p:txBody>
      </p:sp>
      <p:cxnSp>
        <p:nvCxnSpPr>
          <p:cNvPr id="16" name="Straight Arrow Connector 15">
            <a:extLst>
              <a:ext uri="{FF2B5EF4-FFF2-40B4-BE49-F238E27FC236}">
                <a16:creationId xmlns:a16="http://schemas.microsoft.com/office/drawing/2014/main" id="{05298906-91AB-B1A4-2EE0-63E7367E9EA8}"/>
              </a:ext>
            </a:extLst>
          </p:cNvPr>
          <p:cNvCxnSpPr>
            <a:cxnSpLocks/>
            <a:stCxn id="11" idx="3"/>
            <a:endCxn id="14" idx="1"/>
          </p:cNvCxnSpPr>
          <p:nvPr/>
        </p:nvCxnSpPr>
        <p:spPr>
          <a:xfrm>
            <a:off x="8448406" y="1633993"/>
            <a:ext cx="9909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6917EB2E-A610-603B-7AF0-1041468496A0}"/>
              </a:ext>
            </a:extLst>
          </p:cNvPr>
          <p:cNvCxnSpPr>
            <a:cxnSpLocks/>
          </p:cNvCxnSpPr>
          <p:nvPr/>
        </p:nvCxnSpPr>
        <p:spPr>
          <a:xfrm rot="5400000">
            <a:off x="9302493" y="2424715"/>
            <a:ext cx="1183525" cy="596591"/>
          </a:xfrm>
          <a:prstGeom prst="bentConnector3">
            <a:avLst>
              <a:gd name="adj1" fmla="val 98587"/>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5D6DF668-F480-8B75-3876-33505740F6A0}"/>
              </a:ext>
            </a:extLst>
          </p:cNvPr>
          <p:cNvSpPr/>
          <p:nvPr/>
        </p:nvSpPr>
        <p:spPr>
          <a:xfrm>
            <a:off x="7843457" y="2795638"/>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Model Training</a:t>
            </a:r>
          </a:p>
        </p:txBody>
      </p:sp>
      <p:cxnSp>
        <p:nvCxnSpPr>
          <p:cNvPr id="22" name="Straight Arrow Connector 21">
            <a:extLst>
              <a:ext uri="{FF2B5EF4-FFF2-40B4-BE49-F238E27FC236}">
                <a16:creationId xmlns:a16="http://schemas.microsoft.com/office/drawing/2014/main" id="{9C6AC581-FBF5-0726-3B23-D017207DC728}"/>
              </a:ext>
            </a:extLst>
          </p:cNvPr>
          <p:cNvCxnSpPr>
            <a:cxnSpLocks/>
            <a:stCxn id="21" idx="1"/>
          </p:cNvCxnSpPr>
          <p:nvPr/>
        </p:nvCxnSpPr>
        <p:spPr>
          <a:xfrm flipH="1" flipV="1">
            <a:off x="6966913" y="3242228"/>
            <a:ext cx="876544" cy="1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982B2FB8-DC34-AE31-3145-A140D0AC2C12}"/>
              </a:ext>
            </a:extLst>
          </p:cNvPr>
          <p:cNvSpPr/>
          <p:nvPr/>
        </p:nvSpPr>
        <p:spPr>
          <a:xfrm>
            <a:off x="5214410" y="2837909"/>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Evaluation</a:t>
            </a:r>
          </a:p>
        </p:txBody>
      </p:sp>
      <p:cxnSp>
        <p:nvCxnSpPr>
          <p:cNvPr id="28" name="Straight Arrow Connector 27">
            <a:extLst>
              <a:ext uri="{FF2B5EF4-FFF2-40B4-BE49-F238E27FC236}">
                <a16:creationId xmlns:a16="http://schemas.microsoft.com/office/drawing/2014/main" id="{0E5DADD5-9456-9F6A-2F24-307E4F49D770}"/>
              </a:ext>
            </a:extLst>
          </p:cNvPr>
          <p:cNvCxnSpPr>
            <a:cxnSpLocks/>
          </p:cNvCxnSpPr>
          <p:nvPr/>
        </p:nvCxnSpPr>
        <p:spPr>
          <a:xfrm flipH="1">
            <a:off x="4337866" y="3314773"/>
            <a:ext cx="876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9BD1A4F0-0BC6-E03E-C904-B73E2628B6A0}"/>
              </a:ext>
            </a:extLst>
          </p:cNvPr>
          <p:cNvSpPr/>
          <p:nvPr/>
        </p:nvSpPr>
        <p:spPr>
          <a:xfrm>
            <a:off x="2568825" y="2837909"/>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Classification Output</a:t>
            </a:r>
          </a:p>
        </p:txBody>
      </p:sp>
      <p:cxnSp>
        <p:nvCxnSpPr>
          <p:cNvPr id="31" name="Connector: Elbow 30">
            <a:extLst>
              <a:ext uri="{FF2B5EF4-FFF2-40B4-BE49-F238E27FC236}">
                <a16:creationId xmlns:a16="http://schemas.microsoft.com/office/drawing/2014/main" id="{CEB1276D-AF10-187D-C0FC-729D294CAF05}"/>
              </a:ext>
            </a:extLst>
          </p:cNvPr>
          <p:cNvCxnSpPr>
            <a:cxnSpLocks/>
            <a:stCxn id="29" idx="2"/>
            <a:endCxn id="32" idx="1"/>
          </p:cNvCxnSpPr>
          <p:nvPr/>
        </p:nvCxnSpPr>
        <p:spPr>
          <a:xfrm rot="16200000" flipH="1">
            <a:off x="3633234" y="3564151"/>
            <a:ext cx="1121568" cy="14978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7A504340-12F7-C280-DC9B-2943558A75CB}"/>
              </a:ext>
            </a:extLst>
          </p:cNvPr>
          <p:cNvSpPr/>
          <p:nvPr/>
        </p:nvSpPr>
        <p:spPr>
          <a:xfrm>
            <a:off x="4942960" y="4416677"/>
            <a:ext cx="1752503" cy="9144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Deployment</a:t>
            </a:r>
          </a:p>
        </p:txBody>
      </p:sp>
    </p:spTree>
    <p:extLst>
      <p:ext uri="{BB962C8B-B14F-4D97-AF65-F5344CB8AC3E}">
        <p14:creationId xmlns:p14="http://schemas.microsoft.com/office/powerpoint/2010/main" val="1869460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364549-8E23-B403-0307-33C4ED8F29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TextBox 3">
            <a:extLst>
              <a:ext uri="{FF2B5EF4-FFF2-40B4-BE49-F238E27FC236}">
                <a16:creationId xmlns:a16="http://schemas.microsoft.com/office/drawing/2014/main" id="{A8518554-F5D4-5864-96AD-D9343664A971}"/>
              </a:ext>
            </a:extLst>
          </p:cNvPr>
          <p:cNvSpPr txBox="1"/>
          <p:nvPr/>
        </p:nvSpPr>
        <p:spPr>
          <a:xfrm>
            <a:off x="3129699" y="518474"/>
            <a:ext cx="5476973" cy="369332"/>
          </a:xfrm>
          <a:prstGeom prst="rect">
            <a:avLst/>
          </a:prstGeom>
          <a:noFill/>
        </p:spPr>
        <p:txBody>
          <a:bodyPr wrap="square" rtlCol="0">
            <a:spAutoFit/>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Implementation and Results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EBEDD10-4452-D562-8A41-01B1215F3614}"/>
              </a:ext>
            </a:extLst>
          </p:cNvPr>
          <p:cNvPicPr>
            <a:picLocks noChangeAspect="1"/>
          </p:cNvPicPr>
          <p:nvPr/>
        </p:nvPicPr>
        <p:blipFill>
          <a:blip r:embed="rId2"/>
          <a:stretch>
            <a:fillRect/>
          </a:stretch>
        </p:blipFill>
        <p:spPr>
          <a:xfrm>
            <a:off x="983529" y="1191573"/>
            <a:ext cx="4355144" cy="2616856"/>
          </a:xfrm>
          <a:prstGeom prst="rect">
            <a:avLst/>
          </a:prstGeom>
        </p:spPr>
      </p:pic>
      <p:pic>
        <p:nvPicPr>
          <p:cNvPr id="12" name="Picture 11">
            <a:extLst>
              <a:ext uri="{FF2B5EF4-FFF2-40B4-BE49-F238E27FC236}">
                <a16:creationId xmlns:a16="http://schemas.microsoft.com/office/drawing/2014/main" id="{0D3FF7A5-2BA8-6FDD-97DA-7F4B7893178B}"/>
              </a:ext>
            </a:extLst>
          </p:cNvPr>
          <p:cNvPicPr>
            <a:picLocks noChangeAspect="1"/>
          </p:cNvPicPr>
          <p:nvPr/>
        </p:nvPicPr>
        <p:blipFill>
          <a:blip r:embed="rId3"/>
          <a:stretch>
            <a:fillRect/>
          </a:stretch>
        </p:blipFill>
        <p:spPr>
          <a:xfrm>
            <a:off x="6853327" y="1191573"/>
            <a:ext cx="4355144" cy="2616856"/>
          </a:xfrm>
          <a:prstGeom prst="rect">
            <a:avLst/>
          </a:prstGeom>
        </p:spPr>
      </p:pic>
      <p:pic>
        <p:nvPicPr>
          <p:cNvPr id="5" name="Picture 4">
            <a:extLst>
              <a:ext uri="{FF2B5EF4-FFF2-40B4-BE49-F238E27FC236}">
                <a16:creationId xmlns:a16="http://schemas.microsoft.com/office/drawing/2014/main" id="{EDA55995-6132-5CE6-B48C-1BF1EB5058A8}"/>
              </a:ext>
            </a:extLst>
          </p:cNvPr>
          <p:cNvPicPr>
            <a:picLocks noChangeAspect="1"/>
          </p:cNvPicPr>
          <p:nvPr/>
        </p:nvPicPr>
        <p:blipFill>
          <a:blip r:embed="rId3"/>
          <a:stretch>
            <a:fillRect/>
          </a:stretch>
        </p:blipFill>
        <p:spPr>
          <a:xfrm>
            <a:off x="983529" y="3991335"/>
            <a:ext cx="4355144" cy="2616856"/>
          </a:xfrm>
          <a:prstGeom prst="rect">
            <a:avLst/>
          </a:prstGeom>
        </p:spPr>
      </p:pic>
      <p:pic>
        <p:nvPicPr>
          <p:cNvPr id="7" name="Picture 6">
            <a:extLst>
              <a:ext uri="{FF2B5EF4-FFF2-40B4-BE49-F238E27FC236}">
                <a16:creationId xmlns:a16="http://schemas.microsoft.com/office/drawing/2014/main" id="{8AD2B237-3425-0895-C7CC-C2F647E8557A}"/>
              </a:ext>
            </a:extLst>
          </p:cNvPr>
          <p:cNvPicPr>
            <a:picLocks noChangeAspect="1"/>
          </p:cNvPicPr>
          <p:nvPr/>
        </p:nvPicPr>
        <p:blipFill>
          <a:blip r:embed="rId4"/>
          <a:stretch>
            <a:fillRect/>
          </a:stretch>
        </p:blipFill>
        <p:spPr>
          <a:xfrm>
            <a:off x="6853327" y="3991335"/>
            <a:ext cx="4355144" cy="2616856"/>
          </a:xfrm>
          <a:prstGeom prst="rect">
            <a:avLst/>
          </a:prstGeom>
        </p:spPr>
      </p:pic>
    </p:spTree>
    <p:extLst>
      <p:ext uri="{BB962C8B-B14F-4D97-AF65-F5344CB8AC3E}">
        <p14:creationId xmlns:p14="http://schemas.microsoft.com/office/powerpoint/2010/main" val="3420588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16B0EA-4EB2-6FDD-A26F-0DC4EE45F9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pic>
        <p:nvPicPr>
          <p:cNvPr id="1026" name="Picture 2" descr="An illustration demonstrating how to read a electrocardiogram trace.">
            <a:extLst>
              <a:ext uri="{FF2B5EF4-FFF2-40B4-BE49-F238E27FC236}">
                <a16:creationId xmlns:a16="http://schemas.microsoft.com/office/drawing/2014/main" id="{A6F81580-1E87-C5D8-C609-8E58E7C5B5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52" y="826613"/>
            <a:ext cx="4980335" cy="36605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470D952-D828-FF45-33DD-6F7D73F77C07}"/>
              </a:ext>
            </a:extLst>
          </p:cNvPr>
          <p:cNvSpPr txBox="1"/>
          <p:nvPr/>
        </p:nvSpPr>
        <p:spPr>
          <a:xfrm>
            <a:off x="5542961" y="810705"/>
            <a:ext cx="5986020" cy="4801314"/>
          </a:xfrm>
          <a:prstGeom prst="rect">
            <a:avLst/>
          </a:prstGeom>
          <a:noFill/>
        </p:spPr>
        <p:txBody>
          <a:bodyPr wrap="square" rtlCol="0">
            <a:sp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	The above image explains the relationship between the time and voltage of an ECG (Electrocardiogram) waveform based on standard calibrations.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Voltage (Amplitude)</a:t>
            </a:r>
            <a:r>
              <a:rPr lang="en-US" sz="1800" dirty="0">
                <a:latin typeface="Calibri" panose="020F0502020204030204" pitchFamily="34" charset="0"/>
                <a:ea typeface="Calibri" panose="020F0502020204030204" pitchFamily="34" charset="0"/>
                <a:cs typeface="Calibri" panose="020F0502020204030204" pitchFamily="34" charset="0"/>
              </a:rPr>
              <a:t>: The y-axis shows the voltage, which represents the heart's electrical activity. Each small square on the graph corresponds to a voltage of </a:t>
            </a:r>
            <a:r>
              <a:rPr lang="en-US" sz="1800" b="1" dirty="0">
                <a:latin typeface="Calibri" panose="020F0502020204030204" pitchFamily="34" charset="0"/>
                <a:ea typeface="Calibri" panose="020F0502020204030204" pitchFamily="34" charset="0"/>
                <a:cs typeface="Calibri" panose="020F0502020204030204" pitchFamily="34" charset="0"/>
              </a:rPr>
              <a:t>0.1 mV</a:t>
            </a:r>
            <a:r>
              <a:rPr lang="en-US" sz="18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Time</a:t>
            </a:r>
            <a:r>
              <a:rPr lang="en-US" sz="1800" dirty="0">
                <a:latin typeface="Calibri" panose="020F0502020204030204" pitchFamily="34" charset="0"/>
                <a:ea typeface="Calibri" panose="020F0502020204030204" pitchFamily="34" charset="0"/>
                <a:cs typeface="Calibri" panose="020F0502020204030204" pitchFamily="34" charset="0"/>
              </a:rPr>
              <a:t>: The x-axis shows time. Each small square represents </a:t>
            </a:r>
            <a:r>
              <a:rPr lang="en-US" sz="1800" b="1" dirty="0">
                <a:latin typeface="Calibri" panose="020F0502020204030204" pitchFamily="34" charset="0"/>
                <a:ea typeface="Calibri" panose="020F0502020204030204" pitchFamily="34" charset="0"/>
                <a:cs typeface="Calibri" panose="020F0502020204030204" pitchFamily="34" charset="0"/>
              </a:rPr>
              <a:t>0.04 seconds (40 ms)</a:t>
            </a:r>
            <a:r>
              <a:rPr lang="en-US" sz="1800" dirty="0">
                <a:latin typeface="Calibri" panose="020F0502020204030204" pitchFamily="34" charset="0"/>
                <a:ea typeface="Calibri" panose="020F0502020204030204" pitchFamily="34" charset="0"/>
                <a:cs typeface="Calibri" panose="020F0502020204030204" pitchFamily="34" charset="0"/>
              </a:rPr>
              <a:t>, and each large square (which contains 5 small squares) represents </a:t>
            </a:r>
            <a:r>
              <a:rPr lang="en-US" sz="1800" b="1" dirty="0">
                <a:latin typeface="Calibri" panose="020F0502020204030204" pitchFamily="34" charset="0"/>
                <a:ea typeface="Calibri" panose="020F0502020204030204" pitchFamily="34" charset="0"/>
                <a:cs typeface="Calibri" panose="020F0502020204030204" pitchFamily="34" charset="0"/>
              </a:rPr>
              <a:t>0.2 seconds (200 ms)</a:t>
            </a:r>
            <a:r>
              <a:rPr lang="en-US" sz="18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Distance</a:t>
            </a:r>
            <a:r>
              <a:rPr lang="en-US" sz="1800" dirty="0">
                <a:latin typeface="Calibri" panose="020F0502020204030204" pitchFamily="34" charset="0"/>
                <a:ea typeface="Calibri" panose="020F0502020204030204" pitchFamily="34" charset="0"/>
                <a:cs typeface="Calibri" panose="020F0502020204030204" pitchFamily="34" charset="0"/>
              </a:rPr>
              <a:t>: Each small square is </a:t>
            </a:r>
            <a:r>
              <a:rPr lang="en-US" sz="1800" b="1" dirty="0">
                <a:latin typeface="Calibri" panose="020F0502020204030204" pitchFamily="34" charset="0"/>
                <a:ea typeface="Calibri" panose="020F0502020204030204" pitchFamily="34" charset="0"/>
                <a:cs typeface="Calibri" panose="020F0502020204030204" pitchFamily="34" charset="0"/>
              </a:rPr>
              <a:t>1 mm</a:t>
            </a:r>
            <a:r>
              <a:rPr lang="en-US" sz="1800" dirty="0">
                <a:latin typeface="Calibri" panose="020F0502020204030204" pitchFamily="34" charset="0"/>
                <a:ea typeface="Calibri" panose="020F0502020204030204" pitchFamily="34" charset="0"/>
                <a:cs typeface="Calibri" panose="020F0502020204030204" pitchFamily="34" charset="0"/>
              </a:rPr>
              <a:t>, and each large square is </a:t>
            </a:r>
            <a:r>
              <a:rPr lang="en-US" sz="1800" b="1" dirty="0">
                <a:latin typeface="Calibri" panose="020F0502020204030204" pitchFamily="34" charset="0"/>
                <a:ea typeface="Calibri" panose="020F0502020204030204" pitchFamily="34" charset="0"/>
                <a:cs typeface="Calibri" panose="020F0502020204030204" pitchFamily="34" charset="0"/>
              </a:rPr>
              <a:t>5 mm</a:t>
            </a:r>
            <a:r>
              <a:rPr lang="en-US" sz="1800" dirty="0">
                <a:latin typeface="Calibri" panose="020F0502020204030204" pitchFamily="34" charset="0"/>
                <a:ea typeface="Calibri" panose="020F0502020204030204" pitchFamily="34" charset="0"/>
                <a:cs typeface="Calibri" panose="020F0502020204030204" pitchFamily="34" charset="0"/>
              </a:rPr>
              <a:t>. This distance helps to measure time intervals in the ECG.</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Calibration</a:t>
            </a:r>
            <a:r>
              <a:rPr lang="en-US" sz="1800" dirty="0">
                <a:latin typeface="Calibri" panose="020F0502020204030204" pitchFamily="34" charset="0"/>
                <a:ea typeface="Calibri" panose="020F0502020204030204" pitchFamily="34" charset="0"/>
                <a:cs typeface="Calibri" panose="020F0502020204030204" pitchFamily="34" charset="0"/>
              </a:rPr>
              <a:t>: The standard ECG calibration speed is </a:t>
            </a:r>
            <a:r>
              <a:rPr lang="en-US" sz="1800" b="1" dirty="0">
                <a:latin typeface="Calibri" panose="020F0502020204030204" pitchFamily="34" charset="0"/>
                <a:ea typeface="Calibri" panose="020F0502020204030204" pitchFamily="34" charset="0"/>
                <a:cs typeface="Calibri" panose="020F0502020204030204" pitchFamily="34" charset="0"/>
              </a:rPr>
              <a:t>25 mm/sec</a:t>
            </a:r>
            <a:r>
              <a:rPr lang="en-US" sz="1800" dirty="0">
                <a:latin typeface="Calibri" panose="020F0502020204030204" pitchFamily="34" charset="0"/>
                <a:ea typeface="Calibri" panose="020F0502020204030204" pitchFamily="34" charset="0"/>
                <a:cs typeface="Calibri" panose="020F0502020204030204" pitchFamily="34" charset="0"/>
              </a:rPr>
              <a:t>, meaning the paper moves 25 mm every second, and the voltage scale is </a:t>
            </a:r>
            <a:r>
              <a:rPr lang="en-US" sz="1800" b="1" dirty="0">
                <a:latin typeface="Calibri" panose="020F0502020204030204" pitchFamily="34" charset="0"/>
                <a:ea typeface="Calibri" panose="020F0502020204030204" pitchFamily="34" charset="0"/>
                <a:cs typeface="Calibri" panose="020F0502020204030204" pitchFamily="34" charset="0"/>
              </a:rPr>
              <a:t>10 mm/mV</a:t>
            </a:r>
            <a:r>
              <a:rPr lang="en-US" sz="1800" dirty="0">
                <a:latin typeface="Calibri" panose="020F0502020204030204" pitchFamily="34" charset="0"/>
                <a:ea typeface="Calibri" panose="020F0502020204030204" pitchFamily="34" charset="0"/>
                <a:cs typeface="Calibri" panose="020F0502020204030204" pitchFamily="34" charset="0"/>
              </a:rPr>
              <a:t>, so 10 mm represents 1 mV of electrical activity.</a:t>
            </a: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021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D5FACE-8544-5286-98AB-6AA207DC43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pic>
        <p:nvPicPr>
          <p:cNvPr id="1026" name="Picture 2" descr="Screenshot">
            <a:extLst>
              <a:ext uri="{FF2B5EF4-FFF2-40B4-BE49-F238E27FC236}">
                <a16:creationId xmlns:a16="http://schemas.microsoft.com/office/drawing/2014/main" id="{6834EB28-479C-B383-4BA5-F0C5DBAF9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713" y="923828"/>
            <a:ext cx="4177151" cy="2505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CD19F2-2219-0D7D-C5CA-9C8FC54DAC5E}"/>
              </a:ext>
            </a:extLst>
          </p:cNvPr>
          <p:cNvSpPr txBox="1"/>
          <p:nvPr/>
        </p:nvSpPr>
        <p:spPr>
          <a:xfrm>
            <a:off x="6363093" y="970961"/>
            <a:ext cx="5137608" cy="4555093"/>
          </a:xfrm>
          <a:prstGeom prst="rect">
            <a:avLst/>
          </a:prstGeom>
          <a:noFill/>
        </p:spPr>
        <p:txBody>
          <a:bodyPr wrap="square" rtlCol="0">
            <a:spAutoFit/>
          </a:bodyPr>
          <a:lstStyle/>
          <a:p>
            <a:pPr algn="just"/>
            <a:r>
              <a:rPr lang="en-IN" sz="1800" b="1" dirty="0">
                <a:latin typeface="Times New Roman" panose="02020603050405020304" pitchFamily="18" charset="0"/>
                <a:cs typeface="Times New Roman" panose="02020603050405020304" pitchFamily="18" charset="0"/>
              </a:rPr>
              <a:t>Real-Time Dataset Monitor</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Here the Datasets of Pre-Recorded ECG signals will be uploaded to the website as a backend source.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By clicking the browse files option we can upload the datasets to the website to monitor the heartbeat in real-time and making a graph according to it.</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datasets we upload can be of the format (CSV, XSLX, JSON) we will be taking the Json format files for the reference.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website is designed or hosted through the website called StreamLit application where we can create an environment to monitor the ECG signals in real-time and plot the graph according to it.</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can connect the ECG electrodes to mobile phone and record the signals and we can get the graph or required information in the website.</a:t>
            </a: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This website helps to monitor the heartbeat of a person through the connected electrodes.</a:t>
            </a:r>
          </a:p>
        </p:txBody>
      </p:sp>
      <p:pic>
        <p:nvPicPr>
          <p:cNvPr id="4" name="Picture 2">
            <a:extLst>
              <a:ext uri="{FF2B5EF4-FFF2-40B4-BE49-F238E27FC236}">
                <a16:creationId xmlns:a16="http://schemas.microsoft.com/office/drawing/2014/main" id="{843174D9-9ABB-1BA8-9286-24EAD9C461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54" b="8914"/>
          <a:stretch/>
        </p:blipFill>
        <p:spPr bwMode="auto">
          <a:xfrm>
            <a:off x="986713" y="3799002"/>
            <a:ext cx="4179421" cy="2055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314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F9FE32-CCFD-766C-2E4B-C3070CF104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TextBox 3">
            <a:extLst>
              <a:ext uri="{FF2B5EF4-FFF2-40B4-BE49-F238E27FC236}">
                <a16:creationId xmlns:a16="http://schemas.microsoft.com/office/drawing/2014/main" id="{ECC928A4-362A-4DC4-2A16-7DF7F4429D88}"/>
              </a:ext>
            </a:extLst>
          </p:cNvPr>
          <p:cNvSpPr txBox="1"/>
          <p:nvPr/>
        </p:nvSpPr>
        <p:spPr>
          <a:xfrm>
            <a:off x="320511" y="829559"/>
            <a:ext cx="11189617" cy="4708981"/>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Website Functionality</a:t>
            </a:r>
          </a:p>
          <a:p>
            <a:pPr algn="just"/>
            <a:r>
              <a:rPr lang="en-US" sz="2000" dirty="0">
                <a:latin typeface="Times New Roman" panose="02020603050405020304" pitchFamily="18" charset="0"/>
                <a:cs typeface="Times New Roman" panose="02020603050405020304" pitchFamily="18" charset="0"/>
              </a:rPr>
              <a:t>Content: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website is designed to visualize ECG signals by plotting waveform graphs from uploaded datasets.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provides graphical representations of the electrical activity of the heart but does not classify arrhythmias.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Users can upload ECG datasets to generate corresponding waveforms and analyze heart activity patterns.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website is useful for researchers, medical professionals, and students who want to examine ECG waveforms without needing specialized software.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acts as a data visualization tool, helping in the manual interpretation of ECG readings.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Reads datasets in CSV, TXT, or other structured formats containing ECG readings.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Processes data using Python libraries (NumPy, Pandas) to extract values and generate ECG waveforms.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Times New Roman" panose="02020603050405020304" pitchFamily="18" charset="0"/>
                <a:cs typeface="Times New Roman" panose="02020603050405020304" pitchFamily="18" charset="0"/>
              </a:rPr>
              <a:t>No External Software Required: Unlike traditional ECG analysis tools, this website provides a browser-based alternative, eliminating the need for specialized software.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Times New Roman" panose="02020603050405020304" pitchFamily="18" charset="0"/>
                <a:cs typeface="Times New Roman" panose="02020603050405020304" pitchFamily="18" charset="0"/>
              </a:rPr>
              <a:t>Dataset Uploading System: Users can upload pre-recorded ECG datasets, and the website extracts the data points to generate real-time plots.</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12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9A9E79-A218-6C76-CA3B-80C31DCC4F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TextBox 3">
            <a:extLst>
              <a:ext uri="{FF2B5EF4-FFF2-40B4-BE49-F238E27FC236}">
                <a16:creationId xmlns:a16="http://schemas.microsoft.com/office/drawing/2014/main" id="{602EB46B-2912-5478-6F40-EA9F9B2006CA}"/>
              </a:ext>
            </a:extLst>
          </p:cNvPr>
          <p:cNvSpPr txBox="1"/>
          <p:nvPr/>
        </p:nvSpPr>
        <p:spPr>
          <a:xfrm>
            <a:off x="320511" y="895546"/>
            <a:ext cx="10963374" cy="4401205"/>
          </a:xfrm>
          <a:prstGeom prst="rect">
            <a:avLst/>
          </a:prstGeom>
          <a:noFill/>
        </p:spPr>
        <p:txBody>
          <a:bodyPr wrap="square" rtlCol="0">
            <a:spAutoFit/>
          </a:bodyPr>
          <a:lstStyle/>
          <a:p>
            <a:pPr algn="just">
              <a:buNone/>
            </a:pPr>
            <a:r>
              <a:rPr lang="en-US" sz="2000" b="1" dirty="0">
                <a:latin typeface="Times New Roman" panose="02020603050405020304" pitchFamily="18" charset="0"/>
                <a:cs typeface="Times New Roman" panose="02020603050405020304" pitchFamily="18" charset="0"/>
              </a:rPr>
              <a:t>Use Case &amp; Importance</a:t>
            </a:r>
          </a:p>
          <a:p>
            <a:pPr algn="just">
              <a:buNone/>
            </a:pPr>
            <a:r>
              <a:rPr lang="en-US" sz="2000" b="1" dirty="0">
                <a:latin typeface="Times New Roman" panose="02020603050405020304" pitchFamily="18" charset="0"/>
                <a:cs typeface="Times New Roman" panose="02020603050405020304" pitchFamily="18" charset="0"/>
              </a:rPr>
              <a:t>Content:</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Who Can Use It?</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Doctors &amp; Cardiologists</a:t>
            </a:r>
            <a:r>
              <a:rPr lang="en-US" sz="2000" dirty="0">
                <a:latin typeface="Times New Roman" panose="02020603050405020304" pitchFamily="18" charset="0"/>
                <a:cs typeface="Times New Roman" panose="02020603050405020304" pitchFamily="18" charset="0"/>
              </a:rPr>
              <a:t>: Can use the website to manually review ECG waveforms for abnormalities.</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Researchers &amp; Data Scientists</a:t>
            </a:r>
            <a:r>
              <a:rPr lang="en-US" sz="2000" dirty="0">
                <a:latin typeface="Times New Roman" panose="02020603050405020304" pitchFamily="18" charset="0"/>
                <a:cs typeface="Times New Roman" panose="02020603050405020304" pitchFamily="18" charset="0"/>
              </a:rPr>
              <a:t>: Helps in studying ECG patterns for developing AI-based arrhythmia detection models.</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Medical Students &amp; Technicians</a:t>
            </a:r>
            <a:r>
              <a:rPr lang="en-US" sz="2000" dirty="0">
                <a:latin typeface="Times New Roman" panose="02020603050405020304" pitchFamily="18" charset="0"/>
                <a:cs typeface="Times New Roman" panose="02020603050405020304" pitchFamily="18" charset="0"/>
              </a:rPr>
              <a:t>: Aids in learning how ECG signals are structured and how heart activity is recorded.</a:t>
            </a:r>
          </a:p>
          <a:p>
            <a:pPr algn="just"/>
            <a:r>
              <a:rPr lang="en-US" sz="2000" b="1" dirty="0">
                <a:latin typeface="Times New Roman" panose="02020603050405020304" pitchFamily="18" charset="0"/>
                <a:cs typeface="Times New Roman" panose="02020603050405020304" pitchFamily="18" charset="0"/>
              </a:rPr>
              <a:t>Why Is It Important?</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Accessible ECG Analysis</a:t>
            </a:r>
            <a:r>
              <a:rPr lang="en-US" sz="2000" dirty="0">
                <a:latin typeface="Times New Roman" panose="02020603050405020304" pitchFamily="18" charset="0"/>
                <a:cs typeface="Times New Roman" panose="02020603050405020304" pitchFamily="18" charset="0"/>
              </a:rPr>
              <a:t>: Users can analyze ECG signals without expensive software or hardware.</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Training &amp; Education</a:t>
            </a:r>
            <a:r>
              <a:rPr lang="en-US" sz="2000" dirty="0">
                <a:latin typeface="Times New Roman" panose="02020603050405020304" pitchFamily="18" charset="0"/>
                <a:cs typeface="Times New Roman" panose="02020603050405020304" pitchFamily="18" charset="0"/>
              </a:rPr>
              <a:t>: Medical students can study heart signal patterns and understand ECG readings using the plotted waveforms in the website.</a:t>
            </a:r>
          </a:p>
        </p:txBody>
      </p:sp>
    </p:spTree>
    <p:extLst>
      <p:ext uri="{BB962C8B-B14F-4D97-AF65-F5344CB8AC3E}">
        <p14:creationId xmlns:p14="http://schemas.microsoft.com/office/powerpoint/2010/main" val="1633790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3E3672-D5EA-5950-F25B-F551E5CEF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4" name="TextBox 3">
            <a:extLst>
              <a:ext uri="{FF2B5EF4-FFF2-40B4-BE49-F238E27FC236}">
                <a16:creationId xmlns:a16="http://schemas.microsoft.com/office/drawing/2014/main" id="{8CEEB7E8-01FA-A2A3-A1AA-4C70469D9A46}"/>
              </a:ext>
            </a:extLst>
          </p:cNvPr>
          <p:cNvSpPr txBox="1"/>
          <p:nvPr/>
        </p:nvSpPr>
        <p:spPr>
          <a:xfrm>
            <a:off x="325120" y="965200"/>
            <a:ext cx="11023600"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Existing Solutions vs. Our Website</a:t>
            </a:r>
          </a:p>
          <a:p>
            <a:r>
              <a:rPr lang="en-US" sz="2000" b="1" dirty="0">
                <a:latin typeface="Times New Roman" panose="02020603050405020304" pitchFamily="18" charset="0"/>
                <a:cs typeface="Times New Roman" panose="02020603050405020304" pitchFamily="18" charset="0"/>
              </a:rPr>
              <a:t>Existing Solutions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Many ECG visualization tools exist, but they often: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 installation or high storage.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Do not allow users to manually analyze ECG graphs.</a:t>
            </a:r>
          </a:p>
          <a:p>
            <a:r>
              <a:rPr lang="en-US" sz="2000" b="1" dirty="0">
                <a:latin typeface="Times New Roman" panose="02020603050405020304" pitchFamily="18" charset="0"/>
                <a:cs typeface="Times New Roman" panose="02020603050405020304" pitchFamily="18" charset="0"/>
              </a:rPr>
              <a:t>How Our Website is Different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Web-Based: No need to install software.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User-Uploaded ECG Data: Users can upload their own datasets.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Graph Visualization: Helps researchers analyze ECG signals easily.</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757EFA63-5656-23C1-02FC-459FCFCBD6D4}"/>
              </a:ext>
            </a:extLst>
          </p:cNvPr>
          <p:cNvSpPr>
            <a:spLocks noChangeArrowheads="1"/>
          </p:cNvSpPr>
          <p:nvPr/>
        </p:nvSpPr>
        <p:spPr bwMode="auto">
          <a:xfrm>
            <a:off x="325120" y="4144535"/>
            <a:ext cx="1141851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Accesses the Website: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the website on any browser.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Upload: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selects and uploads a pre-recorded ECG dataset.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 Generation: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website processes the dataset and plots the ECG graph. </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Diagnosis: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and students interpret the ECG waveform for arrhythmia classification. </a:t>
            </a:r>
          </a:p>
        </p:txBody>
      </p:sp>
    </p:spTree>
    <p:extLst>
      <p:ext uri="{BB962C8B-B14F-4D97-AF65-F5344CB8AC3E}">
        <p14:creationId xmlns:p14="http://schemas.microsoft.com/office/powerpoint/2010/main" val="1424989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8C8581-80C1-2B1B-FFAD-E19BD537EC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graphicFrame>
        <p:nvGraphicFramePr>
          <p:cNvPr id="5" name="Table 4">
            <a:extLst>
              <a:ext uri="{FF2B5EF4-FFF2-40B4-BE49-F238E27FC236}">
                <a16:creationId xmlns:a16="http://schemas.microsoft.com/office/drawing/2014/main" id="{980F37AA-A3AD-ADEF-8D50-DE4A5DC2E500}"/>
              </a:ext>
            </a:extLst>
          </p:cNvPr>
          <p:cNvGraphicFramePr>
            <a:graphicFrameLocks noGrp="1"/>
          </p:cNvGraphicFramePr>
          <p:nvPr/>
        </p:nvGraphicFramePr>
        <p:xfrm>
          <a:off x="539749" y="1865870"/>
          <a:ext cx="11112501" cy="2987040"/>
        </p:xfrm>
        <a:graphic>
          <a:graphicData uri="http://schemas.openxmlformats.org/drawingml/2006/table">
            <a:tbl>
              <a:tblPr/>
              <a:tblGrid>
                <a:gridCol w="3704167">
                  <a:extLst>
                    <a:ext uri="{9D8B030D-6E8A-4147-A177-3AD203B41FA5}">
                      <a16:colId xmlns:a16="http://schemas.microsoft.com/office/drawing/2014/main" val="4113194259"/>
                    </a:ext>
                  </a:extLst>
                </a:gridCol>
                <a:gridCol w="3704167">
                  <a:extLst>
                    <a:ext uri="{9D8B030D-6E8A-4147-A177-3AD203B41FA5}">
                      <a16:colId xmlns:a16="http://schemas.microsoft.com/office/drawing/2014/main" val="2357096513"/>
                    </a:ext>
                  </a:extLst>
                </a:gridCol>
                <a:gridCol w="3704167">
                  <a:extLst>
                    <a:ext uri="{9D8B030D-6E8A-4147-A177-3AD203B41FA5}">
                      <a16:colId xmlns:a16="http://schemas.microsoft.com/office/drawing/2014/main" val="1094161491"/>
                    </a:ext>
                  </a:extLst>
                </a:gridCol>
              </a:tblGrid>
              <a:tr h="304800">
                <a:tc>
                  <a:txBody>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Arrhythmia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Heart Rate (BPM)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b="1" dirty="0">
                          <a:latin typeface="Calibri" panose="020F0502020204030204" pitchFamily="34" charset="0"/>
                          <a:ea typeface="Calibri" panose="020F0502020204030204" pitchFamily="34" charset="0"/>
                          <a:cs typeface="Calibri" panose="020F0502020204030204" pitchFamily="34" charset="0"/>
                        </a:rPr>
                        <a:t>Basic ECG 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6472276"/>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Normal Rhythm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dirty="0">
                          <a:latin typeface="Calibri" panose="020F0502020204030204" pitchFamily="34" charset="0"/>
                          <a:ea typeface="Calibri" panose="020F0502020204030204" pitchFamily="34" charset="0"/>
                          <a:cs typeface="Calibri" panose="020F0502020204030204" pitchFamily="34" charset="0"/>
                        </a:rPr>
                        <a:t>60 - 100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Regular, evenly spaced peaks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1823401"/>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Bradycardia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&lt; 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a:latin typeface="Calibri" panose="020F0502020204030204" pitchFamily="34" charset="0"/>
                          <a:ea typeface="Calibri" panose="020F0502020204030204" pitchFamily="34" charset="0"/>
                          <a:cs typeface="Calibri" panose="020F0502020204030204" pitchFamily="34" charset="0"/>
                        </a:rPr>
                        <a:t>Peaks are far apart (slow heartbeat)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8066434"/>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Tachycardia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&gt;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a:latin typeface="Calibri" panose="020F0502020204030204" pitchFamily="34" charset="0"/>
                          <a:ea typeface="Calibri" panose="020F0502020204030204" pitchFamily="34" charset="0"/>
                          <a:cs typeface="Calibri" panose="020F0502020204030204" pitchFamily="34" charset="0"/>
                        </a:rPr>
                        <a:t>Peaks are very close (fast heartbeat)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9084475"/>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Atrial Fibrillation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Irregular, usually &gt;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Uneven, chaotic 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345590"/>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Ventricular Tachycardia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&gt; 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a:latin typeface="Calibri" panose="020F0502020204030204" pitchFamily="34" charset="0"/>
                          <a:ea typeface="Calibri" panose="020F0502020204030204" pitchFamily="34" charset="0"/>
                          <a:cs typeface="Calibri" panose="020F0502020204030204" pitchFamily="34" charset="0"/>
                        </a:rPr>
                        <a:t>Sharp, wide peaks, very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1028777"/>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Ventricular Fibrillation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&gt; 300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Completely disorganized pattern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3844878"/>
                  </a:ext>
                </a:extLst>
              </a:tr>
              <a:tr h="51816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Heart Block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Varies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b="0">
                          <a:latin typeface="Calibri" panose="020F0502020204030204" pitchFamily="34" charset="0"/>
                          <a:ea typeface="Calibri" panose="020F0502020204030204" pitchFamily="34" charset="0"/>
                          <a:cs typeface="Calibri" panose="020F0502020204030204" pitchFamily="34" charset="0"/>
                        </a:rPr>
                        <a:t>Some peaks are missing or irregularly spaced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6864389"/>
                  </a:ext>
                </a:extLst>
              </a:tr>
              <a:tr h="304800">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Premature Beat (PVC)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a:latin typeface="Calibri" panose="020F0502020204030204" pitchFamily="34" charset="0"/>
                          <a:ea typeface="Calibri" panose="020F0502020204030204" pitchFamily="34" charset="0"/>
                          <a:cs typeface="Calibri" panose="020F0502020204030204" pitchFamily="34" charset="0"/>
                        </a:rPr>
                        <a:t>Normal or fast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b="0" dirty="0">
                          <a:latin typeface="Calibri" panose="020F0502020204030204" pitchFamily="34" charset="0"/>
                          <a:ea typeface="Calibri" panose="020F0502020204030204" pitchFamily="34" charset="0"/>
                          <a:cs typeface="Calibri" panose="020F0502020204030204" pitchFamily="34" charset="0"/>
                        </a:rPr>
                        <a:t>Occasional extra peaks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0021958"/>
                  </a:ext>
                </a:extLst>
              </a:tr>
            </a:tbl>
          </a:graphicData>
        </a:graphic>
      </p:graphicFrame>
      <p:sp>
        <p:nvSpPr>
          <p:cNvPr id="6" name="TextBox 5">
            <a:extLst>
              <a:ext uri="{FF2B5EF4-FFF2-40B4-BE49-F238E27FC236}">
                <a16:creationId xmlns:a16="http://schemas.microsoft.com/office/drawing/2014/main" id="{5C78ED78-D394-0D37-0AD9-1D96EADB328F}"/>
              </a:ext>
            </a:extLst>
          </p:cNvPr>
          <p:cNvSpPr txBox="1"/>
          <p:nvPr/>
        </p:nvSpPr>
        <p:spPr>
          <a:xfrm>
            <a:off x="412440" y="1131216"/>
            <a:ext cx="4128940" cy="338554"/>
          </a:xfrm>
          <a:prstGeom prst="rect">
            <a:avLst/>
          </a:prstGeom>
          <a:noFill/>
        </p:spPr>
        <p:txBody>
          <a:bodyPr wrap="square" rtlCol="0">
            <a:spAutoFit/>
          </a:bodyPr>
          <a:lstStyle/>
          <a:p>
            <a:r>
              <a:rPr lang="en-IN" sz="1600" b="1" dirty="0">
                <a:latin typeface="Calibri" panose="020F0502020204030204" pitchFamily="34" charset="0"/>
                <a:ea typeface="Calibri" panose="020F0502020204030204" pitchFamily="34" charset="0"/>
                <a:cs typeface="Calibri" panose="020F0502020204030204" pitchFamily="34" charset="0"/>
              </a:rPr>
              <a:t>Understanding ECG Patterns: A Quick Guide</a:t>
            </a:r>
          </a:p>
        </p:txBody>
      </p:sp>
    </p:spTree>
    <p:extLst>
      <p:ext uri="{BB962C8B-B14F-4D97-AF65-F5344CB8AC3E}">
        <p14:creationId xmlns:p14="http://schemas.microsoft.com/office/powerpoint/2010/main" val="2654578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3A0C07-4740-942C-9D11-90449132B7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4" name="TextBox 3">
            <a:extLst>
              <a:ext uri="{FF2B5EF4-FFF2-40B4-BE49-F238E27FC236}">
                <a16:creationId xmlns:a16="http://schemas.microsoft.com/office/drawing/2014/main" id="{62A9CC56-71C0-4A91-CEBF-7727B32C76F0}"/>
              </a:ext>
            </a:extLst>
          </p:cNvPr>
          <p:cNvSpPr txBox="1"/>
          <p:nvPr/>
        </p:nvSpPr>
        <p:spPr>
          <a:xfrm>
            <a:off x="304800" y="1005840"/>
            <a:ext cx="11389360" cy="4770537"/>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Conclusion &amp; Final Remarks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developed web application helps visualize ECG graphs from uploaded datasets.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provides easy access to ECG signal analysis for medical students &amp; researchers.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Though real-time monitoring is not available yet, future improvements can include: </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AI-powered classification</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Cloud-based storage &amp; analysis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website is a step forward in accessible ECG signal analysis and can be further developed into a real-time diagnostic tool.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&amp; Research Potential: The website can be expanded to support multiple ECG datasets and be used as a research tool for further studies in arrhythmia classification.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Bridging the Gap Between Data &amp; Diagnosis: By providing accessible ECG visualization, this project helps bridge the gap between raw ECG data and manual medical diagnosis, paving the way for AI-powered advancements in healthcare.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1613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5"/>
          <p:cNvSpPr txBox="1"/>
          <p:nvPr/>
        </p:nvSpPr>
        <p:spPr>
          <a:xfrm>
            <a:off x="4072466" y="3303027"/>
            <a:ext cx="4072467" cy="76944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rgbClr val="DF2A36"/>
                </a:solidFill>
                <a:latin typeface="Arial"/>
                <a:ea typeface="Arial"/>
                <a:cs typeface="Arial"/>
                <a:sym typeface="Arial"/>
              </a:rPr>
              <a:t>THANK YOU</a:t>
            </a:r>
            <a:endParaRPr sz="4400" b="0" i="0" u="none" strike="noStrike" cap="none">
              <a:solidFill>
                <a:srgbClr val="DF2A36"/>
              </a:solidFill>
              <a:latin typeface="Arial"/>
              <a:ea typeface="Arial"/>
              <a:cs typeface="Arial"/>
              <a:sym typeface="Arial"/>
            </a:endParaRPr>
          </a:p>
        </p:txBody>
      </p:sp>
      <p:grpSp>
        <p:nvGrpSpPr>
          <p:cNvPr id="232" name="Google Shape;232;p35"/>
          <p:cNvGrpSpPr/>
          <p:nvPr/>
        </p:nvGrpSpPr>
        <p:grpSpPr>
          <a:xfrm>
            <a:off x="11856720" y="1182857"/>
            <a:ext cx="223520" cy="990718"/>
            <a:chOff x="11856720" y="140636"/>
            <a:chExt cx="223520" cy="990718"/>
          </a:xfrm>
        </p:grpSpPr>
        <p:grpSp>
          <p:nvGrpSpPr>
            <p:cNvPr id="233" name="Google Shape;233;p35"/>
            <p:cNvGrpSpPr/>
            <p:nvPr/>
          </p:nvGrpSpPr>
          <p:grpSpPr>
            <a:xfrm>
              <a:off x="11856720" y="660278"/>
              <a:ext cx="223520" cy="471076"/>
              <a:chOff x="9734551" y="3138055"/>
              <a:chExt cx="2457449" cy="1328450"/>
            </a:xfrm>
          </p:grpSpPr>
          <p:sp>
            <p:nvSpPr>
              <p:cNvPr id="234" name="Google Shape;234;p35"/>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5" name="Google Shape;235;p35"/>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236" name="Google Shape;236;p35"/>
            <p:cNvGrpSpPr/>
            <p:nvPr/>
          </p:nvGrpSpPr>
          <p:grpSpPr>
            <a:xfrm>
              <a:off x="11856720" y="140636"/>
              <a:ext cx="223520" cy="471076"/>
              <a:chOff x="9734551" y="3138055"/>
              <a:chExt cx="2457449" cy="1328450"/>
            </a:xfrm>
          </p:grpSpPr>
          <p:sp>
            <p:nvSpPr>
              <p:cNvPr id="237" name="Google Shape;237;p35"/>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238" name="Google Shape;238;p35"/>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239" name="Google Shape;239;p35"/>
          <p:cNvPicPr preferRelativeResize="0"/>
          <p:nvPr/>
        </p:nvPicPr>
        <p:blipFill rotWithShape="1">
          <a:blip r:embed="rId3">
            <a:alphaModFix/>
          </a:blip>
          <a:srcRect/>
          <a:stretch/>
        </p:blipFill>
        <p:spPr>
          <a:xfrm>
            <a:off x="7787216" y="2586568"/>
            <a:ext cx="4931834" cy="4931834"/>
          </a:xfrm>
          <a:prstGeom prst="rect">
            <a:avLst/>
          </a:prstGeom>
          <a:noFill/>
          <a:ln>
            <a:noFill/>
          </a:ln>
        </p:spPr>
      </p:pic>
    </p:spTree>
    <p:extLst>
      <p:ext uri="{BB962C8B-B14F-4D97-AF65-F5344CB8AC3E}">
        <p14:creationId xmlns:p14="http://schemas.microsoft.com/office/powerpoint/2010/main" val="207343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pSp>
        <p:nvGrpSpPr>
          <p:cNvPr id="112" name="Google Shape;112;p76"/>
          <p:cNvGrpSpPr/>
          <p:nvPr/>
        </p:nvGrpSpPr>
        <p:grpSpPr>
          <a:xfrm>
            <a:off x="11856720" y="140636"/>
            <a:ext cx="223520" cy="990718"/>
            <a:chOff x="11856720" y="140636"/>
            <a:chExt cx="223520" cy="990718"/>
          </a:xfrm>
        </p:grpSpPr>
        <p:grpSp>
          <p:nvGrpSpPr>
            <p:cNvPr id="113" name="Google Shape;113;p76"/>
            <p:cNvGrpSpPr/>
            <p:nvPr/>
          </p:nvGrpSpPr>
          <p:grpSpPr>
            <a:xfrm>
              <a:off x="11856720" y="660278"/>
              <a:ext cx="223520" cy="471076"/>
              <a:chOff x="9734551" y="3138055"/>
              <a:chExt cx="2457449" cy="1328450"/>
            </a:xfrm>
          </p:grpSpPr>
          <p:sp>
            <p:nvSpPr>
              <p:cNvPr id="114" name="Google Shape;114;p76"/>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p:cNvGrpSpPr/>
            <p:nvPr/>
          </p:nvGrpSpPr>
          <p:grpSpPr>
            <a:xfrm>
              <a:off x="11856720" y="140636"/>
              <a:ext cx="223520" cy="471076"/>
              <a:chOff x="9734551" y="3138055"/>
              <a:chExt cx="2457449" cy="1328450"/>
            </a:xfrm>
          </p:grpSpPr>
          <p:sp>
            <p:nvSpPr>
              <p:cNvPr id="117" name="Google Shape;117;p76"/>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pic>
        <p:nvPicPr>
          <p:cNvPr id="7" name="Picture 6" descr="A logo with text overlay&#10;&#10;Description automatically generated">
            <a:extLst>
              <a:ext uri="{FF2B5EF4-FFF2-40B4-BE49-F238E27FC236}">
                <a16:creationId xmlns:a16="http://schemas.microsoft.com/office/drawing/2014/main" id="{1FDBF49F-EBC8-595E-8495-305F025C20F6}"/>
              </a:ext>
            </a:extLst>
          </p:cNvPr>
          <p:cNvPicPr>
            <a:picLocks noChangeAspect="1"/>
          </p:cNvPicPr>
          <p:nvPr/>
        </p:nvPicPr>
        <p:blipFill rotWithShape="1">
          <a:blip r:embed="rId3"/>
          <a:srcRect l="37906" t="34096" r="9606" b="36394"/>
          <a:stretch/>
        </p:blipFill>
        <p:spPr>
          <a:xfrm>
            <a:off x="11125200" y="11945"/>
            <a:ext cx="1066800" cy="599768"/>
          </a:xfrm>
          <a:prstGeom prst="rect">
            <a:avLst/>
          </a:prstGeom>
        </p:spPr>
      </p:pic>
      <p:sp>
        <p:nvSpPr>
          <p:cNvPr id="8" name="Google Shape;125;p3">
            <a:extLst>
              <a:ext uri="{FF2B5EF4-FFF2-40B4-BE49-F238E27FC236}">
                <a16:creationId xmlns:a16="http://schemas.microsoft.com/office/drawing/2014/main" id="{80C5FE84-A4F7-9B31-B0D9-70C0F0AE2C47}"/>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Group – Details</a:t>
            </a:r>
            <a:endParaRPr dirty="0"/>
          </a:p>
        </p:txBody>
      </p:sp>
      <p:grpSp>
        <p:nvGrpSpPr>
          <p:cNvPr id="16" name="Group 15">
            <a:extLst>
              <a:ext uri="{FF2B5EF4-FFF2-40B4-BE49-F238E27FC236}">
                <a16:creationId xmlns:a16="http://schemas.microsoft.com/office/drawing/2014/main" id="{3214F0F0-0070-3598-A718-7B19F2871B93}"/>
              </a:ext>
            </a:extLst>
          </p:cNvPr>
          <p:cNvGrpSpPr/>
          <p:nvPr/>
        </p:nvGrpSpPr>
        <p:grpSpPr>
          <a:xfrm>
            <a:off x="550606" y="762414"/>
            <a:ext cx="10965118" cy="305674"/>
            <a:chOff x="550606" y="762414"/>
            <a:chExt cx="10965118" cy="305674"/>
          </a:xfrm>
          <a:solidFill>
            <a:schemeClr val="tx2">
              <a:lumMod val="10000"/>
            </a:schemeClr>
          </a:solidFill>
        </p:grpSpPr>
        <p:sp>
          <p:nvSpPr>
            <p:cNvPr id="2" name="Google Shape;120;p76">
              <a:extLst>
                <a:ext uri="{FF2B5EF4-FFF2-40B4-BE49-F238E27FC236}">
                  <a16:creationId xmlns:a16="http://schemas.microsoft.com/office/drawing/2014/main" id="{73BC9062-DCB3-7306-E819-DCC861C0023D}"/>
                </a:ext>
              </a:extLst>
            </p:cNvPr>
            <p:cNvSpPr/>
            <p:nvPr/>
          </p:nvSpPr>
          <p:spPr>
            <a:xfrm>
              <a:off x="550606" y="765905"/>
              <a:ext cx="2114338" cy="302183"/>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Photo </a:t>
              </a:r>
              <a:endParaRPr sz="1000" b="1" i="0" u="none" strike="noStrike" cap="none" dirty="0">
                <a:solidFill>
                  <a:srgbClr val="000000"/>
                </a:solidFill>
                <a:latin typeface="Arial"/>
                <a:ea typeface="Arial"/>
                <a:cs typeface="Arial"/>
                <a:sym typeface="Arial"/>
              </a:endParaRPr>
            </a:p>
          </p:txBody>
        </p:sp>
        <p:sp>
          <p:nvSpPr>
            <p:cNvPr id="9" name="Google Shape;120;p76">
              <a:extLst>
                <a:ext uri="{FF2B5EF4-FFF2-40B4-BE49-F238E27FC236}">
                  <a16:creationId xmlns:a16="http://schemas.microsoft.com/office/drawing/2014/main" id="{9B2C7E98-36BC-7E80-D761-7674F1BB1290}"/>
                </a:ext>
              </a:extLst>
            </p:cNvPr>
            <p:cNvSpPr/>
            <p:nvPr/>
          </p:nvSpPr>
          <p:spPr>
            <a:xfrm>
              <a:off x="2759165" y="762415"/>
              <a:ext cx="187182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Track</a:t>
              </a:r>
              <a:endParaRPr sz="1000" b="1" i="0" u="none" strike="noStrike" cap="none" dirty="0">
                <a:solidFill>
                  <a:srgbClr val="000000"/>
                </a:solidFill>
                <a:latin typeface="Arial"/>
                <a:ea typeface="Arial"/>
                <a:cs typeface="Arial"/>
                <a:sym typeface="Arial"/>
              </a:endParaRPr>
            </a:p>
          </p:txBody>
        </p:sp>
        <p:sp>
          <p:nvSpPr>
            <p:cNvPr id="10" name="Google Shape;120;p76">
              <a:extLst>
                <a:ext uri="{FF2B5EF4-FFF2-40B4-BE49-F238E27FC236}">
                  <a16:creationId xmlns:a16="http://schemas.microsoft.com/office/drawing/2014/main" id="{727B01B2-826E-A9BE-9114-38D3502E330D}"/>
                </a:ext>
              </a:extLst>
            </p:cNvPr>
            <p:cNvSpPr/>
            <p:nvPr/>
          </p:nvSpPr>
          <p:spPr>
            <a:xfrm>
              <a:off x="4799359" y="772109"/>
              <a:ext cx="2004564"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Roll No</a:t>
              </a:r>
              <a:endParaRPr sz="1000" b="1" i="0" u="none" strike="noStrike" cap="none" dirty="0">
                <a:solidFill>
                  <a:srgbClr val="000000"/>
                </a:solidFill>
                <a:latin typeface="Arial"/>
                <a:ea typeface="Arial"/>
                <a:cs typeface="Arial"/>
                <a:sym typeface="Arial"/>
              </a:endParaRPr>
            </a:p>
          </p:txBody>
        </p:sp>
        <p:sp>
          <p:nvSpPr>
            <p:cNvPr id="11" name="Google Shape;120;p76">
              <a:extLst>
                <a:ext uri="{FF2B5EF4-FFF2-40B4-BE49-F238E27FC236}">
                  <a16:creationId xmlns:a16="http://schemas.microsoft.com/office/drawing/2014/main" id="{25926E8D-BD84-A2C1-48C0-4E0D30CE99A8}"/>
                </a:ext>
              </a:extLst>
            </p:cNvPr>
            <p:cNvSpPr/>
            <p:nvPr/>
          </p:nvSpPr>
          <p:spPr>
            <a:xfrm>
              <a:off x="6937875" y="762414"/>
              <a:ext cx="4577849" cy="295979"/>
            </a:xfrm>
            <a:prstGeom prst="roundRect">
              <a:avLst>
                <a:gd name="adj" fmla="val 16667"/>
              </a:avLst>
            </a:prstGeom>
            <a:grp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Name</a:t>
              </a:r>
              <a:endParaRPr lang="en-US" sz="1000" b="1" dirty="0">
                <a:ea typeface="Verdana"/>
              </a:endParaRPr>
            </a:p>
          </p:txBody>
        </p:sp>
      </p:grpSp>
      <p:grpSp>
        <p:nvGrpSpPr>
          <p:cNvPr id="15" name="Group 14">
            <a:extLst>
              <a:ext uri="{FF2B5EF4-FFF2-40B4-BE49-F238E27FC236}">
                <a16:creationId xmlns:a16="http://schemas.microsoft.com/office/drawing/2014/main" id="{7A25B51E-0316-3A04-0D09-C9B5A893FEEF}"/>
              </a:ext>
            </a:extLst>
          </p:cNvPr>
          <p:cNvGrpSpPr/>
          <p:nvPr/>
        </p:nvGrpSpPr>
        <p:grpSpPr>
          <a:xfrm>
            <a:off x="2759164" y="1824485"/>
            <a:ext cx="8774041" cy="369096"/>
            <a:chOff x="2759164" y="1557376"/>
            <a:chExt cx="8774041" cy="369096"/>
          </a:xfrm>
        </p:grpSpPr>
        <p:sp>
          <p:nvSpPr>
            <p:cNvPr id="12" name="Google Shape;120;p76">
              <a:extLst>
                <a:ext uri="{FF2B5EF4-FFF2-40B4-BE49-F238E27FC236}">
                  <a16:creationId xmlns:a16="http://schemas.microsoft.com/office/drawing/2014/main" id="{C3480FF3-25F3-638F-C9B0-ED60F781817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13" name="Google Shape;120;p76">
              <a:extLst>
                <a:ext uri="{FF2B5EF4-FFF2-40B4-BE49-F238E27FC236}">
                  <a16:creationId xmlns:a16="http://schemas.microsoft.com/office/drawing/2014/main" id="{062AA0B2-B833-6559-2A32-970A49C4976B}"/>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BU21EECE0100318</a:t>
              </a:r>
              <a:endParaRPr b="1" i="0" u="none" strike="noStrike" cap="none" dirty="0">
                <a:solidFill>
                  <a:schemeClr val="bg1"/>
                </a:solidFill>
                <a:latin typeface="Montserrat Medium" panose="00000600000000000000" pitchFamily="2" charset="0"/>
                <a:sym typeface="Arial"/>
              </a:endParaRPr>
            </a:p>
          </p:txBody>
        </p:sp>
        <p:sp>
          <p:nvSpPr>
            <p:cNvPr id="14" name="Google Shape;120;p76">
              <a:extLst>
                <a:ext uri="{FF2B5EF4-FFF2-40B4-BE49-F238E27FC236}">
                  <a16:creationId xmlns:a16="http://schemas.microsoft.com/office/drawing/2014/main" id="{24798C12-632D-B1A2-C441-76E8952EACEA}"/>
                </a:ext>
              </a:extLst>
            </p:cNvPr>
            <p:cNvSpPr/>
            <p:nvPr/>
          </p:nvSpPr>
          <p:spPr>
            <a:xfrm>
              <a:off x="6955356"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i="0" u="none" strike="noStrike" cap="none" dirty="0">
                  <a:solidFill>
                    <a:schemeClr val="bg1"/>
                  </a:solidFill>
                  <a:latin typeface="Montserrat Medium"/>
                  <a:ea typeface="Arial"/>
                  <a:cs typeface="Arial"/>
                  <a:sym typeface="Montserrat Medium"/>
                </a:rPr>
                <a:t>G</a:t>
              </a:r>
              <a:r>
                <a:rPr lang="en-US" sz="1800" b="1" dirty="0">
                  <a:solidFill>
                    <a:schemeClr val="bg1"/>
                  </a:solidFill>
                  <a:latin typeface="Montserrat Medium"/>
                  <a:sym typeface="Montserrat Medium"/>
                </a:rPr>
                <a:t>olla Vishnu Karthik Yadav</a:t>
              </a:r>
            </a:p>
          </p:txBody>
        </p:sp>
      </p:grpSp>
      <p:grpSp>
        <p:nvGrpSpPr>
          <p:cNvPr id="17" name="Group 16">
            <a:extLst>
              <a:ext uri="{FF2B5EF4-FFF2-40B4-BE49-F238E27FC236}">
                <a16:creationId xmlns:a16="http://schemas.microsoft.com/office/drawing/2014/main" id="{C61F5C13-96AD-11F8-724A-587975F3FBAF}"/>
              </a:ext>
            </a:extLst>
          </p:cNvPr>
          <p:cNvGrpSpPr/>
          <p:nvPr/>
        </p:nvGrpSpPr>
        <p:grpSpPr>
          <a:xfrm>
            <a:off x="2759164" y="3408240"/>
            <a:ext cx="8756560" cy="369096"/>
            <a:chOff x="2759164" y="1557376"/>
            <a:chExt cx="8756560" cy="369096"/>
          </a:xfrm>
        </p:grpSpPr>
        <p:sp>
          <p:nvSpPr>
            <p:cNvPr id="19" name="Google Shape;120;p76">
              <a:extLst>
                <a:ext uri="{FF2B5EF4-FFF2-40B4-BE49-F238E27FC236}">
                  <a16:creationId xmlns:a16="http://schemas.microsoft.com/office/drawing/2014/main" id="{453EAC09-D32E-7EED-F68B-2E1E43446A90}"/>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0" name="Google Shape;120;p76">
              <a:extLst>
                <a:ext uri="{FF2B5EF4-FFF2-40B4-BE49-F238E27FC236}">
                  <a16:creationId xmlns:a16="http://schemas.microsoft.com/office/drawing/2014/main" id="{BB107C69-9B8B-7B95-CD41-FC6D1BDA3C8A}"/>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3600"/>
              </a:pPr>
              <a:r>
                <a:rPr lang="en-US" b="1" i="0" u="none" strike="noStrike" cap="none" dirty="0">
                  <a:solidFill>
                    <a:schemeClr val="bg1"/>
                  </a:solidFill>
                  <a:latin typeface="Montserrat Medium" panose="00000600000000000000" pitchFamily="2" charset="0"/>
                  <a:sym typeface="Arial"/>
                </a:rPr>
                <a:t>BU21EECE0100209</a:t>
              </a:r>
            </a:p>
            <a:p>
              <a:pPr marL="0" marR="0" lvl="0" indent="0" algn="ctr" rtl="0">
                <a:lnSpc>
                  <a:spcPct val="100000"/>
                </a:lnSpc>
                <a:spcBef>
                  <a:spcPts val="0"/>
                </a:spcBef>
                <a:spcAft>
                  <a:spcPts val="0"/>
                </a:spcAft>
                <a:buClr>
                  <a:srgbClr val="000000"/>
                </a:buClr>
                <a:buSzPts val="3600"/>
                <a:buFont typeface="Arial"/>
                <a:buNone/>
              </a:pPr>
              <a:endParaRPr sz="100" b="0" i="0" u="none" strike="noStrike" cap="none" dirty="0">
                <a:solidFill>
                  <a:srgbClr val="000000"/>
                </a:solidFill>
                <a:latin typeface="Arial"/>
                <a:ea typeface="Arial"/>
                <a:cs typeface="Arial"/>
                <a:sym typeface="Arial"/>
              </a:endParaRPr>
            </a:p>
          </p:txBody>
        </p:sp>
        <p:sp>
          <p:nvSpPr>
            <p:cNvPr id="21" name="Google Shape;120;p76">
              <a:extLst>
                <a:ext uri="{FF2B5EF4-FFF2-40B4-BE49-F238E27FC236}">
                  <a16:creationId xmlns:a16="http://schemas.microsoft.com/office/drawing/2014/main" id="{DE56DF2B-5335-AE58-398A-10B30B744F1E}"/>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R="0" lvl="0" algn="ctr" rtl="0">
                <a:lnSpc>
                  <a:spcPct val="100000"/>
                </a:lnSpc>
                <a:spcBef>
                  <a:spcPts val="0"/>
                </a:spcBef>
                <a:spcAft>
                  <a:spcPts val="0"/>
                </a:spcAft>
                <a:buClr>
                  <a:srgbClr val="000000"/>
                </a:buClr>
                <a:buSzPts val="1400"/>
              </a:pPr>
              <a:r>
                <a:rPr lang="en-US" sz="1800" b="1" dirty="0">
                  <a:solidFill>
                    <a:schemeClr val="bg1"/>
                  </a:solidFill>
                  <a:latin typeface="Montserrat Medium"/>
                  <a:sym typeface="Montserrat Medium"/>
                </a:rPr>
                <a:t>B. M. Aakash</a:t>
              </a:r>
              <a:endParaRPr lang="en-US" sz="1800" b="1" i="0" u="none" strike="noStrike" cap="none" dirty="0">
                <a:solidFill>
                  <a:schemeClr val="bg1"/>
                </a:solidFill>
                <a:latin typeface="Arial"/>
                <a:ea typeface="Arial"/>
                <a:cs typeface="Arial"/>
                <a:sym typeface="Arial"/>
              </a:endParaRPr>
            </a:p>
          </p:txBody>
        </p:sp>
      </p:grpSp>
      <p:grpSp>
        <p:nvGrpSpPr>
          <p:cNvPr id="22" name="Group 21">
            <a:extLst>
              <a:ext uri="{FF2B5EF4-FFF2-40B4-BE49-F238E27FC236}">
                <a16:creationId xmlns:a16="http://schemas.microsoft.com/office/drawing/2014/main" id="{F7DCE4E5-0271-1BA1-0E5E-99E9BFDC0095}"/>
              </a:ext>
            </a:extLst>
          </p:cNvPr>
          <p:cNvGrpSpPr/>
          <p:nvPr/>
        </p:nvGrpSpPr>
        <p:grpSpPr>
          <a:xfrm>
            <a:off x="2806334" y="5063843"/>
            <a:ext cx="8756560" cy="369096"/>
            <a:chOff x="2759164" y="1557376"/>
            <a:chExt cx="8756560" cy="369096"/>
          </a:xfrm>
        </p:grpSpPr>
        <p:sp>
          <p:nvSpPr>
            <p:cNvPr id="24" name="Google Shape;120;p76">
              <a:extLst>
                <a:ext uri="{FF2B5EF4-FFF2-40B4-BE49-F238E27FC236}">
                  <a16:creationId xmlns:a16="http://schemas.microsoft.com/office/drawing/2014/main" id="{3D317F98-521D-0A8B-87B6-C44AAC328168}"/>
                </a:ext>
              </a:extLst>
            </p:cNvPr>
            <p:cNvSpPr/>
            <p:nvPr/>
          </p:nvSpPr>
          <p:spPr>
            <a:xfrm>
              <a:off x="2759164" y="1557376"/>
              <a:ext cx="187182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0" i="0" u="none" strike="noStrike" cap="none" dirty="0">
                  <a:solidFill>
                    <a:schemeClr val="lt1"/>
                  </a:solidFill>
                  <a:latin typeface="Montserrat Medium" panose="00000600000000000000" pitchFamily="2" charset="0"/>
                  <a:ea typeface="Verdana"/>
                  <a:cs typeface="Verdana"/>
                  <a:sym typeface="Verdana"/>
                </a:rPr>
                <a:t>EECE AI/ML</a:t>
              </a:r>
              <a:endParaRPr sz="900" b="0" i="0" u="none" strike="noStrike" cap="none" dirty="0">
                <a:solidFill>
                  <a:srgbClr val="000000"/>
                </a:solidFill>
                <a:latin typeface="Montserrat Medium" panose="00000600000000000000" pitchFamily="2" charset="0"/>
                <a:sym typeface="Arial"/>
              </a:endParaRPr>
            </a:p>
          </p:txBody>
        </p:sp>
        <p:sp>
          <p:nvSpPr>
            <p:cNvPr id="25" name="Google Shape;120;p76">
              <a:extLst>
                <a:ext uri="{FF2B5EF4-FFF2-40B4-BE49-F238E27FC236}">
                  <a16:creationId xmlns:a16="http://schemas.microsoft.com/office/drawing/2014/main" id="{D386AA56-F2F5-56F4-0B77-077184791E12}"/>
                </a:ext>
              </a:extLst>
            </p:cNvPr>
            <p:cNvSpPr/>
            <p:nvPr/>
          </p:nvSpPr>
          <p:spPr>
            <a:xfrm>
              <a:off x="4799359" y="1557376"/>
              <a:ext cx="2004564"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b="1" i="0" u="none" strike="noStrike" cap="none" dirty="0">
                  <a:solidFill>
                    <a:schemeClr val="bg1"/>
                  </a:solidFill>
                  <a:latin typeface="Montserrat Medium" panose="00000600000000000000" pitchFamily="2" charset="0"/>
                  <a:sym typeface="Arial"/>
                </a:rPr>
                <a:t>BU21EECE0100408</a:t>
              </a:r>
            </a:p>
          </p:txBody>
        </p:sp>
        <p:sp>
          <p:nvSpPr>
            <p:cNvPr id="26" name="Google Shape;120;p76">
              <a:extLst>
                <a:ext uri="{FF2B5EF4-FFF2-40B4-BE49-F238E27FC236}">
                  <a16:creationId xmlns:a16="http://schemas.microsoft.com/office/drawing/2014/main" id="{49905DAB-27F0-0BFC-C243-04C498A04B7C}"/>
                </a:ext>
              </a:extLst>
            </p:cNvPr>
            <p:cNvSpPr/>
            <p:nvPr/>
          </p:nvSpPr>
          <p:spPr>
            <a:xfrm>
              <a:off x="6937875" y="1557376"/>
              <a:ext cx="4577849" cy="369096"/>
            </a:xfrm>
            <a:prstGeom prst="roundRect">
              <a:avLst>
                <a:gd name="adj" fmla="val 16667"/>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algn="ctr">
                <a:buSzPts val="1400"/>
              </a:pPr>
              <a:r>
                <a:rPr lang="en-US" sz="1800" b="1" dirty="0">
                  <a:solidFill>
                    <a:schemeClr val="bg1"/>
                  </a:solidFill>
                  <a:latin typeface="Montserrat Medium"/>
                  <a:sym typeface="Montserrat Medium"/>
                </a:rPr>
                <a:t>P. V. Muni Krishna</a:t>
              </a:r>
            </a:p>
          </p:txBody>
        </p:sp>
      </p:grpSp>
      <p:sp>
        <p:nvSpPr>
          <p:cNvPr id="33" name="Slide Number Placeholder 32">
            <a:extLst>
              <a:ext uri="{FF2B5EF4-FFF2-40B4-BE49-F238E27FC236}">
                <a16:creationId xmlns:a16="http://schemas.microsoft.com/office/drawing/2014/main" id="{2D7765F4-D938-C625-7541-CDC9FD9AC3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pic>
        <p:nvPicPr>
          <p:cNvPr id="4" name="Picture 3">
            <a:extLst>
              <a:ext uri="{FF2B5EF4-FFF2-40B4-BE49-F238E27FC236}">
                <a16:creationId xmlns:a16="http://schemas.microsoft.com/office/drawing/2014/main" id="{20814831-001D-210A-0BF4-B8A6B5F95FE9}"/>
              </a:ext>
            </a:extLst>
          </p:cNvPr>
          <p:cNvPicPr>
            <a:picLocks noChangeAspect="1"/>
          </p:cNvPicPr>
          <p:nvPr/>
        </p:nvPicPr>
        <p:blipFill>
          <a:blip r:embed="rId4"/>
          <a:stretch>
            <a:fillRect/>
          </a:stretch>
        </p:blipFill>
        <p:spPr>
          <a:xfrm>
            <a:off x="1156345" y="1316163"/>
            <a:ext cx="1048942" cy="1379903"/>
          </a:xfrm>
          <a:prstGeom prst="rect">
            <a:avLst/>
          </a:prstGeom>
        </p:spPr>
      </p:pic>
      <p:pic>
        <p:nvPicPr>
          <p:cNvPr id="28" name="Picture 27">
            <a:extLst>
              <a:ext uri="{FF2B5EF4-FFF2-40B4-BE49-F238E27FC236}">
                <a16:creationId xmlns:a16="http://schemas.microsoft.com/office/drawing/2014/main" id="{8B84615E-0366-9337-3A56-9E394BE38980}"/>
              </a:ext>
            </a:extLst>
          </p:cNvPr>
          <p:cNvPicPr>
            <a:picLocks noChangeAspect="1"/>
          </p:cNvPicPr>
          <p:nvPr/>
        </p:nvPicPr>
        <p:blipFill>
          <a:blip r:embed="rId5"/>
          <a:stretch>
            <a:fillRect/>
          </a:stretch>
        </p:blipFill>
        <p:spPr>
          <a:xfrm>
            <a:off x="1156345" y="2902836"/>
            <a:ext cx="1048942" cy="1379903"/>
          </a:xfrm>
          <a:prstGeom prst="rect">
            <a:avLst/>
          </a:prstGeom>
        </p:spPr>
      </p:pic>
      <p:pic>
        <p:nvPicPr>
          <p:cNvPr id="30" name="Picture 29">
            <a:extLst>
              <a:ext uri="{FF2B5EF4-FFF2-40B4-BE49-F238E27FC236}">
                <a16:creationId xmlns:a16="http://schemas.microsoft.com/office/drawing/2014/main" id="{14647DB2-E2F0-0BB7-EBA9-8195A9177323}"/>
              </a:ext>
            </a:extLst>
          </p:cNvPr>
          <p:cNvPicPr>
            <a:picLocks noChangeAspect="1"/>
          </p:cNvPicPr>
          <p:nvPr/>
        </p:nvPicPr>
        <p:blipFill>
          <a:blip r:embed="rId6"/>
          <a:stretch>
            <a:fillRect/>
          </a:stretch>
        </p:blipFill>
        <p:spPr>
          <a:xfrm>
            <a:off x="1148740" y="4489509"/>
            <a:ext cx="1048941" cy="13799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grpSp>
        <p:nvGrpSpPr>
          <p:cNvPr id="112" name="Google Shape;112;p76">
            <a:extLst>
              <a:ext uri="{FF2B5EF4-FFF2-40B4-BE49-F238E27FC236}">
                <a16:creationId xmlns:a16="http://schemas.microsoft.com/office/drawing/2014/main" id="{C57379A0-1397-F4C2-2A88-69D07BFBDBCC}"/>
              </a:ext>
            </a:extLst>
          </p:cNvPr>
          <p:cNvGrpSpPr/>
          <p:nvPr/>
        </p:nvGrpSpPr>
        <p:grpSpPr>
          <a:xfrm>
            <a:off x="11856720" y="140636"/>
            <a:ext cx="223520" cy="990718"/>
            <a:chOff x="11856720" y="140636"/>
            <a:chExt cx="223520" cy="990718"/>
          </a:xfrm>
        </p:grpSpPr>
        <p:grpSp>
          <p:nvGrpSpPr>
            <p:cNvPr id="113" name="Google Shape;113;p76">
              <a:extLst>
                <a:ext uri="{FF2B5EF4-FFF2-40B4-BE49-F238E27FC236}">
                  <a16:creationId xmlns:a16="http://schemas.microsoft.com/office/drawing/2014/main" id="{53AE2AB2-2208-8436-C088-F8E1EE56ACDD}"/>
                </a:ext>
              </a:extLst>
            </p:cNvPr>
            <p:cNvGrpSpPr/>
            <p:nvPr/>
          </p:nvGrpSpPr>
          <p:grpSpPr>
            <a:xfrm>
              <a:off x="11856720" y="660278"/>
              <a:ext cx="223520" cy="471076"/>
              <a:chOff x="9734551" y="3138055"/>
              <a:chExt cx="2457449" cy="1328450"/>
            </a:xfrm>
          </p:grpSpPr>
          <p:sp>
            <p:nvSpPr>
              <p:cNvPr id="114" name="Google Shape;114;p76">
                <a:extLst>
                  <a:ext uri="{FF2B5EF4-FFF2-40B4-BE49-F238E27FC236}">
                    <a16:creationId xmlns:a16="http://schemas.microsoft.com/office/drawing/2014/main" id="{126353FF-E161-736B-FDA4-930AD7B61009}"/>
                  </a:ext>
                </a:extLst>
              </p:cNvPr>
              <p:cNvSpPr/>
              <p:nvPr/>
            </p:nvSpPr>
            <p:spPr>
              <a:xfrm>
                <a:off x="9759949" y="3870759"/>
                <a:ext cx="2432051" cy="595746"/>
              </a:xfrm>
              <a:prstGeom prst="rect">
                <a:avLst/>
              </a:prstGeom>
              <a:solidFill>
                <a:srgbClr val="E127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5" name="Google Shape;115;p76">
                <a:extLst>
                  <a:ext uri="{FF2B5EF4-FFF2-40B4-BE49-F238E27FC236}">
                    <a16:creationId xmlns:a16="http://schemas.microsoft.com/office/drawing/2014/main" id="{D7A00F2C-490F-D555-A227-E7BC946DE9EF}"/>
                  </a:ext>
                </a:extLst>
              </p:cNvPr>
              <p:cNvSpPr/>
              <p:nvPr/>
            </p:nvSpPr>
            <p:spPr>
              <a:xfrm>
                <a:off x="9734551" y="3138055"/>
                <a:ext cx="2457449" cy="595746"/>
              </a:xfrm>
              <a:prstGeom prst="rect">
                <a:avLst/>
              </a:prstGeom>
              <a:solidFill>
                <a:srgbClr val="51C6E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nvGrpSpPr>
            <p:cNvPr id="116" name="Google Shape;116;p76">
              <a:extLst>
                <a:ext uri="{FF2B5EF4-FFF2-40B4-BE49-F238E27FC236}">
                  <a16:creationId xmlns:a16="http://schemas.microsoft.com/office/drawing/2014/main" id="{740B92F7-BB3E-7287-0CA2-E608AD95E6D9}"/>
                </a:ext>
              </a:extLst>
            </p:cNvPr>
            <p:cNvGrpSpPr/>
            <p:nvPr/>
          </p:nvGrpSpPr>
          <p:grpSpPr>
            <a:xfrm>
              <a:off x="11856720" y="140636"/>
              <a:ext cx="223520" cy="471076"/>
              <a:chOff x="9734551" y="3138055"/>
              <a:chExt cx="2457449" cy="1328450"/>
            </a:xfrm>
          </p:grpSpPr>
          <p:sp>
            <p:nvSpPr>
              <p:cNvPr id="117" name="Google Shape;117;p76">
                <a:extLst>
                  <a:ext uri="{FF2B5EF4-FFF2-40B4-BE49-F238E27FC236}">
                    <a16:creationId xmlns:a16="http://schemas.microsoft.com/office/drawing/2014/main" id="{F2686511-1B84-2C77-7126-3491538F7EAA}"/>
                  </a:ext>
                </a:extLst>
              </p:cNvPr>
              <p:cNvSpPr/>
              <p:nvPr/>
            </p:nvSpPr>
            <p:spPr>
              <a:xfrm>
                <a:off x="9759949" y="3870759"/>
                <a:ext cx="2432051" cy="595746"/>
              </a:xfrm>
              <a:prstGeom prst="rect">
                <a:avLst/>
              </a:prstGeom>
              <a:solidFill>
                <a:srgbClr val="F7A54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18" name="Google Shape;118;p76">
                <a:extLst>
                  <a:ext uri="{FF2B5EF4-FFF2-40B4-BE49-F238E27FC236}">
                    <a16:creationId xmlns:a16="http://schemas.microsoft.com/office/drawing/2014/main" id="{09541A36-FA09-469A-29B5-F0C693E6FDDF}"/>
                  </a:ext>
                </a:extLst>
              </p:cNvPr>
              <p:cNvSpPr/>
              <p:nvPr/>
            </p:nvSpPr>
            <p:spPr>
              <a:xfrm>
                <a:off x="9734551" y="3138055"/>
                <a:ext cx="2457449" cy="595746"/>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grpSp>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Objective and Goals</a:t>
            </a:r>
            <a:endParaRPr dirty="0">
              <a:latin typeface="Times New Roman" panose="02020603050405020304" pitchFamily="18" charset="0"/>
              <a:cs typeface="Times New Roman" panose="02020603050405020304" pitchFamily="18" charset="0"/>
            </a:endParaRPr>
          </a:p>
        </p:txBody>
      </p:sp>
      <p:sp>
        <p:nvSpPr>
          <p:cNvPr id="3" name="Google Shape;120;p76">
            <a:extLst>
              <a:ext uri="{FF2B5EF4-FFF2-40B4-BE49-F238E27FC236}">
                <a16:creationId xmlns:a16="http://schemas.microsoft.com/office/drawing/2014/main" id="{CA08A1E2-29B3-F3D5-48A9-5D1EA6629717}"/>
              </a:ext>
            </a:extLst>
          </p:cNvPr>
          <p:cNvSpPr/>
          <p:nvPr/>
        </p:nvSpPr>
        <p:spPr>
          <a:xfrm>
            <a:off x="550605" y="763278"/>
            <a:ext cx="2277435" cy="501585"/>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Times New Roman" panose="02020603050405020304" pitchFamily="18" charset="0"/>
                <a:ea typeface="Verdana"/>
                <a:cs typeface="Times New Roman" panose="02020603050405020304" pitchFamily="18" charset="0"/>
                <a:sym typeface="Verdana"/>
              </a:rPr>
              <a:t>Objective </a:t>
            </a:r>
            <a:endParaRPr sz="11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593002"/>
            <a:ext cx="2277434" cy="57559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Verdana"/>
                <a:ea typeface="Verdana"/>
                <a:cs typeface="Verdana"/>
                <a:sym typeface="Verdana"/>
              </a:rPr>
              <a:t>Goals</a:t>
            </a:r>
            <a:endParaRPr sz="11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570341" y="1283640"/>
            <a:ext cx="10110258" cy="261610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primary objective of this project is to develop a accurate deep learning model for the automatic classification of ECG arrhythmias.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leverage deep learning techniques to diagnosis of cardiac abnormalities.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Objective is to improve patient outcomes and reducing the workload on healthcare professionals.</a:t>
            </a:r>
            <a:endParaRPr lang="en-IN" sz="2400" dirty="0">
              <a:latin typeface="Times New Roman" panose="02020603050405020304" pitchFamily="18" charset="0"/>
              <a:ea typeface="Verdana" panose="020B0604030504040204" pitchFamily="34" charset="0"/>
              <a:cs typeface="Times New Roman" panose="02020603050405020304" pitchFamily="18" charset="0"/>
            </a:endParaRPr>
          </a:p>
          <a:p>
            <a:pPr algn="just"/>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6" name="TextBox 5">
            <a:extLst>
              <a:ext uri="{FF2B5EF4-FFF2-40B4-BE49-F238E27FC236}">
                <a16:creationId xmlns:a16="http://schemas.microsoft.com/office/drawing/2014/main" id="{B9FC2053-D6CC-51CE-0C73-790904D6165D}"/>
              </a:ext>
            </a:extLst>
          </p:cNvPr>
          <p:cNvSpPr txBox="1"/>
          <p:nvPr/>
        </p:nvSpPr>
        <p:spPr>
          <a:xfrm>
            <a:off x="550605" y="4187372"/>
            <a:ext cx="10766089" cy="2308324"/>
          </a:xfrm>
          <a:prstGeom prst="rect">
            <a:avLst/>
          </a:prstGeom>
          <a:noFill/>
        </p:spPr>
        <p:txBody>
          <a:bodyPr wrap="none" rtlCol="0">
            <a:spAutoFit/>
          </a:bodyPr>
          <a:lstStyle/>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Design and implement a deep learning architecture tailored for ECG signal </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analysis, selecting the most effective model for arrhythmia classification.</a:t>
            </a:r>
          </a:p>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Train the deep learning model using annotated ECG datasets and optimize </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it to improve accuracy and generalization.</a:t>
            </a:r>
          </a:p>
          <a:p>
            <a:pPr marL="342900" marR="0" indent="-342900" algn="just" rtl="0">
              <a:spcBef>
                <a:spcPts val="0"/>
              </a:spcBef>
              <a:spcAft>
                <a:spcPts val="0"/>
              </a:spcAft>
              <a:buClr>
                <a:srgbClr val="000000"/>
              </a:buClr>
              <a:buSzPts val="14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To develop a highly accurate deep learning model for classifying ECG arrhythmias</a:t>
            </a:r>
          </a:p>
          <a:p>
            <a:pPr marR="0" algn="just" rtl="0">
              <a:spcBef>
                <a:spcPts val="0"/>
              </a:spcBef>
              <a:spcAft>
                <a:spcPts val="0"/>
              </a:spcAft>
              <a:buClr>
                <a:srgbClr val="000000"/>
              </a:buClr>
              <a:buSzPts val="1400"/>
            </a:pPr>
            <a:r>
              <a:rPr lang="en-US" sz="2400" dirty="0">
                <a:latin typeface="Times New Roman" panose="02020603050405020304" pitchFamily="18" charset="0"/>
                <a:cs typeface="Times New Roman" panose="02020603050405020304" pitchFamily="18" charset="0"/>
              </a:rPr>
              <a:t>    using deep learning techniques.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EC7E7835-0C6B-FE1B-32CC-F7FAD5388C88}"/>
              </a:ext>
            </a:extLst>
          </p:cNvPr>
          <p:cNvGraphicFramePr>
            <a:graphicFrameLocks noGrp="1"/>
          </p:cNvGraphicFramePr>
          <p:nvPr/>
        </p:nvGraphicFramePr>
        <p:xfrm>
          <a:off x="491065" y="1219199"/>
          <a:ext cx="11024659" cy="4434404"/>
        </p:xfrm>
        <a:graphic>
          <a:graphicData uri="http://schemas.openxmlformats.org/drawingml/2006/table">
            <a:tbl>
              <a:tblPr firstRow="1" bandRow="1"/>
              <a:tblGrid>
                <a:gridCol w="597294">
                  <a:extLst>
                    <a:ext uri="{9D8B030D-6E8A-4147-A177-3AD203B41FA5}">
                      <a16:colId xmlns:a16="http://schemas.microsoft.com/office/drawing/2014/main" val="1559590314"/>
                    </a:ext>
                  </a:extLst>
                </a:gridCol>
                <a:gridCol w="3790433">
                  <a:extLst>
                    <a:ext uri="{9D8B030D-6E8A-4147-A177-3AD203B41FA5}">
                      <a16:colId xmlns:a16="http://schemas.microsoft.com/office/drawing/2014/main" val="2022238014"/>
                    </a:ext>
                  </a:extLst>
                </a:gridCol>
                <a:gridCol w="2360208">
                  <a:extLst>
                    <a:ext uri="{9D8B030D-6E8A-4147-A177-3AD203B41FA5}">
                      <a16:colId xmlns:a16="http://schemas.microsoft.com/office/drawing/2014/main" val="1651734524"/>
                    </a:ext>
                  </a:extLst>
                </a:gridCol>
                <a:gridCol w="1348690">
                  <a:extLst>
                    <a:ext uri="{9D8B030D-6E8A-4147-A177-3AD203B41FA5}">
                      <a16:colId xmlns:a16="http://schemas.microsoft.com/office/drawing/2014/main" val="4123181585"/>
                    </a:ext>
                  </a:extLst>
                </a:gridCol>
                <a:gridCol w="2928034">
                  <a:extLst>
                    <a:ext uri="{9D8B030D-6E8A-4147-A177-3AD203B41FA5}">
                      <a16:colId xmlns:a16="http://schemas.microsoft.com/office/drawing/2014/main" val="1633317419"/>
                    </a:ext>
                  </a:extLst>
                </a:gridCol>
              </a:tblGrid>
              <a:tr h="704829">
                <a:tc>
                  <a:txBody>
                    <a:bodyPr/>
                    <a:lstStyle/>
                    <a:p>
                      <a:pPr algn="ctr"/>
                      <a:r>
                        <a:rPr lang="en-US" sz="1100" dirty="0"/>
                        <a:t>S.NO</a:t>
                      </a:r>
                      <a:endParaRPr lang="en-IN" sz="1100" dirty="0"/>
                    </a:p>
                  </a:txBody>
                  <a:tcPr anchor="ctr"/>
                </a:tc>
                <a:tc>
                  <a:txBody>
                    <a:bodyPr/>
                    <a:lstStyle/>
                    <a:p>
                      <a:pPr algn="ctr"/>
                      <a:r>
                        <a:rPr lang="en-US" dirty="0"/>
                        <a:t>TITLE</a:t>
                      </a:r>
                      <a:endParaRPr lang="en-IN" dirty="0"/>
                    </a:p>
                  </a:txBody>
                  <a:tcPr anchor="ctr"/>
                </a:tc>
                <a:tc>
                  <a:txBody>
                    <a:bodyPr/>
                    <a:lstStyle/>
                    <a:p>
                      <a:pPr algn="ctr"/>
                      <a:r>
                        <a:rPr lang="en-US" dirty="0"/>
                        <a:t>AUTHOR</a:t>
                      </a:r>
                      <a:endParaRPr lang="en-IN" dirty="0"/>
                    </a:p>
                  </a:txBody>
                  <a:tcPr anchor="ctr"/>
                </a:tc>
                <a:tc>
                  <a:txBody>
                    <a:bodyPr/>
                    <a:lstStyle/>
                    <a:p>
                      <a:pPr algn="ctr"/>
                      <a:r>
                        <a:rPr lang="en-US" dirty="0"/>
                        <a:t>YEAR OF PUBLISHING</a:t>
                      </a:r>
                      <a:endParaRPr lang="en-IN" dirty="0"/>
                    </a:p>
                  </a:txBody>
                  <a:tcPr anchor="ctr"/>
                </a:tc>
                <a:tc>
                  <a:txBody>
                    <a:bodyPr/>
                    <a:lstStyle/>
                    <a:p>
                      <a:pPr algn="ctr"/>
                      <a:r>
                        <a:rPr lang="en-US" sz="1200" dirty="0"/>
                        <a:t>PARAMETERS MENTIONED </a:t>
                      </a:r>
                      <a:endParaRPr lang="en-IN" sz="1200" dirty="0"/>
                    </a:p>
                  </a:txBody>
                  <a:tcPr anchor="ctr"/>
                </a:tc>
                <a:extLst>
                  <a:ext uri="{0D108BD9-81ED-4DB2-BD59-A6C34878D82A}">
                    <a16:rowId xmlns:a16="http://schemas.microsoft.com/office/drawing/2014/main" val="1814592959"/>
                  </a:ext>
                </a:extLst>
              </a:tr>
              <a:tr h="1030839">
                <a:tc>
                  <a:txBody>
                    <a:bodyPr/>
                    <a:lstStyle/>
                    <a:p>
                      <a:pPr algn="ctr"/>
                      <a:r>
                        <a:rPr lang="en-US" dirty="0"/>
                        <a:t>1</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Cardiologist-Level Arrhythmia Detection with Convolutional Neural Networks</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pPr algn="ctr"/>
                      <a:r>
                        <a:rPr lang="fi-FI" sz="1400" dirty="0">
                          <a:latin typeface="Times New Roman" panose="02020603050405020304" pitchFamily="18" charset="0"/>
                          <a:cs typeface="Times New Roman" panose="02020603050405020304" pitchFamily="18" charset="0"/>
                        </a:rPr>
                        <a:t>Awni Y. Hannun, Pranav Rajpurkar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34-layer deep CNN (convolutional neural network)</a:t>
                      </a:r>
                    </a:p>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30-second ECG segments</a:t>
                      </a:r>
                      <a:endParaRPr lang="en-IN" sz="1400" b="1" dirty="0">
                        <a:latin typeface="Times New Roman" panose="02020603050405020304" pitchFamily="18" charset="0"/>
                        <a:cs typeface="Times New Roman" panose="02020603050405020304" pitchFamily="18" charset="0"/>
                      </a:endParaRPr>
                    </a:p>
                    <a:p>
                      <a:pPr marL="2857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MIT-BIH Arrhythmia Dataset</a:t>
                      </a:r>
                    </a:p>
                  </a:txBody>
                  <a:tcPr anchor="ctr"/>
                </a:tc>
                <a:extLst>
                  <a:ext uri="{0D108BD9-81ED-4DB2-BD59-A6C34878D82A}">
                    <a16:rowId xmlns:a16="http://schemas.microsoft.com/office/drawing/2014/main" val="1887299468"/>
                  </a:ext>
                </a:extLst>
              </a:tr>
              <a:tr h="1540496">
                <a:tc>
                  <a:txBody>
                    <a:bodyPr/>
                    <a:lstStyle/>
                    <a:p>
                      <a:pPr algn="ctr"/>
                      <a:r>
                        <a:rPr lang="en-US" dirty="0"/>
                        <a:t>2</a:t>
                      </a:r>
                      <a:endParaRPr lang="en-IN" dirty="0"/>
                    </a:p>
                  </a:txBody>
                  <a:tcPr anchor="ctr"/>
                </a:tc>
                <a:tc>
                  <a:txBody>
                    <a:bodyPr/>
                    <a:lstStyle/>
                    <a:p>
                      <a:pPr algn="ctr"/>
                      <a:r>
                        <a:rPr lang="en-US" sz="1400" dirty="0">
                          <a:latin typeface="Times New Roman" panose="02020603050405020304" pitchFamily="18" charset="0"/>
                          <a:cs typeface="Times New Roman" panose="02020603050405020304" pitchFamily="18" charset="0"/>
                        </a:rPr>
                        <a:t>ECG Heartbeat Classification Using Convolutional Neural Networks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err="1">
                          <a:latin typeface="Times New Roman" panose="02020603050405020304" pitchFamily="18" charset="0"/>
                          <a:cs typeface="Times New Roman" panose="02020603050405020304" pitchFamily="18" charset="0"/>
                        </a:rPr>
                        <a:t>Jiun</a:t>
                      </a:r>
                      <a:r>
                        <a:rPr lang="en-IN" sz="1400" dirty="0">
                          <a:latin typeface="Times New Roman" panose="02020603050405020304" pitchFamily="18" charset="0"/>
                          <a:cs typeface="Times New Roman" panose="02020603050405020304" pitchFamily="18" charset="0"/>
                        </a:rPr>
                        <a:t>-Yan Su, Wen-Chung Kao</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CNN with max-pooling layers</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Input:</a:t>
                      </a:r>
                      <a:r>
                        <a:rPr lang="en-IN" sz="1400" dirty="0">
                          <a:latin typeface="Times New Roman" panose="02020603050405020304" pitchFamily="18" charset="0"/>
                          <a:cs typeface="Times New Roman" panose="02020603050405020304" pitchFamily="18" charset="0"/>
                        </a:rPr>
                        <a:t> Pre-processed ECG signals with R-peak detection</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Datasets:</a:t>
                      </a:r>
                      <a:r>
                        <a:rPr lang="en-IN" sz="1400" dirty="0">
                          <a:latin typeface="Times New Roman" panose="02020603050405020304" pitchFamily="18" charset="0"/>
                          <a:cs typeface="Times New Roman" panose="02020603050405020304" pitchFamily="18" charset="0"/>
                        </a:rPr>
                        <a:t> MIT-BIH Arrhythmia Dataset</a:t>
                      </a:r>
                    </a:p>
                  </a:txBody>
                  <a:tcPr/>
                </a:tc>
                <a:extLst>
                  <a:ext uri="{0D108BD9-81ED-4DB2-BD59-A6C34878D82A}">
                    <a16:rowId xmlns:a16="http://schemas.microsoft.com/office/drawing/2014/main" val="2316350183"/>
                  </a:ext>
                </a:extLst>
              </a:tr>
              <a:tr h="615968">
                <a:tc>
                  <a:txBody>
                    <a:bodyPr/>
                    <a:lstStyle/>
                    <a:p>
                      <a:pPr algn="ctr"/>
                      <a:r>
                        <a:rPr lang="en-US" dirty="0"/>
                        <a:t>3</a:t>
                      </a:r>
                      <a:endParaRPr lang="en-IN" dirty="0"/>
                    </a:p>
                  </a:txBody>
                  <a:tcPr anchor="ctr"/>
                </a:tc>
                <a:tc>
                  <a:txBody>
                    <a:bodyPr/>
                    <a:lstStyle/>
                    <a:p>
                      <a:pPr algn="ctr"/>
                      <a:r>
                        <a:rPr lang="en-US" sz="1400" dirty="0">
                          <a:latin typeface="Times New Roman" panose="02020603050405020304" pitchFamily="18" charset="0"/>
                          <a:cs typeface="Times New Roman" panose="02020603050405020304" pitchFamily="18" charset="0"/>
                        </a:rPr>
                        <a:t>A Deep Learning Approach to Predicting Cardiac Abnormalities Using ECG Data</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fi-FI" sz="1400" dirty="0">
                          <a:latin typeface="Times New Roman" panose="02020603050405020304" pitchFamily="18" charset="0"/>
                          <a:cs typeface="Times New Roman" panose="02020603050405020304" pitchFamily="18" charset="0"/>
                        </a:rPr>
                        <a:t>Rajat K. Gupta, Arun K. Majumdar</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LSTM (Long Short-Term Memory) network</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Input:</a:t>
                      </a:r>
                      <a:r>
                        <a:rPr lang="en-IN" sz="1400" dirty="0">
                          <a:latin typeface="Times New Roman" panose="02020603050405020304" pitchFamily="18" charset="0"/>
                          <a:cs typeface="Times New Roman" panose="02020603050405020304" pitchFamily="18" charset="0"/>
                        </a:rPr>
                        <a:t> Raw ECG data</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Datasets:</a:t>
                      </a:r>
                      <a:r>
                        <a:rPr lang="en-IN" sz="1400" dirty="0">
                          <a:latin typeface="Times New Roman" panose="02020603050405020304" pitchFamily="18" charset="0"/>
                          <a:cs typeface="Times New Roman" panose="02020603050405020304" pitchFamily="18" charset="0"/>
                        </a:rPr>
                        <a:t> PTB Diagnostic ECG Database</a:t>
                      </a:r>
                    </a:p>
                  </a:txBody>
                  <a:tcPr/>
                </a:tc>
                <a:extLst>
                  <a:ext uri="{0D108BD9-81ED-4DB2-BD59-A6C34878D82A}">
                    <a16:rowId xmlns:a16="http://schemas.microsoft.com/office/drawing/2014/main" val="1211438641"/>
                  </a:ext>
                </a:extLst>
              </a:tr>
            </a:tbl>
          </a:graphicData>
        </a:graphic>
      </p:graphicFrame>
    </p:spTree>
    <p:extLst>
      <p:ext uri="{BB962C8B-B14F-4D97-AF65-F5344CB8AC3E}">
        <p14:creationId xmlns:p14="http://schemas.microsoft.com/office/powerpoint/2010/main" val="3260307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graphicFrame>
        <p:nvGraphicFramePr>
          <p:cNvPr id="2" name="Table 1">
            <a:extLst>
              <a:ext uri="{FF2B5EF4-FFF2-40B4-BE49-F238E27FC236}">
                <a16:creationId xmlns:a16="http://schemas.microsoft.com/office/drawing/2014/main" id="{3F48E109-8F1E-4C59-6BF9-CA39C1201F81}"/>
              </a:ext>
            </a:extLst>
          </p:cNvPr>
          <p:cNvGraphicFramePr>
            <a:graphicFrameLocks noGrp="1"/>
          </p:cNvGraphicFramePr>
          <p:nvPr/>
        </p:nvGraphicFramePr>
        <p:xfrm>
          <a:off x="592667" y="1507066"/>
          <a:ext cx="11167534" cy="2956560"/>
        </p:xfrm>
        <a:graphic>
          <a:graphicData uri="http://schemas.openxmlformats.org/drawingml/2006/table">
            <a:tbl>
              <a:tblPr firstRow="1" bandRow="1"/>
              <a:tblGrid>
                <a:gridCol w="628104">
                  <a:extLst>
                    <a:ext uri="{9D8B030D-6E8A-4147-A177-3AD203B41FA5}">
                      <a16:colId xmlns:a16="http://schemas.microsoft.com/office/drawing/2014/main" val="1002751931"/>
                    </a:ext>
                  </a:extLst>
                </a:gridCol>
                <a:gridCol w="3838910">
                  <a:extLst>
                    <a:ext uri="{9D8B030D-6E8A-4147-A177-3AD203B41FA5}">
                      <a16:colId xmlns:a16="http://schemas.microsoft.com/office/drawing/2014/main" val="3983550980"/>
                    </a:ext>
                  </a:extLst>
                </a:gridCol>
                <a:gridCol w="2233507">
                  <a:extLst>
                    <a:ext uri="{9D8B030D-6E8A-4147-A177-3AD203B41FA5}">
                      <a16:colId xmlns:a16="http://schemas.microsoft.com/office/drawing/2014/main" val="81425617"/>
                    </a:ext>
                  </a:extLst>
                </a:gridCol>
                <a:gridCol w="1205610">
                  <a:extLst>
                    <a:ext uri="{9D8B030D-6E8A-4147-A177-3AD203B41FA5}">
                      <a16:colId xmlns:a16="http://schemas.microsoft.com/office/drawing/2014/main" val="3885234972"/>
                    </a:ext>
                  </a:extLst>
                </a:gridCol>
                <a:gridCol w="3261403">
                  <a:extLst>
                    <a:ext uri="{9D8B030D-6E8A-4147-A177-3AD203B41FA5}">
                      <a16:colId xmlns:a16="http://schemas.microsoft.com/office/drawing/2014/main" val="3709011525"/>
                    </a:ext>
                  </a:extLst>
                </a:gridCol>
              </a:tblGrid>
              <a:tr h="370840">
                <a:tc>
                  <a:txBody>
                    <a:bodyPr/>
                    <a:lstStyle/>
                    <a:p>
                      <a:pPr algn="ctr"/>
                      <a:r>
                        <a:rPr lang="en-US" dirty="0"/>
                        <a:t>4</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Transfer Learning for Arrhythmia Classification Using Deep Neural Networks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Xueheng Zhou, Songnan Yang, Hongyi Wu</a:t>
                      </a:r>
                    </a:p>
                  </a:txBody>
                  <a:tcPr anchor="ctr"/>
                </a:tc>
                <a:tc>
                  <a:txBody>
                    <a:bodyPr/>
                    <a:lstStyle/>
                    <a:p>
                      <a:pPr algn="ctr"/>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Transfer learning with pre-trained ResNet</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12-lead ECG signals</a:t>
                      </a: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Datasets:</a:t>
                      </a:r>
                      <a:r>
                        <a:rPr lang="en-IN" dirty="0">
                          <a:latin typeface="Times New Roman" panose="02020603050405020304" pitchFamily="18" charset="0"/>
                          <a:cs typeface="Times New Roman" panose="02020603050405020304" pitchFamily="18" charset="0"/>
                        </a:rPr>
                        <a:t> PhysioNet Challenge 2017 dataset</a:t>
                      </a:r>
                    </a:p>
                  </a:txBody>
                  <a:tcPr/>
                </a:tc>
                <a:extLst>
                  <a:ext uri="{0D108BD9-81ED-4DB2-BD59-A6C34878D82A}">
                    <a16:rowId xmlns:a16="http://schemas.microsoft.com/office/drawing/2014/main" val="2001285114"/>
                  </a:ext>
                </a:extLst>
              </a:tr>
              <a:tr h="370840">
                <a:tc>
                  <a:txBody>
                    <a:bodyPr/>
                    <a:lstStyle/>
                    <a:p>
                      <a:pPr algn="ctr"/>
                      <a:r>
                        <a:rPr lang="en-US" dirty="0"/>
                        <a:t>5</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Arrhythmia Classification from 2-Lead ECG Signals Using Deep Neural Networks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Shashank Reddy, Rahul Mittal, Amritanshu Pandey</a:t>
                      </a:r>
                    </a:p>
                  </a:txBody>
                  <a:tcPr anchor="ctr"/>
                </a:tc>
                <a:tc>
                  <a:txBody>
                    <a:bodyPr/>
                    <a:lstStyle/>
                    <a:p>
                      <a:pPr algn="ctr"/>
                      <a:r>
                        <a:rPr lang="en-US" dirty="0">
                          <a:latin typeface="Times New Roman" panose="02020603050405020304" pitchFamily="18" charset="0"/>
                          <a:cs typeface="Times New Roman" panose="02020603050405020304" pitchFamily="18" charset="0"/>
                        </a:rPr>
                        <a:t>2022</a:t>
                      </a:r>
                      <a:endParaRPr lang="en-IN" dirty="0">
                        <a:latin typeface="Times New Roman" panose="02020603050405020304" pitchFamily="18" charset="0"/>
                        <a:cs typeface="Times New Roman" panose="02020603050405020304" pitchFamily="18" charset="0"/>
                      </a:endParaRPr>
                    </a:p>
                  </a:txBody>
                  <a:tcPr anchor="ctr"/>
                </a:tc>
                <a:tc>
                  <a:txBody>
                    <a:bodyPr/>
                    <a:lstStyle/>
                    <a:p>
                      <a:pPr marL="285750" lvl="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Deep CNN with attention mechanism</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Input:</a:t>
                      </a:r>
                      <a:r>
                        <a:rPr lang="en-IN" dirty="0">
                          <a:latin typeface="Times New Roman" panose="02020603050405020304" pitchFamily="18" charset="0"/>
                          <a:cs typeface="Times New Roman" panose="02020603050405020304" pitchFamily="18" charset="0"/>
                        </a:rPr>
                        <a:t> 2-lead ECG data</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Datasets:</a:t>
                      </a:r>
                      <a:r>
                        <a:rPr lang="en-IN" dirty="0">
                          <a:latin typeface="Times New Roman" panose="02020603050405020304" pitchFamily="18" charset="0"/>
                          <a:cs typeface="Times New Roman" panose="02020603050405020304" pitchFamily="18" charset="0"/>
                        </a:rPr>
                        <a:t> MIT-BIH Arrhythmia Dataset</a:t>
                      </a:r>
                    </a:p>
                    <a:p>
                      <a:pPr marL="285750" lvl="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Application: </a:t>
                      </a:r>
                      <a:r>
                        <a:rPr lang="en-US" dirty="0">
                          <a:latin typeface="Times New Roman" panose="02020603050405020304" pitchFamily="18" charset="0"/>
                          <a:cs typeface="Times New Roman" panose="02020603050405020304" pitchFamily="18" charset="0"/>
                        </a:rPr>
                        <a:t>2-lead ECG data could be in </a:t>
                      </a:r>
                      <a:r>
                        <a:rPr lang="en-US" b="1" dirty="0">
                          <a:latin typeface="Times New Roman" panose="02020603050405020304" pitchFamily="18" charset="0"/>
                          <a:cs typeface="Times New Roman" panose="02020603050405020304" pitchFamily="18" charset="0"/>
                        </a:rPr>
                        <a:t>real-time arrhythmia monitoring for wearable health devices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62466640"/>
                  </a:ext>
                </a:extLst>
              </a:tr>
            </a:tbl>
          </a:graphicData>
        </a:graphic>
      </p:graphicFrame>
    </p:spTree>
    <p:extLst>
      <p:ext uri="{BB962C8B-B14F-4D97-AF65-F5344CB8AC3E}">
        <p14:creationId xmlns:p14="http://schemas.microsoft.com/office/powerpoint/2010/main" val="1490751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3" name="TextBox 2">
            <a:extLst>
              <a:ext uri="{FF2B5EF4-FFF2-40B4-BE49-F238E27FC236}">
                <a16:creationId xmlns:a16="http://schemas.microsoft.com/office/drawing/2014/main" id="{2F29B822-937D-E7B8-CD59-29F0244945D4}"/>
              </a:ext>
            </a:extLst>
          </p:cNvPr>
          <p:cNvSpPr txBox="1"/>
          <p:nvPr/>
        </p:nvSpPr>
        <p:spPr>
          <a:xfrm>
            <a:off x="650448" y="681567"/>
            <a:ext cx="10840826" cy="5232202"/>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ECG signal parts and description: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 Wave</a:t>
            </a:r>
          </a:p>
          <a:p>
            <a:pPr algn="just"/>
            <a:r>
              <a:rPr lang="en-US" sz="2400" dirty="0">
                <a:latin typeface="Times New Roman" panose="02020603050405020304" pitchFamily="18" charset="0"/>
                <a:cs typeface="Times New Roman" panose="02020603050405020304" pitchFamily="18" charset="0"/>
              </a:rPr>
              <a:t>	Description: The P wave represents the depolarization of the atria, which is the electrical activity that leads to the contraction of the atria. It is usually a small, rounded waveform that occurs before the QRS complex.</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QRS Complex</a:t>
            </a:r>
          </a:p>
          <a:p>
            <a:pPr algn="just"/>
            <a:r>
              <a:rPr lang="en-US" sz="2400" dirty="0">
                <a:latin typeface="Times New Roman" panose="02020603050405020304" pitchFamily="18" charset="0"/>
                <a:cs typeface="Times New Roman" panose="02020603050405020304" pitchFamily="18" charset="0"/>
              </a:rPr>
              <a:t>	Description: The QRS complex represents the rapid depolarization of the ventricles, leading to their contraction. This is the most prominent feature on the ECG signal and is typically composed of three parts:</a:t>
            </a:r>
          </a:p>
          <a:p>
            <a:pPr algn="just"/>
            <a:r>
              <a:rPr lang="en-US" sz="2400" dirty="0">
                <a:latin typeface="Times New Roman" panose="02020603050405020304" pitchFamily="18" charset="0"/>
                <a:cs typeface="Times New Roman" panose="02020603050405020304" pitchFamily="18" charset="0"/>
              </a:rPr>
              <a:t>	Q wave: A small downward deflection following the P wave.</a:t>
            </a:r>
          </a:p>
          <a:p>
            <a:pPr algn="just"/>
            <a:r>
              <a:rPr lang="en-US" sz="2400" dirty="0">
                <a:latin typeface="Times New Roman" panose="02020603050405020304" pitchFamily="18" charset="0"/>
                <a:cs typeface="Times New Roman" panose="02020603050405020304" pitchFamily="18" charset="0"/>
              </a:rPr>
              <a:t>	R wave: A large upward deflection following the Q wave.</a:t>
            </a:r>
          </a:p>
          <a:p>
            <a:pPr algn="just"/>
            <a:r>
              <a:rPr lang="en-US" sz="2400" dirty="0">
                <a:latin typeface="Times New Roman" panose="02020603050405020304" pitchFamily="18" charset="0"/>
                <a:cs typeface="Times New Roman" panose="02020603050405020304" pitchFamily="18" charset="0"/>
              </a:rPr>
              <a:t>	S wave: A downward deflection following the R wave.</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45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 name="TextBox 1">
            <a:extLst>
              <a:ext uri="{FF2B5EF4-FFF2-40B4-BE49-F238E27FC236}">
                <a16:creationId xmlns:a16="http://schemas.microsoft.com/office/drawing/2014/main" id="{68F9EA3B-4519-4D10-38A7-3B8A1C3A34B5}"/>
              </a:ext>
            </a:extLst>
          </p:cNvPr>
          <p:cNvSpPr txBox="1"/>
          <p:nvPr/>
        </p:nvSpPr>
        <p:spPr>
          <a:xfrm>
            <a:off x="884902" y="845574"/>
            <a:ext cx="10813761"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 Wave</a:t>
            </a:r>
          </a:p>
          <a:p>
            <a:pPr algn="just"/>
            <a:r>
              <a:rPr lang="en-US" sz="2400" dirty="0">
                <a:latin typeface="Times New Roman" panose="02020603050405020304" pitchFamily="18" charset="0"/>
                <a:cs typeface="Times New Roman" panose="02020603050405020304" pitchFamily="18" charset="0"/>
              </a:rPr>
              <a:t>	Description: The T wave represents the repolarization of the ventricles, which is the process of the ventricles returning to their resting state after contraction. It typically appears as a modest, rounded waveform following the QRS complex.</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 Interval</a:t>
            </a:r>
          </a:p>
          <a:p>
            <a:pPr algn="just"/>
            <a:r>
              <a:rPr lang="en-US" sz="2400" dirty="0">
                <a:latin typeface="Times New Roman" panose="02020603050405020304" pitchFamily="18" charset="0"/>
                <a:cs typeface="Times New Roman" panose="02020603050405020304" pitchFamily="18" charset="0"/>
              </a:rPr>
              <a:t>	Description: The PR interval is the time between the onset of the P wave and the start of the QRS complex. It represents the time taken for the electrical impulse to travel from the atria to the ventricles.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61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 name="TextBox 1">
            <a:extLst>
              <a:ext uri="{FF2B5EF4-FFF2-40B4-BE49-F238E27FC236}">
                <a16:creationId xmlns:a16="http://schemas.microsoft.com/office/drawing/2014/main" id="{A99CBAC4-380C-B3ED-328F-3DEEA56D7335}"/>
              </a:ext>
            </a:extLst>
          </p:cNvPr>
          <p:cNvSpPr txBox="1"/>
          <p:nvPr/>
        </p:nvSpPr>
        <p:spPr>
          <a:xfrm>
            <a:off x="813847" y="681567"/>
            <a:ext cx="10482607" cy="4955203"/>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Introduction to Arrhythmia:</a:t>
            </a:r>
          </a:p>
          <a:p>
            <a:pPr algn="just"/>
            <a:r>
              <a:rPr lang="en-US" sz="2400" dirty="0">
                <a:latin typeface="Times New Roman" panose="02020603050405020304" pitchFamily="18" charset="0"/>
                <a:cs typeface="Times New Roman" panose="02020603050405020304" pitchFamily="18" charset="0"/>
              </a:rPr>
              <a:t>	Arrhythmia refers to an irregular heartbeat caused by abnormal electrical activity in the heart. The heart may beat too fast (tachycardia), too slow (bradycardia), or with an erratic pattern. While some arrhythmias are harmless, others can lead to serious health issues, including stroke, heart failure, or sudden cardiac arrest. </a:t>
            </a:r>
          </a:p>
          <a:p>
            <a:pPr algn="just"/>
            <a:r>
              <a:rPr lang="en-US" sz="2400" dirty="0">
                <a:latin typeface="Times New Roman" panose="02020603050405020304" pitchFamily="18" charset="0"/>
                <a:cs typeface="Times New Roman" panose="02020603050405020304" pitchFamily="18" charset="0"/>
              </a:rPr>
              <a:t>The detection and classification of arrhythmias are critical for timely intervention and treatment. Electrocardiograms (ECGs), which record the electrical activity of the heart, are commonly used for this purpose. However, the manual interpretation of ECGs is time-consuming and prone to error, especially with large datasets. This has led to increased interest in automated arrhythmia detection using advanced deep learning techniques, which can analyze ECG signals with high accuracy and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257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 name="TextBox 1">
            <a:extLst>
              <a:ext uri="{FF2B5EF4-FFF2-40B4-BE49-F238E27FC236}">
                <a16:creationId xmlns:a16="http://schemas.microsoft.com/office/drawing/2014/main" id="{1843CF2B-189A-7160-544A-17BF4B1A810D}"/>
              </a:ext>
            </a:extLst>
          </p:cNvPr>
          <p:cNvSpPr txBox="1"/>
          <p:nvPr/>
        </p:nvSpPr>
        <p:spPr>
          <a:xfrm>
            <a:off x="1592042" y="1434560"/>
            <a:ext cx="150495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Normal Person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C01F9CE-4AB6-84EB-378F-747BBAB634C2}"/>
              </a:ext>
            </a:extLst>
          </p:cNvPr>
          <p:cNvSpPr txBox="1"/>
          <p:nvPr/>
        </p:nvSpPr>
        <p:spPr>
          <a:xfrm>
            <a:off x="5616902" y="1434559"/>
            <a:ext cx="1504951"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An Athlete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B294F2-D68B-A1D9-6302-422CFFCBE21F}"/>
              </a:ext>
            </a:extLst>
          </p:cNvPr>
          <p:cNvSpPr txBox="1"/>
          <p:nvPr/>
        </p:nvSpPr>
        <p:spPr>
          <a:xfrm>
            <a:off x="9442710" y="1326837"/>
            <a:ext cx="1504951" cy="52322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Arrhythmia Patient</a:t>
            </a:r>
          </a:p>
        </p:txBody>
      </p:sp>
      <p:pic>
        <p:nvPicPr>
          <p:cNvPr id="1026" name="Picture 2" descr="Image of normal ECG graph">
            <a:extLst>
              <a:ext uri="{FF2B5EF4-FFF2-40B4-BE49-F238E27FC236}">
                <a16:creationId xmlns:a16="http://schemas.microsoft.com/office/drawing/2014/main" id="{50A3A655-D1C0-CAB0-57D2-DF34F789F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36" y="2167674"/>
            <a:ext cx="3256165" cy="26117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of athlete's ECG graph">
            <a:extLst>
              <a:ext uri="{FF2B5EF4-FFF2-40B4-BE49-F238E27FC236}">
                <a16:creationId xmlns:a16="http://schemas.microsoft.com/office/drawing/2014/main" id="{3FCDFB5C-522F-C1F5-7CAD-FE3A7D46AE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3679" y="2123142"/>
            <a:ext cx="3264644" cy="26117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of ECG graph showing atrial fibrillation">
            <a:extLst>
              <a:ext uri="{FF2B5EF4-FFF2-40B4-BE49-F238E27FC236}">
                <a16:creationId xmlns:a16="http://schemas.microsoft.com/office/drawing/2014/main" id="{13C22941-BA09-13D8-7FC0-539175E1BC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19401" y="2167672"/>
            <a:ext cx="3264644" cy="26117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4863</TotalTime>
  <Words>1765</Words>
  <Application>Microsoft Office PowerPoint</Application>
  <PresentationFormat>Widescreen</PresentationFormat>
  <Paragraphs>210</Paragraphs>
  <Slides>19</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Times New Roman</vt:lpstr>
      <vt:lpstr>Arial</vt:lpstr>
      <vt:lpstr>Verdana</vt:lpstr>
      <vt:lpstr>Open Sans</vt:lpstr>
      <vt:lpstr>Calibri</vt:lpstr>
      <vt:lpstr>Montserrat</vt:lpstr>
      <vt:lpstr>Plus Jakarta Sans</vt:lpstr>
      <vt:lpstr>Montserrat Medium</vt:lpstr>
      <vt:lpstr>Wingdings</vt:lpstr>
      <vt:lpstr>Aharoni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BM Aakash</cp:lastModifiedBy>
  <cp:revision>47</cp:revision>
  <dcterms:created xsi:type="dcterms:W3CDTF">2022-05-23T07:15:42Z</dcterms:created>
  <dcterms:modified xsi:type="dcterms:W3CDTF">2025-03-24T05:14:30Z</dcterms:modified>
</cp:coreProperties>
</file>