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33" d="100"/>
          <a:sy n="33" d="100"/>
        </p:scale>
        <p:origin x="970" y="-1872"/>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mailto:https://drive.google.com/file/d/1o9SVKbC6PDTevOUpSg4IZQ5Uespctts6/view?usp=sharing" TargetMode="External"/><Relationship Id="rId4" Type="http://schemas.openxmlformats.org/officeDocument/2006/relationships/hyperlink" Target="https://github.com/aakashbm/EECE_project_templ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31750"/>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3524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29337002"/>
              <a:ext cx="20678015" cy="404867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579165"/>
              <a:ext cx="20678015" cy="4529236"/>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331533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Results</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0972800" y="2443439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0896600" y="29234994"/>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22330801" y="60588273"/>
            <a:ext cx="1543744" cy="2554545"/>
          </a:xfrm>
          <a:prstGeom prst="rect">
            <a:avLst/>
          </a:prstGeom>
          <a:noFill/>
        </p:spPr>
        <p:txBody>
          <a:bodyPr wrap="square" rtlCol="0" anchor="t">
            <a:spAutoFit/>
          </a:bodyPr>
          <a:lstStyle/>
          <a:p>
            <a:pPr algn="just"/>
            <a:r>
              <a:rPr lang="en-IN" sz="4000" dirty="0">
                <a:latin typeface="Calibri body"/>
              </a:rPr>
              <a:t>Insert your text Here</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362015"/>
            <a:ext cx="10196057" cy="12403395"/>
          </a:xfrm>
          <a:prstGeom prst="rect">
            <a:avLst/>
          </a:prstGeom>
          <a:noFill/>
        </p:spPr>
        <p:txBody>
          <a:bodyPr wrap="square" rtlCol="0">
            <a:spAutoFit/>
          </a:bodyPr>
          <a:lstStyle/>
          <a:p>
            <a:pPr algn="just"/>
            <a:r>
              <a:rPr lang="en-US" sz="4000" dirty="0"/>
              <a:t>Electrocardiograms (ECG) are crucial for diagnosing heart conditions. However, real-time monitoring requires specialized sensors, which were unavailable for this project. This website provides an ECG signal visualization tool, allowing users to upload pre-recorded ECG datasets and generate graphical waveforms of heart activity. It offers a user-friendly and web-based alternative for ECG analysis without the need for dedicated software or hardware. While the system does not classify arrhythmias, it serves as a foundation for manual ECG analysis, benefiting researchers, medical professionals, and students. Future enhancements could integrate AI-based arrhythmia detection and real-time monitoring, expanding its applications in medical research and healthcare. Additionally, the platform can be improved by implementing advanced filtering techniques for noise reduction, enhancing the clarity of ECG signals.</a:t>
            </a:r>
            <a:endParaRPr lang="en-IN" sz="4000" dirty="0"/>
          </a:p>
        </p:txBody>
      </p:sp>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pic>
        <p:nvPicPr>
          <p:cNvPr id="40" name="Picture 39">
            <a:extLst>
              <a:ext uri="{FF2B5EF4-FFF2-40B4-BE49-F238E27FC236}">
                <a16:creationId xmlns:a16="http://schemas.microsoft.com/office/drawing/2014/main" id="{62B22832-CBC2-E34A-62BC-91F29AC8EB40}"/>
              </a:ext>
            </a:extLst>
          </p:cNvPr>
          <p:cNvPicPr>
            <a:picLocks noChangeAspect="1"/>
          </p:cNvPicPr>
          <p:nvPr/>
        </p:nvPicPr>
        <p:blipFill>
          <a:blip r:embed="rId2"/>
          <a:stretch>
            <a:fillRect/>
          </a:stretch>
        </p:blipFill>
        <p:spPr>
          <a:xfrm>
            <a:off x="-165424" y="-31750"/>
            <a:ext cx="5538950" cy="3042162"/>
          </a:xfrm>
          <a:prstGeom prst="rect">
            <a:avLst/>
          </a:prstGeom>
        </p:spPr>
      </p:pic>
      <p:pic>
        <p:nvPicPr>
          <p:cNvPr id="5" name="Picture 4">
            <a:extLst>
              <a:ext uri="{FF2B5EF4-FFF2-40B4-BE49-F238E27FC236}">
                <a16:creationId xmlns:a16="http://schemas.microsoft.com/office/drawing/2014/main" id="{6BC36FE7-C19A-3B9B-5540-8BB91AE04D95}"/>
              </a:ext>
            </a:extLst>
          </p:cNvPr>
          <p:cNvPicPr>
            <a:picLocks noChangeAspect="1"/>
          </p:cNvPicPr>
          <p:nvPr/>
        </p:nvPicPr>
        <p:blipFill>
          <a:blip r:embed="rId3"/>
          <a:stretch>
            <a:fillRect/>
          </a:stretch>
        </p:blipFill>
        <p:spPr>
          <a:xfrm>
            <a:off x="26217014" y="-184150"/>
            <a:ext cx="5501547" cy="3345646"/>
          </a:xfrm>
          <a:prstGeom prst="rect">
            <a:avLst/>
          </a:prstGeom>
        </p:spPr>
      </p:pic>
      <p:sp>
        <p:nvSpPr>
          <p:cNvPr id="9" name="Rectangle: Rounded Corners 8">
            <a:extLst>
              <a:ext uri="{FF2B5EF4-FFF2-40B4-BE49-F238E27FC236}">
                <a16:creationId xmlns:a16="http://schemas.microsoft.com/office/drawing/2014/main" id="{D3DD19E9-B27A-C1B6-1366-75190C8E3FC9}"/>
              </a:ext>
            </a:extLst>
          </p:cNvPr>
          <p:cNvSpPr/>
          <p:nvPr/>
        </p:nvSpPr>
        <p:spPr>
          <a:xfrm>
            <a:off x="10916716" y="33572450"/>
            <a:ext cx="20678015" cy="253737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TextBox 12">
            <a:extLst>
              <a:ext uri="{FF2B5EF4-FFF2-40B4-BE49-F238E27FC236}">
                <a16:creationId xmlns:a16="http://schemas.microsoft.com/office/drawing/2014/main" id="{7B7353B8-4ED1-FA4F-BE2B-828924DF71E8}"/>
              </a:ext>
            </a:extLst>
          </p:cNvPr>
          <p:cNvSpPr txBox="1"/>
          <p:nvPr/>
        </p:nvSpPr>
        <p:spPr>
          <a:xfrm>
            <a:off x="11017083" y="33420050"/>
            <a:ext cx="617188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To know more</a:t>
            </a:r>
          </a:p>
        </p:txBody>
      </p:sp>
      <p:sp>
        <p:nvSpPr>
          <p:cNvPr id="41" name="TextBox 40">
            <a:extLst>
              <a:ext uri="{FF2B5EF4-FFF2-40B4-BE49-F238E27FC236}">
                <a16:creationId xmlns:a16="http://schemas.microsoft.com/office/drawing/2014/main" id="{B32D3E79-306C-6867-B378-9F8A9F8FA380}"/>
              </a:ext>
            </a:extLst>
          </p:cNvPr>
          <p:cNvSpPr txBox="1"/>
          <p:nvPr/>
        </p:nvSpPr>
        <p:spPr>
          <a:xfrm>
            <a:off x="11277600" y="34174769"/>
            <a:ext cx="19966822" cy="1938992"/>
          </a:xfrm>
          <a:prstGeom prst="rect">
            <a:avLst/>
          </a:prstGeom>
          <a:noFill/>
        </p:spPr>
        <p:txBody>
          <a:bodyPr wrap="square" rtlCol="0">
            <a:spAutoFit/>
          </a:bodyPr>
          <a:lstStyle/>
          <a:p>
            <a:r>
              <a:rPr lang="en-IN" sz="4000" dirty="0"/>
              <a:t>GitHub link : </a:t>
            </a:r>
            <a:r>
              <a:rPr lang="en-IN" sz="4000" dirty="0">
                <a:hlinkClick r:id="rId4"/>
              </a:rPr>
              <a:t>https://github.com/aakashbm/EECE_project_template</a:t>
            </a:r>
            <a:endParaRPr lang="en-IN" sz="4000" dirty="0"/>
          </a:p>
          <a:p>
            <a:r>
              <a:rPr lang="en-IN" sz="4000" dirty="0"/>
              <a:t>Video link: </a:t>
            </a:r>
            <a:r>
              <a:rPr lang="en-IN" sz="4000" dirty="0">
                <a:hlinkClick r:id="rId5"/>
              </a:rPr>
              <a:t>https://drive.google.com/file/d/1o9SVKbC6PDTevOUpSg4IZQ5Uespctts6/view?usp=sharing</a:t>
            </a:r>
            <a:endParaRPr lang="en-IN" sz="4000" dirty="0"/>
          </a:p>
        </p:txBody>
      </p:sp>
      <p:sp>
        <p:nvSpPr>
          <p:cNvPr id="43" name="TextBox 42">
            <a:extLst>
              <a:ext uri="{FF2B5EF4-FFF2-40B4-BE49-F238E27FC236}">
                <a16:creationId xmlns:a16="http://schemas.microsoft.com/office/drawing/2014/main" id="{8A0BB4D3-225D-3DB2-C76E-36818D1FDC4B}"/>
              </a:ext>
            </a:extLst>
          </p:cNvPr>
          <p:cNvSpPr txBox="1"/>
          <p:nvPr/>
        </p:nvSpPr>
        <p:spPr>
          <a:xfrm>
            <a:off x="11327523" y="57705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pic>
        <p:nvPicPr>
          <p:cNvPr id="44" name="Picture 43">
            <a:extLst>
              <a:ext uri="{FF2B5EF4-FFF2-40B4-BE49-F238E27FC236}">
                <a16:creationId xmlns:a16="http://schemas.microsoft.com/office/drawing/2014/main" id="{075A106C-9030-81FA-3CCE-7269CE7E5235}"/>
              </a:ext>
            </a:extLst>
          </p:cNvPr>
          <p:cNvPicPr>
            <a:picLocks noChangeAspect="1"/>
          </p:cNvPicPr>
          <p:nvPr/>
        </p:nvPicPr>
        <p:blipFill>
          <a:blip r:embed="rId6"/>
          <a:stretch>
            <a:fillRect/>
          </a:stretch>
        </p:blipFill>
        <p:spPr>
          <a:xfrm>
            <a:off x="11300582" y="14544106"/>
            <a:ext cx="9207567" cy="5146478"/>
          </a:xfrm>
          <a:prstGeom prst="rect">
            <a:avLst/>
          </a:prstGeom>
        </p:spPr>
      </p:pic>
      <p:sp>
        <p:nvSpPr>
          <p:cNvPr id="45" name="TextBox 44">
            <a:extLst>
              <a:ext uri="{FF2B5EF4-FFF2-40B4-BE49-F238E27FC236}">
                <a16:creationId xmlns:a16="http://schemas.microsoft.com/office/drawing/2014/main" id="{320FA040-067A-F467-FCDE-2A296BDDCBE2}"/>
              </a:ext>
            </a:extLst>
          </p:cNvPr>
          <p:cNvSpPr txBox="1"/>
          <p:nvPr/>
        </p:nvSpPr>
        <p:spPr>
          <a:xfrm>
            <a:off x="11277600" y="19571051"/>
            <a:ext cx="9207568" cy="3554819"/>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IN" sz="4000" dirty="0"/>
              <a:t>Clinical Decision Support System (CDSS)</a:t>
            </a:r>
          </a:p>
          <a:p>
            <a:pPr marL="571500" indent="-571500">
              <a:buFont typeface="Arial" panose="020B0604020202020204" pitchFamily="34" charset="0"/>
              <a:buChar char="•"/>
            </a:pPr>
            <a:r>
              <a:rPr lang="en-IN" sz="4000" dirty="0"/>
              <a:t>Researchers can use this website to gain the idea of arrhythmia conditions</a:t>
            </a:r>
            <a:r>
              <a:rPr lang="en-US" sz="4000" dirty="0"/>
              <a:t>.</a:t>
            </a:r>
            <a:endParaRPr lang="en-IN" sz="4000" dirty="0"/>
          </a:p>
        </p:txBody>
      </p:sp>
      <p:sp>
        <p:nvSpPr>
          <p:cNvPr id="46" name="TextBox 45">
            <a:extLst>
              <a:ext uri="{FF2B5EF4-FFF2-40B4-BE49-F238E27FC236}">
                <a16:creationId xmlns:a16="http://schemas.microsoft.com/office/drawing/2014/main" id="{8C98D759-BDD8-E3D4-D8E0-44AA976FFACE}"/>
              </a:ext>
            </a:extLst>
          </p:cNvPr>
          <p:cNvSpPr txBox="1"/>
          <p:nvPr/>
        </p:nvSpPr>
        <p:spPr>
          <a:xfrm>
            <a:off x="581786" y="192409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sp>
        <p:nvSpPr>
          <p:cNvPr id="47" name="TextBox 46">
            <a:extLst>
              <a:ext uri="{FF2B5EF4-FFF2-40B4-BE49-F238E27FC236}">
                <a16:creationId xmlns:a16="http://schemas.microsoft.com/office/drawing/2014/main" id="{3EA588DF-2123-F0C8-8B48-BCCC0D295BE6}"/>
              </a:ext>
            </a:extLst>
          </p:cNvPr>
          <p:cNvSpPr txBox="1"/>
          <p:nvPr/>
        </p:nvSpPr>
        <p:spPr>
          <a:xfrm>
            <a:off x="21107400" y="166643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sp>
        <p:nvSpPr>
          <p:cNvPr id="48" name="Rectangle 2">
            <a:extLst>
              <a:ext uri="{FF2B5EF4-FFF2-40B4-BE49-F238E27FC236}">
                <a16:creationId xmlns:a16="http://schemas.microsoft.com/office/drawing/2014/main" id="{AD5708D9-ECC9-F196-163F-A632584E3F20}"/>
              </a:ext>
            </a:extLst>
          </p:cNvPr>
          <p:cNvSpPr>
            <a:spLocks noChangeArrowheads="1"/>
          </p:cNvSpPr>
          <p:nvPr/>
        </p:nvSpPr>
        <p:spPr bwMode="auto">
          <a:xfrm>
            <a:off x="11277600" y="25545594"/>
            <a:ext cx="20116797"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Enhanced Data Processing</a:t>
            </a:r>
            <a:r>
              <a:rPr kumimoji="0" lang="en-US" altLang="en-US" sz="4000" b="0" i="0" u="none" strike="noStrike" cap="none" normalizeH="0" baseline="0" dirty="0">
                <a:ln>
                  <a:noFill/>
                </a:ln>
                <a:solidFill>
                  <a:schemeClr val="tx1"/>
                </a:solidFill>
                <a:effectLst/>
                <a:latin typeface="Calibri body"/>
              </a:rPr>
              <a:t> – Implementing advanced signal processing techniques could improve the accuracy and clarity of ECG waveforms, making manual analysis more effective.</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Cloud-Based ECG Storage</a:t>
            </a:r>
            <a:r>
              <a:rPr kumimoji="0" lang="en-US" altLang="en-US" sz="4000" b="0" i="0" u="none" strike="noStrike" cap="none" normalizeH="0" baseline="0" dirty="0">
                <a:ln>
                  <a:noFill/>
                </a:ln>
                <a:solidFill>
                  <a:schemeClr val="tx1"/>
                </a:solidFill>
                <a:effectLst/>
                <a:latin typeface="Calibri body"/>
              </a:rPr>
              <a:t> – Enabling users to store and access their ECG datasets online would allow for long-term monitoring and comparison of heart activity over time.</a:t>
            </a:r>
          </a:p>
        </p:txBody>
      </p:sp>
      <p:sp>
        <p:nvSpPr>
          <p:cNvPr id="49" name="Rectangle 3">
            <a:extLst>
              <a:ext uri="{FF2B5EF4-FFF2-40B4-BE49-F238E27FC236}">
                <a16:creationId xmlns:a16="http://schemas.microsoft.com/office/drawing/2014/main" id="{549C2E5D-37DE-EEC5-B423-59CD072D8417}"/>
              </a:ext>
            </a:extLst>
          </p:cNvPr>
          <p:cNvSpPr>
            <a:spLocks noChangeArrowheads="1"/>
          </p:cNvSpPr>
          <p:nvPr/>
        </p:nvSpPr>
        <p:spPr bwMode="auto">
          <a:xfrm>
            <a:off x="11155677" y="30118745"/>
            <a:ext cx="20144306"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Increased Accessibility to ECG Analysis</a:t>
            </a:r>
            <a:r>
              <a:rPr kumimoji="0" lang="en-US" altLang="en-US" sz="4000" b="0" i="0" u="none" strike="noStrike" cap="none" normalizeH="0" baseline="0" dirty="0">
                <a:ln>
                  <a:noFill/>
                </a:ln>
                <a:solidFill>
                  <a:schemeClr val="tx1"/>
                </a:solidFill>
                <a:effectLst/>
                <a:latin typeface="Calibri body"/>
              </a:rPr>
              <a:t> - The website provides an easy-to-use platform for ECG visualization and making heart health analysis more accessible to researchers, students, and healthcare professionals.</a:t>
            </a:r>
          </a:p>
          <a:p>
            <a:pPr marL="571500" marR="0" lvl="0" indent="-5715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4000" b="1" i="0" u="none" strike="noStrike" cap="none" normalizeH="0" baseline="0" dirty="0">
                <a:ln>
                  <a:noFill/>
                </a:ln>
                <a:solidFill>
                  <a:schemeClr val="tx1"/>
                </a:solidFill>
                <a:effectLst/>
                <a:latin typeface="Calibri body"/>
              </a:rPr>
              <a:t>Support for Medical Education</a:t>
            </a:r>
            <a:r>
              <a:rPr kumimoji="0" lang="en-US" altLang="en-US" sz="4000" b="0" i="0" u="none" strike="noStrike" cap="none" normalizeH="0" baseline="0" dirty="0">
                <a:ln>
                  <a:noFill/>
                </a:ln>
                <a:solidFill>
                  <a:schemeClr val="tx1"/>
                </a:solidFill>
                <a:effectLst/>
                <a:latin typeface="Calibri body"/>
              </a:rPr>
              <a:t> - Medical students and trainees can use the tool to study ECG waveforms, helping them understand heart signal patterns.</a:t>
            </a:r>
          </a:p>
        </p:txBody>
      </p:sp>
      <p:pic>
        <p:nvPicPr>
          <p:cNvPr id="51" name="Picture 50">
            <a:extLst>
              <a:ext uri="{FF2B5EF4-FFF2-40B4-BE49-F238E27FC236}">
                <a16:creationId xmlns:a16="http://schemas.microsoft.com/office/drawing/2014/main" id="{EB7663C1-34E4-13CE-2759-6AA95B371872}"/>
              </a:ext>
            </a:extLst>
          </p:cNvPr>
          <p:cNvPicPr>
            <a:picLocks noChangeAspect="1"/>
          </p:cNvPicPr>
          <p:nvPr/>
        </p:nvPicPr>
        <p:blipFill>
          <a:blip r:embed="rId7"/>
          <a:stretch>
            <a:fillRect/>
          </a:stretch>
        </p:blipFill>
        <p:spPr>
          <a:xfrm>
            <a:off x="21428984" y="5764375"/>
            <a:ext cx="7011008" cy="4473328"/>
          </a:xfrm>
          <a:prstGeom prst="rect">
            <a:avLst/>
          </a:prstGeom>
        </p:spPr>
      </p:pic>
      <p:pic>
        <p:nvPicPr>
          <p:cNvPr id="1026" name="Picture 2">
            <a:extLst>
              <a:ext uri="{FF2B5EF4-FFF2-40B4-BE49-F238E27FC236}">
                <a16:creationId xmlns:a16="http://schemas.microsoft.com/office/drawing/2014/main" id="{372786AD-3667-060C-C551-49E0F855F95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b="4244"/>
          <a:stretch/>
        </p:blipFill>
        <p:spPr bwMode="auto">
          <a:xfrm>
            <a:off x="22706135" y="11051197"/>
            <a:ext cx="6724650" cy="3624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6737</TotalTime>
  <Words>705</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body</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207</cp:revision>
  <cp:lastPrinted>2013-08-04T02:58:23Z</cp:lastPrinted>
  <dcterms:created xsi:type="dcterms:W3CDTF">2011-10-21T15:46:33Z</dcterms:created>
  <dcterms:modified xsi:type="dcterms:W3CDTF">2025-03-24T05:23:43Z</dcterms:modified>
</cp:coreProperties>
</file>