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86" r:id="rId8"/>
    <p:sldId id="292" r:id="rId9"/>
    <p:sldId id="265" r:id="rId10"/>
    <p:sldId id="285" r:id="rId11"/>
    <p:sldId id="279" r:id="rId12"/>
    <p:sldId id="283" r:id="rId13"/>
    <p:sldId id="284" r:id="rId14"/>
    <p:sldId id="280" r:id="rId15"/>
    <p:sldId id="281" r:id="rId16"/>
    <p:sldId id="282" r:id="rId17"/>
    <p:sldId id="287" r:id="rId18"/>
    <p:sldId id="290" r:id="rId19"/>
    <p:sldId id="291" r:id="rId20"/>
    <p:sldId id="288" r:id="rId21"/>
    <p:sldId id="289" r:id="rId22"/>
    <p:sldId id="276" r:id="rId23"/>
    <p:sldId id="277" r:id="rId24"/>
    <p:sldId id="278" r:id="rId25"/>
  </p:sldIdLst>
  <p:sldSz cx="9144000" cy="6858000" type="screen4x3"/>
  <p:notesSz cx="6858000" cy="9144000"/>
  <p:embeddedFontLst>
    <p:embeddedFont>
      <p:font typeface="Cambria" panose="02040503050406030204" pitchFamily="18" charset="0"/>
      <p:regular r:id="rId27"/>
      <p:bold r:id="rId28"/>
      <p:italic r:id="rId29"/>
      <p:boldItalic r:id="rId30"/>
    </p:embeddedFont>
    <p:embeddedFont>
      <p:font typeface="Teko" panose="020B0604020202020204" charset="0"/>
      <p:regular r:id="rId31"/>
      <p:bold r:id="rId32"/>
    </p:embeddedFont>
    <p:embeddedFont>
      <p:font typeface="Times" panose="02020603050405020304" pitchFamily="18" charset="0"/>
      <p:regular r:id="rId33"/>
      <p:bold r:id="rId34"/>
      <p:italic r:id="rId35"/>
      <p:boldItalic r:id="rId36"/>
    </p:embeddedFont>
    <p:embeddedFont>
      <p:font typeface="Trebuchet MS" panose="020B0603020202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9" roundtripDataSignature="AMtx7mjBXSmGosOiwng4skV6+8jJQpoc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2C2DDA-38DB-4358-9A6F-F01FF25E7676}">
  <a:tblStyle styleId="{732C2DDA-38DB-4358-9A6F-F01FF25E767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16FCB91-E491-47AD-A952-BD3F4A2151A0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3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0" Type="http://schemas.openxmlformats.org/officeDocument/2006/relationships/slide" Target="slides/slide19.xml"/><Relationship Id="rId5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0881A04J6" userId="21f3227f-b313-4742-8675-dd917b795b19" providerId="ADAL" clId="{386D65A1-99CB-4F73-ABC6-EDCD6AF7A5EF}"/>
    <pc:docChg chg="undo custSel addSld delSld modSld">
      <pc:chgData name="20881A04J6" userId="21f3227f-b313-4742-8675-dd917b795b19" providerId="ADAL" clId="{386D65A1-99CB-4F73-ABC6-EDCD6AF7A5EF}" dt="2024-01-25T08:39:25.595" v="715" actId="20577"/>
      <pc:docMkLst>
        <pc:docMk/>
      </pc:docMkLst>
      <pc:sldChg chg="modSp mod">
        <pc:chgData name="20881A04J6" userId="21f3227f-b313-4742-8675-dd917b795b19" providerId="ADAL" clId="{386D65A1-99CB-4F73-ABC6-EDCD6AF7A5EF}" dt="2024-01-25T08:37:25.848" v="692" actId="20577"/>
        <pc:sldMkLst>
          <pc:docMk/>
          <pc:sldMk cId="0" sldId="258"/>
        </pc:sldMkLst>
        <pc:spChg chg="mod">
          <ac:chgData name="20881A04J6" userId="21f3227f-b313-4742-8675-dd917b795b19" providerId="ADAL" clId="{386D65A1-99CB-4F73-ABC6-EDCD6AF7A5EF}" dt="2024-01-25T08:37:25.848" v="692" actId="20577"/>
          <ac:spMkLst>
            <pc:docMk/>
            <pc:sldMk cId="0" sldId="258"/>
            <ac:spMk id="110" creationId="{00000000-0000-0000-0000-000000000000}"/>
          </ac:spMkLst>
        </pc:spChg>
      </pc:sldChg>
      <pc:sldChg chg="modSp mod">
        <pc:chgData name="20881A04J6" userId="21f3227f-b313-4742-8675-dd917b795b19" providerId="ADAL" clId="{386D65A1-99CB-4F73-ABC6-EDCD6AF7A5EF}" dt="2024-01-25T08:39:25.595" v="715" actId="20577"/>
        <pc:sldMkLst>
          <pc:docMk/>
          <pc:sldMk cId="0" sldId="259"/>
        </pc:sldMkLst>
        <pc:spChg chg="mod">
          <ac:chgData name="20881A04J6" userId="21f3227f-b313-4742-8675-dd917b795b19" providerId="ADAL" clId="{386D65A1-99CB-4F73-ABC6-EDCD6AF7A5EF}" dt="2024-01-25T08:39:25.595" v="715" actId="20577"/>
          <ac:spMkLst>
            <pc:docMk/>
            <pc:sldMk cId="0" sldId="259"/>
            <ac:spMk id="122" creationId="{00000000-0000-0000-0000-000000000000}"/>
          </ac:spMkLst>
        </pc:spChg>
      </pc:sldChg>
      <pc:sldChg chg="modSp mod">
        <pc:chgData name="20881A04J6" userId="21f3227f-b313-4742-8675-dd917b795b19" providerId="ADAL" clId="{386D65A1-99CB-4F73-ABC6-EDCD6AF7A5EF}" dt="2024-01-25T08:34:02.301" v="602"/>
        <pc:sldMkLst>
          <pc:docMk/>
          <pc:sldMk cId="0" sldId="261"/>
        </pc:sldMkLst>
        <pc:graphicFrameChg chg="mod modGraphic">
          <ac:chgData name="20881A04J6" userId="21f3227f-b313-4742-8675-dd917b795b19" providerId="ADAL" clId="{386D65A1-99CB-4F73-ABC6-EDCD6AF7A5EF}" dt="2024-01-25T08:34:02.301" v="602"/>
          <ac:graphicFrameMkLst>
            <pc:docMk/>
            <pc:sldMk cId="0" sldId="261"/>
            <ac:graphicFrameMk id="147" creationId="{00000000-0000-0000-0000-000000000000}"/>
          </ac:graphicFrameMkLst>
        </pc:graphicFrameChg>
      </pc:sldChg>
      <pc:sldChg chg="del">
        <pc:chgData name="20881A04J6" userId="21f3227f-b313-4742-8675-dd917b795b19" providerId="ADAL" clId="{386D65A1-99CB-4F73-ABC6-EDCD6AF7A5EF}" dt="2024-01-25T07:53:59.817" v="0" actId="2696"/>
        <pc:sldMkLst>
          <pc:docMk/>
          <pc:sldMk cId="0" sldId="272"/>
        </pc:sldMkLst>
      </pc:sldChg>
      <pc:sldChg chg="modSp mod">
        <pc:chgData name="20881A04J6" userId="21f3227f-b313-4742-8675-dd917b795b19" providerId="ADAL" clId="{386D65A1-99CB-4F73-ABC6-EDCD6AF7A5EF}" dt="2024-01-25T08:33:50.953" v="599" actId="20577"/>
        <pc:sldMkLst>
          <pc:docMk/>
          <pc:sldMk cId="3618965134" sldId="286"/>
        </pc:sldMkLst>
        <pc:spChg chg="mod">
          <ac:chgData name="20881A04J6" userId="21f3227f-b313-4742-8675-dd917b795b19" providerId="ADAL" clId="{386D65A1-99CB-4F73-ABC6-EDCD6AF7A5EF}" dt="2024-01-25T08:27:12.132" v="423" actId="1076"/>
          <ac:spMkLst>
            <pc:docMk/>
            <pc:sldMk cId="3618965134" sldId="286"/>
            <ac:spMk id="8" creationId="{03A20428-9BDC-811E-891D-2FABE90DB2BE}"/>
          </ac:spMkLst>
        </pc:spChg>
        <pc:graphicFrameChg chg="mod modGraphic">
          <ac:chgData name="20881A04J6" userId="21f3227f-b313-4742-8675-dd917b795b19" providerId="ADAL" clId="{386D65A1-99CB-4F73-ABC6-EDCD6AF7A5EF}" dt="2024-01-25T08:33:50.953" v="599" actId="20577"/>
          <ac:graphicFrameMkLst>
            <pc:docMk/>
            <pc:sldMk cId="3618965134" sldId="286"/>
            <ac:graphicFrameMk id="10" creationId="{4C1A8BE5-199A-9D28-AAA5-BBD67EA6D7B7}"/>
          </ac:graphicFrameMkLst>
        </pc:graphicFrameChg>
      </pc:sldChg>
      <pc:sldChg chg="modSp mod">
        <pc:chgData name="20881A04J6" userId="21f3227f-b313-4742-8675-dd917b795b19" providerId="ADAL" clId="{386D65A1-99CB-4F73-ABC6-EDCD6AF7A5EF}" dt="2024-01-25T08:08:47.733" v="84" actId="20577"/>
        <pc:sldMkLst>
          <pc:docMk/>
          <pc:sldMk cId="2294822107" sldId="288"/>
        </pc:sldMkLst>
        <pc:spChg chg="mod">
          <ac:chgData name="20881A04J6" userId="21f3227f-b313-4742-8675-dd917b795b19" providerId="ADAL" clId="{386D65A1-99CB-4F73-ABC6-EDCD6AF7A5EF}" dt="2024-01-25T08:08:47.733" v="84" actId="20577"/>
          <ac:spMkLst>
            <pc:docMk/>
            <pc:sldMk cId="2294822107" sldId="288"/>
            <ac:spMk id="14" creationId="{6A67F20F-86F5-44C7-3FCE-EE59A55E0BA5}"/>
          </ac:spMkLst>
        </pc:spChg>
      </pc:sldChg>
      <pc:sldChg chg="modSp add mod">
        <pc:chgData name="20881A04J6" userId="21f3227f-b313-4742-8675-dd917b795b19" providerId="ADAL" clId="{386D65A1-99CB-4F73-ABC6-EDCD6AF7A5EF}" dt="2024-01-25T08:34:16.540" v="605" actId="20577"/>
        <pc:sldMkLst>
          <pc:docMk/>
          <pc:sldMk cId="432792936" sldId="292"/>
        </pc:sldMkLst>
        <pc:graphicFrameChg chg="mod modGraphic">
          <ac:chgData name="20881A04J6" userId="21f3227f-b313-4742-8675-dd917b795b19" providerId="ADAL" clId="{386D65A1-99CB-4F73-ABC6-EDCD6AF7A5EF}" dt="2024-01-25T08:34:16.540" v="605" actId="20577"/>
          <ac:graphicFrameMkLst>
            <pc:docMk/>
            <pc:sldMk cId="432792936" sldId="292"/>
            <ac:graphicFrameMk id="10" creationId="{4C1A8BE5-199A-9D28-AAA5-BBD67EA6D7B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52" name="Google Shape;3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4" name="Google Shape;1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33" name="Google Shape;3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43" name="Google Shape;3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2209800" y="6356350"/>
            <a:ext cx="449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pic>
        <p:nvPicPr>
          <p:cNvPr id="21" name="Google Shape;21;p17" descr="Vardhaman Logo copy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3400" y="76200"/>
            <a:ext cx="9144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26"/>
          <p:cNvSpPr txBox="1">
            <a:spLocks noGrp="1"/>
          </p:cNvSpPr>
          <p:nvPr>
            <p:ph type="ftr" idx="11"/>
          </p:nvPr>
        </p:nvSpPr>
        <p:spPr>
          <a:xfrm>
            <a:off x="2209800" y="6356350"/>
            <a:ext cx="449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26"/>
          <p:cNvSpPr txBox="1">
            <a:spLocks noGrp="1"/>
          </p:cNvSpPr>
          <p:nvPr>
            <p:ph type="sldNum" idx="12"/>
          </p:nvPr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27"/>
          <p:cNvSpPr txBox="1">
            <a:spLocks noGrp="1"/>
          </p:cNvSpPr>
          <p:nvPr>
            <p:ph type="ftr" idx="11"/>
          </p:nvPr>
        </p:nvSpPr>
        <p:spPr>
          <a:xfrm>
            <a:off x="2209800" y="6356350"/>
            <a:ext cx="449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4" name="Google Shape;84;p27"/>
          <p:cNvSpPr txBox="1">
            <a:spLocks noGrp="1"/>
          </p:cNvSpPr>
          <p:nvPr>
            <p:ph type="sldNum" idx="12"/>
          </p:nvPr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18"/>
          <p:cNvSpPr txBox="1">
            <a:spLocks noGrp="1"/>
          </p:cNvSpPr>
          <p:nvPr>
            <p:ph type="ftr" idx="11"/>
          </p:nvPr>
        </p:nvSpPr>
        <p:spPr>
          <a:xfrm>
            <a:off x="2209800" y="6356350"/>
            <a:ext cx="449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18"/>
          <p:cNvSpPr txBox="1">
            <a:spLocks noGrp="1"/>
          </p:cNvSpPr>
          <p:nvPr>
            <p:ph type="sldNum" idx="12"/>
          </p:nvPr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19"/>
          <p:cNvSpPr txBox="1">
            <a:spLocks noGrp="1"/>
          </p:cNvSpPr>
          <p:nvPr>
            <p:ph type="ftr" idx="11"/>
          </p:nvPr>
        </p:nvSpPr>
        <p:spPr>
          <a:xfrm>
            <a:off x="2209800" y="6356350"/>
            <a:ext cx="449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19"/>
          <p:cNvSpPr txBox="1">
            <a:spLocks noGrp="1"/>
          </p:cNvSpPr>
          <p:nvPr>
            <p:ph type="sldNum" idx="12"/>
          </p:nvPr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20"/>
          <p:cNvSpPr txBox="1">
            <a:spLocks noGrp="1"/>
          </p:cNvSpPr>
          <p:nvPr>
            <p:ph type="ftr" idx="11"/>
          </p:nvPr>
        </p:nvSpPr>
        <p:spPr>
          <a:xfrm>
            <a:off x="2209800" y="6356350"/>
            <a:ext cx="449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0" name="Google Shape;40;p20"/>
          <p:cNvSpPr txBox="1">
            <a:spLocks noGrp="1"/>
          </p:cNvSpPr>
          <p:nvPr>
            <p:ph type="sldNum" idx="12"/>
          </p:nvPr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6" name="Google Shape;46;p21"/>
          <p:cNvSpPr txBox="1">
            <a:spLocks noGrp="1"/>
          </p:cNvSpPr>
          <p:nvPr>
            <p:ph type="ftr" idx="11"/>
          </p:nvPr>
        </p:nvSpPr>
        <p:spPr>
          <a:xfrm>
            <a:off x="2209800" y="6356350"/>
            <a:ext cx="449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21"/>
          <p:cNvSpPr txBox="1">
            <a:spLocks noGrp="1"/>
          </p:cNvSpPr>
          <p:nvPr>
            <p:ph type="sldNum" idx="12"/>
          </p:nvPr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5" name="Google Shape;55;p22"/>
          <p:cNvSpPr txBox="1">
            <a:spLocks noGrp="1"/>
          </p:cNvSpPr>
          <p:nvPr>
            <p:ph type="ftr" idx="11"/>
          </p:nvPr>
        </p:nvSpPr>
        <p:spPr>
          <a:xfrm>
            <a:off x="2209800" y="6356350"/>
            <a:ext cx="449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22"/>
          <p:cNvSpPr txBox="1">
            <a:spLocks noGrp="1"/>
          </p:cNvSpPr>
          <p:nvPr>
            <p:ph type="sldNum" idx="12"/>
          </p:nvPr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23"/>
          <p:cNvSpPr txBox="1">
            <a:spLocks noGrp="1"/>
          </p:cNvSpPr>
          <p:nvPr>
            <p:ph type="ftr" idx="11"/>
          </p:nvPr>
        </p:nvSpPr>
        <p:spPr>
          <a:xfrm>
            <a:off x="2209800" y="6356350"/>
            <a:ext cx="449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1" name="Google Shape;61;p23"/>
          <p:cNvSpPr txBox="1">
            <a:spLocks noGrp="1"/>
          </p:cNvSpPr>
          <p:nvPr>
            <p:ph type="sldNum" idx="12"/>
          </p:nvPr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24"/>
          <p:cNvSpPr txBox="1">
            <a:spLocks noGrp="1"/>
          </p:cNvSpPr>
          <p:nvPr>
            <p:ph type="ftr" idx="11"/>
          </p:nvPr>
        </p:nvSpPr>
        <p:spPr>
          <a:xfrm>
            <a:off x="2209800" y="6356350"/>
            <a:ext cx="449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5" name="Google Shape;65;p24"/>
          <p:cNvSpPr txBox="1">
            <a:spLocks noGrp="1"/>
          </p:cNvSpPr>
          <p:nvPr>
            <p:ph type="sldNum" idx="12"/>
          </p:nvPr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25"/>
          <p:cNvSpPr txBox="1">
            <a:spLocks noGrp="1"/>
          </p:cNvSpPr>
          <p:nvPr>
            <p:ph type="ftr" idx="11"/>
          </p:nvPr>
        </p:nvSpPr>
        <p:spPr>
          <a:xfrm>
            <a:off x="2209800" y="6356350"/>
            <a:ext cx="449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25"/>
          <p:cNvSpPr txBox="1">
            <a:spLocks noGrp="1"/>
          </p:cNvSpPr>
          <p:nvPr>
            <p:ph type="sldNum" idx="12"/>
          </p:nvPr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1" name="Google Shape;11;p16"/>
          <p:cNvSpPr txBox="1">
            <a:spLocks noGrp="1"/>
          </p:cNvSpPr>
          <p:nvPr>
            <p:ph type="ftr" idx="11"/>
          </p:nvPr>
        </p:nvSpPr>
        <p:spPr>
          <a:xfrm>
            <a:off x="2209800" y="6356350"/>
            <a:ext cx="449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6"/>
          <p:cNvSpPr txBox="1">
            <a:spLocks noGrp="1"/>
          </p:cNvSpPr>
          <p:nvPr>
            <p:ph type="sldNum" idx="12"/>
          </p:nvPr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3" name="Google Shape;13;p16"/>
          <p:cNvSpPr/>
          <p:nvPr/>
        </p:nvSpPr>
        <p:spPr>
          <a:xfrm>
            <a:off x="0" y="762000"/>
            <a:ext cx="9144000" cy="45719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16" descr="Vardhaman Logo copy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3400" y="76200"/>
            <a:ext cx="914400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 rot="-5400000">
            <a:off x="-2316000" y="3212600"/>
            <a:ext cx="5911500" cy="1162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eko"/>
              <a:buNone/>
            </a:pPr>
            <a:r>
              <a:rPr lang="en-US" sz="3200" b="1" dirty="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A6445 – Major Project Phase - II</a:t>
            </a:r>
            <a:br>
              <a:rPr lang="en-US" sz="3200" b="1" dirty="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</a:br>
            <a:r>
              <a:rPr lang="en-US" sz="3200" b="1" dirty="0">
                <a:solidFill>
                  <a:srgbClr val="C00000"/>
                </a:solidFill>
                <a:latin typeface="Teko"/>
                <a:ea typeface="Teko"/>
                <a:cs typeface="Teko"/>
                <a:sym typeface="Teko"/>
              </a:rPr>
              <a:t>Domain: VLSI </a:t>
            </a:r>
            <a:endParaRPr sz="3200" dirty="0"/>
          </a:p>
        </p:txBody>
      </p:sp>
      <p:sp>
        <p:nvSpPr>
          <p:cNvPr id="90" name="Google Shape;90;p1"/>
          <p:cNvSpPr/>
          <p:nvPr/>
        </p:nvSpPr>
        <p:spPr>
          <a:xfrm>
            <a:off x="1349375" y="95250"/>
            <a:ext cx="75660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24535" marR="51308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 dirty="0">
                <a:solidFill>
                  <a:srgbClr val="CC3300"/>
                </a:solidFill>
                <a:latin typeface="Trebuchet MS"/>
                <a:ea typeface="Trebuchet MS"/>
                <a:cs typeface="Trebuchet MS"/>
                <a:sym typeface="Trebuchet MS"/>
              </a:rPr>
              <a:t>VARDHAMAN COLLEGE OF ENGINEERING, HYDERABAD</a:t>
            </a:r>
            <a:endParaRPr sz="1900" b="1" i="0" u="none" strike="noStrike" cap="none" dirty="0">
              <a:solidFill>
                <a:srgbClr val="CC33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24535" marR="513080" lvl="0" indent="0" algn="ctr" rtl="0">
              <a:lnSpc>
                <a:spcPct val="902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F9900"/>
                </a:solidFill>
                <a:latin typeface="Trebuchet MS"/>
                <a:ea typeface="Trebuchet MS"/>
                <a:cs typeface="Trebuchet MS"/>
                <a:sym typeface="Trebuchet MS"/>
              </a:rPr>
              <a:t>Autonomous institute, affiliated to JNTUH</a:t>
            </a:r>
            <a:endParaRPr sz="1800" b="1" i="0" u="none" strike="noStrike" cap="none" dirty="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221000" y="1690050"/>
            <a:ext cx="7387800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600" b="1" dirty="0">
                <a:solidFill>
                  <a:srgbClr val="3E30FA"/>
                </a:solidFill>
                <a:latin typeface="Teko"/>
                <a:cs typeface="Teko"/>
              </a:rPr>
              <a:t>Enhancing Real-Time Clock with a Low-Power Crystal Oscillator and Pulsed Driver</a:t>
            </a:r>
            <a:endParaRPr lang="en-US" sz="3600" b="1" i="0" u="none" strike="noStrike" cap="none" dirty="0">
              <a:solidFill>
                <a:srgbClr val="3E30FA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By</a:t>
            </a:r>
            <a:endParaRPr sz="2000" b="1" i="0" u="none" strike="noStrike" cap="none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C00000"/>
                </a:solidFill>
                <a:latin typeface="Teko"/>
                <a:ea typeface="Teko"/>
                <a:cs typeface="Teko"/>
                <a:sym typeface="Teko"/>
              </a:rPr>
              <a:t>20881A04J6 – B Sathwika</a:t>
            </a:r>
            <a:endParaRPr sz="2000" b="1" i="0" u="none" strike="noStrike" cap="none" dirty="0">
              <a:solidFill>
                <a:srgbClr val="C00000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C00000"/>
                </a:solidFill>
                <a:latin typeface="Teko"/>
                <a:ea typeface="Teko"/>
                <a:cs typeface="Teko"/>
                <a:sym typeface="Teko"/>
              </a:rPr>
              <a:t>21885A0423 – V Aakash Chandra</a:t>
            </a:r>
            <a:endParaRPr sz="2000" b="0" i="0" u="none" strike="noStrike" cap="none" dirty="0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C00000"/>
                </a:solidFill>
                <a:latin typeface="Teko"/>
                <a:ea typeface="Teko"/>
                <a:cs typeface="Teko"/>
                <a:sym typeface="Teko"/>
              </a:rPr>
              <a:t>20881A04J7 – B Laxminarayana</a:t>
            </a:r>
            <a:endParaRPr sz="2000" b="1" i="0" u="none" strike="noStrike" cap="none" dirty="0">
              <a:solidFill>
                <a:srgbClr val="C0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0" y="5334505"/>
            <a:ext cx="891540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3E30FA"/>
                </a:solidFill>
                <a:latin typeface="Teko"/>
                <a:ea typeface="Teko"/>
                <a:cs typeface="Teko"/>
                <a:sym typeface="Teko"/>
              </a:rPr>
              <a:t>Under the guidance of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C00000"/>
                </a:solidFill>
                <a:latin typeface="Teko"/>
                <a:ea typeface="Teko"/>
                <a:cs typeface="Teko"/>
                <a:sym typeface="Teko"/>
              </a:rPr>
              <a:t>Dr. C. Padmini</a:t>
            </a:r>
            <a:endParaRPr sz="2000" b="1" i="0" u="none" strike="noStrike" cap="none" dirty="0">
              <a:solidFill>
                <a:srgbClr val="C00000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3E30FA"/>
                </a:solidFill>
                <a:latin typeface="Teko"/>
                <a:ea typeface="Teko"/>
                <a:cs typeface="Teko"/>
                <a:sym typeface="Teko"/>
              </a:rPr>
              <a:t>Associate Professor, Dept. of ECE</a:t>
            </a:r>
            <a:endParaRPr sz="2000" b="1" i="0" u="none" strike="noStrike" cap="none" dirty="0">
              <a:solidFill>
                <a:srgbClr val="C0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dt" idx="10"/>
          </p:nvPr>
        </p:nvSpPr>
        <p:spPr>
          <a:xfrm>
            <a:off x="457200" y="6492875"/>
            <a:ext cx="1066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10/18/2023</a:t>
            </a:r>
            <a:endParaRPr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sldNum" idx="12"/>
          </p:nvPr>
        </p:nvSpPr>
        <p:spPr>
          <a:xfrm>
            <a:off x="8305800" y="649287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</a:t>
            </a:fld>
            <a:endParaRPr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95" name="Google Shape;95;p1"/>
          <p:cNvSpPr txBox="1">
            <a:spLocks noGrp="1"/>
          </p:cNvSpPr>
          <p:nvPr>
            <p:ph type="ftr" idx="11"/>
          </p:nvPr>
        </p:nvSpPr>
        <p:spPr>
          <a:xfrm>
            <a:off x="2667000" y="6492874"/>
            <a:ext cx="449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Dept. of Electronics and Communication Engineering</a:t>
            </a:r>
            <a:endParaRPr dirty="0"/>
          </a:p>
        </p:txBody>
      </p:sp>
      <p:sp>
        <p:nvSpPr>
          <p:cNvPr id="96" name="Google Shape;96;p1"/>
          <p:cNvSpPr/>
          <p:nvPr/>
        </p:nvSpPr>
        <p:spPr>
          <a:xfrm>
            <a:off x="2819400" y="948674"/>
            <a:ext cx="3505200" cy="6417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Team No. - 2020040415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5EDB7-331B-28B7-B59E-E8B48EE8B1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AE24AFA-31E8-0953-7F05-CE3158674EDE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CE788205-2122-75B7-75E0-1BD76C8672F6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Google Shape;187;p8">
            <a:extLst>
              <a:ext uri="{FF2B5EF4-FFF2-40B4-BE49-F238E27FC236}">
                <a16:creationId xmlns:a16="http://schemas.microsoft.com/office/drawing/2014/main" id="{C6386C64-41C7-B1BC-4354-A01CA428AC9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457199" y="6356350"/>
            <a:ext cx="9684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10/18/2023</a:t>
            </a:r>
            <a:endParaRPr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3" name="Google Shape;188;p8">
            <a:extLst>
              <a:ext uri="{FF2B5EF4-FFF2-40B4-BE49-F238E27FC236}">
                <a16:creationId xmlns:a16="http://schemas.microsoft.com/office/drawing/2014/main" id="{95C60565-599B-8C25-E362-0014EEDE3B5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209800" y="6356350"/>
            <a:ext cx="449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Dept. of Electronics and Communication Engineering</a:t>
            </a:r>
            <a:endParaRPr dirty="0"/>
          </a:p>
        </p:txBody>
      </p:sp>
      <p:sp>
        <p:nvSpPr>
          <p:cNvPr id="14" name="Google Shape;189;p8">
            <a:extLst>
              <a:ext uri="{FF2B5EF4-FFF2-40B4-BE49-F238E27FC236}">
                <a16:creationId xmlns:a16="http://schemas.microsoft.com/office/drawing/2014/main" id="{409DE2BC-2450-A7DF-0CC9-4C2F4C8BF04E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b="1" smtClean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pPr/>
              <a:t>10</a:t>
            </a:fld>
            <a:endParaRPr lang="en-US"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" name="Google Shape;190;p8">
            <a:extLst>
              <a:ext uri="{FF2B5EF4-FFF2-40B4-BE49-F238E27FC236}">
                <a16:creationId xmlns:a16="http://schemas.microsoft.com/office/drawing/2014/main" id="{39377CA5-DC73-94E2-1AD5-6BD60F05279C}"/>
              </a:ext>
            </a:extLst>
          </p:cNvPr>
          <p:cNvSpPr txBox="1"/>
          <p:nvPr/>
        </p:nvSpPr>
        <p:spPr>
          <a:xfrm>
            <a:off x="457200" y="1024388"/>
            <a:ext cx="853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Block Diagram:</a:t>
            </a:r>
            <a:endParaRPr sz="3200" b="1" i="0" u="none" strike="noStrike" cap="none" dirty="0">
              <a:solidFill>
                <a:srgbClr val="FF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6" name="Google Shape;191;p8">
            <a:extLst>
              <a:ext uri="{FF2B5EF4-FFF2-40B4-BE49-F238E27FC236}">
                <a16:creationId xmlns:a16="http://schemas.microsoft.com/office/drawing/2014/main" id="{90592035-D6CD-558E-FFE8-160177CB5A82}"/>
              </a:ext>
            </a:extLst>
          </p:cNvPr>
          <p:cNvSpPr txBox="1"/>
          <p:nvPr/>
        </p:nvSpPr>
        <p:spPr>
          <a:xfrm>
            <a:off x="2772697" y="304800"/>
            <a:ext cx="637125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Enhancing Real-Time Clocks with a Low-Power Crystal Oscillator and Pulsed Driver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C2F5BBB-1BF0-E9E6-F9CE-D5402100E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5945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4747" y="1845137"/>
            <a:ext cx="5692737" cy="3435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9E6C615-6DA8-58AF-FEBB-8819DF7A3917}"/>
              </a:ext>
            </a:extLst>
          </p:cNvPr>
          <p:cNvSpPr txBox="1"/>
          <p:nvPr/>
        </p:nvSpPr>
        <p:spPr>
          <a:xfrm>
            <a:off x="152400" y="5369839"/>
            <a:ext cx="6331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" panose="02020603050405020304" pitchFamily="18" charset="0"/>
                <a:cs typeface="Times" panose="02020603050405020304" pitchFamily="18" charset="0"/>
              </a:rPr>
              <a:t>Fig. Block Diagram of Crystal Oscillator with 3.24nW Power Consumption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6C100-C410-1D08-EC21-362010DC7823}"/>
              </a:ext>
            </a:extLst>
          </p:cNvPr>
          <p:cNvSpPr txBox="1"/>
          <p:nvPr/>
        </p:nvSpPr>
        <p:spPr>
          <a:xfrm>
            <a:off x="6007484" y="1687821"/>
            <a:ext cx="2782529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XO Circuit: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low power consumption of 3.24nW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Schmitt Trigger is used in place of Op-Amp that minimizes its limitations.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Bond Wire is used that reduces the power.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32KHz Crystal is used with specific L and C values, for WSN applications where low power and low voltage is required.</a:t>
            </a:r>
          </a:p>
        </p:txBody>
      </p:sp>
    </p:spTree>
    <p:extLst>
      <p:ext uri="{BB962C8B-B14F-4D97-AF65-F5344CB8AC3E}">
        <p14:creationId xmlns:p14="http://schemas.microsoft.com/office/powerpoint/2010/main" val="860465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CAE76-C09C-4EFA-4580-FB8936B67E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Google Shape;187;p8">
            <a:extLst>
              <a:ext uri="{FF2B5EF4-FFF2-40B4-BE49-F238E27FC236}">
                <a16:creationId xmlns:a16="http://schemas.microsoft.com/office/drawing/2014/main" id="{6FCA6F9D-3133-7EBE-0A14-9CE322C4972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457199" y="6356350"/>
            <a:ext cx="11651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10/18/2023</a:t>
            </a:r>
            <a:endParaRPr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7" name="Google Shape;188;p8">
            <a:extLst>
              <a:ext uri="{FF2B5EF4-FFF2-40B4-BE49-F238E27FC236}">
                <a16:creationId xmlns:a16="http://schemas.microsoft.com/office/drawing/2014/main" id="{62A3B07B-BFCB-B146-3632-B84A1AC5F07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209800" y="6356350"/>
            <a:ext cx="449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Dept. of Electronics and Communication Engineering</a:t>
            </a:r>
            <a:endParaRPr dirty="0"/>
          </a:p>
        </p:txBody>
      </p:sp>
      <p:sp>
        <p:nvSpPr>
          <p:cNvPr id="8" name="Google Shape;189;p8">
            <a:extLst>
              <a:ext uri="{FF2B5EF4-FFF2-40B4-BE49-F238E27FC236}">
                <a16:creationId xmlns:a16="http://schemas.microsoft.com/office/drawing/2014/main" id="{9D9F5563-080E-5E5F-1A82-7063EB7D5714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b="1" smtClean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pPr/>
              <a:t>11</a:t>
            </a:fld>
            <a:endParaRPr lang="en-US"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9" name="Google Shape;190;p8">
            <a:extLst>
              <a:ext uri="{FF2B5EF4-FFF2-40B4-BE49-F238E27FC236}">
                <a16:creationId xmlns:a16="http://schemas.microsoft.com/office/drawing/2014/main" id="{CE2D95C4-5AE9-1C20-1B7B-D6249D5E3E4D}"/>
              </a:ext>
            </a:extLst>
          </p:cNvPr>
          <p:cNvSpPr txBox="1"/>
          <p:nvPr/>
        </p:nvSpPr>
        <p:spPr>
          <a:xfrm>
            <a:off x="437535" y="990600"/>
            <a:ext cx="853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Circuit</a:t>
            </a:r>
            <a:r>
              <a:rPr lang="en-US" sz="3200" b="1" i="0" u="none" strike="noStrike" cap="none" dirty="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 Diagram:</a:t>
            </a:r>
            <a:endParaRPr sz="3200" b="1" i="0" u="none" strike="noStrike" cap="none" dirty="0">
              <a:solidFill>
                <a:srgbClr val="FF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0" name="Google Shape;191;p8">
            <a:extLst>
              <a:ext uri="{FF2B5EF4-FFF2-40B4-BE49-F238E27FC236}">
                <a16:creationId xmlns:a16="http://schemas.microsoft.com/office/drawing/2014/main" id="{B5F3D061-B6BF-E008-9EEB-4294D6217CD2}"/>
              </a:ext>
            </a:extLst>
          </p:cNvPr>
          <p:cNvSpPr txBox="1"/>
          <p:nvPr/>
        </p:nvSpPr>
        <p:spPr>
          <a:xfrm>
            <a:off x="2772697" y="304800"/>
            <a:ext cx="637125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Enhancing Real-Time Clocks with a Low-Power Crystal Oscillator and Pulsed Driver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470EDE-8E2E-A5DD-37BB-B5634736017A}"/>
              </a:ext>
            </a:extLst>
          </p:cNvPr>
          <p:cNvSpPr txBox="1"/>
          <p:nvPr/>
        </p:nvSpPr>
        <p:spPr>
          <a:xfrm>
            <a:off x="623990" y="4176932"/>
            <a:ext cx="4017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" panose="02020603050405020304" pitchFamily="18" charset="0"/>
                <a:cs typeface="Times" panose="02020603050405020304" pitchFamily="18" charset="0"/>
              </a:rPr>
              <a:t>Fig. Circuit Diagram of Front End Block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6C74B2-8C44-9A1F-FF4C-D07843802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4" y="1436865"/>
            <a:ext cx="4469119" cy="27966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E95300-A6BF-3A1A-2AE5-382723AE98A7}"/>
              </a:ext>
            </a:extLst>
          </p:cNvPr>
          <p:cNvSpPr txBox="1"/>
          <p:nvPr/>
        </p:nvSpPr>
        <p:spPr>
          <a:xfrm>
            <a:off x="4807975" y="1337187"/>
            <a:ext cx="416396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FE Block: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 End block consists of body biased inverter and generator.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converts sine wave oscillations to the square wave to generate input for next block i.e. DLL.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Body Biased Inverter amplify the sine wave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Body Biased generator dynamically adjusts the body bias, so that trip voltage is set as required.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B37ACD-9220-C31D-7F3A-2908B2B44F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18" t="11113" r="7436"/>
          <a:stretch/>
        </p:blipFill>
        <p:spPr>
          <a:xfrm>
            <a:off x="353960" y="4592381"/>
            <a:ext cx="4350775" cy="13378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277E20-EBA5-77E6-7F86-1C4D96BFDD53}"/>
              </a:ext>
            </a:extLst>
          </p:cNvPr>
          <p:cNvSpPr txBox="1"/>
          <p:nvPr/>
        </p:nvSpPr>
        <p:spPr>
          <a:xfrm>
            <a:off x="457200" y="6037918"/>
            <a:ext cx="43507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" panose="02020603050405020304" pitchFamily="18" charset="0"/>
                <a:cs typeface="Times" panose="02020603050405020304" pitchFamily="18" charset="0"/>
              </a:rPr>
              <a:t>Fig. Circuit Diagram of DLL(Delay Locked Loop)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AFA4F8-CABF-7F33-B1A9-5B1798BB336A}"/>
              </a:ext>
            </a:extLst>
          </p:cNvPr>
          <p:cNvSpPr txBox="1"/>
          <p:nvPr/>
        </p:nvSpPr>
        <p:spPr>
          <a:xfrm>
            <a:off x="4807975" y="4233467"/>
            <a:ext cx="4163960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DLL Block: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Made with current-starved inverters that minimizes the leakage.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pair of output from DLL chosen by the MUX for next block i.e. Pulse Generator. </a:t>
            </a:r>
          </a:p>
        </p:txBody>
      </p:sp>
    </p:spTree>
    <p:extLst>
      <p:ext uri="{BB962C8B-B14F-4D97-AF65-F5344CB8AC3E}">
        <p14:creationId xmlns:p14="http://schemas.microsoft.com/office/powerpoint/2010/main" val="4221517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AC477-8E31-5031-A98B-9D36C18D65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645613-CCD7-A250-CA79-DAEB4A1EDD32}"/>
              </a:ext>
            </a:extLst>
          </p:cNvPr>
          <p:cNvGrpSpPr/>
          <p:nvPr/>
        </p:nvGrpSpPr>
        <p:grpSpPr>
          <a:xfrm>
            <a:off x="172065" y="1527745"/>
            <a:ext cx="4864510" cy="4828605"/>
            <a:chOff x="208935" y="1432085"/>
            <a:chExt cx="4864510" cy="482860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82DD300-C904-6144-E0E0-E67472AC7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8872" y="3077111"/>
              <a:ext cx="3984573" cy="271965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12D9BAA-7CDD-A5C7-D457-3A4373031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935" y="1432085"/>
              <a:ext cx="4697362" cy="161058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5070C7-F092-C5FC-D1A1-CC7165A41EFE}"/>
                </a:ext>
              </a:extLst>
            </p:cNvPr>
            <p:cNvSpPr txBox="1"/>
            <p:nvPr/>
          </p:nvSpPr>
          <p:spPr>
            <a:xfrm>
              <a:off x="1444408" y="5952913"/>
              <a:ext cx="23418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Times" panose="02020603050405020304" pitchFamily="18" charset="0"/>
                  <a:cs typeface="Times" panose="02020603050405020304" pitchFamily="18" charset="0"/>
                </a:rPr>
                <a:t>Fig. Charge Pump Circuit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79A4AA-D525-3857-A326-3B0DFEB563EC}"/>
                </a:ext>
              </a:extLst>
            </p:cNvPr>
            <p:cNvSpPr txBox="1"/>
            <p:nvPr/>
          </p:nvSpPr>
          <p:spPr>
            <a:xfrm>
              <a:off x="1673417" y="2897594"/>
              <a:ext cx="21985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Times" panose="02020603050405020304" pitchFamily="18" charset="0"/>
                  <a:cs typeface="Times" panose="02020603050405020304" pitchFamily="18" charset="0"/>
                </a:rPr>
                <a:t>Fig. Edge detector circuit</a:t>
              </a:r>
            </a:p>
          </p:txBody>
        </p:sp>
      </p:grp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22DC9B53-D9FF-C699-97E2-943134C3A415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Google Shape;187;p8">
            <a:extLst>
              <a:ext uri="{FF2B5EF4-FFF2-40B4-BE49-F238E27FC236}">
                <a16:creationId xmlns:a16="http://schemas.microsoft.com/office/drawing/2014/main" id="{FFE5C2A7-A2DC-24FF-B19A-B682393B1CB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437535" y="6356350"/>
            <a:ext cx="857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10/18/2023</a:t>
            </a:r>
            <a:endParaRPr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3" name="Google Shape;188;p8">
            <a:extLst>
              <a:ext uri="{FF2B5EF4-FFF2-40B4-BE49-F238E27FC236}">
                <a16:creationId xmlns:a16="http://schemas.microsoft.com/office/drawing/2014/main" id="{14348E82-54E4-CFFE-A71B-57FCA0F75E8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209800" y="6356350"/>
            <a:ext cx="449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Dept. of Electronics and Communication Engineering</a:t>
            </a:r>
            <a:endParaRPr dirty="0"/>
          </a:p>
        </p:txBody>
      </p:sp>
      <p:sp>
        <p:nvSpPr>
          <p:cNvPr id="14" name="Google Shape;189;p8">
            <a:extLst>
              <a:ext uri="{FF2B5EF4-FFF2-40B4-BE49-F238E27FC236}">
                <a16:creationId xmlns:a16="http://schemas.microsoft.com/office/drawing/2014/main" id="{36F15D7F-482F-52F2-C346-E424EF8F7F1E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b="1" smtClean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pPr/>
              <a:t>12</a:t>
            </a:fld>
            <a:endParaRPr lang="en-US"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" name="Google Shape;190;p8">
            <a:extLst>
              <a:ext uri="{FF2B5EF4-FFF2-40B4-BE49-F238E27FC236}">
                <a16:creationId xmlns:a16="http://schemas.microsoft.com/office/drawing/2014/main" id="{D05E5371-88DA-72C1-A8CB-9CA8F7CD7C4D}"/>
              </a:ext>
            </a:extLst>
          </p:cNvPr>
          <p:cNvSpPr txBox="1"/>
          <p:nvPr/>
        </p:nvSpPr>
        <p:spPr>
          <a:xfrm>
            <a:off x="437535" y="990600"/>
            <a:ext cx="853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Circuit</a:t>
            </a:r>
            <a:r>
              <a:rPr lang="en-US" sz="3200" b="1" i="0" u="none" strike="noStrike" cap="none" dirty="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 Diagram:</a:t>
            </a:r>
            <a:endParaRPr sz="3200" b="1" i="0" u="none" strike="noStrike" cap="none" dirty="0">
              <a:solidFill>
                <a:srgbClr val="FF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6" name="Google Shape;191;p8">
            <a:extLst>
              <a:ext uri="{FF2B5EF4-FFF2-40B4-BE49-F238E27FC236}">
                <a16:creationId xmlns:a16="http://schemas.microsoft.com/office/drawing/2014/main" id="{5032EB4D-B019-6E9F-8696-2CF8B6C6E3FE}"/>
              </a:ext>
            </a:extLst>
          </p:cNvPr>
          <p:cNvSpPr txBox="1"/>
          <p:nvPr/>
        </p:nvSpPr>
        <p:spPr>
          <a:xfrm>
            <a:off x="2772697" y="304800"/>
            <a:ext cx="637125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Enhancing Real-Time Clocks with a Low-Power Crystal Oscillator and Pulsed Driver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64368B-6DED-1A55-B203-977B7B923336}"/>
              </a:ext>
            </a:extLst>
          </p:cNvPr>
          <p:cNvSpPr txBox="1"/>
          <p:nvPr/>
        </p:nvSpPr>
        <p:spPr>
          <a:xfrm>
            <a:off x="5073445" y="2707779"/>
            <a:ext cx="3861620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Edge Detector and Charge Pump for DLL: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custom cells instead of Flip Flops to reduce number of transistor 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used when it is needed to minimize the overall power consumption (Double stacking is used)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periodically</a:t>
            </a:r>
          </a:p>
        </p:txBody>
      </p:sp>
    </p:spTree>
    <p:extLst>
      <p:ext uri="{BB962C8B-B14F-4D97-AF65-F5344CB8AC3E}">
        <p14:creationId xmlns:p14="http://schemas.microsoft.com/office/powerpoint/2010/main" val="227223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0C78E-2215-F068-760B-9DACAC9405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1559A06-2B52-4BB8-4160-451FC4343CD1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Google Shape;187;p8">
            <a:extLst>
              <a:ext uri="{FF2B5EF4-FFF2-40B4-BE49-F238E27FC236}">
                <a16:creationId xmlns:a16="http://schemas.microsoft.com/office/drawing/2014/main" id="{B4D6BBB8-80EC-DA64-2A9F-8FC845AD856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11356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10/18/2023</a:t>
            </a:r>
            <a:endParaRPr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8" name="Google Shape;188;p8">
            <a:extLst>
              <a:ext uri="{FF2B5EF4-FFF2-40B4-BE49-F238E27FC236}">
                <a16:creationId xmlns:a16="http://schemas.microsoft.com/office/drawing/2014/main" id="{21318A7F-E443-0101-CCFC-9A9203CE708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209800" y="6356350"/>
            <a:ext cx="449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Dept. of Electronics and Communication Engineering</a:t>
            </a:r>
            <a:endParaRPr dirty="0"/>
          </a:p>
        </p:txBody>
      </p:sp>
      <p:sp>
        <p:nvSpPr>
          <p:cNvPr id="9" name="Google Shape;189;p8">
            <a:extLst>
              <a:ext uri="{FF2B5EF4-FFF2-40B4-BE49-F238E27FC236}">
                <a16:creationId xmlns:a16="http://schemas.microsoft.com/office/drawing/2014/main" id="{7616935E-0082-5A8C-D420-A1F7452B84FD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b="1" smtClean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pPr/>
              <a:t>13</a:t>
            </a:fld>
            <a:endParaRPr lang="en-US"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0" name="Google Shape;190;p8">
            <a:extLst>
              <a:ext uri="{FF2B5EF4-FFF2-40B4-BE49-F238E27FC236}">
                <a16:creationId xmlns:a16="http://schemas.microsoft.com/office/drawing/2014/main" id="{7F674169-8AE1-CF41-0CD4-7F5409D6D2A9}"/>
              </a:ext>
            </a:extLst>
          </p:cNvPr>
          <p:cNvSpPr txBox="1"/>
          <p:nvPr/>
        </p:nvSpPr>
        <p:spPr>
          <a:xfrm>
            <a:off x="437535" y="990600"/>
            <a:ext cx="853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Circuit</a:t>
            </a:r>
            <a:r>
              <a:rPr lang="en-US" sz="3200" b="1" i="0" u="none" strike="noStrike" cap="none" dirty="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 Diagram:</a:t>
            </a:r>
            <a:endParaRPr sz="3200" b="1" i="0" u="none" strike="noStrike" cap="none" dirty="0">
              <a:solidFill>
                <a:srgbClr val="FF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" name="Google Shape;191;p8">
            <a:extLst>
              <a:ext uri="{FF2B5EF4-FFF2-40B4-BE49-F238E27FC236}">
                <a16:creationId xmlns:a16="http://schemas.microsoft.com/office/drawing/2014/main" id="{EF2F3046-A664-DC73-A1DD-D2B8B47B2689}"/>
              </a:ext>
            </a:extLst>
          </p:cNvPr>
          <p:cNvSpPr txBox="1"/>
          <p:nvPr/>
        </p:nvSpPr>
        <p:spPr>
          <a:xfrm>
            <a:off x="2772697" y="304800"/>
            <a:ext cx="637125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Enhancing Real-Time Clocks with a Low-Power Crystal Oscillator and Pulsed Driver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9147F3-26D0-A265-763F-C61426CA06D5}"/>
              </a:ext>
            </a:extLst>
          </p:cNvPr>
          <p:cNvGrpSpPr/>
          <p:nvPr/>
        </p:nvGrpSpPr>
        <p:grpSpPr>
          <a:xfrm>
            <a:off x="280220" y="1425061"/>
            <a:ext cx="5206410" cy="3269227"/>
            <a:chOff x="172065" y="1474839"/>
            <a:chExt cx="5206410" cy="326922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57329D9-A8D5-F1FF-D7A5-DBE00FC54E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926" b="3006"/>
            <a:stretch/>
          </p:blipFill>
          <p:spPr>
            <a:xfrm>
              <a:off x="172065" y="1474839"/>
              <a:ext cx="5206410" cy="2812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A35B4B-CEEB-1E69-0F69-E93B4378E56F}"/>
                </a:ext>
              </a:extLst>
            </p:cNvPr>
            <p:cNvSpPr txBox="1"/>
            <p:nvPr/>
          </p:nvSpPr>
          <p:spPr>
            <a:xfrm>
              <a:off x="951258" y="4436289"/>
              <a:ext cx="251708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b="1" dirty="0">
                  <a:latin typeface="Times" panose="02020603050405020304" pitchFamily="18" charset="0"/>
                  <a:cs typeface="Times" panose="02020603050405020304" pitchFamily="18" charset="0"/>
                </a:rPr>
                <a:t>Fig. Level Converter Circuit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D8FC544-2DE2-65B9-AF92-2DBE7951C190}"/>
              </a:ext>
            </a:extLst>
          </p:cNvPr>
          <p:cNvSpPr txBox="1"/>
          <p:nvPr/>
        </p:nvSpPr>
        <p:spPr>
          <a:xfrm>
            <a:off x="3539613" y="4485570"/>
            <a:ext cx="5406470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Level Converter: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medium-voltage supply for pulse generated from previous block is up-converted to the high-voltage supply level for low ON-resistance.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 NMOS driver, converted to high voltage, the maximum voltage is increased to Vddh.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 PMOS driver, the minimum voltage needs to be decreased to Vssh.  </a:t>
            </a:r>
          </a:p>
        </p:txBody>
      </p:sp>
    </p:spTree>
    <p:extLst>
      <p:ext uri="{BB962C8B-B14F-4D97-AF65-F5344CB8AC3E}">
        <p14:creationId xmlns:p14="http://schemas.microsoft.com/office/powerpoint/2010/main" val="171637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912CB-3438-E2FA-E624-BEAB4DBB8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1E66D4E-F0FD-1C31-66D9-F0B00ABB7756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Google Shape;187;p8">
            <a:extLst>
              <a:ext uri="{FF2B5EF4-FFF2-40B4-BE49-F238E27FC236}">
                <a16:creationId xmlns:a16="http://schemas.microsoft.com/office/drawing/2014/main" id="{537C479E-CD12-9240-6740-9EFBE460C64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11257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10/18/2023</a:t>
            </a:r>
            <a:endParaRPr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8" name="Google Shape;188;p8">
            <a:extLst>
              <a:ext uri="{FF2B5EF4-FFF2-40B4-BE49-F238E27FC236}">
                <a16:creationId xmlns:a16="http://schemas.microsoft.com/office/drawing/2014/main" id="{B2E36F69-D809-893F-2A51-395281882B2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209800" y="6356350"/>
            <a:ext cx="449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Dept. of Electronics and Communication Engineering</a:t>
            </a:r>
            <a:endParaRPr dirty="0"/>
          </a:p>
        </p:txBody>
      </p:sp>
      <p:sp>
        <p:nvSpPr>
          <p:cNvPr id="9" name="Google Shape;189;p8">
            <a:extLst>
              <a:ext uri="{FF2B5EF4-FFF2-40B4-BE49-F238E27FC236}">
                <a16:creationId xmlns:a16="http://schemas.microsoft.com/office/drawing/2014/main" id="{C2529AAD-180E-D9EF-7C95-51952E59D3D9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b="1" smtClean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pPr/>
              <a:t>14</a:t>
            </a:fld>
            <a:endParaRPr lang="en-US"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0" name="Google Shape;190;p8">
            <a:extLst>
              <a:ext uri="{FF2B5EF4-FFF2-40B4-BE49-F238E27FC236}">
                <a16:creationId xmlns:a16="http://schemas.microsoft.com/office/drawing/2014/main" id="{AC888AB3-9E9C-D1C9-5444-F7A14C68F6A8}"/>
              </a:ext>
            </a:extLst>
          </p:cNvPr>
          <p:cNvSpPr txBox="1"/>
          <p:nvPr/>
        </p:nvSpPr>
        <p:spPr>
          <a:xfrm>
            <a:off x="304800" y="918941"/>
            <a:ext cx="853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Circuit</a:t>
            </a:r>
            <a:r>
              <a:rPr lang="en-US" sz="3200" b="1" i="0" u="none" strike="noStrike" cap="none" dirty="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 Diagram:</a:t>
            </a:r>
            <a:endParaRPr sz="3200" b="1" i="0" u="none" strike="noStrike" cap="none" dirty="0">
              <a:solidFill>
                <a:srgbClr val="FF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" name="Google Shape;191;p8">
            <a:extLst>
              <a:ext uri="{FF2B5EF4-FFF2-40B4-BE49-F238E27FC236}">
                <a16:creationId xmlns:a16="http://schemas.microsoft.com/office/drawing/2014/main" id="{94A1C5EA-8EDE-9CB7-6CE0-EC9F39F88BB6}"/>
              </a:ext>
            </a:extLst>
          </p:cNvPr>
          <p:cNvSpPr txBox="1"/>
          <p:nvPr/>
        </p:nvSpPr>
        <p:spPr>
          <a:xfrm>
            <a:off x="3146323" y="304800"/>
            <a:ext cx="599762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Enhancing Real-Time Clocks with a Low-Power Crystal Oscillator and Pulsed Driver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DC4F401-FCE4-293C-9A06-42B4FB4DDA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15"/>
          <a:stretch/>
        </p:blipFill>
        <p:spPr>
          <a:xfrm>
            <a:off x="172065" y="1504335"/>
            <a:ext cx="4281948" cy="16156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4E6E5F7-FB7E-B7E1-54E3-26EDE0AD6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3" y="3539647"/>
            <a:ext cx="4913498" cy="25881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A02E6D2-1A13-3E18-C75F-76C4722FD0D8}"/>
              </a:ext>
            </a:extLst>
          </p:cNvPr>
          <p:cNvSpPr txBox="1"/>
          <p:nvPr/>
        </p:nvSpPr>
        <p:spPr>
          <a:xfrm>
            <a:off x="172065" y="3121223"/>
            <a:ext cx="48128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" panose="02020603050405020304" pitchFamily="18" charset="0"/>
                <a:cs typeface="Times" panose="02020603050405020304" pitchFamily="18" charset="0"/>
              </a:rPr>
              <a:t>Fig. Block Diagram of Switched Capacitor Network (SCN)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F7A181-93D7-EF96-F84A-63FAA2BE7621}"/>
              </a:ext>
            </a:extLst>
          </p:cNvPr>
          <p:cNvSpPr txBox="1"/>
          <p:nvPr/>
        </p:nvSpPr>
        <p:spPr>
          <a:xfrm>
            <a:off x="4984954" y="1810122"/>
            <a:ext cx="4001728" cy="2462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SCN: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Parasitic components are considered for high SCN efficiency which minimizes the effect of higher ripple in supply voltage.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SCN-1 generates the medium-voltage supply from high-voltage supply pair.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SCN-2 generates the low-voltage supply from medium-voltage supply pair.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Triple well was used to reduce the power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Uses an external clock for its operation</a:t>
            </a:r>
          </a:p>
        </p:txBody>
      </p:sp>
    </p:spTree>
    <p:extLst>
      <p:ext uri="{BB962C8B-B14F-4D97-AF65-F5344CB8AC3E}">
        <p14:creationId xmlns:p14="http://schemas.microsoft.com/office/powerpoint/2010/main" val="2726521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E5B46-6FD2-12D7-0BF1-10C5BD1CC6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82AF899-1C01-3457-AAA9-28DC9F8BFDCF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673EA8C-6185-2169-6FF8-F50694D5E19E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Google Shape;187;p8">
            <a:extLst>
              <a:ext uri="{FF2B5EF4-FFF2-40B4-BE49-F238E27FC236}">
                <a16:creationId xmlns:a16="http://schemas.microsoft.com/office/drawing/2014/main" id="{1CB0C2EF-396F-83BB-FD6D-3CD500A74E4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9094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10/18/2023</a:t>
            </a:r>
            <a:endParaRPr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9" name="Google Shape;188;p8">
            <a:extLst>
              <a:ext uri="{FF2B5EF4-FFF2-40B4-BE49-F238E27FC236}">
                <a16:creationId xmlns:a16="http://schemas.microsoft.com/office/drawing/2014/main" id="{A9518ED2-C9E2-305C-4844-73EF15F64C9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209800" y="6356350"/>
            <a:ext cx="449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Dept. of Electronics and Communication Engineering</a:t>
            </a:r>
            <a:endParaRPr dirty="0"/>
          </a:p>
        </p:txBody>
      </p:sp>
      <p:sp>
        <p:nvSpPr>
          <p:cNvPr id="10" name="Google Shape;189;p8">
            <a:extLst>
              <a:ext uri="{FF2B5EF4-FFF2-40B4-BE49-F238E27FC236}">
                <a16:creationId xmlns:a16="http://schemas.microsoft.com/office/drawing/2014/main" id="{D47CEE12-EE25-7C77-BD1D-634B25682446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b="1" smtClean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pPr/>
              <a:t>15</a:t>
            </a:fld>
            <a:endParaRPr lang="en-US"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" name="Google Shape;190;p8">
            <a:extLst>
              <a:ext uri="{FF2B5EF4-FFF2-40B4-BE49-F238E27FC236}">
                <a16:creationId xmlns:a16="http://schemas.microsoft.com/office/drawing/2014/main" id="{5F6CFE1D-A92E-2FCF-014B-B93AEDD89CE6}"/>
              </a:ext>
            </a:extLst>
          </p:cNvPr>
          <p:cNvSpPr txBox="1"/>
          <p:nvPr/>
        </p:nvSpPr>
        <p:spPr>
          <a:xfrm>
            <a:off x="437535" y="990600"/>
            <a:ext cx="853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Circuit Implementation</a:t>
            </a:r>
            <a:r>
              <a:rPr lang="en-US" sz="3200" b="1" i="0" u="none" strike="noStrike" cap="none" dirty="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:</a:t>
            </a:r>
            <a:endParaRPr sz="3200" b="1" i="0" u="none" strike="noStrike" cap="none" dirty="0">
              <a:solidFill>
                <a:srgbClr val="FF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2" name="Google Shape;191;p8">
            <a:extLst>
              <a:ext uri="{FF2B5EF4-FFF2-40B4-BE49-F238E27FC236}">
                <a16:creationId xmlns:a16="http://schemas.microsoft.com/office/drawing/2014/main" id="{3FAB81C9-7F06-91B8-DA64-C228B841BAAA}"/>
              </a:ext>
            </a:extLst>
          </p:cNvPr>
          <p:cNvSpPr txBox="1"/>
          <p:nvPr/>
        </p:nvSpPr>
        <p:spPr>
          <a:xfrm>
            <a:off x="2959510" y="304800"/>
            <a:ext cx="618444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Enhancing Real-Time Clocks with a Low-Power Crystal Oscillator and Pulsed Driver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D5AADB6-D621-A4FB-6E62-8503EE5E4582}"/>
              </a:ext>
            </a:extLst>
          </p:cNvPr>
          <p:cNvGrpSpPr/>
          <p:nvPr/>
        </p:nvGrpSpPr>
        <p:grpSpPr>
          <a:xfrm>
            <a:off x="1701644" y="1594645"/>
            <a:ext cx="5740711" cy="4397350"/>
            <a:chOff x="1701644" y="1594645"/>
            <a:chExt cx="5740711" cy="43973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299E82-3DD6-90B6-7716-1AE71DA2A32E}"/>
                </a:ext>
              </a:extLst>
            </p:cNvPr>
            <p:cNvSpPr txBox="1"/>
            <p:nvPr/>
          </p:nvSpPr>
          <p:spPr>
            <a:xfrm>
              <a:off x="2223139" y="5684218"/>
              <a:ext cx="49631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Times" panose="02020603050405020304" pitchFamily="18" charset="0"/>
                  <a:cs typeface="Times" panose="02020603050405020304" pitchFamily="18" charset="0"/>
                </a:rPr>
                <a:t>Fig. Schematic Diagram of Front End Block in Cadence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C9A47CC-984B-5974-79FF-9E7A91C2A4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387" t="18889" r="15161" b="9618"/>
            <a:stretch/>
          </p:blipFill>
          <p:spPr>
            <a:xfrm>
              <a:off x="1701644" y="1594645"/>
              <a:ext cx="5740711" cy="4089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016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CF3C8-93E1-4A0C-2295-4AF23D6ADB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B0A86BA-9027-43D9-FC70-1A0548A3F40D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5F5FA8D-CBD0-0E08-CF10-BDE5204935C1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E78794B-1F57-D44B-E66D-418FE2D93901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Google Shape;187;p8">
            <a:extLst>
              <a:ext uri="{FF2B5EF4-FFF2-40B4-BE49-F238E27FC236}">
                <a16:creationId xmlns:a16="http://schemas.microsoft.com/office/drawing/2014/main" id="{10EF3AC9-BADF-AAE9-3AA6-212CF537CF3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457199" y="6356350"/>
            <a:ext cx="10373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10/18/2023</a:t>
            </a:r>
            <a:endParaRPr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0" name="Google Shape;188;p8">
            <a:extLst>
              <a:ext uri="{FF2B5EF4-FFF2-40B4-BE49-F238E27FC236}">
                <a16:creationId xmlns:a16="http://schemas.microsoft.com/office/drawing/2014/main" id="{24E109AA-838B-17AA-B4C7-32777987DA8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209800" y="6356350"/>
            <a:ext cx="449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Dept. of Electronics and Communication Engineering</a:t>
            </a:r>
            <a:endParaRPr dirty="0"/>
          </a:p>
        </p:txBody>
      </p:sp>
      <p:sp>
        <p:nvSpPr>
          <p:cNvPr id="11" name="Google Shape;189;p8">
            <a:extLst>
              <a:ext uri="{FF2B5EF4-FFF2-40B4-BE49-F238E27FC236}">
                <a16:creationId xmlns:a16="http://schemas.microsoft.com/office/drawing/2014/main" id="{91A8E3E9-5390-1E73-D39B-307178CEA522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b="1" smtClean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pPr/>
              <a:t>16</a:t>
            </a:fld>
            <a:endParaRPr lang="en-US"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2" name="Google Shape;190;p8">
            <a:extLst>
              <a:ext uri="{FF2B5EF4-FFF2-40B4-BE49-F238E27FC236}">
                <a16:creationId xmlns:a16="http://schemas.microsoft.com/office/drawing/2014/main" id="{0BC8C557-85B0-8EFF-9081-770A22B06D7D}"/>
              </a:ext>
            </a:extLst>
          </p:cNvPr>
          <p:cNvSpPr txBox="1"/>
          <p:nvPr/>
        </p:nvSpPr>
        <p:spPr>
          <a:xfrm>
            <a:off x="437535" y="990600"/>
            <a:ext cx="853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Circuit Implementation</a:t>
            </a:r>
            <a:r>
              <a:rPr lang="en-US" sz="3200" b="1" i="0" u="none" strike="noStrike" cap="none" dirty="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:</a:t>
            </a:r>
            <a:endParaRPr sz="3200" b="1" i="0" u="none" strike="noStrike" cap="none" dirty="0">
              <a:solidFill>
                <a:srgbClr val="FF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3" name="Google Shape;191;p8">
            <a:extLst>
              <a:ext uri="{FF2B5EF4-FFF2-40B4-BE49-F238E27FC236}">
                <a16:creationId xmlns:a16="http://schemas.microsoft.com/office/drawing/2014/main" id="{33BFBF46-5735-EA12-5132-25DCE3C02570}"/>
              </a:ext>
            </a:extLst>
          </p:cNvPr>
          <p:cNvSpPr txBox="1"/>
          <p:nvPr/>
        </p:nvSpPr>
        <p:spPr>
          <a:xfrm>
            <a:off x="2959510" y="304800"/>
            <a:ext cx="618444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Enhancing Real-Time Clocks with a Low-Power Crystal Oscillator and Pulsed Driver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9FB9250-776E-5DF0-383F-D0B3997B916C}"/>
              </a:ext>
            </a:extLst>
          </p:cNvPr>
          <p:cNvGrpSpPr/>
          <p:nvPr/>
        </p:nvGrpSpPr>
        <p:grpSpPr>
          <a:xfrm>
            <a:off x="2272482" y="1572069"/>
            <a:ext cx="6223818" cy="4341705"/>
            <a:chOff x="2272482" y="1572069"/>
            <a:chExt cx="6223818" cy="434170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AF7CD9-4184-7DB7-BD6C-3D9DC8D974F3}"/>
                </a:ext>
              </a:extLst>
            </p:cNvPr>
            <p:cNvSpPr txBox="1"/>
            <p:nvPr/>
          </p:nvSpPr>
          <p:spPr>
            <a:xfrm>
              <a:off x="2272482" y="5605997"/>
              <a:ext cx="6223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Times" panose="02020603050405020304" pitchFamily="18" charset="0"/>
                  <a:cs typeface="Times" panose="02020603050405020304" pitchFamily="18" charset="0"/>
                </a:rPr>
                <a:t>Fig. Schematic Diagram of Delay Cells in DLL Block in Cadence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3FF7D6A-1C48-F9C6-41D6-5C92A0CF31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397" t="15980" r="19248" b="5130"/>
            <a:stretch/>
          </p:blipFill>
          <p:spPr>
            <a:xfrm>
              <a:off x="2322870" y="1572069"/>
              <a:ext cx="4763730" cy="40372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9991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EEDBB-A630-13BD-B85C-3F9A2809AE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D6119FD-5CB3-00C5-FF69-C02C6603B8AD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E913086-C016-706E-D8B8-6E4E0E6D870C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DE1A13EF-B483-CEA9-E396-AB2CD97D54A3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05BEF555-596A-D297-0984-23289186E19A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Google Shape;187;p8">
            <a:extLst>
              <a:ext uri="{FF2B5EF4-FFF2-40B4-BE49-F238E27FC236}">
                <a16:creationId xmlns:a16="http://schemas.microsoft.com/office/drawing/2014/main" id="{6D940070-9254-4740-8C67-8AE76776903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457199" y="6356350"/>
            <a:ext cx="10373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10/18/2023</a:t>
            </a:r>
            <a:endParaRPr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" name="Google Shape;188;p8">
            <a:extLst>
              <a:ext uri="{FF2B5EF4-FFF2-40B4-BE49-F238E27FC236}">
                <a16:creationId xmlns:a16="http://schemas.microsoft.com/office/drawing/2014/main" id="{ED91B354-E1C6-3DE5-FC24-44F4C4D9F4D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209800" y="6356350"/>
            <a:ext cx="449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Dept. of Electronics and Communication Engineering</a:t>
            </a:r>
            <a:endParaRPr dirty="0"/>
          </a:p>
        </p:txBody>
      </p:sp>
      <p:sp>
        <p:nvSpPr>
          <p:cNvPr id="12" name="Google Shape;189;p8">
            <a:extLst>
              <a:ext uri="{FF2B5EF4-FFF2-40B4-BE49-F238E27FC236}">
                <a16:creationId xmlns:a16="http://schemas.microsoft.com/office/drawing/2014/main" id="{729517D8-EEAD-FEEC-D75D-81A92F9E5173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b="1" smtClean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pPr/>
              <a:t>17</a:t>
            </a:fld>
            <a:endParaRPr lang="en-US"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3" name="Google Shape;190;p8">
            <a:extLst>
              <a:ext uri="{FF2B5EF4-FFF2-40B4-BE49-F238E27FC236}">
                <a16:creationId xmlns:a16="http://schemas.microsoft.com/office/drawing/2014/main" id="{FCB07883-6437-6654-9DC5-D608670E5CFB}"/>
              </a:ext>
            </a:extLst>
          </p:cNvPr>
          <p:cNvSpPr txBox="1"/>
          <p:nvPr/>
        </p:nvSpPr>
        <p:spPr>
          <a:xfrm>
            <a:off x="437535" y="990600"/>
            <a:ext cx="853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Circuit Implementation</a:t>
            </a:r>
            <a:r>
              <a:rPr lang="en-US" sz="3200" b="1" i="0" u="none" strike="noStrike" cap="none" dirty="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:</a:t>
            </a:r>
            <a:endParaRPr sz="3200" b="1" i="0" u="none" strike="noStrike" cap="none" dirty="0">
              <a:solidFill>
                <a:srgbClr val="FF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4" name="Google Shape;191;p8">
            <a:extLst>
              <a:ext uri="{FF2B5EF4-FFF2-40B4-BE49-F238E27FC236}">
                <a16:creationId xmlns:a16="http://schemas.microsoft.com/office/drawing/2014/main" id="{7254ECCE-CA98-21E4-2C1C-5E2AAFB56E5B}"/>
              </a:ext>
            </a:extLst>
          </p:cNvPr>
          <p:cNvSpPr txBox="1"/>
          <p:nvPr/>
        </p:nvSpPr>
        <p:spPr>
          <a:xfrm>
            <a:off x="2959510" y="304800"/>
            <a:ext cx="618444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Enhancing Real-Time Clocks with a Low-Power Crystal Oscillator and Pulsed Driver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507A210-5B36-C2AB-0CEB-14E622DD62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35" t="13127" r="17957" b="27542"/>
          <a:stretch/>
        </p:blipFill>
        <p:spPr>
          <a:xfrm>
            <a:off x="339213" y="1680306"/>
            <a:ext cx="4159045" cy="28224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80732C7-F28E-04CA-2D98-58DDF2BACB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67" t="5348" r="4785" b="1851"/>
          <a:stretch/>
        </p:blipFill>
        <p:spPr>
          <a:xfrm>
            <a:off x="4572000" y="1660447"/>
            <a:ext cx="4284033" cy="283981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BF99441-4117-B7A0-BA9F-C26678DFDD87}"/>
              </a:ext>
            </a:extLst>
          </p:cNvPr>
          <p:cNvSpPr txBox="1"/>
          <p:nvPr/>
        </p:nvSpPr>
        <p:spPr>
          <a:xfrm>
            <a:off x="820994" y="4543089"/>
            <a:ext cx="3751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" panose="02020603050405020304" pitchFamily="18" charset="0"/>
                <a:cs typeface="Times" panose="02020603050405020304" pitchFamily="18" charset="0"/>
              </a:rPr>
              <a:t>Fig. Schematic Diagram of FE, DLL, MUX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AF8EB-2F6A-6F44-BFF8-8B33E9ADB915}"/>
              </a:ext>
            </a:extLst>
          </p:cNvPr>
          <p:cNvSpPr txBox="1"/>
          <p:nvPr/>
        </p:nvSpPr>
        <p:spPr>
          <a:xfrm>
            <a:off x="5053781" y="4543089"/>
            <a:ext cx="3751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" panose="02020603050405020304" pitchFamily="18" charset="0"/>
                <a:cs typeface="Times" panose="02020603050405020304" pitchFamily="18" charset="0"/>
              </a:rPr>
              <a:t>Fig. Schematic Diagram of 2x1 MUX</a:t>
            </a:r>
          </a:p>
        </p:txBody>
      </p:sp>
    </p:spTree>
    <p:extLst>
      <p:ext uri="{BB962C8B-B14F-4D97-AF65-F5344CB8AC3E}">
        <p14:creationId xmlns:p14="http://schemas.microsoft.com/office/powerpoint/2010/main" val="3033219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86B43-9682-D3D0-8F46-CF2BDB6A0D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5ED8E7F-4AAB-53BB-5439-DB57B36D0A21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925A4ED-0A0B-1FA2-DD31-8626EEF00537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6E283165-453A-CAD5-B9D7-BCDE0A819922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33F051B4-D173-9737-B7C5-3D582A7C61F4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50FD1CFC-2E1F-2EA5-2B8A-C91263FB073E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Google Shape;187;p8">
            <a:extLst>
              <a:ext uri="{FF2B5EF4-FFF2-40B4-BE49-F238E27FC236}">
                <a16:creationId xmlns:a16="http://schemas.microsoft.com/office/drawing/2014/main" id="{2923D8ED-E4DF-247B-CABE-2C18AC980A3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457199" y="6356350"/>
            <a:ext cx="10373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10/18/2023</a:t>
            </a:r>
            <a:endParaRPr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2" name="Google Shape;188;p8">
            <a:extLst>
              <a:ext uri="{FF2B5EF4-FFF2-40B4-BE49-F238E27FC236}">
                <a16:creationId xmlns:a16="http://schemas.microsoft.com/office/drawing/2014/main" id="{009A94F5-F6C1-1690-CEC9-C966014998C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209800" y="6356350"/>
            <a:ext cx="449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Dept. of Electronics and Communication Engineering</a:t>
            </a:r>
            <a:endParaRPr dirty="0"/>
          </a:p>
        </p:txBody>
      </p:sp>
      <p:sp>
        <p:nvSpPr>
          <p:cNvPr id="13" name="Google Shape;189;p8">
            <a:extLst>
              <a:ext uri="{FF2B5EF4-FFF2-40B4-BE49-F238E27FC236}">
                <a16:creationId xmlns:a16="http://schemas.microsoft.com/office/drawing/2014/main" id="{0FB3220A-C0D7-61ED-76CC-991EBF63ECA9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b="1" smtClean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pPr/>
              <a:t>18</a:t>
            </a:fld>
            <a:endParaRPr lang="en-US"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4" name="Google Shape;190;p8">
            <a:extLst>
              <a:ext uri="{FF2B5EF4-FFF2-40B4-BE49-F238E27FC236}">
                <a16:creationId xmlns:a16="http://schemas.microsoft.com/office/drawing/2014/main" id="{838C603D-2055-6496-DCB5-1383239E60B0}"/>
              </a:ext>
            </a:extLst>
          </p:cNvPr>
          <p:cNvSpPr txBox="1"/>
          <p:nvPr/>
        </p:nvSpPr>
        <p:spPr>
          <a:xfrm>
            <a:off x="437535" y="990600"/>
            <a:ext cx="853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Circuit Implementation</a:t>
            </a:r>
            <a:r>
              <a:rPr lang="en-US" sz="3200" b="1" i="0" u="none" strike="noStrike" cap="none" dirty="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:</a:t>
            </a:r>
            <a:endParaRPr sz="3200" b="1" i="0" u="none" strike="noStrike" cap="none" dirty="0">
              <a:solidFill>
                <a:srgbClr val="FF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" name="Google Shape;191;p8">
            <a:extLst>
              <a:ext uri="{FF2B5EF4-FFF2-40B4-BE49-F238E27FC236}">
                <a16:creationId xmlns:a16="http://schemas.microsoft.com/office/drawing/2014/main" id="{44D4A7D2-316A-7E2D-F09F-87A8621B046F}"/>
              </a:ext>
            </a:extLst>
          </p:cNvPr>
          <p:cNvSpPr txBox="1"/>
          <p:nvPr/>
        </p:nvSpPr>
        <p:spPr>
          <a:xfrm>
            <a:off x="2959510" y="304800"/>
            <a:ext cx="618444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Enhancing Real-Time Clocks with a Low-Power Crystal Oscillator and Pulsed Driver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AB4394-81EE-5D88-1D21-9D6E3419B4E9}"/>
              </a:ext>
            </a:extLst>
          </p:cNvPr>
          <p:cNvSpPr txBox="1"/>
          <p:nvPr/>
        </p:nvSpPr>
        <p:spPr>
          <a:xfrm>
            <a:off x="2582197" y="5559623"/>
            <a:ext cx="3751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" panose="02020603050405020304" pitchFamily="18" charset="0"/>
                <a:cs typeface="Times" panose="02020603050405020304" pitchFamily="18" charset="0"/>
              </a:rPr>
              <a:t>Fig. Circuit Diagram of SCN-1 conf. B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83BB9AD-1087-F68D-CD00-6D9CCD555FD3}"/>
              </a:ext>
            </a:extLst>
          </p:cNvPr>
          <p:cNvGrpSpPr/>
          <p:nvPr/>
        </p:nvGrpSpPr>
        <p:grpSpPr>
          <a:xfrm>
            <a:off x="676864" y="1737736"/>
            <a:ext cx="7628936" cy="3821887"/>
            <a:chOff x="593412" y="1933112"/>
            <a:chExt cx="5832838" cy="275010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F4382E9-613E-3691-9A11-D1A155C8A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412" y="1933112"/>
              <a:ext cx="4000706" cy="274659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BA867E6-0721-73C0-97B1-02B1B4ACC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735" y="1936617"/>
              <a:ext cx="1721515" cy="2746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2159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86B43-9682-D3D0-8F46-CF2BDB6A0D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5ED8E7F-4AAB-53BB-5439-DB57B36D0A21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925A4ED-0A0B-1FA2-DD31-8626EEF00537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6E283165-453A-CAD5-B9D7-BCDE0A819922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33F051B4-D173-9737-B7C5-3D582A7C61F4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50FD1CFC-2E1F-2EA5-2B8A-C91263FB073E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Google Shape;187;p8">
            <a:extLst>
              <a:ext uri="{FF2B5EF4-FFF2-40B4-BE49-F238E27FC236}">
                <a16:creationId xmlns:a16="http://schemas.microsoft.com/office/drawing/2014/main" id="{2923D8ED-E4DF-247B-CABE-2C18AC980A3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457199" y="6356350"/>
            <a:ext cx="10373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10/18/2023</a:t>
            </a:r>
            <a:endParaRPr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2" name="Google Shape;188;p8">
            <a:extLst>
              <a:ext uri="{FF2B5EF4-FFF2-40B4-BE49-F238E27FC236}">
                <a16:creationId xmlns:a16="http://schemas.microsoft.com/office/drawing/2014/main" id="{009A94F5-F6C1-1690-CEC9-C966014998C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209800" y="6356350"/>
            <a:ext cx="449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Dept. of Electronics and Communication Engineering</a:t>
            </a:r>
            <a:endParaRPr dirty="0"/>
          </a:p>
        </p:txBody>
      </p:sp>
      <p:sp>
        <p:nvSpPr>
          <p:cNvPr id="13" name="Google Shape;189;p8">
            <a:extLst>
              <a:ext uri="{FF2B5EF4-FFF2-40B4-BE49-F238E27FC236}">
                <a16:creationId xmlns:a16="http://schemas.microsoft.com/office/drawing/2014/main" id="{0FB3220A-C0D7-61ED-76CC-991EBF63ECA9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b="1" smtClean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pPr/>
              <a:t>19</a:t>
            </a:fld>
            <a:endParaRPr lang="en-US"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4" name="Google Shape;190;p8">
            <a:extLst>
              <a:ext uri="{FF2B5EF4-FFF2-40B4-BE49-F238E27FC236}">
                <a16:creationId xmlns:a16="http://schemas.microsoft.com/office/drawing/2014/main" id="{838C603D-2055-6496-DCB5-1383239E60B0}"/>
              </a:ext>
            </a:extLst>
          </p:cNvPr>
          <p:cNvSpPr txBox="1"/>
          <p:nvPr/>
        </p:nvSpPr>
        <p:spPr>
          <a:xfrm>
            <a:off x="437535" y="990600"/>
            <a:ext cx="853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Circuit Implementation</a:t>
            </a:r>
            <a:r>
              <a:rPr lang="en-US" sz="3200" b="1" i="0" u="none" strike="noStrike" cap="none" dirty="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:</a:t>
            </a:r>
            <a:endParaRPr sz="3200" b="1" i="0" u="none" strike="noStrike" cap="none" dirty="0">
              <a:solidFill>
                <a:srgbClr val="FF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" name="Google Shape;191;p8">
            <a:extLst>
              <a:ext uri="{FF2B5EF4-FFF2-40B4-BE49-F238E27FC236}">
                <a16:creationId xmlns:a16="http://schemas.microsoft.com/office/drawing/2014/main" id="{44D4A7D2-316A-7E2D-F09F-87A8621B046F}"/>
              </a:ext>
            </a:extLst>
          </p:cNvPr>
          <p:cNvSpPr txBox="1"/>
          <p:nvPr/>
        </p:nvSpPr>
        <p:spPr>
          <a:xfrm>
            <a:off x="2959510" y="304800"/>
            <a:ext cx="618444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Enhancing Real-Time Clocks with a Low-Power Crystal Oscillator and Pulsed Driver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AB4394-81EE-5D88-1D21-9D6E3419B4E9}"/>
              </a:ext>
            </a:extLst>
          </p:cNvPr>
          <p:cNvSpPr txBox="1"/>
          <p:nvPr/>
        </p:nvSpPr>
        <p:spPr>
          <a:xfrm>
            <a:off x="2582197" y="5559623"/>
            <a:ext cx="3751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" panose="02020603050405020304" pitchFamily="18" charset="0"/>
                <a:cs typeface="Times" panose="02020603050405020304" pitchFamily="18" charset="0"/>
              </a:rPr>
              <a:t>Fig. Circuit Diagram of SCN-2  conf. B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9ECDAD-EBE8-372D-54B3-ED6AFAD0547D}"/>
              </a:ext>
            </a:extLst>
          </p:cNvPr>
          <p:cNvGrpSpPr/>
          <p:nvPr/>
        </p:nvGrpSpPr>
        <p:grpSpPr>
          <a:xfrm>
            <a:off x="501417" y="2088408"/>
            <a:ext cx="8367279" cy="3305103"/>
            <a:chOff x="501418" y="2088408"/>
            <a:chExt cx="7994882" cy="300216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4EB48C1-E457-1732-D5DC-CF90BE511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1418" y="2088408"/>
              <a:ext cx="5550312" cy="300216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47A3888-3E47-DFA2-6656-61CCC05588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667" r="30739"/>
            <a:stretch/>
          </p:blipFill>
          <p:spPr>
            <a:xfrm>
              <a:off x="6230636" y="2088408"/>
              <a:ext cx="2265664" cy="3002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510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/>
        </p:nvSpPr>
        <p:spPr>
          <a:xfrm>
            <a:off x="2871044" y="353076"/>
            <a:ext cx="627295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Enhancing Real-Time Clocks with a Low-Power Crystal Oscillator and Pulsed Driver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dt" idx="10"/>
          </p:nvPr>
        </p:nvSpPr>
        <p:spPr>
          <a:xfrm>
            <a:off x="457200" y="6492875"/>
            <a:ext cx="1066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10/18/2023</a:t>
            </a:r>
            <a:endParaRPr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03" name="Google Shape;103;p2"/>
          <p:cNvSpPr txBox="1">
            <a:spLocks noGrp="1"/>
          </p:cNvSpPr>
          <p:nvPr>
            <p:ph type="sldNum" idx="12"/>
          </p:nvPr>
        </p:nvSpPr>
        <p:spPr>
          <a:xfrm>
            <a:off x="8305800" y="649287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2</a:t>
            </a:fld>
            <a:endParaRPr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ftr" idx="11"/>
          </p:nvPr>
        </p:nvSpPr>
        <p:spPr>
          <a:xfrm>
            <a:off x="2667000" y="6492874"/>
            <a:ext cx="449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Dept. of Electronics and Communication Engineering</a:t>
            </a:r>
            <a:endParaRPr dirty="0"/>
          </a:p>
        </p:txBody>
      </p:sp>
      <p:sp>
        <p:nvSpPr>
          <p:cNvPr id="105" name="Google Shape;105;p2"/>
          <p:cNvSpPr txBox="1"/>
          <p:nvPr/>
        </p:nvSpPr>
        <p:spPr>
          <a:xfrm>
            <a:off x="457200" y="905890"/>
            <a:ext cx="8534400" cy="3624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Outline:</a:t>
            </a:r>
            <a:endParaRPr sz="3200" b="1" i="0" u="none" strike="noStrike" cap="none" dirty="0">
              <a:solidFill>
                <a:srgbClr val="FF0000"/>
              </a:solidFill>
              <a:latin typeface="Teko"/>
              <a:ea typeface="Teko"/>
              <a:cs typeface="Teko"/>
              <a:sym typeface="Teko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15"/>
              <a:buFont typeface="Times New Roman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Objectives </a:t>
            </a:r>
            <a:endParaRPr sz="1500" b="0" i="0" u="none" strike="noStrike" cap="none" dirty="0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15"/>
              <a:buFont typeface="Times New Roman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Motivation </a:t>
            </a:r>
            <a:endParaRPr sz="1500" b="0" i="0" u="none" strike="noStrike" cap="none" dirty="0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15"/>
              <a:buFont typeface="Times New Roman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Introduction </a:t>
            </a:r>
            <a:endParaRPr sz="1500" b="0" i="0" u="none" strike="noStrike" cap="none" dirty="0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15"/>
              <a:buFont typeface="Times New Roman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Literature Review </a:t>
            </a:r>
            <a:endParaRPr sz="1500" b="0" i="0" u="none" strike="noStrike" cap="none" dirty="0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15"/>
              <a:buFont typeface="Times New Roman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Block Diagram </a:t>
            </a:r>
            <a:endParaRPr sz="1500" b="0" i="0" u="none" strike="noStrike" cap="none" dirty="0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15"/>
              <a:buFont typeface="Times New Roman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Circuit Diagram</a:t>
            </a:r>
            <a:endParaRPr sz="1500" b="0" i="0" u="none" strike="noStrike" cap="none" dirty="0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15"/>
              <a:buFont typeface="Times New Roman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Execution Flow</a:t>
            </a:r>
            <a:endParaRPr sz="2000" b="0" i="0" u="none" strike="noStrike" cap="none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15"/>
              <a:buFont typeface="Times New Roman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References</a:t>
            </a:r>
            <a:endParaRPr sz="1900" b="0" i="0" u="none" strike="noStrike" cap="none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72FD5-032C-7D83-5954-402807BF2E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732819E-101E-A602-5E55-064747116915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66E06F5-AD70-AC13-185E-2006F97DECC1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A63EB9A-BF5C-3824-D290-CC2A7B8B5148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10CDF0D1-2978-B458-9248-E42D2CB09D34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6FC28704-A934-7B89-FAFB-232A5ADB82BF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Google Shape;187;p8">
            <a:extLst>
              <a:ext uri="{FF2B5EF4-FFF2-40B4-BE49-F238E27FC236}">
                <a16:creationId xmlns:a16="http://schemas.microsoft.com/office/drawing/2014/main" id="{B18EE9A6-6902-5721-68AA-7535AB7BC53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457199" y="6356350"/>
            <a:ext cx="10373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10/18/2023</a:t>
            </a:r>
            <a:endParaRPr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2" name="Google Shape;188;p8">
            <a:extLst>
              <a:ext uri="{FF2B5EF4-FFF2-40B4-BE49-F238E27FC236}">
                <a16:creationId xmlns:a16="http://schemas.microsoft.com/office/drawing/2014/main" id="{9C05E27A-006F-1E01-0D26-2270A8C08CD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209800" y="6356350"/>
            <a:ext cx="449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Dept. of Electronics and Communication Engineering</a:t>
            </a:r>
            <a:endParaRPr dirty="0"/>
          </a:p>
        </p:txBody>
      </p:sp>
      <p:sp>
        <p:nvSpPr>
          <p:cNvPr id="13" name="Google Shape;189;p8">
            <a:extLst>
              <a:ext uri="{FF2B5EF4-FFF2-40B4-BE49-F238E27FC236}">
                <a16:creationId xmlns:a16="http://schemas.microsoft.com/office/drawing/2014/main" id="{440A2D4C-7B82-7503-D39C-9BF1B175F00F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b="1" smtClean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pPr/>
              <a:t>20</a:t>
            </a:fld>
            <a:endParaRPr lang="en-US"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4" name="Google Shape;190;p8">
            <a:extLst>
              <a:ext uri="{FF2B5EF4-FFF2-40B4-BE49-F238E27FC236}">
                <a16:creationId xmlns:a16="http://schemas.microsoft.com/office/drawing/2014/main" id="{6A67F20F-86F5-44C7-3FCE-EE59A55E0BA5}"/>
              </a:ext>
            </a:extLst>
          </p:cNvPr>
          <p:cNvSpPr txBox="1"/>
          <p:nvPr/>
        </p:nvSpPr>
        <p:spPr>
          <a:xfrm>
            <a:off x="304800" y="885225"/>
            <a:ext cx="853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Previous Crystal Oscillator Output:</a:t>
            </a:r>
            <a:endParaRPr sz="3200" b="1" i="0" u="none" strike="noStrike" cap="none" dirty="0">
              <a:solidFill>
                <a:srgbClr val="FF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" name="Google Shape;191;p8">
            <a:extLst>
              <a:ext uri="{FF2B5EF4-FFF2-40B4-BE49-F238E27FC236}">
                <a16:creationId xmlns:a16="http://schemas.microsoft.com/office/drawing/2014/main" id="{CF705AA9-AB97-EB3B-A327-6CA545298057}"/>
              </a:ext>
            </a:extLst>
          </p:cNvPr>
          <p:cNvSpPr txBox="1"/>
          <p:nvPr/>
        </p:nvSpPr>
        <p:spPr>
          <a:xfrm>
            <a:off x="2959510" y="304800"/>
            <a:ext cx="618444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Enhancing Real-Time Clocks with a Low-Power Crystal Oscillator and Pulsed Driver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DDD7437-FAAB-C9EE-8C32-CE846F329845}"/>
              </a:ext>
            </a:extLst>
          </p:cNvPr>
          <p:cNvGrpSpPr/>
          <p:nvPr/>
        </p:nvGrpSpPr>
        <p:grpSpPr>
          <a:xfrm>
            <a:off x="186812" y="1612490"/>
            <a:ext cx="8750711" cy="4267200"/>
            <a:chOff x="123601" y="2129578"/>
            <a:chExt cx="8541649" cy="6201587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231E139-7AAD-E5CF-AA04-2040164B5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601" y="2129578"/>
              <a:ext cx="4201441" cy="2936889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0886AC9-CA1F-9DAD-50DA-10B6B3AA6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2129" y="2133185"/>
              <a:ext cx="4213121" cy="2933282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AC7A865-5070-2814-72F6-E835CE049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3278" y="5394276"/>
              <a:ext cx="4237701" cy="2936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4822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CD9E4-627C-68FE-B550-57B1221658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5F381D46-F43B-9829-2256-985708228524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C100CD66-D1BC-930D-D44E-1C10FB7294ED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A768B8A-2201-88B4-306C-F4091AC45160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AE8F1E1B-988B-9FBB-B6EB-B58DE70240AC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6CFADF5D-0E6B-0D65-F49F-2B20295781A6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EFD543E4-54AC-297E-A5EA-9C76D3EDF1B0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" name="Google Shape;187;p8">
            <a:extLst>
              <a:ext uri="{FF2B5EF4-FFF2-40B4-BE49-F238E27FC236}">
                <a16:creationId xmlns:a16="http://schemas.microsoft.com/office/drawing/2014/main" id="{80435E40-57BA-68DD-8312-438521E73FD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457199" y="6356350"/>
            <a:ext cx="10373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10/18/2023</a:t>
            </a:r>
            <a:endParaRPr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6" name="Google Shape;188;p8">
            <a:extLst>
              <a:ext uri="{FF2B5EF4-FFF2-40B4-BE49-F238E27FC236}">
                <a16:creationId xmlns:a16="http://schemas.microsoft.com/office/drawing/2014/main" id="{3C1B1360-3A41-4CDB-B397-28C5B2E08A7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209800" y="6356350"/>
            <a:ext cx="449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Dept. of Electronics and Communication Engineering</a:t>
            </a:r>
            <a:endParaRPr dirty="0"/>
          </a:p>
        </p:txBody>
      </p:sp>
      <p:sp>
        <p:nvSpPr>
          <p:cNvPr id="17" name="Google Shape;189;p8">
            <a:extLst>
              <a:ext uri="{FF2B5EF4-FFF2-40B4-BE49-F238E27FC236}">
                <a16:creationId xmlns:a16="http://schemas.microsoft.com/office/drawing/2014/main" id="{5741ACF2-581B-C4DD-2660-CA214B3EF9B7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b="1" smtClean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pPr/>
              <a:t>21</a:t>
            </a:fld>
            <a:endParaRPr lang="en-US"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8" name="Google Shape;190;p8">
            <a:extLst>
              <a:ext uri="{FF2B5EF4-FFF2-40B4-BE49-F238E27FC236}">
                <a16:creationId xmlns:a16="http://schemas.microsoft.com/office/drawing/2014/main" id="{0A6CA009-CF67-CF84-FD98-A1F9A283DCE1}"/>
              </a:ext>
            </a:extLst>
          </p:cNvPr>
          <p:cNvSpPr txBox="1"/>
          <p:nvPr/>
        </p:nvSpPr>
        <p:spPr>
          <a:xfrm>
            <a:off x="304800" y="885225"/>
            <a:ext cx="853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Expected Output:</a:t>
            </a:r>
            <a:endParaRPr sz="3200" b="1" i="0" u="none" strike="noStrike" cap="none" dirty="0">
              <a:solidFill>
                <a:srgbClr val="FF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9" name="Google Shape;191;p8">
            <a:extLst>
              <a:ext uri="{FF2B5EF4-FFF2-40B4-BE49-F238E27FC236}">
                <a16:creationId xmlns:a16="http://schemas.microsoft.com/office/drawing/2014/main" id="{DE4E072A-A7F8-11AF-4C12-177C528A7F93}"/>
              </a:ext>
            </a:extLst>
          </p:cNvPr>
          <p:cNvSpPr txBox="1"/>
          <p:nvPr/>
        </p:nvSpPr>
        <p:spPr>
          <a:xfrm>
            <a:off x="2959510" y="304800"/>
            <a:ext cx="618444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Enhancing Real-Time Clocks with a Low-Power Crystal Oscillator and Pulsed Driver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1F5D0CB-E8E0-1165-1FA5-2DB3DAF4C402}"/>
              </a:ext>
            </a:extLst>
          </p:cNvPr>
          <p:cNvGrpSpPr/>
          <p:nvPr/>
        </p:nvGrpSpPr>
        <p:grpSpPr>
          <a:xfrm>
            <a:off x="216311" y="1963485"/>
            <a:ext cx="8622889" cy="3284082"/>
            <a:chOff x="216311" y="1963485"/>
            <a:chExt cx="8622889" cy="328408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CE7CFD-F609-88F0-1DEC-8028A27ADE47}"/>
                </a:ext>
              </a:extLst>
            </p:cNvPr>
            <p:cNvGrpSpPr/>
            <p:nvPr/>
          </p:nvGrpSpPr>
          <p:grpSpPr>
            <a:xfrm>
              <a:off x="216311" y="1977149"/>
              <a:ext cx="6247538" cy="3270418"/>
              <a:chOff x="2209800" y="1703821"/>
              <a:chExt cx="6193556" cy="4014239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55B84B2-5207-9AFB-D331-2D587F58D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09800" y="1703821"/>
                <a:ext cx="4230329" cy="3997467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62FE1E-164E-27A0-C36B-A374B7F51D72}"/>
                  </a:ext>
                </a:extLst>
              </p:cNvPr>
              <p:cNvSpPr txBox="1"/>
              <p:nvPr/>
            </p:nvSpPr>
            <p:spPr>
              <a:xfrm>
                <a:off x="4652350" y="5378061"/>
                <a:ext cx="3751006" cy="339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Fig. Expected Waveforms of RTC using XO </a:t>
                </a: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3114277-A4DC-CD0D-454A-51BAF16E4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9765" y="1963485"/>
              <a:ext cx="4619435" cy="2962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1369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3"/>
          <p:cNvSpPr txBox="1">
            <a:spLocks noGrp="1"/>
          </p:cNvSpPr>
          <p:nvPr>
            <p:ph type="dt" idx="10"/>
          </p:nvPr>
        </p:nvSpPr>
        <p:spPr>
          <a:xfrm>
            <a:off x="457200" y="6492875"/>
            <a:ext cx="1066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10/18/2023</a:t>
            </a:r>
            <a:endParaRPr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36" name="Google Shape;336;p13"/>
          <p:cNvSpPr txBox="1">
            <a:spLocks noGrp="1"/>
          </p:cNvSpPr>
          <p:nvPr>
            <p:ph type="sldNum" idx="12"/>
          </p:nvPr>
        </p:nvSpPr>
        <p:spPr>
          <a:xfrm>
            <a:off x="8305800" y="649287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22</a:t>
            </a:fld>
            <a:endParaRPr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37" name="Google Shape;337;p13"/>
          <p:cNvSpPr txBox="1">
            <a:spLocks noGrp="1"/>
          </p:cNvSpPr>
          <p:nvPr>
            <p:ph type="ftr" idx="11"/>
          </p:nvPr>
        </p:nvSpPr>
        <p:spPr>
          <a:xfrm>
            <a:off x="2667000" y="6492874"/>
            <a:ext cx="449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Dept. of Electronics and Communication Engineering</a:t>
            </a:r>
            <a:endParaRPr dirty="0"/>
          </a:p>
        </p:txBody>
      </p:sp>
      <p:sp>
        <p:nvSpPr>
          <p:cNvPr id="338" name="Google Shape;338;p13"/>
          <p:cNvSpPr txBox="1"/>
          <p:nvPr/>
        </p:nvSpPr>
        <p:spPr>
          <a:xfrm>
            <a:off x="542550" y="973050"/>
            <a:ext cx="8401800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References:</a:t>
            </a:r>
            <a:b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b="0" i="0" u="none" strike="noStrike" cap="none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39" name="Google Shape;339;p13"/>
          <p:cNvSpPr txBox="1"/>
          <p:nvPr/>
        </p:nvSpPr>
        <p:spPr>
          <a:xfrm>
            <a:off x="2812026" y="304800"/>
            <a:ext cx="633219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Enhancing Real-Time Clocks with a Low-Power Crystal Oscillator and Pulsed Driver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3"/>
          <p:cNvSpPr txBox="1"/>
          <p:nvPr/>
        </p:nvSpPr>
        <p:spPr>
          <a:xfrm>
            <a:off x="408900" y="1550930"/>
            <a:ext cx="8326200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i="0" u="none" strike="noStrike" cap="none" dirty="0">
                <a:solidFill>
                  <a:schemeClr val="tx1"/>
                </a:solidFill>
                <a:latin typeface="Times" panose="02020603050405020304" pitchFamily="18" charset="0"/>
                <a:ea typeface="Times"/>
                <a:cs typeface="Times" panose="02020603050405020304" pitchFamily="18" charset="0"/>
                <a:sym typeface="Times"/>
              </a:rPr>
              <a:t>[1]  D. Yoon, T. Jang, D. Sylvester, and D. Blaauw, “A 5.58 nW crystal oscillator using pulsed driver for real-time clocks,” IEEE J. Solid-State Circuits, vol. 51, no. 2, pp. 509–522, Feb. 2016.</a:t>
            </a:r>
          </a:p>
          <a:p>
            <a:r>
              <a:rPr lang="en-US" sz="2000" i="0" u="none" strike="noStrike" cap="none" dirty="0">
                <a:solidFill>
                  <a:schemeClr val="tx1"/>
                </a:solidFill>
                <a:latin typeface="Times" panose="02020603050405020304" pitchFamily="18" charset="0"/>
                <a:ea typeface="Times"/>
                <a:cs typeface="Times" panose="02020603050405020304" pitchFamily="18" charset="0"/>
                <a:sym typeface="Times"/>
              </a:rPr>
              <a:t>[2] </a:t>
            </a:r>
            <a:r>
              <a:rPr lang="en-IN" sz="2000" b="0" i="0" dirty="0">
                <a:solidFill>
                  <a:schemeClr val="tx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Siniscalchi, Mariana, Fernando Silveira, and Carlos Galup-Montoro. "Ultra-low-voltage CMOS crystal oscillators." </a:t>
            </a:r>
            <a:r>
              <a:rPr lang="en-IN" sz="2000" b="0" i="1" dirty="0">
                <a:solidFill>
                  <a:schemeClr val="tx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IEEE Transactions on Circuits and Systems I: Regular Papers</a:t>
            </a:r>
            <a:r>
              <a:rPr lang="en-IN" sz="2000" b="0" i="0" dirty="0">
                <a:solidFill>
                  <a:schemeClr val="tx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 67.6 (2020): 1846-1856.</a:t>
            </a:r>
            <a:br>
              <a:rPr lang="en-US" sz="2000" i="0" u="none" strike="noStrike" cap="none" dirty="0">
                <a:solidFill>
                  <a:schemeClr val="tx1"/>
                </a:solidFill>
                <a:latin typeface="Times" panose="02020603050405020304" pitchFamily="18" charset="0"/>
                <a:ea typeface="Times"/>
                <a:cs typeface="Times" panose="02020603050405020304" pitchFamily="18" charset="0"/>
                <a:sym typeface="Times"/>
              </a:rPr>
            </a:br>
            <a:r>
              <a:rPr lang="en-US" sz="2000" i="0" u="none" strike="noStrike" cap="none" dirty="0">
                <a:solidFill>
                  <a:schemeClr val="tx1"/>
                </a:solidFill>
                <a:latin typeface="Times" panose="02020603050405020304" pitchFamily="18" charset="0"/>
                <a:ea typeface="Times"/>
                <a:cs typeface="Times" panose="02020603050405020304" pitchFamily="18" charset="0"/>
                <a:sym typeface="Times"/>
              </a:rPr>
              <a:t>[3] 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Xu, Zule, et al. "Ultralow-power class-c complementary colpitts crystal oscillator." </a:t>
            </a:r>
            <a:r>
              <a:rPr lang="en-IN" sz="2000" b="0" i="1" dirty="0">
                <a:solidFill>
                  <a:srgbClr val="22222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IEEE Solid-State Circuits Letters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 3 (2020): 274-277.</a:t>
            </a:r>
            <a:r>
              <a:rPr lang="en-US" sz="2000" i="0" u="none" strike="noStrike" cap="none" dirty="0">
                <a:solidFill>
                  <a:schemeClr val="tx1"/>
                </a:solidFill>
                <a:latin typeface="Times" panose="02020603050405020304" pitchFamily="18" charset="0"/>
                <a:ea typeface="Times"/>
                <a:cs typeface="Times" panose="02020603050405020304" pitchFamily="18" charset="0"/>
                <a:sym typeface="Times"/>
              </a:rPr>
              <a:t>[4] 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Melek, Luiz Alberto Pasini, Márcio Cherem Schneider, and Carlos Galup-Montoro. "Operation of the classical CMOS Schmitt trigger as an ultra-low-voltage amplifier." </a:t>
            </a:r>
            <a:r>
              <a:rPr lang="en-IN" sz="2000" b="0" i="1" dirty="0">
                <a:solidFill>
                  <a:srgbClr val="22222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IEEE Transactions on Circuits and Systems II: Express Briefs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 65.9 (2017): 1239-1243.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strike="noStrike" cap="none" dirty="0">
                <a:solidFill>
                  <a:schemeClr val="tx1"/>
                </a:solidFill>
                <a:latin typeface="Times" panose="02020603050405020304" pitchFamily="18" charset="0"/>
                <a:ea typeface="Times"/>
                <a:cs typeface="Times" panose="02020603050405020304" pitchFamily="18" charset="0"/>
                <a:sym typeface="Times"/>
              </a:rPr>
              <a:t>[5] 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Iguchi, Shunta, Takayasu Sakurai, and Makoto Takamiya. "A low-power CMOS crystal oscillator using a stacked-amplifier architecture." </a:t>
            </a:r>
            <a:r>
              <a:rPr lang="en-IN" sz="2000" b="0" i="1" dirty="0">
                <a:solidFill>
                  <a:srgbClr val="22222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IEEE Journal of Solid-State Circuits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 52.11 (2017): 3006-3017.</a:t>
            </a:r>
            <a:endParaRPr lang="en-US" sz="2000" i="0" u="none" strike="noStrike" cap="none" dirty="0">
              <a:solidFill>
                <a:schemeClr val="tx1"/>
              </a:solidFill>
              <a:latin typeface="Times" panose="02020603050405020304" pitchFamily="18" charset="0"/>
              <a:ea typeface="Times"/>
              <a:cs typeface="Times" panose="02020603050405020304" pitchFamily="18" charset="0"/>
              <a:sym typeface="Time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4"/>
          <p:cNvSpPr txBox="1">
            <a:spLocks noGrp="1"/>
          </p:cNvSpPr>
          <p:nvPr>
            <p:ph type="dt" idx="10"/>
          </p:nvPr>
        </p:nvSpPr>
        <p:spPr>
          <a:xfrm>
            <a:off x="457200" y="6492875"/>
            <a:ext cx="1066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10/18/2023</a:t>
            </a:r>
            <a:endParaRPr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46" name="Google Shape;346;p14"/>
          <p:cNvSpPr txBox="1">
            <a:spLocks noGrp="1"/>
          </p:cNvSpPr>
          <p:nvPr>
            <p:ph type="sldNum" idx="12"/>
          </p:nvPr>
        </p:nvSpPr>
        <p:spPr>
          <a:xfrm>
            <a:off x="8305800" y="649287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23</a:t>
            </a:fld>
            <a:endParaRPr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47" name="Google Shape;347;p14"/>
          <p:cNvSpPr txBox="1">
            <a:spLocks noGrp="1"/>
          </p:cNvSpPr>
          <p:nvPr>
            <p:ph type="ftr" idx="11"/>
          </p:nvPr>
        </p:nvSpPr>
        <p:spPr>
          <a:xfrm>
            <a:off x="2667000" y="6492874"/>
            <a:ext cx="449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Dept. of Electronics and Communication Engineering</a:t>
            </a:r>
            <a:endParaRPr dirty="0"/>
          </a:p>
        </p:txBody>
      </p:sp>
      <p:sp>
        <p:nvSpPr>
          <p:cNvPr id="348" name="Google Shape;348;p14"/>
          <p:cNvSpPr txBox="1"/>
          <p:nvPr/>
        </p:nvSpPr>
        <p:spPr>
          <a:xfrm>
            <a:off x="2133600" y="3136600"/>
            <a:ext cx="5435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Any Questions/Discussions ???</a:t>
            </a:r>
            <a:endParaRPr sz="3200" b="1" i="0" u="none" strike="noStrike" cap="none" dirty="0">
              <a:solidFill>
                <a:srgbClr val="FF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49" name="Google Shape;349;p14"/>
          <p:cNvSpPr txBox="1"/>
          <p:nvPr/>
        </p:nvSpPr>
        <p:spPr>
          <a:xfrm>
            <a:off x="2989006" y="304800"/>
            <a:ext cx="615511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Enhancing Real-Time Clocks with a Low-Power Crystal Oscillator and Pulsed Driver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5"/>
          <p:cNvSpPr txBox="1">
            <a:spLocks noGrp="1"/>
          </p:cNvSpPr>
          <p:nvPr>
            <p:ph type="dt" idx="10"/>
          </p:nvPr>
        </p:nvSpPr>
        <p:spPr>
          <a:xfrm>
            <a:off x="457200" y="6492875"/>
            <a:ext cx="1066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10/18/2023</a:t>
            </a:r>
            <a:endParaRPr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55" name="Google Shape;355;p15"/>
          <p:cNvSpPr txBox="1">
            <a:spLocks noGrp="1"/>
          </p:cNvSpPr>
          <p:nvPr>
            <p:ph type="sldNum" idx="12"/>
          </p:nvPr>
        </p:nvSpPr>
        <p:spPr>
          <a:xfrm>
            <a:off x="8305800" y="649287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24</a:t>
            </a:fld>
            <a:endParaRPr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56" name="Google Shape;356;p15"/>
          <p:cNvSpPr txBox="1">
            <a:spLocks noGrp="1"/>
          </p:cNvSpPr>
          <p:nvPr>
            <p:ph type="ftr" idx="11"/>
          </p:nvPr>
        </p:nvSpPr>
        <p:spPr>
          <a:xfrm>
            <a:off x="2667000" y="6492874"/>
            <a:ext cx="449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Dept. of Electronics and Communication Engineering</a:t>
            </a:r>
            <a:endParaRPr dirty="0"/>
          </a:p>
        </p:txBody>
      </p:sp>
      <p:sp>
        <p:nvSpPr>
          <p:cNvPr id="357" name="Google Shape;357;p15"/>
          <p:cNvSpPr txBox="1"/>
          <p:nvPr/>
        </p:nvSpPr>
        <p:spPr>
          <a:xfrm>
            <a:off x="3028950" y="2970132"/>
            <a:ext cx="4673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3E30FA"/>
                </a:solidFill>
                <a:latin typeface="Teko"/>
                <a:ea typeface="Teko"/>
                <a:cs typeface="Teko"/>
                <a:sym typeface="Teko"/>
              </a:rPr>
              <a:t>Thank You !!!</a:t>
            </a:r>
            <a:endParaRPr sz="4000" b="1" i="0" u="none" strike="noStrike" cap="none" dirty="0">
              <a:solidFill>
                <a:srgbClr val="3E30FA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58" name="Google Shape;358;p15"/>
          <p:cNvSpPr txBox="1"/>
          <p:nvPr/>
        </p:nvSpPr>
        <p:spPr>
          <a:xfrm>
            <a:off x="2340077" y="304800"/>
            <a:ext cx="680374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Enhancing Real-Time Clocks with a Low-Power Crystal Oscillator and Pulsed Driver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457199" y="1575375"/>
            <a:ext cx="8249265" cy="455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4500" indent="-342900" algn="just">
              <a:spcBef>
                <a:spcPts val="400"/>
              </a:spcBef>
              <a:buSzPts val="2000"/>
            </a:pPr>
            <a:r>
              <a:rPr lang="en-US" sz="2000" b="1" dirty="0">
                <a:latin typeface="Times"/>
                <a:cs typeface="Times"/>
              </a:rPr>
              <a:t>The main objective of this project are </a:t>
            </a:r>
          </a:p>
          <a:p>
            <a:pPr marL="901700" lvl="1" indent="-342900" algn="just">
              <a:spcBef>
                <a:spcPts val="400"/>
              </a:spcBef>
              <a:buSzPts val="2000"/>
              <a:buFont typeface="+mj-lt"/>
              <a:buAutoNum type="arabicPeriod"/>
            </a:pPr>
            <a:r>
              <a:rPr lang="en-US" sz="2000" dirty="0">
                <a:latin typeface="Times"/>
                <a:cs typeface="Times"/>
              </a:rPr>
              <a:t>To enhance the performance of Real-Time Clocks (RTCs) by integrating a low-power crystal oscillator and pulsed drivers. </a:t>
            </a:r>
          </a:p>
          <a:p>
            <a:pPr marL="901700" lvl="1" indent="-342900" algn="just">
              <a:spcBef>
                <a:spcPts val="400"/>
              </a:spcBef>
              <a:buSzPts val="2000"/>
              <a:buFont typeface="+mj-lt"/>
              <a:buAutoNum type="arabicPeriod"/>
            </a:pPr>
            <a:r>
              <a:rPr lang="en-US" sz="2000" dirty="0">
                <a:latin typeface="Times"/>
                <a:cs typeface="Times"/>
              </a:rPr>
              <a:t>To replace traditional amplifiers with pulsed drivers, incorporating Delay Locked Loop (DLL) and Switched Capacitor Networks (SCN) for precise pulse generation and programmable time delays.</a:t>
            </a:r>
          </a:p>
        </p:txBody>
      </p:sp>
      <p:sp>
        <p:nvSpPr>
          <p:cNvPr id="111" name="Google Shape;111;p3"/>
          <p:cNvSpPr txBox="1">
            <a:spLocks noGrp="1"/>
          </p:cNvSpPr>
          <p:nvPr>
            <p:ph type="dt" idx="10"/>
          </p:nvPr>
        </p:nvSpPr>
        <p:spPr>
          <a:xfrm>
            <a:off x="457199" y="6356350"/>
            <a:ext cx="10864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10/18/2023</a:t>
            </a:r>
            <a:endParaRPr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Dept. of Electronics and Communication Engineering</a:t>
            </a:r>
            <a:endParaRPr dirty="0"/>
          </a:p>
        </p:txBody>
      </p:sp>
      <p:sp>
        <p:nvSpPr>
          <p:cNvPr id="113" name="Google Shape;113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3</a:t>
            </a:fld>
            <a:endParaRPr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437535" y="990600"/>
            <a:ext cx="853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Objectives:</a:t>
            </a:r>
            <a:endParaRPr sz="3200" b="1" i="0" u="none" strike="noStrike" cap="none" dirty="0">
              <a:solidFill>
                <a:srgbClr val="FF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3156155" y="284250"/>
            <a:ext cx="598792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Enhancing Real-Time Clocks with a Low-Power Crystal Oscillator and Pulsed Driver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9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just">
              <a:spcBef>
                <a:spcPts val="400"/>
              </a:spcBef>
              <a:buSzPts val="2000"/>
              <a:buFont typeface="Times"/>
              <a:buChar char="•"/>
            </a:pPr>
            <a:r>
              <a:rPr lang="en-US" sz="2000" dirty="0">
                <a:latin typeface="Times"/>
                <a:cs typeface="Times"/>
              </a:rPr>
              <a:t>The Real Time Clock’s main motive is to timestamp data, schedule events, manage power and for the data accuracy.</a:t>
            </a:r>
          </a:p>
          <a:p>
            <a:pPr marL="457200" lvl="0" indent="-355600" algn="just">
              <a:spcBef>
                <a:spcPts val="400"/>
              </a:spcBef>
              <a:buSzPts val="2000"/>
              <a:buFont typeface="Times"/>
              <a:buChar char="•"/>
            </a:pPr>
            <a:r>
              <a:rPr lang="en-US" sz="2000" dirty="0">
                <a:latin typeface="Times"/>
                <a:cs typeface="Times"/>
              </a:rPr>
              <a:t>As the demand for energy-efficient and accurate timekeeping continues to rise, there is a pressing need to optimize RTC technology. </a:t>
            </a:r>
          </a:p>
          <a:p>
            <a:pPr marL="457200" lvl="0" indent="-355600" algn="just">
              <a:spcBef>
                <a:spcPts val="400"/>
              </a:spcBef>
              <a:buSzPts val="2000"/>
              <a:buFont typeface="Times"/>
              <a:buChar char="•"/>
            </a:pPr>
            <a:r>
              <a:rPr lang="en-US" sz="2000" dirty="0">
                <a:latin typeface="Times"/>
                <a:cs typeface="Times"/>
              </a:rPr>
              <a:t>By integrating a low-power crystal oscillator and innovative pulsed driver technology, this project seeks to address this challenge.</a:t>
            </a:r>
          </a:p>
          <a:p>
            <a:pPr marL="457200" lvl="0" indent="-355600" algn="just">
              <a:spcBef>
                <a:spcPts val="400"/>
              </a:spcBef>
              <a:buSzPts val="2000"/>
              <a:buFont typeface="Times"/>
              <a:buChar char="•"/>
            </a:pPr>
            <a:r>
              <a:rPr lang="en-US" sz="2000" dirty="0">
                <a:latin typeface="Times"/>
                <a:cs typeface="Times"/>
              </a:rPr>
              <a:t>These enhances the RTC accuracy and stability while also conserving energy and improving overall system performance.</a:t>
            </a:r>
            <a:endParaRPr lang="en-US" sz="2000" dirty="0">
              <a:latin typeface="Times"/>
              <a:cs typeface="Times"/>
              <a:sym typeface="Time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lang="en-US" sz="2000" dirty="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3" name="Google Shape;123;p4"/>
          <p:cNvSpPr txBox="1">
            <a:spLocks noGrp="1"/>
          </p:cNvSpPr>
          <p:nvPr>
            <p:ph type="dt" idx="10"/>
          </p:nvPr>
        </p:nvSpPr>
        <p:spPr>
          <a:xfrm>
            <a:off x="457199" y="6356350"/>
            <a:ext cx="1047135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10/18/2023</a:t>
            </a:r>
            <a:endParaRPr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24" name="Google Shape;124;p4"/>
          <p:cNvSpPr txBox="1">
            <a:spLocks noGrp="1"/>
          </p:cNvSpPr>
          <p:nvPr>
            <p:ph type="ftr" idx="11"/>
          </p:nvPr>
        </p:nvSpPr>
        <p:spPr>
          <a:xfrm>
            <a:off x="2209800" y="6356350"/>
            <a:ext cx="449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Dept. of Electronics and Communication Engineering</a:t>
            </a:r>
            <a:endParaRPr dirty="0"/>
          </a:p>
        </p:txBody>
      </p:sp>
      <p:sp>
        <p:nvSpPr>
          <p:cNvPr id="125" name="Google Shape;125;p4"/>
          <p:cNvSpPr txBox="1">
            <a:spLocks noGrp="1"/>
          </p:cNvSpPr>
          <p:nvPr>
            <p:ph type="sldNum" idx="12"/>
          </p:nvPr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4</a:t>
            </a:fld>
            <a:endParaRPr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437535" y="990600"/>
            <a:ext cx="853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Motivation:</a:t>
            </a:r>
            <a:endParaRPr sz="3200" b="1" i="0" u="none" strike="noStrike" cap="none" dirty="0">
              <a:solidFill>
                <a:srgbClr val="FF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2969342" y="304800"/>
            <a:ext cx="617465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Enhancing Real-Time Clocks with a Low-Power Crystal Oscillator and Pulsed Driver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457200" y="1472380"/>
            <a:ext cx="8229600" cy="4794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102655" lvl="0" indent="-3048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Times"/>
              <a:buChar char="●"/>
            </a:pPr>
            <a:r>
              <a:rPr lang="en-US" sz="2000" dirty="0">
                <a:latin typeface="Times"/>
                <a:cs typeface="Times"/>
              </a:rPr>
              <a:t>A Real-Time Clock (RTC) is a crucial component in electronics that require accurate timekeeping and timestamping.</a:t>
            </a:r>
          </a:p>
          <a:p>
            <a:pPr marL="457200" marR="102655" lvl="0" indent="-3048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Times"/>
              <a:buChar char="●"/>
            </a:pPr>
            <a:r>
              <a:rPr lang="en-US" sz="2000" dirty="0">
                <a:latin typeface="Times"/>
                <a:cs typeface="Times"/>
              </a:rPr>
              <a:t> RTCs are responsible for tracking the current date and time, even when the device is powered off or in a low-power state.</a:t>
            </a:r>
          </a:p>
          <a:p>
            <a:pPr marL="457200" marR="102655" lvl="0" indent="-3048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Times"/>
              <a:buChar char="●"/>
            </a:pPr>
            <a:r>
              <a:rPr lang="en-US" sz="2000" dirty="0">
                <a:latin typeface="Times"/>
                <a:cs typeface="Times"/>
              </a:rPr>
              <a:t> In generating an RTC, the already implemented Crystal Oscillator which consumes 3.24nW of power over the supply voltage of 1-1.8V with precise crystal values is used. </a:t>
            </a:r>
          </a:p>
          <a:p>
            <a:pPr marL="457200" marR="102655" lvl="0" indent="-3048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Times"/>
              <a:buChar char="●"/>
            </a:pPr>
            <a:r>
              <a:rPr lang="en-US" sz="2000" dirty="0">
                <a:latin typeface="Times"/>
                <a:cs typeface="Times"/>
              </a:rPr>
              <a:t>Amplifiers required for RTC generation can be replaced with pulsed drivers.</a:t>
            </a:r>
          </a:p>
          <a:p>
            <a:pPr marL="457200" marR="102655" lvl="0" indent="-3048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Times"/>
              <a:buChar char="●"/>
            </a:pPr>
            <a:r>
              <a:rPr lang="en-US" sz="2000" dirty="0">
                <a:latin typeface="Times"/>
                <a:cs typeface="Times"/>
              </a:rPr>
              <a:t>Switched Capacitor Networks (SCN) can be used to create programmable time delays by controlling the charging and discharging of capacitors in RTC circuitry.</a:t>
            </a:r>
            <a:endParaRPr lang="en-US" sz="2000" dirty="0">
              <a:latin typeface="Times"/>
              <a:cs typeface="Times"/>
              <a:sym typeface="Times"/>
            </a:endParaRPr>
          </a:p>
          <a:p>
            <a:pPr marL="342900" lvl="0" indent="-215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3" name="Google Shape;1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9094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10/18/2023</a:t>
            </a:r>
            <a:endParaRPr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34" name="Google Shape;134;p5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Dept. of Electronics and Communication Engineering</a:t>
            </a:r>
            <a:endParaRPr dirty="0"/>
          </a:p>
        </p:txBody>
      </p:sp>
      <p:sp>
        <p:nvSpPr>
          <p:cNvPr id="135" name="Google Shape;135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5</a:t>
            </a:fld>
            <a:endParaRPr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457200" y="1015199"/>
            <a:ext cx="8534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Introduction:</a:t>
            </a:r>
            <a:endParaRPr sz="3200" b="1" i="0" u="none" strike="noStrike" cap="none" dirty="0">
              <a:solidFill>
                <a:srgbClr val="FF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2949677" y="304800"/>
            <a:ext cx="619427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Enhancing Real-Time Clocks with a Low-Power Crystal Oscillator and Pulsed Driver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dt" idx="10"/>
          </p:nvPr>
        </p:nvSpPr>
        <p:spPr>
          <a:xfrm>
            <a:off x="437534" y="6372226"/>
            <a:ext cx="1027471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10/18/2023</a:t>
            </a:r>
            <a:endParaRPr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43" name="Google Shape;143;p6"/>
          <p:cNvSpPr txBox="1">
            <a:spLocks noGrp="1"/>
          </p:cNvSpPr>
          <p:nvPr>
            <p:ph type="ftr" idx="11"/>
          </p:nvPr>
        </p:nvSpPr>
        <p:spPr>
          <a:xfrm>
            <a:off x="2209800" y="6356350"/>
            <a:ext cx="449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Dept. of Electronics and Communication Engineering</a:t>
            </a:r>
            <a:endParaRPr dirty="0"/>
          </a:p>
        </p:txBody>
      </p:sp>
      <p:sp>
        <p:nvSpPr>
          <p:cNvPr id="144" name="Google Shape;144;p6"/>
          <p:cNvSpPr txBox="1">
            <a:spLocks noGrp="1"/>
          </p:cNvSpPr>
          <p:nvPr>
            <p:ph type="sldNum" idx="12"/>
          </p:nvPr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6</a:t>
            </a:fld>
            <a:endParaRPr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437535" y="990600"/>
            <a:ext cx="853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Literature Review:</a:t>
            </a:r>
            <a:endParaRPr sz="3200" b="1" i="0" u="none" strike="noStrike" cap="none" dirty="0">
              <a:solidFill>
                <a:srgbClr val="FF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3215148" y="304800"/>
            <a:ext cx="592895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Enhancing Real-Time Clocks with a Low-Power Crystal Oscillator and Pulsed Driver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7" name="Google Shape;147;p6"/>
          <p:cNvGraphicFramePr/>
          <p:nvPr>
            <p:extLst>
              <p:ext uri="{D42A27DB-BD31-4B8C-83A1-F6EECF244321}">
                <p14:modId xmlns:p14="http://schemas.microsoft.com/office/powerpoint/2010/main" val="231326752"/>
              </p:ext>
            </p:extLst>
          </p:nvPr>
        </p:nvGraphicFramePr>
        <p:xfrm>
          <a:off x="437535" y="1504695"/>
          <a:ext cx="8401675" cy="4907160"/>
        </p:xfrm>
        <a:graphic>
          <a:graphicData uri="http://schemas.openxmlformats.org/drawingml/2006/table">
            <a:tbl>
              <a:tblPr>
                <a:noFill/>
                <a:tableStyleId>{732C2DDA-38DB-4358-9A6F-F01FF25E7676}</a:tableStyleId>
              </a:tblPr>
              <a:tblGrid>
                <a:gridCol w="672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44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7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latin typeface="Teko" panose="020B0604020202020204" charset="0"/>
                          <a:ea typeface="Teko"/>
                          <a:cs typeface="Teko" panose="020B0604020202020204" charset="0"/>
                          <a:sym typeface="Teko"/>
                        </a:rPr>
                        <a:t>S.No</a:t>
                      </a:r>
                      <a:endParaRPr sz="1800" b="1" u="none" strike="noStrike" cap="none" dirty="0">
                        <a:latin typeface="Teko" panose="020B0604020202020204" charset="0"/>
                        <a:ea typeface="Teko"/>
                        <a:cs typeface="Teko" panose="020B0604020202020204" charset="0"/>
                        <a:sym typeface="Teko"/>
                      </a:endParaRPr>
                    </a:p>
                  </a:txBody>
                  <a:tcPr marL="91425" marR="91425" marT="91425" marB="91425"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latin typeface="Teko" panose="020B0604020202020204" charset="0"/>
                          <a:ea typeface="Teko"/>
                          <a:cs typeface="Teko" panose="020B0604020202020204" charset="0"/>
                          <a:sym typeface="Teko"/>
                        </a:rPr>
                        <a:t>Authors</a:t>
                      </a:r>
                      <a:endParaRPr sz="1800" b="1" u="none" strike="noStrike" cap="none" dirty="0">
                        <a:latin typeface="Teko" panose="020B0604020202020204" charset="0"/>
                        <a:ea typeface="Teko"/>
                        <a:cs typeface="Teko" panose="020B0604020202020204" charset="0"/>
                        <a:sym typeface="Teko"/>
                      </a:endParaRPr>
                    </a:p>
                  </a:txBody>
                  <a:tcPr marL="91425" marR="91425" marT="91425" marB="91425"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latin typeface="Teko" panose="020B0604020202020204" charset="0"/>
                          <a:ea typeface="Teko"/>
                          <a:cs typeface="Teko" panose="020B0604020202020204" charset="0"/>
                          <a:sym typeface="Teko"/>
                        </a:rPr>
                        <a:t>Title</a:t>
                      </a:r>
                      <a:endParaRPr sz="1800" b="1" u="none" strike="noStrike" cap="none" dirty="0">
                        <a:latin typeface="Teko" panose="020B0604020202020204" charset="0"/>
                        <a:ea typeface="Teko"/>
                        <a:cs typeface="Teko" panose="020B0604020202020204" charset="0"/>
                        <a:sym typeface="Teko"/>
                      </a:endParaRPr>
                    </a:p>
                  </a:txBody>
                  <a:tcPr marL="91425" marR="91425" marT="91425" marB="91425"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latin typeface="Teko" panose="020B0604020202020204" charset="0"/>
                          <a:ea typeface="Teko"/>
                          <a:cs typeface="Teko" panose="020B0604020202020204" charset="0"/>
                          <a:sym typeface="Teko"/>
                        </a:rPr>
                        <a:t>Year and </a:t>
                      </a: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  <a:latin typeface="Teko" panose="020B0604020202020204" charset="0"/>
                          <a:ea typeface="Teko"/>
                          <a:cs typeface="Teko" panose="020B0604020202020204" charset="0"/>
                          <a:sym typeface="Teko"/>
                        </a:rPr>
                        <a:t>Publication</a:t>
                      </a:r>
                      <a:endParaRPr sz="1800" b="1" u="none" strike="noStrike" cap="none" dirty="0">
                        <a:latin typeface="Teko" panose="020B0604020202020204" charset="0"/>
                        <a:ea typeface="Teko"/>
                        <a:cs typeface="Teko" panose="020B0604020202020204" charset="0"/>
                        <a:sym typeface="Teko"/>
                      </a:endParaRPr>
                    </a:p>
                  </a:txBody>
                  <a:tcPr marL="91425" marR="91425" marT="91425" marB="91425"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latin typeface="Teko" panose="020B0604020202020204" charset="0"/>
                          <a:ea typeface="Teko"/>
                          <a:cs typeface="Teko" panose="020B0604020202020204" charset="0"/>
                          <a:sym typeface="Teko"/>
                        </a:rPr>
                        <a:t>Research Finding</a:t>
                      </a:r>
                      <a:endParaRPr sz="1800" b="1" u="none" strike="noStrike" cap="none" dirty="0">
                        <a:latin typeface="Teko" panose="020B0604020202020204" charset="0"/>
                        <a:ea typeface="Teko"/>
                        <a:cs typeface="Teko" panose="020B0604020202020204" charset="0"/>
                        <a:sym typeface="Teko"/>
                      </a:endParaRPr>
                    </a:p>
                  </a:txBody>
                  <a:tcPr marL="91425" marR="91425" marT="91425" marB="91425">
                    <a:solidFill>
                      <a:srgbClr val="B6D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04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Teko" panose="020B0604020202020204" charset="0"/>
                          <a:ea typeface="Teko"/>
                          <a:cs typeface="Teko" panose="020B0604020202020204" charset="0"/>
                          <a:sym typeface="Teko"/>
                        </a:rPr>
                        <a:t>1.</a:t>
                      </a:r>
                      <a:endParaRPr sz="1800" u="none" strike="noStrike" cap="none" dirty="0">
                        <a:latin typeface="Teko" panose="020B0604020202020204" charset="0"/>
                        <a:ea typeface="Teko"/>
                        <a:cs typeface="Teko" panose="020B0604020202020204" charset="0"/>
                        <a:sym typeface="Teko"/>
                      </a:endParaRPr>
                    </a:p>
                  </a:txBody>
                  <a:tcPr marL="91425" marR="91425" marT="91425" marB="91425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 dirty="0">
                          <a:latin typeface="Teko" panose="020B0604020202020204" charset="0"/>
                          <a:cs typeface="Teko" panose="020B0604020202020204" charset="0"/>
                        </a:rPr>
                        <a:t>Dongmin Yoon, Taekwang Jang, Dennis Sylvester, David Blaauw</a:t>
                      </a:r>
                      <a:endParaRPr sz="1600" u="none" strike="noStrike" cap="none" dirty="0">
                        <a:latin typeface="Teko" panose="020B0604020202020204" charset="0"/>
                        <a:ea typeface="Teko"/>
                        <a:cs typeface="Teko" panose="020B0604020202020204" charset="0"/>
                        <a:sym typeface="Teko"/>
                      </a:endParaRPr>
                    </a:p>
                  </a:txBody>
                  <a:tcPr marL="91425" marR="91425" marT="91425" marB="91425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dirty="0">
                          <a:latin typeface="Teko" panose="020B0604020202020204" charset="0"/>
                          <a:cs typeface="Teko" panose="020B0604020202020204" charset="0"/>
                        </a:rPr>
                        <a:t>A 5.58 nW Crystal Oscillator Using Pulsed Driver for Real-Time Clocks</a:t>
                      </a:r>
                      <a:endParaRPr sz="1600" u="none" strike="noStrike" cap="none" dirty="0">
                        <a:latin typeface="Teko" panose="020B0604020202020204" charset="0"/>
                        <a:ea typeface="Teko"/>
                        <a:cs typeface="Teko" panose="020B0604020202020204" charset="0"/>
                        <a:sym typeface="Teko"/>
                      </a:endParaRPr>
                    </a:p>
                  </a:txBody>
                  <a:tcPr marL="91425" marR="91425" marT="91425" marB="91425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600" u="none" strike="noStrike" cap="none" dirty="0">
                          <a:latin typeface="Teko" panose="020B0604020202020204" charset="0"/>
                          <a:ea typeface="Teko"/>
                          <a:cs typeface="Teko" panose="020B0604020202020204" charset="0"/>
                          <a:sym typeface="Teko"/>
                        </a:rPr>
                        <a:t>2016,</a:t>
                      </a:r>
                      <a:r>
                        <a:rPr lang="en-US" sz="1600" dirty="0">
                          <a:latin typeface="Teko" panose="020B0604020202020204" charset="0"/>
                          <a:cs typeface="Teko" panose="020B0604020202020204" charset="0"/>
                        </a:rPr>
                        <a:t> IEEE JOURNAL OF SOLID-STATE CIRCUITS</a:t>
                      </a:r>
                      <a:endParaRPr sz="1600" u="none" strike="noStrike" cap="none" dirty="0">
                        <a:latin typeface="Teko" panose="020B0604020202020204" charset="0"/>
                        <a:ea typeface="Teko"/>
                        <a:cs typeface="Teko" panose="020B0604020202020204" charset="0"/>
                        <a:sym typeface="Teko"/>
                      </a:endParaRPr>
                    </a:p>
                  </a:txBody>
                  <a:tcPr marL="91425" marR="91425" marT="91425" marB="91425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40640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 panose="020B0604020202020204" pitchFamily="34" charset="0"/>
                        <a:buChar char="•"/>
                      </a:pPr>
                      <a:r>
                        <a:rPr lang="en-IN" sz="1600" u="none" strike="noStrike" cap="none" dirty="0">
                          <a:latin typeface="Teko" panose="020B0604020202020204" charset="0"/>
                          <a:ea typeface="Teko"/>
                          <a:cs typeface="Teko" panose="020B0604020202020204" charset="0"/>
                          <a:sym typeface="Teko"/>
                        </a:rPr>
                        <a:t>A Real-Time Clock generation using pulsed drivers and Low power crystal oscillators</a:t>
                      </a:r>
                    </a:p>
                    <a:p>
                      <a:pPr marL="40640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 panose="020B0604020202020204" pitchFamily="34" charset="0"/>
                        <a:buChar char="•"/>
                      </a:pPr>
                      <a:r>
                        <a:rPr lang="en-IN" sz="1600" u="none" strike="noStrike" cap="none" dirty="0">
                          <a:latin typeface="Teko" panose="020B0604020202020204" charset="0"/>
                          <a:ea typeface="Teko"/>
                          <a:cs typeface="Teko" panose="020B0604020202020204" charset="0"/>
                          <a:sym typeface="Teko"/>
                        </a:rPr>
                        <a:t>In Cadence Virtuoso 180nm CMOS Technology. </a:t>
                      </a:r>
                    </a:p>
                  </a:txBody>
                  <a:tcPr marL="91425" marR="91425" marT="91425" marB="91425"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768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Teko" panose="020B0604020202020204" charset="0"/>
                          <a:ea typeface="Teko"/>
                          <a:cs typeface="Teko" panose="020B0604020202020204" charset="0"/>
                          <a:sym typeface="Teko"/>
                        </a:rPr>
                        <a:t>2.</a:t>
                      </a:r>
                      <a:endParaRPr sz="1800" u="none" strike="noStrike" cap="none" dirty="0">
                        <a:latin typeface="Teko" panose="020B0604020202020204" charset="0"/>
                        <a:ea typeface="Teko"/>
                        <a:cs typeface="Teko" panose="020B0604020202020204" charset="0"/>
                        <a:sym typeface="Teko"/>
                      </a:endParaRPr>
                    </a:p>
                  </a:txBody>
                  <a:tcPr marL="91425" marR="91425" marT="91425" marB="91425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Teko" panose="020B0604020202020204" charset="0"/>
                          <a:ea typeface="Teko"/>
                          <a:cs typeface="Teko" panose="020B0604020202020204" charset="0"/>
                          <a:sym typeface="Teko"/>
                        </a:rPr>
                        <a:t>Mariana Siniscalchi , Fernando Silveira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Teko" panose="020B0604020202020204" charset="0"/>
                          <a:ea typeface="Teko"/>
                          <a:cs typeface="Teko" panose="020B0604020202020204" charset="0"/>
                          <a:sym typeface="Teko"/>
                        </a:rPr>
                        <a:t>Carlos Galup-Montoro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 dirty="0">
                        <a:latin typeface="Teko" panose="020B0604020202020204" charset="0"/>
                        <a:ea typeface="Teko"/>
                        <a:cs typeface="Teko" panose="020B0604020202020204" charset="0"/>
                        <a:sym typeface="Teko"/>
                      </a:endParaRPr>
                    </a:p>
                  </a:txBody>
                  <a:tcPr marL="91425" marR="91425" marT="91425" marB="91425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Teko" panose="020B0604020202020204" charset="0"/>
                          <a:ea typeface="Teko"/>
                          <a:cs typeface="Teko" panose="020B0604020202020204" charset="0"/>
                          <a:sym typeface="Teko"/>
                        </a:rPr>
                        <a:t>Ultra-Low-Voltage CMOS Crystal Oscillator</a:t>
                      </a:r>
                    </a:p>
                  </a:txBody>
                  <a:tcPr marL="91425" marR="91425" marT="91425" marB="91425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Teko" panose="020B0604020202020204" charset="0"/>
                          <a:ea typeface="Teko"/>
                          <a:cs typeface="Teko" panose="020B0604020202020204" charset="0"/>
                          <a:sym typeface="Teko"/>
                        </a:rPr>
                        <a:t>January 28, 2020. 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Teko" panose="020B0604020202020204" charset="0"/>
                          <a:ea typeface="Teko"/>
                          <a:cs typeface="Teko" panose="020B0604020202020204" charset="0"/>
                          <a:sym typeface="Teko"/>
                        </a:rPr>
                        <a:t>IEEE TRANSACTIONS ON CIRCUITS AND SYSTEMS–I: REGULAR PAPERS</a:t>
                      </a:r>
                      <a:endParaRPr lang="en-US" sz="1600" u="none" strike="noStrike" cap="none" dirty="0">
                        <a:latin typeface="Teko" panose="020B0604020202020204" charset="0"/>
                        <a:ea typeface="Teko"/>
                        <a:cs typeface="Teko" panose="020B0604020202020204" charset="0"/>
                        <a:sym typeface="Teko"/>
                      </a:endParaRPr>
                    </a:p>
                  </a:txBody>
                  <a:tcPr marL="91425" marR="91425" marT="91425" marB="91425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40640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 panose="020B0604020202020204" pitchFamily="34" charset="0"/>
                        <a:buChar char="•"/>
                      </a:pPr>
                      <a:r>
                        <a:rPr lang="en-US" sz="1600" u="none" strike="noStrike" cap="none" dirty="0">
                          <a:latin typeface="Teko" panose="020B0604020202020204" charset="0"/>
                          <a:ea typeface="Teko"/>
                          <a:cs typeface="Teko" panose="020B0604020202020204" charset="0"/>
                          <a:sym typeface="Teko"/>
                        </a:rPr>
                        <a:t>32KHz Crystal is proposed with specific L and C values.</a:t>
                      </a:r>
                    </a:p>
                    <a:p>
                      <a:pPr marL="40640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 panose="020B0604020202020204" pitchFamily="34" charset="0"/>
                        <a:buChar char="•"/>
                      </a:pPr>
                      <a:r>
                        <a:rPr lang="en-US" sz="1600" u="none" strike="noStrike" cap="none" dirty="0">
                          <a:latin typeface="Teko" panose="020B0604020202020204" charset="0"/>
                          <a:ea typeface="Teko"/>
                          <a:cs typeface="Teko" panose="020B0604020202020204" charset="0"/>
                          <a:sym typeface="Teko"/>
                        </a:rPr>
                        <a:t>Used 2 different approaches for better oscillator consideration.</a:t>
                      </a:r>
                    </a:p>
                    <a:p>
                      <a:pPr marL="40640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 panose="020B0604020202020204" pitchFamily="34" charset="0"/>
                        <a:buChar char="•"/>
                      </a:pPr>
                      <a:r>
                        <a:rPr lang="en-US" sz="1600" u="none" strike="noStrike" cap="none" dirty="0">
                          <a:latin typeface="Teko" panose="020B0604020202020204" charset="0"/>
                          <a:ea typeface="Teko"/>
                          <a:cs typeface="Teko" panose="020B0604020202020204" charset="0"/>
                          <a:sym typeface="Teko"/>
                        </a:rPr>
                        <a:t>Used Schmitt Trigger for low power consumption and losses</a:t>
                      </a:r>
                    </a:p>
                  </a:txBody>
                  <a:tcPr marL="91425" marR="91425" marT="91425" marB="91425"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061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 dirty="0">
                          <a:latin typeface="Teko" panose="020B0604020202020204" charset="0"/>
                          <a:ea typeface="Teko"/>
                          <a:cs typeface="Teko" panose="020B0604020202020204" charset="0"/>
                          <a:sym typeface="Teko"/>
                        </a:rPr>
                        <a:t>3</a:t>
                      </a:r>
                      <a:endParaRPr sz="1800" u="none" strike="noStrike" cap="none" dirty="0">
                        <a:latin typeface="Teko" panose="020B0604020202020204" charset="0"/>
                        <a:ea typeface="Teko"/>
                        <a:cs typeface="Teko" panose="020B0604020202020204" charset="0"/>
                        <a:sym typeface="Teko"/>
                      </a:endParaRPr>
                    </a:p>
                  </a:txBody>
                  <a:tcPr marL="91425" marR="91425" marT="91425" marB="91425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IN" sz="1600" dirty="0" err="1">
                          <a:latin typeface="Teko" panose="020B0604020202020204" charset="0"/>
                          <a:cs typeface="Teko" panose="020B0604020202020204" charset="0"/>
                        </a:rPr>
                        <a:t>Dongmin</a:t>
                      </a:r>
                      <a:r>
                        <a:rPr lang="en-IN" sz="1600" dirty="0">
                          <a:latin typeface="Teko" panose="020B0604020202020204" charset="0"/>
                          <a:cs typeface="Teko" panose="020B0604020202020204" charset="0"/>
                        </a:rPr>
                        <a:t> Yoon, </a:t>
                      </a:r>
                      <a:r>
                        <a:rPr lang="en-IN" sz="1600" dirty="0" err="1">
                          <a:latin typeface="Teko" panose="020B0604020202020204" charset="0"/>
                          <a:cs typeface="Teko" panose="020B0604020202020204" charset="0"/>
                        </a:rPr>
                        <a:t>Taekwang</a:t>
                      </a:r>
                      <a:r>
                        <a:rPr lang="en-IN" sz="1600" dirty="0">
                          <a:latin typeface="Teko" panose="020B0604020202020204" charset="0"/>
                          <a:cs typeface="Teko" panose="020B0604020202020204" charset="0"/>
                        </a:rPr>
                        <a:t> Jang, Dennis Sylvester, David Blaauw</a:t>
                      </a:r>
                      <a:endParaRPr lang="en-IN" sz="1600" u="none" strike="noStrike" cap="none" dirty="0">
                        <a:latin typeface="Teko" panose="020B0604020202020204" charset="0"/>
                        <a:ea typeface="Teko"/>
                        <a:cs typeface="Teko" panose="020B0604020202020204" charset="0"/>
                        <a:sym typeface="Teko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 dirty="0">
                        <a:latin typeface="Teko" panose="020B0604020202020204" charset="0"/>
                        <a:ea typeface="Teko"/>
                        <a:cs typeface="Teko" panose="020B0604020202020204" charset="0"/>
                        <a:sym typeface="Teko"/>
                      </a:endParaRPr>
                    </a:p>
                  </a:txBody>
                  <a:tcPr marL="91425" marR="91425" marT="91425" marB="91425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600" dirty="0">
                          <a:latin typeface="Teko" panose="020B0604020202020204" charset="0"/>
                          <a:cs typeface="Teko" panose="020B0604020202020204" charset="0"/>
                        </a:rPr>
                        <a:t>“A 5.58 </a:t>
                      </a:r>
                      <a:r>
                        <a:rPr lang="en-IN" sz="1600" dirty="0" err="1">
                          <a:latin typeface="Teko" panose="020B0604020202020204" charset="0"/>
                          <a:cs typeface="Teko" panose="020B0604020202020204" charset="0"/>
                        </a:rPr>
                        <a:t>nW</a:t>
                      </a:r>
                      <a:r>
                        <a:rPr lang="en-IN" sz="1600" dirty="0">
                          <a:latin typeface="Teko" panose="020B0604020202020204" charset="0"/>
                          <a:cs typeface="Teko" panose="020B0604020202020204" charset="0"/>
                        </a:rPr>
                        <a:t> 32.768 kHz DLL-assisted XO for real-time clocks in wireless sensing applications</a:t>
                      </a:r>
                      <a:endParaRPr lang="en-US" sz="1600" u="none" strike="noStrike" cap="none" dirty="0">
                        <a:latin typeface="Teko" panose="020B0604020202020204" charset="0"/>
                        <a:ea typeface="Teko"/>
                        <a:cs typeface="Teko" panose="020B0604020202020204" charset="0"/>
                        <a:sym typeface="Teko"/>
                      </a:endParaRPr>
                    </a:p>
                  </a:txBody>
                  <a:tcPr marL="91425" marR="91425" marT="91425" marB="91425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 dirty="0">
                          <a:latin typeface="Teko" panose="020B0604020202020204" charset="0"/>
                          <a:cs typeface="Teko" panose="020B0604020202020204" charset="0"/>
                        </a:rPr>
                        <a:t>Feb. 2012, 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 dirty="0">
                          <a:latin typeface="Teko" panose="020B0604020202020204" charset="0"/>
                          <a:cs typeface="Teko" panose="020B0604020202020204" charset="0"/>
                        </a:rPr>
                        <a:t>IEEE Int. Solid-State Circuits Conf. Dig. Tech. Papers (ISSCC), pp. 366–368</a:t>
                      </a:r>
                      <a:endParaRPr lang="en-US" sz="1600" u="none" strike="noStrike" cap="none" dirty="0">
                        <a:latin typeface="Teko" panose="020B0604020202020204" charset="0"/>
                        <a:ea typeface="Teko"/>
                        <a:cs typeface="Teko" panose="020B0604020202020204" charset="0"/>
                        <a:sym typeface="Teko"/>
                      </a:endParaRPr>
                    </a:p>
                  </a:txBody>
                  <a:tcPr marL="91425" marR="91425" marT="91425" marB="91425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40640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 panose="020B0604020202020204" pitchFamily="34" charset="0"/>
                        <a:buChar char="•"/>
                      </a:pPr>
                      <a:r>
                        <a:rPr lang="en-US" sz="1600" u="none" strike="noStrike" cap="none" dirty="0">
                          <a:latin typeface="Teko" panose="020B0604020202020204" charset="0"/>
                          <a:ea typeface="Teko"/>
                          <a:cs typeface="Teko" panose="020B0604020202020204" charset="0"/>
                          <a:sym typeface="Teko"/>
                        </a:rPr>
                        <a:t>DLL and SCN Networks are introduced with different </a:t>
                      </a:r>
                      <a:r>
                        <a:rPr lang="en-IN" sz="1600" u="none" strike="noStrike" cap="none" dirty="0">
                          <a:latin typeface="Teko" panose="020B0604020202020204" charset="0"/>
                          <a:ea typeface="Teko"/>
                          <a:cs typeface="Teko" panose="020B0604020202020204" charset="0"/>
                          <a:sym typeface="Teko"/>
                        </a:rPr>
                        <a:t>configuration.</a:t>
                      </a:r>
                    </a:p>
                    <a:p>
                      <a:pPr marL="40640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 panose="020B0604020202020204" pitchFamily="34" charset="0"/>
                        <a:buChar char="•"/>
                      </a:pPr>
                      <a:r>
                        <a:rPr lang="en-IN" sz="1600" u="none" strike="noStrike" cap="none" dirty="0">
                          <a:latin typeface="Teko" panose="020B0604020202020204" charset="0"/>
                          <a:ea typeface="Teko"/>
                          <a:cs typeface="Teko" panose="020B0604020202020204" charset="0"/>
                          <a:sym typeface="Teko"/>
                        </a:rPr>
                        <a:t>Different SCN config. Are taken.</a:t>
                      </a:r>
                    </a:p>
                  </a:txBody>
                  <a:tcPr marL="91425" marR="91425" marT="91425" marB="91425"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6473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3008A-1E32-BE2E-A2F7-7C204F7C10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Google Shape;142;p6">
            <a:extLst>
              <a:ext uri="{FF2B5EF4-FFF2-40B4-BE49-F238E27FC236}">
                <a16:creationId xmlns:a16="http://schemas.microsoft.com/office/drawing/2014/main" id="{27FE17BB-10ED-F98D-9A30-E5A8D586B5D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10/18/2023</a:t>
            </a:r>
            <a:endParaRPr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" name="Google Shape;143;p6">
            <a:extLst>
              <a:ext uri="{FF2B5EF4-FFF2-40B4-BE49-F238E27FC236}">
                <a16:creationId xmlns:a16="http://schemas.microsoft.com/office/drawing/2014/main" id="{102FFB67-9690-8D9A-7082-78C2E597217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209800" y="6356350"/>
            <a:ext cx="449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Dept. of Electronics and Communication Engineering</a:t>
            </a:r>
            <a:endParaRPr dirty="0"/>
          </a:p>
        </p:txBody>
      </p:sp>
      <p:sp>
        <p:nvSpPr>
          <p:cNvPr id="7" name="Google Shape;144;p6">
            <a:extLst>
              <a:ext uri="{FF2B5EF4-FFF2-40B4-BE49-F238E27FC236}">
                <a16:creationId xmlns:a16="http://schemas.microsoft.com/office/drawing/2014/main" id="{A6C7387B-1213-3AEE-1719-D75275233E9B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b="1" smtClean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pPr/>
              <a:t>7</a:t>
            </a:fld>
            <a:endParaRPr lang="en-US"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8" name="Google Shape;145;p6">
            <a:extLst>
              <a:ext uri="{FF2B5EF4-FFF2-40B4-BE49-F238E27FC236}">
                <a16:creationId xmlns:a16="http://schemas.microsoft.com/office/drawing/2014/main" id="{03A20428-9BDC-811E-891D-2FABE90DB2BE}"/>
              </a:ext>
            </a:extLst>
          </p:cNvPr>
          <p:cNvSpPr txBox="1"/>
          <p:nvPr/>
        </p:nvSpPr>
        <p:spPr>
          <a:xfrm>
            <a:off x="304800" y="802850"/>
            <a:ext cx="853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Literature Review:</a:t>
            </a:r>
            <a:endParaRPr sz="3200" b="1" i="0" u="none" strike="noStrike" cap="none" dirty="0">
              <a:solidFill>
                <a:srgbClr val="FF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9" name="Google Shape;146;p6">
            <a:extLst>
              <a:ext uri="{FF2B5EF4-FFF2-40B4-BE49-F238E27FC236}">
                <a16:creationId xmlns:a16="http://schemas.microsoft.com/office/drawing/2014/main" id="{9BD8C2F8-07F4-58A0-1979-598F7D7DD8F4}"/>
              </a:ext>
            </a:extLst>
          </p:cNvPr>
          <p:cNvSpPr txBox="1"/>
          <p:nvPr/>
        </p:nvSpPr>
        <p:spPr>
          <a:xfrm>
            <a:off x="3215148" y="304800"/>
            <a:ext cx="592895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Enhancing Real-Time Clocks with a Low-Power Crystal Oscillator and Pulsed Driver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" name="Google Shape;147;p6">
            <a:extLst>
              <a:ext uri="{FF2B5EF4-FFF2-40B4-BE49-F238E27FC236}">
                <a16:creationId xmlns:a16="http://schemas.microsoft.com/office/drawing/2014/main" id="{4C1A8BE5-199A-9D28-AAA5-BBD67EA6D7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695339"/>
              </p:ext>
            </p:extLst>
          </p:nvPr>
        </p:nvGraphicFramePr>
        <p:xfrm>
          <a:off x="437533" y="1577939"/>
          <a:ext cx="8401667" cy="4175640"/>
        </p:xfrm>
        <a:graphic>
          <a:graphicData uri="http://schemas.openxmlformats.org/drawingml/2006/table">
            <a:tbl>
              <a:tblPr>
                <a:noFill/>
                <a:tableStyleId>{732C2DDA-38DB-4358-9A6F-F01FF25E7676}</a:tableStyleId>
              </a:tblPr>
              <a:tblGrid>
                <a:gridCol w="672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3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449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58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latin typeface="Teko" panose="020B0604020202020204" charset="0"/>
                          <a:ea typeface="Teko"/>
                          <a:cs typeface="Teko" panose="020B0604020202020204" charset="0"/>
                          <a:sym typeface="Teko"/>
                        </a:rPr>
                        <a:t>S.No</a:t>
                      </a:r>
                      <a:endParaRPr sz="1800" b="1" u="none" strike="noStrike" cap="none" dirty="0">
                        <a:latin typeface="Teko" panose="020B0604020202020204" charset="0"/>
                        <a:ea typeface="Teko"/>
                        <a:cs typeface="Teko" panose="020B0604020202020204" charset="0"/>
                        <a:sym typeface="Teko"/>
                      </a:endParaRPr>
                    </a:p>
                  </a:txBody>
                  <a:tcPr marL="91425" marR="91425" marT="91425" marB="91425"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latin typeface="Teko" panose="020B0604020202020204" charset="0"/>
                          <a:ea typeface="Teko"/>
                          <a:cs typeface="Teko" panose="020B0604020202020204" charset="0"/>
                          <a:sym typeface="Teko"/>
                        </a:rPr>
                        <a:t>Authors</a:t>
                      </a:r>
                      <a:endParaRPr sz="1800" b="1" u="none" strike="noStrike" cap="none" dirty="0">
                        <a:latin typeface="Teko" panose="020B0604020202020204" charset="0"/>
                        <a:ea typeface="Teko"/>
                        <a:cs typeface="Teko" panose="020B0604020202020204" charset="0"/>
                        <a:sym typeface="Teko"/>
                      </a:endParaRPr>
                    </a:p>
                  </a:txBody>
                  <a:tcPr marL="91425" marR="91425" marT="91425" marB="91425"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latin typeface="Teko" panose="020B0604020202020204" charset="0"/>
                          <a:ea typeface="Teko"/>
                          <a:cs typeface="Teko" panose="020B0604020202020204" charset="0"/>
                          <a:sym typeface="Teko"/>
                        </a:rPr>
                        <a:t>Title</a:t>
                      </a:r>
                      <a:endParaRPr sz="1800" b="1" u="none" strike="noStrike" cap="none" dirty="0">
                        <a:latin typeface="Teko" panose="020B0604020202020204" charset="0"/>
                        <a:ea typeface="Teko"/>
                        <a:cs typeface="Teko" panose="020B0604020202020204" charset="0"/>
                        <a:sym typeface="Teko"/>
                      </a:endParaRPr>
                    </a:p>
                  </a:txBody>
                  <a:tcPr marL="91425" marR="91425" marT="91425" marB="91425"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latin typeface="Teko" panose="020B0604020202020204" charset="0"/>
                          <a:ea typeface="Teko"/>
                          <a:cs typeface="Teko" panose="020B0604020202020204" charset="0"/>
                          <a:sym typeface="Teko"/>
                        </a:rPr>
                        <a:t>Year and </a:t>
                      </a: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  <a:latin typeface="Teko" panose="020B0604020202020204" charset="0"/>
                          <a:ea typeface="Teko"/>
                          <a:cs typeface="Teko" panose="020B0604020202020204" charset="0"/>
                          <a:sym typeface="Teko"/>
                        </a:rPr>
                        <a:t>Publication</a:t>
                      </a:r>
                      <a:endParaRPr sz="1800" b="1" u="none" strike="noStrike" cap="none" dirty="0">
                        <a:latin typeface="Teko" panose="020B0604020202020204" charset="0"/>
                        <a:ea typeface="Teko"/>
                        <a:cs typeface="Teko" panose="020B0604020202020204" charset="0"/>
                        <a:sym typeface="Teko"/>
                      </a:endParaRPr>
                    </a:p>
                  </a:txBody>
                  <a:tcPr marL="91425" marR="91425" marT="91425" marB="91425"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latin typeface="Teko" panose="020B0604020202020204" charset="0"/>
                          <a:ea typeface="Teko"/>
                          <a:cs typeface="Teko" panose="020B0604020202020204" charset="0"/>
                          <a:sym typeface="Teko"/>
                        </a:rPr>
                        <a:t>Research Finding</a:t>
                      </a:r>
                      <a:endParaRPr sz="1800" b="1" u="none" strike="noStrike" cap="none" dirty="0">
                        <a:latin typeface="Teko" panose="020B0604020202020204" charset="0"/>
                        <a:ea typeface="Teko"/>
                        <a:cs typeface="Teko" panose="020B0604020202020204" charset="0"/>
                        <a:sym typeface="Teko"/>
                      </a:endParaRPr>
                    </a:p>
                  </a:txBody>
                  <a:tcPr marL="91425" marR="91425" marT="91425" marB="91425">
                    <a:solidFill>
                      <a:srgbClr val="B6D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530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Teko"/>
                          <a:ea typeface="Teko"/>
                          <a:cs typeface="Teko"/>
                          <a:sym typeface="Teko"/>
                        </a:rPr>
                        <a:t>4.</a:t>
                      </a:r>
                      <a:endParaRPr sz="1800" u="none" strike="noStrike" cap="none" dirty="0"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91425" marR="91425" marT="91425" marB="91425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Teko"/>
                          <a:ea typeface="Teko"/>
                          <a:cs typeface="Teko"/>
                          <a:sym typeface="Teko"/>
                        </a:rPr>
                        <a:t>Zule Xu , Noritoshi Kimura, Kenichi Okada</a:t>
                      </a:r>
                      <a:endParaRPr sz="1600" u="none" strike="noStrike" cap="none" dirty="0"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91425" marR="91425" marT="91425" marB="91425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Teko"/>
                          <a:ea typeface="Teko"/>
                          <a:cs typeface="Teko"/>
                          <a:sym typeface="Teko"/>
                        </a:rPr>
                        <a:t>Ultralow-Power Class-C Complementary Colpitts Crystal Oscillator</a:t>
                      </a:r>
                      <a:endParaRPr sz="1600" u="none" strike="noStrike" cap="none" dirty="0"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91425" marR="91425" marT="91425" marB="91425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July 21, 2020.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IEEE SOLID-STATE CIRCUITS LETTERS, VOL. 3</a:t>
                      </a:r>
                      <a:endParaRPr sz="1600" u="none" strike="noStrike" cap="none" dirty="0"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91425" marR="91425" marT="91425" marB="91425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40640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 panose="020B0604020202020204" pitchFamily="34" charset="0"/>
                        <a:buChar char="•"/>
                      </a:pPr>
                      <a:r>
                        <a:rPr lang="en-US" sz="1600" u="none" strike="noStrike" cap="none" dirty="0">
                          <a:latin typeface="Teko"/>
                          <a:ea typeface="Teko"/>
                          <a:cs typeface="Teko"/>
                          <a:sym typeface="Teko"/>
                        </a:rPr>
                        <a:t>Proposed Class C Colpitts Crystal Oscillator using CMOS technology for Low Power applications with 24MHz XO 7-μW steady-state power consumption.</a:t>
                      </a:r>
                      <a:endParaRPr sz="1600" u="none" strike="noStrike" cap="none" dirty="0"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91425" marR="91425" marT="91425" marB="91425"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350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Teko"/>
                          <a:ea typeface="Teko"/>
                          <a:cs typeface="Teko"/>
                          <a:sym typeface="Teko"/>
                        </a:rPr>
                        <a:t>5.</a:t>
                      </a:r>
                      <a:endParaRPr sz="1800" u="none" strike="noStrike" cap="none" dirty="0"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91425" marR="91425" marT="91425" marB="91425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Teko"/>
                          <a:ea typeface="Teko"/>
                          <a:cs typeface="Teko"/>
                          <a:sym typeface="Teko"/>
                        </a:rPr>
                        <a:t>Shunta Iguchi, Takayasu Sakurai, Fellow,Makoto Takamiya, </a:t>
                      </a:r>
                      <a:endParaRPr sz="1600" u="none" strike="noStrike" cap="none" dirty="0"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91425" marR="91425" marT="91425" marB="91425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Teko"/>
                          <a:ea typeface="Teko"/>
                          <a:cs typeface="Teko"/>
                          <a:sym typeface="Teko"/>
                        </a:rPr>
                        <a:t>A Low-Power CMOS Crystal Oscillator Using a Stacked-Amplifier Architecture</a:t>
                      </a:r>
                      <a:endParaRPr sz="1600" dirty="0"/>
                    </a:p>
                  </a:txBody>
                  <a:tcPr marL="91425" marR="91425" marT="91425" marB="91425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latin typeface="Teko"/>
                          <a:ea typeface="Teko"/>
                          <a:cs typeface="Teko"/>
                          <a:sym typeface="Teko"/>
                        </a:rPr>
                        <a:t>2017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Teko"/>
                          <a:ea typeface="Teko"/>
                          <a:cs typeface="Teko"/>
                          <a:sym typeface="Teko"/>
                        </a:rPr>
                        <a:t>IEEE JOURNAL OF SOLID-STATE CIRCUITS</a:t>
                      </a:r>
                      <a:endParaRPr sz="1600" dirty="0"/>
                    </a:p>
                  </a:txBody>
                  <a:tcPr marL="91425" marR="91425" marT="91425" marB="91425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40640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 panose="020B0604020202020204" pitchFamily="34" charset="0"/>
                        <a:buChar char="•"/>
                      </a:pPr>
                      <a:r>
                        <a:rPr lang="en-US" sz="1600" u="none" strike="noStrike" cap="none" dirty="0">
                          <a:latin typeface="Teko"/>
                          <a:ea typeface="Teko"/>
                          <a:cs typeface="Teko"/>
                          <a:sym typeface="Teko"/>
                        </a:rPr>
                        <a:t>Low power 39.25MHz XO with 4 stages of stacked amplifiers</a:t>
                      </a:r>
                      <a:endParaRPr sz="1600" dirty="0"/>
                    </a:p>
                    <a:p>
                      <a:pPr marL="40640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 panose="020B0604020202020204" pitchFamily="34" charset="0"/>
                        <a:buChar char="•"/>
                      </a:pPr>
                      <a:r>
                        <a:rPr lang="en-US" sz="1600" u="none" strike="noStrike" cap="none" dirty="0">
                          <a:latin typeface="Teko"/>
                          <a:ea typeface="Teko"/>
                          <a:cs typeface="Teko"/>
                          <a:sym typeface="Teko"/>
                        </a:rPr>
                        <a:t>Used 65nm CMOS Technology</a:t>
                      </a:r>
                      <a:endParaRPr sz="1600" dirty="0"/>
                    </a:p>
                  </a:txBody>
                  <a:tcPr marL="91425" marR="91425" marT="91425" marB="91425"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350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 dirty="0">
                          <a:latin typeface="Teko"/>
                          <a:ea typeface="Teko"/>
                          <a:cs typeface="Teko"/>
                          <a:sym typeface="Teko"/>
                        </a:rPr>
                        <a:t>6.</a:t>
                      </a:r>
                      <a:endParaRPr sz="1800" u="none" strike="noStrike" cap="none" dirty="0"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91425" marR="91425" marT="91425" marB="91425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 dirty="0">
                          <a:latin typeface="Teko" panose="020B0604020202020204" charset="0"/>
                          <a:cs typeface="Teko" panose="020B0604020202020204" charset="0"/>
                        </a:rPr>
                        <a:t>Y. Kim, D. Sylvester, and D. Blaauw</a:t>
                      </a:r>
                      <a:endParaRPr sz="1600" u="none" strike="noStrike" cap="none" dirty="0">
                        <a:latin typeface="Teko" panose="020B0604020202020204" charset="0"/>
                        <a:ea typeface="Teko"/>
                        <a:cs typeface="Teko" panose="020B0604020202020204" charset="0"/>
                        <a:sym typeface="Teko"/>
                      </a:endParaRPr>
                    </a:p>
                  </a:txBody>
                  <a:tcPr marL="91425" marR="91425" marT="91425" marB="91425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 dirty="0">
                          <a:latin typeface="Teko" panose="020B0604020202020204" charset="0"/>
                          <a:cs typeface="Teko" panose="020B0604020202020204" charset="0"/>
                        </a:rPr>
                        <a:t>Limited contention level converter for robust wide-range voltage conversion</a:t>
                      </a:r>
                      <a:endParaRPr sz="1600" dirty="0">
                        <a:latin typeface="Teko" panose="020B0604020202020204" charset="0"/>
                        <a:cs typeface="Teko" panose="020B0604020202020204" charset="0"/>
                      </a:endParaRPr>
                    </a:p>
                  </a:txBody>
                  <a:tcPr marL="91425" marR="91425" marT="91425" marB="91425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600" dirty="0">
                          <a:latin typeface="Teko" panose="020B0604020202020204" charset="0"/>
                          <a:cs typeface="Teko" panose="020B0604020202020204" charset="0"/>
                        </a:rPr>
                        <a:t>Jun. 2011, 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600" dirty="0">
                          <a:latin typeface="Teko" panose="020B0604020202020204" charset="0"/>
                          <a:cs typeface="Teko" panose="020B0604020202020204" charset="0"/>
                        </a:rPr>
                        <a:t>IEEE </a:t>
                      </a:r>
                      <a:r>
                        <a:rPr lang="en-IN" sz="1600" dirty="0" err="1">
                          <a:latin typeface="Teko" panose="020B0604020202020204" charset="0"/>
                          <a:cs typeface="Teko" panose="020B0604020202020204" charset="0"/>
                        </a:rPr>
                        <a:t>Symp</a:t>
                      </a:r>
                      <a:r>
                        <a:rPr lang="en-IN" sz="1600" dirty="0">
                          <a:latin typeface="Teko" panose="020B0604020202020204" charset="0"/>
                          <a:cs typeface="Teko" panose="020B0604020202020204" charset="0"/>
                        </a:rPr>
                        <a:t>. VLSI Circuits Dig. Tech. Papers, pp. 188–189.</a:t>
                      </a:r>
                      <a:endParaRPr sz="1600" u="none" strike="noStrike" cap="none" dirty="0">
                        <a:latin typeface="Teko" panose="020B0604020202020204" charset="0"/>
                        <a:ea typeface="Teko"/>
                        <a:cs typeface="Teko" panose="020B0604020202020204" charset="0"/>
                        <a:sym typeface="Teko"/>
                      </a:endParaRPr>
                    </a:p>
                  </a:txBody>
                  <a:tcPr marL="91425" marR="91425" marT="91425" marB="91425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40640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eko" panose="020B0604020202020204" charset="0"/>
                          <a:cs typeface="Teko" panose="020B0604020202020204" charset="0"/>
                        </a:rPr>
                        <a:t>Level Converters are introduced and varied with different voltage levels.</a:t>
                      </a:r>
                    </a:p>
                    <a:p>
                      <a:pPr marL="40640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eko" panose="020B0604020202020204" charset="0"/>
                          <a:cs typeface="Teko" panose="020B0604020202020204" charset="0"/>
                        </a:rPr>
                        <a:t>CMOS 180nm Technology</a:t>
                      </a:r>
                    </a:p>
                    <a:p>
                      <a:pPr marL="40640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 panose="020B0604020202020204" pitchFamily="34" charset="0"/>
                        <a:buChar char="•"/>
                      </a:pPr>
                      <a:endParaRPr sz="1600" dirty="0">
                        <a:latin typeface="Teko" panose="020B0604020202020204" charset="0"/>
                        <a:cs typeface="Teko" panose="020B0604020202020204" charset="0"/>
                      </a:endParaRPr>
                    </a:p>
                  </a:txBody>
                  <a:tcPr marL="91425" marR="91425" marT="91425" marB="91425"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65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96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3008A-1E32-BE2E-A2F7-7C204F7C10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Google Shape;142;p6">
            <a:extLst>
              <a:ext uri="{FF2B5EF4-FFF2-40B4-BE49-F238E27FC236}">
                <a16:creationId xmlns:a16="http://schemas.microsoft.com/office/drawing/2014/main" id="{27FE17BB-10ED-F98D-9A30-E5A8D586B5D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10/18/2023</a:t>
            </a:r>
            <a:endParaRPr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" name="Google Shape;143;p6">
            <a:extLst>
              <a:ext uri="{FF2B5EF4-FFF2-40B4-BE49-F238E27FC236}">
                <a16:creationId xmlns:a16="http://schemas.microsoft.com/office/drawing/2014/main" id="{102FFB67-9690-8D9A-7082-78C2E597217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209800" y="6356350"/>
            <a:ext cx="449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Dept. of Electronics and Communication Engineering</a:t>
            </a:r>
            <a:endParaRPr dirty="0"/>
          </a:p>
        </p:txBody>
      </p:sp>
      <p:sp>
        <p:nvSpPr>
          <p:cNvPr id="7" name="Google Shape;144;p6">
            <a:extLst>
              <a:ext uri="{FF2B5EF4-FFF2-40B4-BE49-F238E27FC236}">
                <a16:creationId xmlns:a16="http://schemas.microsoft.com/office/drawing/2014/main" id="{A6C7387B-1213-3AEE-1719-D75275233E9B}"/>
              </a:ext>
            </a:extLst>
          </p:cNvPr>
          <p:cNvSpPr txBox="1">
            <a:spLocks/>
          </p:cNvSpPr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b="1" smtClean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pPr/>
              <a:t>8</a:t>
            </a:fld>
            <a:endParaRPr lang="en-US"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8" name="Google Shape;145;p6">
            <a:extLst>
              <a:ext uri="{FF2B5EF4-FFF2-40B4-BE49-F238E27FC236}">
                <a16:creationId xmlns:a16="http://schemas.microsoft.com/office/drawing/2014/main" id="{03A20428-9BDC-811E-891D-2FABE90DB2BE}"/>
              </a:ext>
            </a:extLst>
          </p:cNvPr>
          <p:cNvSpPr txBox="1"/>
          <p:nvPr/>
        </p:nvSpPr>
        <p:spPr>
          <a:xfrm>
            <a:off x="304800" y="802850"/>
            <a:ext cx="853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Literature Review:</a:t>
            </a:r>
            <a:endParaRPr sz="3200" b="1" i="0" u="none" strike="noStrike" cap="none" dirty="0">
              <a:solidFill>
                <a:srgbClr val="FF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9" name="Google Shape;146;p6">
            <a:extLst>
              <a:ext uri="{FF2B5EF4-FFF2-40B4-BE49-F238E27FC236}">
                <a16:creationId xmlns:a16="http://schemas.microsoft.com/office/drawing/2014/main" id="{9BD8C2F8-07F4-58A0-1979-598F7D7DD8F4}"/>
              </a:ext>
            </a:extLst>
          </p:cNvPr>
          <p:cNvSpPr txBox="1"/>
          <p:nvPr/>
        </p:nvSpPr>
        <p:spPr>
          <a:xfrm>
            <a:off x="3215148" y="304800"/>
            <a:ext cx="592895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Enhancing Real-Time Clocks with a Low-Power Crystal Oscillator and Pulsed Driver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" name="Google Shape;147;p6">
            <a:extLst>
              <a:ext uri="{FF2B5EF4-FFF2-40B4-BE49-F238E27FC236}">
                <a16:creationId xmlns:a16="http://schemas.microsoft.com/office/drawing/2014/main" id="{4C1A8BE5-199A-9D28-AAA5-BBD67EA6D7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0353513"/>
              </p:ext>
            </p:extLst>
          </p:nvPr>
        </p:nvGraphicFramePr>
        <p:xfrm>
          <a:off x="437533" y="1577939"/>
          <a:ext cx="8401667" cy="3134521"/>
        </p:xfrm>
        <a:graphic>
          <a:graphicData uri="http://schemas.openxmlformats.org/drawingml/2006/table">
            <a:tbl>
              <a:tblPr>
                <a:noFill/>
                <a:tableStyleId>{732C2DDA-38DB-4358-9A6F-F01FF25E7676}</a:tableStyleId>
              </a:tblPr>
              <a:tblGrid>
                <a:gridCol w="672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3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449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58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latin typeface="Teko" panose="020B0604020202020204" charset="0"/>
                          <a:ea typeface="Teko"/>
                          <a:cs typeface="Teko" panose="020B0604020202020204" charset="0"/>
                          <a:sym typeface="Teko"/>
                        </a:rPr>
                        <a:t>S.No</a:t>
                      </a:r>
                      <a:endParaRPr sz="1800" b="1" u="none" strike="noStrike" cap="none" dirty="0">
                        <a:latin typeface="Teko" panose="020B0604020202020204" charset="0"/>
                        <a:ea typeface="Teko"/>
                        <a:cs typeface="Teko" panose="020B0604020202020204" charset="0"/>
                        <a:sym typeface="Teko"/>
                      </a:endParaRPr>
                    </a:p>
                  </a:txBody>
                  <a:tcPr marL="91425" marR="91425" marT="91425" marB="91425"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latin typeface="Teko" panose="020B0604020202020204" charset="0"/>
                          <a:ea typeface="Teko"/>
                          <a:cs typeface="Teko" panose="020B0604020202020204" charset="0"/>
                          <a:sym typeface="Teko"/>
                        </a:rPr>
                        <a:t>Authors</a:t>
                      </a:r>
                      <a:endParaRPr sz="1800" b="1" u="none" strike="noStrike" cap="none" dirty="0">
                        <a:latin typeface="Teko" panose="020B0604020202020204" charset="0"/>
                        <a:ea typeface="Teko"/>
                        <a:cs typeface="Teko" panose="020B0604020202020204" charset="0"/>
                        <a:sym typeface="Teko"/>
                      </a:endParaRPr>
                    </a:p>
                  </a:txBody>
                  <a:tcPr marL="91425" marR="91425" marT="91425" marB="91425"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latin typeface="Teko" panose="020B0604020202020204" charset="0"/>
                          <a:ea typeface="Teko"/>
                          <a:cs typeface="Teko" panose="020B0604020202020204" charset="0"/>
                          <a:sym typeface="Teko"/>
                        </a:rPr>
                        <a:t>Title</a:t>
                      </a:r>
                      <a:endParaRPr sz="1800" b="1" u="none" strike="noStrike" cap="none" dirty="0">
                        <a:latin typeface="Teko" panose="020B0604020202020204" charset="0"/>
                        <a:ea typeface="Teko"/>
                        <a:cs typeface="Teko" panose="020B0604020202020204" charset="0"/>
                        <a:sym typeface="Teko"/>
                      </a:endParaRPr>
                    </a:p>
                  </a:txBody>
                  <a:tcPr marL="91425" marR="91425" marT="91425" marB="91425"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latin typeface="Teko" panose="020B0604020202020204" charset="0"/>
                          <a:ea typeface="Teko"/>
                          <a:cs typeface="Teko" panose="020B0604020202020204" charset="0"/>
                          <a:sym typeface="Teko"/>
                        </a:rPr>
                        <a:t>Year and </a:t>
                      </a: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  <a:latin typeface="Teko" panose="020B0604020202020204" charset="0"/>
                          <a:ea typeface="Teko"/>
                          <a:cs typeface="Teko" panose="020B0604020202020204" charset="0"/>
                          <a:sym typeface="Teko"/>
                        </a:rPr>
                        <a:t>Publication</a:t>
                      </a:r>
                      <a:endParaRPr sz="1800" b="1" u="none" strike="noStrike" cap="none" dirty="0">
                        <a:latin typeface="Teko" panose="020B0604020202020204" charset="0"/>
                        <a:ea typeface="Teko"/>
                        <a:cs typeface="Teko" panose="020B0604020202020204" charset="0"/>
                        <a:sym typeface="Teko"/>
                      </a:endParaRPr>
                    </a:p>
                  </a:txBody>
                  <a:tcPr marL="91425" marR="91425" marT="91425" marB="91425"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latin typeface="Teko" panose="020B0604020202020204" charset="0"/>
                          <a:ea typeface="Teko"/>
                          <a:cs typeface="Teko" panose="020B0604020202020204" charset="0"/>
                          <a:sym typeface="Teko"/>
                        </a:rPr>
                        <a:t>Research Finding</a:t>
                      </a:r>
                      <a:endParaRPr sz="1800" b="1" u="none" strike="noStrike" cap="none" dirty="0">
                        <a:latin typeface="Teko" panose="020B0604020202020204" charset="0"/>
                        <a:ea typeface="Teko"/>
                        <a:cs typeface="Teko" panose="020B0604020202020204" charset="0"/>
                        <a:sym typeface="Teko"/>
                      </a:endParaRPr>
                    </a:p>
                  </a:txBody>
                  <a:tcPr marL="91425" marR="91425" marT="91425" marB="91425">
                    <a:solidFill>
                      <a:srgbClr val="B6D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530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 dirty="0">
                          <a:latin typeface="Teko"/>
                          <a:ea typeface="Teko"/>
                          <a:cs typeface="Teko"/>
                          <a:sym typeface="Teko"/>
                        </a:rPr>
                        <a:t>7.</a:t>
                      </a:r>
                      <a:endParaRPr sz="1800" u="none" strike="noStrike" cap="none" dirty="0"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91425" marR="91425" marT="91425" marB="91425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 dirty="0">
                          <a:latin typeface="Teko" panose="020B0604020202020204" charset="0"/>
                          <a:cs typeface="Teko" panose="020B0604020202020204" charset="0"/>
                        </a:rPr>
                        <a:t>S. Lin, D. Sylvester, and D. Blaauw, </a:t>
                      </a:r>
                      <a:endParaRPr sz="1600" u="none" strike="noStrike" cap="none" dirty="0">
                        <a:latin typeface="Teko" panose="020B0604020202020204" charset="0"/>
                        <a:ea typeface="Teko"/>
                        <a:cs typeface="Teko" panose="020B0604020202020204" charset="0"/>
                        <a:sym typeface="Teko"/>
                      </a:endParaRPr>
                    </a:p>
                  </a:txBody>
                  <a:tcPr marL="91425" marR="91425" marT="91425" marB="91425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 dirty="0">
                          <a:latin typeface="Teko" panose="020B0604020202020204" charset="0"/>
                          <a:cs typeface="Teko" panose="020B0604020202020204" charset="0"/>
                        </a:rPr>
                        <a:t>A 150 </a:t>
                      </a:r>
                      <a:r>
                        <a:rPr lang="en-IN" sz="1600" dirty="0" err="1">
                          <a:latin typeface="Teko" panose="020B0604020202020204" charset="0"/>
                          <a:cs typeface="Teko" panose="020B0604020202020204" charset="0"/>
                        </a:rPr>
                        <a:t>pW</a:t>
                      </a:r>
                      <a:r>
                        <a:rPr lang="en-IN" sz="1600" dirty="0">
                          <a:latin typeface="Teko" panose="020B0604020202020204" charset="0"/>
                          <a:cs typeface="Teko" panose="020B0604020202020204" charset="0"/>
                        </a:rPr>
                        <a:t> program-and-hold timer for ultra-low-power sensor platforms,”</a:t>
                      </a:r>
                      <a:endParaRPr sz="1600" dirty="0">
                        <a:latin typeface="Teko" panose="020B0604020202020204" charset="0"/>
                        <a:cs typeface="Teko" panose="020B0604020202020204" charset="0"/>
                      </a:endParaRPr>
                    </a:p>
                  </a:txBody>
                  <a:tcPr marL="91425" marR="91425" marT="91425" marB="91425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600" dirty="0">
                          <a:latin typeface="Teko" panose="020B0604020202020204" charset="0"/>
                          <a:cs typeface="Teko" panose="020B0604020202020204" charset="0"/>
                        </a:rPr>
                        <a:t>Feb. 2009, 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600" dirty="0">
                          <a:latin typeface="Teko" panose="020B0604020202020204" charset="0"/>
                          <a:cs typeface="Teko" panose="020B0604020202020204" charset="0"/>
                        </a:rPr>
                        <a:t>IEEE Int. Solid-State Circuits Conf. Dig. Tech. Papers (ISSCC), pp. 326–327</a:t>
                      </a:r>
                      <a:endParaRPr sz="1600" u="none" strike="noStrike" cap="none" dirty="0">
                        <a:latin typeface="Teko" panose="020B0604020202020204" charset="0"/>
                        <a:ea typeface="Teko"/>
                        <a:cs typeface="Teko" panose="020B0604020202020204" charset="0"/>
                        <a:sym typeface="Teko"/>
                      </a:endParaRPr>
                    </a:p>
                  </a:txBody>
                  <a:tcPr marL="91425" marR="91425" marT="91425" marB="91425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40640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eko" panose="020B0604020202020204" charset="0"/>
                          <a:cs typeface="Teko" panose="020B0604020202020204" charset="0"/>
                        </a:rPr>
                        <a:t>Timer and Hold Circuits are introduced.</a:t>
                      </a:r>
                    </a:p>
                    <a:p>
                      <a:pPr marL="40640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eko" panose="020B0604020202020204" charset="0"/>
                          <a:cs typeface="Teko" panose="020B0604020202020204" charset="0"/>
                        </a:rPr>
                        <a:t>CMOS 180nm Technology </a:t>
                      </a:r>
                    </a:p>
                  </a:txBody>
                  <a:tcPr marL="91425" marR="91425" marT="91425" marB="91425"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530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 dirty="0">
                          <a:latin typeface="Teko"/>
                          <a:ea typeface="Teko"/>
                          <a:cs typeface="Teko"/>
                          <a:sym typeface="Teko"/>
                        </a:rPr>
                        <a:t>8.</a:t>
                      </a:r>
                      <a:endParaRPr sz="1800" u="none" strike="noStrike" cap="none" dirty="0"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91425" marR="91425" marT="91425" marB="91425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 dirty="0">
                          <a:latin typeface="Teko" panose="020B0604020202020204" charset="0"/>
                          <a:cs typeface="Teko" panose="020B0604020202020204" charset="0"/>
                        </a:rPr>
                        <a:t>. Lim, I. Lee, D. Sylvester, and D. Blaauw, </a:t>
                      </a:r>
                      <a:endParaRPr sz="1600" u="none" strike="noStrike" cap="none" dirty="0">
                        <a:latin typeface="Teko" panose="020B0604020202020204" charset="0"/>
                        <a:ea typeface="Teko"/>
                        <a:cs typeface="Teko" panose="020B0604020202020204" charset="0"/>
                        <a:sym typeface="Teko"/>
                      </a:endParaRPr>
                    </a:p>
                  </a:txBody>
                  <a:tcPr marL="91425" marR="91425" marT="91425" marB="91425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 dirty="0" err="1">
                          <a:latin typeface="Teko" panose="020B0604020202020204" charset="0"/>
                          <a:cs typeface="Teko" panose="020B0604020202020204" charset="0"/>
                        </a:rPr>
                        <a:t>Batteryless</a:t>
                      </a:r>
                      <a:r>
                        <a:rPr lang="en-IN" sz="1600" dirty="0">
                          <a:latin typeface="Teko" panose="020B0604020202020204" charset="0"/>
                          <a:cs typeface="Teko" panose="020B0604020202020204" charset="0"/>
                        </a:rPr>
                        <a:t> sub-</a:t>
                      </a:r>
                      <a:r>
                        <a:rPr lang="en-IN" sz="1600" dirty="0" err="1">
                          <a:latin typeface="Teko" panose="020B0604020202020204" charset="0"/>
                          <a:cs typeface="Teko" panose="020B0604020202020204" charset="0"/>
                        </a:rPr>
                        <a:t>nW</a:t>
                      </a:r>
                      <a:r>
                        <a:rPr lang="en-IN" sz="1600" dirty="0">
                          <a:latin typeface="Teko" panose="020B0604020202020204" charset="0"/>
                          <a:cs typeface="Teko" panose="020B0604020202020204" charset="0"/>
                        </a:rPr>
                        <a:t> cortexM0+ processor with dynamic leakage-suppression logic</a:t>
                      </a:r>
                      <a:endParaRPr sz="1600" dirty="0">
                        <a:latin typeface="Teko" panose="020B0604020202020204" charset="0"/>
                        <a:cs typeface="Teko" panose="020B0604020202020204" charset="0"/>
                      </a:endParaRPr>
                    </a:p>
                  </a:txBody>
                  <a:tcPr marL="91425" marR="91425" marT="91425" marB="91425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600" dirty="0">
                          <a:latin typeface="Teko" panose="020B0604020202020204" charset="0"/>
                          <a:cs typeface="Teko" panose="020B0604020202020204" charset="0"/>
                        </a:rPr>
                        <a:t>Feb. 2015, 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600" dirty="0">
                          <a:latin typeface="Teko" panose="020B0604020202020204" charset="0"/>
                          <a:cs typeface="Teko" panose="020B0604020202020204" charset="0"/>
                        </a:rPr>
                        <a:t>IEEE Int. Solid-State Circuits Conf. Dig. Tech. Papers (ISSCC), pp. 146– 147.</a:t>
                      </a:r>
                      <a:endParaRPr sz="1600" u="none" strike="noStrike" cap="none" dirty="0">
                        <a:latin typeface="Teko" panose="020B0604020202020204" charset="0"/>
                        <a:ea typeface="Teko"/>
                        <a:cs typeface="Teko" panose="020B0604020202020204" charset="0"/>
                        <a:sym typeface="Teko"/>
                      </a:endParaRPr>
                    </a:p>
                  </a:txBody>
                  <a:tcPr marL="91425" marR="91425" marT="91425" marB="91425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40640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eko" panose="020B0604020202020204" charset="0"/>
                          <a:cs typeface="Teko" panose="020B0604020202020204" charset="0"/>
                        </a:rPr>
                        <a:t>Dynamic-leakage suppression logic is introduced in the project.</a:t>
                      </a:r>
                    </a:p>
                    <a:p>
                      <a:pPr marL="40640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eko" panose="020B0604020202020204" charset="0"/>
                          <a:cs typeface="Teko" panose="020B0604020202020204" charset="0"/>
                        </a:rPr>
                        <a:t>CMOS 180nm Technology </a:t>
                      </a:r>
                    </a:p>
                  </a:txBody>
                  <a:tcPr marL="91425" marR="91425" marT="91425" marB="91425"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359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792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11838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10/18/2023</a:t>
            </a:r>
            <a:endParaRPr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88" name="Google Shape;188;p8"/>
          <p:cNvSpPr txBox="1">
            <a:spLocks noGrp="1"/>
          </p:cNvSpPr>
          <p:nvPr>
            <p:ph type="ftr" idx="11"/>
          </p:nvPr>
        </p:nvSpPr>
        <p:spPr>
          <a:xfrm>
            <a:off x="2209800" y="6356350"/>
            <a:ext cx="449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Dept. of Electronics and Communication Engineering</a:t>
            </a:r>
            <a:endParaRPr dirty="0"/>
          </a:p>
        </p:txBody>
      </p:sp>
      <p:sp>
        <p:nvSpPr>
          <p:cNvPr id="189" name="Google Shape;189;p8"/>
          <p:cNvSpPr txBox="1">
            <a:spLocks noGrp="1"/>
          </p:cNvSpPr>
          <p:nvPr>
            <p:ph type="sldNum" idx="12"/>
          </p:nvPr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9</a:t>
            </a:fld>
            <a:endParaRPr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437535" y="990600"/>
            <a:ext cx="853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Block Diagram:</a:t>
            </a:r>
            <a:endParaRPr sz="3200" b="1" i="0" u="none" strike="noStrike" cap="none" dirty="0">
              <a:solidFill>
                <a:srgbClr val="FF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2871019" y="304800"/>
            <a:ext cx="627293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Enhancing Real-Time Clocks with a Low-Power Crystal Oscillator and Pulsed Driver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47C5E20-338C-483D-187D-93AF7F4E98BD}"/>
              </a:ext>
            </a:extLst>
          </p:cNvPr>
          <p:cNvGrpSpPr/>
          <p:nvPr/>
        </p:nvGrpSpPr>
        <p:grpSpPr>
          <a:xfrm>
            <a:off x="501445" y="1708123"/>
            <a:ext cx="5555226" cy="4260057"/>
            <a:chOff x="1523920" y="1523593"/>
            <a:chExt cx="4992249" cy="41592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C8B3CB4-42D7-0DC0-9B88-8A4CB4446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0369" y="1523593"/>
              <a:ext cx="4495800" cy="366452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A08EB7F-7DEF-314B-32D3-C4F5A1866154}"/>
                </a:ext>
              </a:extLst>
            </p:cNvPr>
            <p:cNvSpPr txBox="1"/>
            <p:nvPr/>
          </p:nvSpPr>
          <p:spPr>
            <a:xfrm>
              <a:off x="2547992" y="5375092"/>
              <a:ext cx="3236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Times" panose="02020603050405020304" pitchFamily="18" charset="0"/>
                  <a:cs typeface="Times" panose="02020603050405020304" pitchFamily="18" charset="0"/>
                </a:rPr>
                <a:t>Fig. Block Diagram of Real-Time Clock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5CED787-738D-1953-0E3B-E30BCE59C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8007" y="1821451"/>
              <a:ext cx="610135" cy="358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22B07EA-E0CD-44CE-68B4-F6701EA81E41}"/>
                </a:ext>
              </a:extLst>
            </p:cNvPr>
            <p:cNvCxnSpPr>
              <a:cxnSpLocks/>
            </p:cNvCxnSpPr>
            <p:nvPr/>
          </p:nvCxnSpPr>
          <p:spPr>
            <a:xfrm>
              <a:off x="2209800" y="2179832"/>
              <a:ext cx="1231490" cy="189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95A95F-1685-A2E9-EAB1-C1E33E8411F3}"/>
                </a:ext>
              </a:extLst>
            </p:cNvPr>
            <p:cNvSpPr txBox="1"/>
            <p:nvPr/>
          </p:nvSpPr>
          <p:spPr>
            <a:xfrm>
              <a:off x="1523920" y="1936878"/>
              <a:ext cx="12314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highlight>
                    <a:srgbClr val="FFFF00"/>
                  </a:highlight>
                </a:rPr>
                <a:t>Pre Amplifier</a:t>
              </a:r>
              <a:endParaRPr lang="en-IN" sz="1100" dirty="0">
                <a:highlight>
                  <a:srgbClr val="FFFF00"/>
                </a:highligh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F43535-BA04-E91B-BBD3-B9DD8CBD2C4E}"/>
                </a:ext>
              </a:extLst>
            </p:cNvPr>
            <p:cNvSpPr txBox="1"/>
            <p:nvPr/>
          </p:nvSpPr>
          <p:spPr>
            <a:xfrm>
              <a:off x="4704735" y="1584228"/>
              <a:ext cx="10214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highlight>
                    <a:srgbClr val="FFFF00"/>
                  </a:highlight>
                </a:rPr>
                <a:t>Output Driver</a:t>
              </a:r>
              <a:endParaRPr lang="en-IN" sz="1100" dirty="0">
                <a:highlight>
                  <a:srgbClr val="FFFF00"/>
                </a:highligh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B011BC-FEFA-0A3D-3276-0B898156DF74}"/>
                </a:ext>
              </a:extLst>
            </p:cNvPr>
            <p:cNvSpPr txBox="1"/>
            <p:nvPr/>
          </p:nvSpPr>
          <p:spPr>
            <a:xfrm>
              <a:off x="4394190" y="3904359"/>
              <a:ext cx="8212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highlight>
                    <a:srgbClr val="FFFF00"/>
                  </a:highlight>
                </a:rPr>
                <a:t>NMOS</a:t>
              </a:r>
              <a:endParaRPr lang="en-IN" sz="1100" dirty="0">
                <a:highlight>
                  <a:srgbClr val="FFFF00"/>
                </a:highlight>
              </a:endParaRP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513148B4-8205-41E9-28E1-05E4130DCDA3}"/>
                </a:ext>
              </a:extLst>
            </p:cNvPr>
            <p:cNvCxnSpPr>
              <a:endCxn id="13" idx="0"/>
            </p:cNvCxnSpPr>
            <p:nvPr/>
          </p:nvCxnSpPr>
          <p:spPr>
            <a:xfrm>
              <a:off x="4572000" y="3785419"/>
              <a:ext cx="232821" cy="118940"/>
            </a:xfrm>
            <a:prstGeom prst="curved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ACDE86-898F-37C5-593D-C979477516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1290" y="4701611"/>
              <a:ext cx="416642" cy="2544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D1DDF5-AE8A-45B8-AF8D-F50A8CC579E3}"/>
                </a:ext>
              </a:extLst>
            </p:cNvPr>
            <p:cNvSpPr txBox="1"/>
            <p:nvPr/>
          </p:nvSpPr>
          <p:spPr>
            <a:xfrm>
              <a:off x="2547992" y="4953486"/>
              <a:ext cx="18293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highlight>
                    <a:srgbClr val="FFFF00"/>
                  </a:highlight>
                </a:rPr>
                <a:t>Crystal Oscillator(3.24nW)</a:t>
              </a:r>
              <a:endParaRPr lang="en-IN" sz="1100" dirty="0">
                <a:highlight>
                  <a:srgbClr val="FFFF00"/>
                </a:highlight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7734ACA-57B1-2CBD-CAEE-E01435EE46E7}"/>
              </a:ext>
            </a:extLst>
          </p:cNvPr>
          <p:cNvSpPr txBox="1"/>
          <p:nvPr/>
        </p:nvSpPr>
        <p:spPr>
          <a:xfrm>
            <a:off x="5553964" y="1378769"/>
            <a:ext cx="3342086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Preamplifier:</a:t>
            </a:r>
          </a:p>
          <a:p>
            <a:r>
              <a:rPr lang="en-US" dirty="0"/>
              <a:t>Here Preamplifier is kept before the output driver as the small input signal before reaching to output driver must be amplified. 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30A501-C24F-3821-EADE-7DA6BF15284E}"/>
              </a:ext>
            </a:extLst>
          </p:cNvPr>
          <p:cNvSpPr txBox="1"/>
          <p:nvPr/>
        </p:nvSpPr>
        <p:spPr>
          <a:xfrm>
            <a:off x="6336482" y="2636453"/>
            <a:ext cx="2559568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Output Drivers:</a:t>
            </a:r>
          </a:p>
          <a:p>
            <a:r>
              <a:rPr lang="en-US" dirty="0"/>
              <a:t>By giving the amplified output to the drivers, this results in maximum gate-to-source voltage, minimized ON resistance and giving oscillations with minimum energy loss in the transistor.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1500</TotalTime>
  <Words>2087</Words>
  <Application>Microsoft Office PowerPoint</Application>
  <PresentationFormat>On-screen Show (4:3)</PresentationFormat>
  <Paragraphs>324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Cambria</vt:lpstr>
      <vt:lpstr>Teko</vt:lpstr>
      <vt:lpstr>Trebuchet MS</vt:lpstr>
      <vt:lpstr>Times</vt:lpstr>
      <vt:lpstr>Calibri</vt:lpstr>
      <vt:lpstr>Arial</vt:lpstr>
      <vt:lpstr>Times New Roman</vt:lpstr>
      <vt:lpstr>Office Theme</vt:lpstr>
      <vt:lpstr>A6445 – Major Project Phase - II Domain: VLSI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A6442 - Mini Project Domain: VLSI</dc:title>
  <dc:creator>CLREDDY</dc:creator>
  <cp:lastModifiedBy>aakash chandra</cp:lastModifiedBy>
  <cp:revision>29</cp:revision>
  <dcterms:created xsi:type="dcterms:W3CDTF">2006-08-15T02:00:00Z</dcterms:created>
  <dcterms:modified xsi:type="dcterms:W3CDTF">2024-01-26T08:04:17Z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d988636b42c24f9197d5d88dfabb8d80</vt:lpwstr>
  </property>
</Properties>
</file>