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notesMasters/notesMaster1.xml" ContentType="application/vnd.openxmlformats-officedocument.presentationml.notesMaster+xml"/>
  <Override PartName="/ppt/theme/theme2.xml" ContentType="application/vnd.openxmlformats-officedocument.theme+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theme/theme1.xml" ContentType="application/vnd.openxmlformats-officedocument.theme+xml"/>
  <Override PartName="/ppt/slideLayouts/slideLayout3.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4.xml" ContentType="application/vnd.openxmlformats-officedocument.presentationml.slideLayout+xml"/>
  <Override PartName="/ppt/slideLayouts/slideLayout9.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2.xml" ContentType="application/vnd.openxmlformats-officedocument.presentationml.slide+xml"/>
  <Override PartName="/ppt/notesSlides/notesSlide8.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7.xml" ContentType="application/vnd.openxmlformats-officedocument.presentationml.notesSlide+xml"/>
  <Override PartName="/ppt/slides/slide6.xml" ContentType="application/vnd.openxmlformats-officedocument.presentationml.slide+xml"/>
  <Override PartName="/ppt/notesSlides/notesSlide4.xml" ContentType="application/vnd.openxmlformats-officedocument.presentationml.notesSlide+xml"/>
  <Override PartName="/ppt/slides/slide7.xml" ContentType="application/vnd.openxmlformats-officedocument.presentationml.slide+xml"/>
  <Override PartName="/ppt/notesSlides/notesSlide3.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6.xml" ContentType="application/vnd.openxmlformats-officedocument.presentationml.notesSlide+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3"/>
  </p:notesMasterIdLst>
  <p:sldIdLst>
    <p:sldId id="257" r:id="rId12"/>
    <p:sldId id="258" r:id="rId13"/>
    <p:sldId id="259" r:id="rId14"/>
    <p:sldId id="260" r:id="rId15"/>
    <p:sldId id="261" r:id="rId16"/>
    <p:sldId id="262" r:id="rId17"/>
    <p:sldId id="263" r:id="rId18"/>
    <p:sldId id="264" r:id="rId19"/>
    <p:sldId id="265" r:id="rId20"/>
  </p:sldIdLst>
  <p:sldSz cx="9144000" cy="5143500" type="screen16x9"/>
  <p:notesSz cx="6858000" cy="9144000"/>
  <p:embeddedFontLst>
    <p:embeddedFont>
      <p:font typeface="Proxima Nova" panose="02000506030000020004" pitchFamily="2" charset="0"/>
      <p:regular r:id="rId4"/>
      <p:bold r:id="rId5"/>
      <p:italic r:id="rId6"/>
      <p:boldItalic r:id="rId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42" d="100"/>
          <a:sy n="142" d="100"/>
        </p:scale>
        <p:origin x="192" y="3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openxmlformats.org/officeDocument/2006/relationships/slide" Target="slides/slide3.xml"/><Relationship Id="rId18" Type="http://schemas.openxmlformats.org/officeDocument/2006/relationships/slide" Target="slides/slide8.xml"/><Relationship Id="rId3" Type="http://schemas.openxmlformats.org/officeDocument/2006/relationships/notesMaster" Target="notesMasters/notesMaster1.xml"/><Relationship Id="rId21" Type="http://schemas.openxmlformats.org/officeDocument/2006/relationships/customXml" Target="../customXml/item1.xml"/><Relationship Id="rId7" Type="http://schemas.openxmlformats.org/officeDocument/2006/relationships/font" Target="fonts/font4.fntdata"/><Relationship Id="rId12" Type="http://schemas.openxmlformats.org/officeDocument/2006/relationships/slide" Target="slides/slide2.xml"/><Relationship Id="rId17" Type="http://schemas.openxmlformats.org/officeDocument/2006/relationships/slide" Target="slides/slide7.xml"/><Relationship Id="rId16" Type="http://schemas.openxmlformats.org/officeDocument/2006/relationships/slide" Target="slides/slide6.xml"/><Relationship Id="rId20" Type="http://schemas.openxmlformats.org/officeDocument/2006/relationships/slide" Target="slides/slide10.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tableStyles" Target="tableStyles.xml"/><Relationship Id="rId5" Type="http://schemas.openxmlformats.org/officeDocument/2006/relationships/font" Target="fonts/font2.fntdata"/><Relationship Id="rId15" Type="http://schemas.openxmlformats.org/officeDocument/2006/relationships/slide" Target="slides/slide5.xml"/><Relationship Id="rId23" Type="http://schemas.openxmlformats.org/officeDocument/2006/relationships/customXml" Target="../customXml/item3.xml"/><Relationship Id="rId10" Type="http://schemas.openxmlformats.org/officeDocument/2006/relationships/theme" Target="theme/theme1.xml"/><Relationship Id="rId19" Type="http://schemas.openxmlformats.org/officeDocument/2006/relationships/slide" Target="slides/slide9.xml"/><Relationship Id="rId4" Type="http://schemas.openxmlformats.org/officeDocument/2006/relationships/font" Target="fonts/font1.fntdata"/><Relationship Id="rId9" Type="http://schemas.openxmlformats.org/officeDocument/2006/relationships/viewProps" Target="viewProps.xml"/><Relationship Id="rId14" Type="http://schemas.openxmlformats.org/officeDocument/2006/relationships/slide" Target="slides/slide4.xml"/><Relationship Id="rId22"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Success in this course goes beyond just attending lectures—active participation in practicals is crucial. Each lab is a chance to engage directly with Excel and Python tools, gaining confidence in handling real data. Regular attendance ensures you stay aligned with hands-on expectations.</a:t>
            </a:r>
          </a:p>
          <a:p/>
          <a:p>
            <a:r>
              <a:t>Equally important is conceptual application. Don’t fall into the trap of rote learning; analytics is about solving real problems. Your ability to apply what you learn to new situations will determine how well you succeed. This is where SLA and microprojects come in—they’re designed for practice, innovation, and reinforcement.</a:t>
            </a:r>
          </a:p>
          <a:p/>
          <a:p>
            <a:r>
              <a:t>Finally, adopt the mindset of an analyst. This means learning to interpret data critically, extract insights, and tell compelling stories that support decisions. Think of yourself not just as a student—but as a problem solver. That mindset will set you apart.</a:t>
            </a:r>
          </a:p>
        </p:txBody>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Think of your everyday interactions—watching a show on Netflix, ordering dinner via Swiggy, shopping on Amazon, or browsing YouTube. Behind the scenes, data analytics is at work, shaping your experience. These platforms gather user behavior data at massive scales.</a:t>
            </a:r>
          </a:p>
          <a:p/>
          <a:p>
            <a:r>
              <a:t>The beauty of data analytics lies in its ability to extract meaning from seemingly random numbers. Whether it's recommending your next video or forecasting product demand, analytics makes sense of complex datasets. It's the secret behind personalized experiences and efficient operations.</a:t>
            </a:r>
          </a:p>
          <a:p/>
          <a:p>
            <a:r>
              <a:t>More than just interpretation, analytics drives action. Businesses use it to predict trends, governments use it for planning, and healthcare systems use it for diagnostics. In this course, you'll learn how to unlock such power from data.</a:t>
            </a:r>
          </a:p>
        </p:txBody>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Assessment in this course is multifaceted to ensure all-round development. The core is the 70-mark theory paper, testing your understanding of concepts, statistics, and interpretation skills. Alongside, the practical component is split into internal (25 marks) and external (25 marks) evaluations—these reflect your ability to apply tools in real scenarios.</a:t>
            </a:r>
          </a:p>
          <a:p/>
          <a:p>
            <a:r>
              <a:t>SLA, or Short Learning Activities, includes microprojects and assignments and adds another 10 marks. These activities are great opportunities to showcase creativity and understanding. Moreover, two 30-mark class tests will help track your progress and reinforce classroom learning.</a:t>
            </a:r>
          </a:p>
          <a:p/>
          <a:p>
            <a:r>
              <a:t>Finally, continuous and summative assessments ensure that learning isn't just a one-time evaluation but a steady, guided process. This system encourages consistent effort, preparing you for both academic and industry expectations.</a:t>
            </a:r>
          </a:p>
        </p:txBody>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To truly succeed in this course, access to quality resources is essential. Let's start with books. 'Excel Data Analysis' by Jinjer Simon and 'Data Analysis with Excel' by A.J. Smalley will give you the practical grounding you need to master Excel-based techniques.</a:t>
            </a:r>
          </a:p>
          <a:p/>
          <a:p>
            <a:r>
              <a:t>For those keen on Python, 'Python Data Analytics' by Fabio Nelli and the 'Python Data Science Handbook' by Jake VanderPlas are top-tier guides. They take you through everything from basic operations to advanced visualizations using Matplotlib, Seaborn, and more.</a:t>
            </a:r>
          </a:p>
          <a:p/>
          <a:p>
            <a:r>
              <a:t>Beyond books, we recommend leveraging online platforms like MindTap for structured assignments, NPTEL for academic lectures, and FreeCodeCamp for hands-on coding exercises. These tools ensure your learning is comprehensive, interactive, and up to industry standards.</a:t>
            </a:r>
          </a:p>
        </p:txBody>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This course aims to empower you with practical, high-demand skills in data analytics. Starting with the basics, CO1 covers essential concepts and types of data you'll encounter. Knowing the data types is key to selecting the right analytical techniques.</a:t>
            </a:r>
          </a:p>
          <a:p/>
          <a:p>
            <a:r>
              <a:t>CO2 equips you with statistical tools including regression and hypothesis testing, helping you understand relationships within data and validate conclusions. Then, CO3 takes you into Excel, one of the most widely-used tools in industry, teaching dashboard creation and pivot table manipulation.</a:t>
            </a:r>
          </a:p>
          <a:p/>
          <a:p>
            <a:r>
              <a:t>CO4 and CO5 extend your capabilities into data visualization. You'll create compelling charts in Excel and also learn Python's powerful Matplotlib library to visualize data programmatically. These skills are foundational for any data analyst today.</a:t>
            </a:r>
          </a:p>
        </p:txBody>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What lies ahead in this course is not just theory—but action. You'll work on hands-on labs using live datasets. This isn't sandbox data, but real, messy, meaningful data. It’s your opportunity to test hypotheses, build visuals, and interpret patterns in authentic contexts.</a:t>
            </a:r>
          </a:p>
          <a:p/>
          <a:p>
            <a:r>
              <a:t>As you progress, you’ll create dashboards in Excel and plots in Python, culminating in simple predictive models. These aren’t just exercises—they mirror how analytics operates in modern businesses. You’ll also explore real case studies. How does Swiggy optimize delivery routes? How does Amazon suggest products? We'll uncover the analytics behind these questions.</a:t>
            </a:r>
          </a:p>
          <a:p/>
          <a:p>
            <a:r>
              <a:t>Finally, you’ll engage in real-world projects that demand creativity, storytelling, and strategic thinking. These will challenge you to combine all the tools and knowledge you've acquired, preparing you for both academic and industry paths. Your data journey is just beginning.</a:t>
            </a:r>
          </a:p>
        </p:txBody>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This slide breaks down the syllabus into five structured units. First, we begin with an Introduction to Data Analytics—this establishes your foundational understanding and shows how analytics is used in the real world. It's the launchpad for everything else in the course.</a:t>
            </a:r>
          </a:p>
          <a:p/>
          <a:p>
            <a:r>
              <a:t>Next, you'll dive into Statistical Analysis, where you'll apply techniques like regression, probability, and hypothesis testing. These are core tools for making data-driven decisions. From there, we move into a hands-on zone: Excel-based analytics. You'll use this ubiquitous tool to build dashboards and analyze datasets efficiently.</a:t>
            </a:r>
          </a:p>
          <a:p/>
          <a:p>
            <a:r>
              <a:t>The final two units cover visualization—first through Excel and then Python. You'll learn to use Excel’s rich visualization options to create impactful graphics. Then, we switch gears into programming with Python, learning tools like Matplotlib to build professional-grade data visuals. Together, these units give you a comprehensive toolkit for modern analytics.</a:t>
            </a:r>
          </a:p>
        </p:txBody>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Welcome to the fascinating realm of Data Analytics, where data isn't just numbers—it's the foundation of decisions. This course, offered in Semester V under the code 315326, serves as your gateway into the world where information becomes power. Designed for branches like CM, CO, CW, IF, IH, SE, and TE, this curriculum is highly interdisciplinary.</a:t>
            </a:r>
          </a:p>
          <a:p/>
          <a:p>
            <a:r>
              <a:t>We'll explore how to transform raw data into meaningful insights, enabling smarter, evidence-based decisions in real time. Data analytics skills are now vital in every sector—from healthcare to entertainment, finance to marketing. </a:t>
            </a:r>
          </a:p>
          <a:p/>
          <a:p>
            <a:r>
              <a:t>Throughout this course, you'll learn to tell stories with data, discover hidden patterns, and use tools that professionals rely on globally. So gear up for a journey that not only strengthens your technical skills but also sharpens your critical thinking. Let's begin your transformation into a data analyst.</a:t>
            </a:r>
          </a:p>
        </p:txBody>
      </p:sp>
    </p:spTree>
  </p:cSld>
  <p:clrMapOvr>
    <a:masterClrMapping/>
  </p:clrMapOvr>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1"/>
          </p:nvPr>
        </p:nvSpPr>
        <p:spPr/>
        <p:txBody>
          <a:bodyPr/>
          <a:lstStyle/>
          <a:p>
            <a:r>
              <a:t>Your analytics lab will simulate an industry-grade environment. The first essential tool is Microsoft Excel 365. You'll use it to create dynamic dashboards, manipulate large datasets, and summarize findings using pivot tables. Excel is an industry standard for quick, impactful data presentations.</a:t>
            </a:r>
          </a:p>
          <a:p/>
          <a:p>
            <a:r>
              <a:t>Next, you'll dive into Python. Specifically, we'll use Matplotlib to generate a variety of charts. From bar plots to scatter plots, this library makes data speak visually. Python offers flexibility and automation that Excel can’t match, especially for repetitive tasks.</a:t>
            </a:r>
          </a:p>
          <a:p/>
          <a:p>
            <a:r>
              <a:t>To support these tools, ensure your machine runs on Windows 10 or higher with at least 8GB of RAM and an Intel Core i5 processor. Your primary development environments will be Jupyter Notebook and Visual Studio Code—both are powerful, user-friendly interfaces that allow real-time code execution and interactive visualization.</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4"/>
        <p:cNvGrpSpPr/>
        <p:nvPr/>
      </p:nvGrpSpPr>
      <p:grpSpPr>
        <a:xfrm>
          <a:off x="0" y="0"/>
          <a:ext cx="0" cy="0"/>
          <a:chOff x="0" y="0"/>
          <a:chExt cx="0" cy="0"/>
        </a:xfrm>
      </p:grpSpPr>
      <p:sp>
        <p:nvSpPr>
          <p:cNvPr id="55" name="Google Shape;55;p11"/>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100"/>
              <a:buNone/>
              <a:defRPr sz="2100"/>
            </a:lvl1pPr>
          </a:lstStyle>
          <a:p>
            <a:endParaRPr/>
          </a:p>
        </p:txBody>
      </p:sp>
      <p:sp>
        <p:nvSpPr>
          <p:cNvPr id="56" name="Google Shape;5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7"/>
        <p:cNvGrpSpPr/>
        <p:nvPr/>
      </p:nvGrpSpPr>
      <p:grpSpPr>
        <a:xfrm>
          <a:off x="0" y="0"/>
          <a:ext cx="0" cy="0"/>
          <a:chOff x="0" y="0"/>
          <a:chExt cx="0" cy="0"/>
        </a:xfrm>
      </p:grpSpPr>
      <p:sp>
        <p:nvSpPr>
          <p:cNvPr id="58" name="Google Shape;58;p12"/>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2"/>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14000"/>
              <a:buNone/>
              <a:defRPr sz="14000" b="1"/>
            </a:lvl1pPr>
            <a:lvl2pPr lvl="1" algn="ctr">
              <a:spcBef>
                <a:spcPts val="0"/>
              </a:spcBef>
              <a:spcAft>
                <a:spcPts val="0"/>
              </a:spcAft>
              <a:buSzPts val="14000"/>
              <a:buNone/>
              <a:defRPr sz="14000" b="1"/>
            </a:lvl2pPr>
            <a:lvl3pPr lvl="2" algn="ctr">
              <a:spcBef>
                <a:spcPts val="0"/>
              </a:spcBef>
              <a:spcAft>
                <a:spcPts val="0"/>
              </a:spcAft>
              <a:buSzPts val="14000"/>
              <a:buNone/>
              <a:defRPr sz="14000" b="1"/>
            </a:lvl3pPr>
            <a:lvl4pPr lvl="3" algn="ctr">
              <a:spcBef>
                <a:spcPts val="0"/>
              </a:spcBef>
              <a:spcAft>
                <a:spcPts val="0"/>
              </a:spcAft>
              <a:buSzPts val="14000"/>
              <a:buNone/>
              <a:defRPr sz="14000" b="1"/>
            </a:lvl4pPr>
            <a:lvl5pPr lvl="4" algn="ctr">
              <a:spcBef>
                <a:spcPts val="0"/>
              </a:spcBef>
              <a:spcAft>
                <a:spcPts val="0"/>
              </a:spcAft>
              <a:buSzPts val="14000"/>
              <a:buNone/>
              <a:defRPr sz="14000" b="1"/>
            </a:lvl5pPr>
            <a:lvl6pPr lvl="5" algn="ctr">
              <a:spcBef>
                <a:spcPts val="0"/>
              </a:spcBef>
              <a:spcAft>
                <a:spcPts val="0"/>
              </a:spcAft>
              <a:buSzPts val="14000"/>
              <a:buNone/>
              <a:defRPr sz="14000" b="1"/>
            </a:lvl6pPr>
            <a:lvl7pPr lvl="6" algn="ctr">
              <a:spcBef>
                <a:spcPts val="0"/>
              </a:spcBef>
              <a:spcAft>
                <a:spcPts val="0"/>
              </a:spcAft>
              <a:buSzPts val="14000"/>
              <a:buNone/>
              <a:defRPr sz="14000" b="1"/>
            </a:lvl7pPr>
            <a:lvl8pPr lvl="7" algn="ctr">
              <a:spcBef>
                <a:spcPts val="0"/>
              </a:spcBef>
              <a:spcAft>
                <a:spcPts val="0"/>
              </a:spcAft>
              <a:buSzPts val="14000"/>
              <a:buNone/>
              <a:defRPr sz="14000" b="1"/>
            </a:lvl8pPr>
            <a:lvl9pPr lvl="8" algn="ctr">
              <a:spcBef>
                <a:spcPts val="0"/>
              </a:spcBef>
              <a:spcAft>
                <a:spcPts val="0"/>
              </a:spcAft>
              <a:buSzPts val="14000"/>
              <a:buNone/>
              <a:defRPr sz="14000" b="1"/>
            </a:lvl9pPr>
          </a:lstStyle>
          <a:p>
            <a:r>
              <a:t>xx%</a:t>
            </a:r>
          </a:p>
        </p:txBody>
      </p:sp>
      <p:sp>
        <p:nvSpPr>
          <p:cNvPr id="60" name="Google Shape;60;p12"/>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2"/>
        <p:cNvGrpSpPr/>
        <p:nvPr/>
      </p:nvGrpSpPr>
      <p:grpSpPr>
        <a:xfrm>
          <a:off x="0" y="0"/>
          <a:ext cx="0" cy="0"/>
          <a:chOff x="0" y="0"/>
          <a:chExt cx="0" cy="0"/>
        </a:xfrm>
      </p:grpSpPr>
      <p:sp>
        <p:nvSpPr>
          <p:cNvPr id="63" name="Google Shape;63;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userDrawn="1">
  <p:cSld name="SECTION_HEADER">
    <p:bg>
      <p:bgPr>
        <a:solidFill>
          <a:schemeClr val="dk1"/>
        </a:solidFill>
        <a:effectLst/>
      </p:bgPr>
    </p:bg>
    <p:spTree>
      <p:nvGrpSpPr>
        <p:cNvPr id="1" name="Shape 13"/>
        <p:cNvGrpSpPr/>
        <p:nvPr/>
      </p:nvGrpSpPr>
      <p:grpSpPr>
        <a:xfrm>
          <a:off x="0" y="0"/>
          <a:ext cx="0" cy="0"/>
          <a:chOff x="0" y="0"/>
          <a:chExt cx="0" cy="0"/>
        </a:xfrm>
      </p:grpSpPr>
      <p:cxnSp>
        <p:nvCxnSpPr>
          <p:cNvPr id="14" name="Google Shape;14;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5" name="Google Shape;15;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200"/>
              <a:buNone/>
              <a:defRPr sz="22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311700" y="1304875"/>
            <a:ext cx="8520600" cy="3416400"/>
          </a:xfrm>
          <a:prstGeom prst="rect">
            <a:avLst/>
          </a:prstGeom>
        </p:spPr>
        <p:txBody>
          <a:bodyPr spcFirstLastPara="1" wrap="square" lIns="91425" tIns="91425" rIns="91425" bIns="91425" anchor="t" anchorCtr="0">
            <a:normAutofit/>
          </a:bodyPr>
          <a:lstStyle>
            <a:lvl1pPr marL="457200" lvl="0" indent="-330200">
              <a:spcBef>
                <a:spcPts val="0"/>
              </a:spcBef>
              <a:spcAft>
                <a:spcPts val="0"/>
              </a:spcAft>
              <a:buSzPts val="1600"/>
              <a:buChar char="●"/>
              <a:defRPr sz="1600"/>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4"/>
                </a:solidFill>
              </a:defRPr>
            </a:lvl1pPr>
            <a:lvl2pPr lvl="1">
              <a:buNone/>
              <a:defRPr>
                <a:solidFill>
                  <a:schemeClr val="accent4"/>
                </a:solidFill>
              </a:defRPr>
            </a:lvl2pPr>
            <a:lvl3pPr lvl="2">
              <a:buNone/>
              <a:defRPr>
                <a:solidFill>
                  <a:schemeClr val="accent4"/>
                </a:solidFill>
              </a:defRPr>
            </a:lvl3pPr>
            <a:lvl4pPr lvl="3">
              <a:buNone/>
              <a:defRPr>
                <a:solidFill>
                  <a:schemeClr val="accent4"/>
                </a:solidFill>
              </a:defRPr>
            </a:lvl4pPr>
            <a:lvl5pPr lvl="4">
              <a:buNone/>
              <a:defRPr>
                <a:solidFill>
                  <a:schemeClr val="accent4"/>
                </a:solidFill>
              </a:defRPr>
            </a:lvl5pPr>
            <a:lvl6pPr lvl="5">
              <a:buNone/>
              <a:defRPr>
                <a:solidFill>
                  <a:schemeClr val="accent4"/>
                </a:solidFill>
              </a:defRPr>
            </a:lvl6pPr>
            <a:lvl7pPr lvl="6">
              <a:buNone/>
              <a:defRPr>
                <a:solidFill>
                  <a:schemeClr val="accent4"/>
                </a:solidFill>
              </a:defRPr>
            </a:lvl7pPr>
            <a:lvl8pPr lvl="7">
              <a:buNone/>
              <a:defRPr>
                <a:solidFill>
                  <a:schemeClr val="accent4"/>
                </a:solidFill>
              </a:defRPr>
            </a:lvl8pPr>
            <a:lvl9pPr lvl="8">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
        <p:nvSpPr>
          <p:cNvPr id="22" name="Google Shape;22;p4"/>
          <p:cNvSpPr txBox="1">
            <a:spLocks noGrp="1"/>
          </p:cNvSpPr>
          <p:nvPr>
            <p:ph type="subTitle" idx="2"/>
          </p:nvPr>
        </p:nvSpPr>
        <p:spPr>
          <a:xfrm>
            <a:off x="387975" y="789025"/>
            <a:ext cx="8520600" cy="833100"/>
          </a:xfrm>
          <a:prstGeom prst="rect">
            <a:avLst/>
          </a:prstGeom>
        </p:spPr>
        <p:txBody>
          <a:bodyPr spcFirstLastPara="1" wrap="square" lIns="91425" tIns="91425" rIns="91425" bIns="91425" anchor="t" anchorCtr="0">
            <a:normAutofit/>
          </a:bodyPr>
          <a:lstStyle>
            <a:lvl1pPr lvl="0">
              <a:spcBef>
                <a:spcPts val="0"/>
              </a:spcBef>
              <a:spcAft>
                <a:spcPts val="0"/>
              </a:spcAft>
              <a:buSzPts val="1500"/>
              <a:buNone/>
              <a:defRPr sz="1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userDrawn="1">
  <p:cSld name="TITLE_AND_BODY_1">
    <p:spTree>
      <p:nvGrpSpPr>
        <p:cNvPr id="1" name="Shape 23"/>
        <p:cNvGrpSpPr/>
        <p:nvPr/>
      </p:nvGrpSpPr>
      <p:grpSpPr>
        <a:xfrm>
          <a:off x="0" y="0"/>
          <a:ext cx="0" cy="0"/>
          <a:chOff x="0" y="0"/>
          <a:chExt cx="0" cy="0"/>
        </a:xfrm>
      </p:grpSpPr>
      <p:sp>
        <p:nvSpPr>
          <p:cNvPr id="24" name="Google Shape;24;p5"/>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hasCustomPrompt="1"/>
          </p:nvPr>
        </p:nvSpPr>
        <p:spPr>
          <a:xfrm>
            <a:off x="311700" y="0"/>
            <a:ext cx="8520600" cy="712925"/>
          </a:xfrm>
          <a:prstGeom prst="rect">
            <a:avLst/>
          </a:prstGeom>
        </p:spPr>
        <p:txBody>
          <a:bodyPr spcFirstLastPara="1" wrap="square" lIns="91425" tIns="91425" rIns="91425" bIns="91425" anchor="ctr" anchorCtr="0">
            <a:normAutofit/>
          </a:bodyPr>
          <a:lstStyle>
            <a:lvl1pPr lvl="0" rtl="0">
              <a:spcBef>
                <a:spcPts val="0"/>
              </a:spcBef>
              <a:spcAft>
                <a:spcPts val="0"/>
              </a:spcAft>
              <a:buSzPts val="2200"/>
              <a:buNone/>
              <a:defRPr sz="2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r>
              <a:rPr lang="en-US" dirty="0"/>
              <a:t>Agenda</a:t>
            </a:r>
            <a:endParaRPr dirty="0"/>
          </a:p>
        </p:txBody>
      </p:sp>
      <p:sp>
        <p:nvSpPr>
          <p:cNvPr id="26" name="Google Shape;26;p5"/>
          <p:cNvSpPr txBox="1">
            <a:spLocks noGrp="1"/>
          </p:cNvSpPr>
          <p:nvPr>
            <p:ph type="body" idx="1"/>
          </p:nvPr>
        </p:nvSpPr>
        <p:spPr>
          <a:xfrm>
            <a:off x="311700" y="1194734"/>
            <a:ext cx="8520600" cy="3850965"/>
          </a:xfrm>
          <a:prstGeom prst="rect">
            <a:avLst/>
          </a:prstGeom>
        </p:spPr>
        <p:txBody>
          <a:bodyPr spcFirstLastPara="1" wrap="square" lIns="91425" tIns="91425" rIns="91425" bIns="91425" anchor="t" anchorCtr="0">
            <a:normAutofit/>
          </a:bodyPr>
          <a:lstStyle>
            <a:lvl1pPr marL="457200" lvl="0" indent="-330200" rtl="0">
              <a:spcBef>
                <a:spcPts val="0"/>
              </a:spcBef>
              <a:spcAft>
                <a:spcPts val="0"/>
              </a:spcAft>
              <a:buSzPts val="1600"/>
              <a:buChar char="●"/>
              <a:defRPr sz="1600"/>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dirty="0"/>
          </a:p>
        </p:txBody>
      </p:sp>
      <p:sp>
        <p:nvSpPr>
          <p:cNvPr id="27" name="Google Shape;27;p5"/>
          <p:cNvSpPr txBox="1">
            <a:spLocks noGrp="1"/>
          </p:cNvSpPr>
          <p:nvPr>
            <p:ph type="sldNum" idx="12"/>
          </p:nvPr>
        </p:nvSpPr>
        <p:spPr>
          <a:xfrm>
            <a:off x="8832297" y="4863993"/>
            <a:ext cx="311411" cy="192824"/>
          </a:xfrm>
          <a:prstGeom prst="rect">
            <a:avLst/>
          </a:prstGeom>
        </p:spPr>
        <p:txBody>
          <a:bodyPr spcFirstLastPara="1" wrap="square" lIns="91425" tIns="91425" rIns="91425" bIns="91425" anchor="ctr" anchorCtr="0">
            <a:normAutofit/>
          </a:bodyPr>
          <a:lstStyle>
            <a:lvl1pPr lvl="0" rtl="0">
              <a:buNone/>
              <a:defRPr>
                <a:solidFill>
                  <a:schemeClr val="accent4"/>
                </a:solidFill>
              </a:defRPr>
            </a:lvl1pPr>
            <a:lvl2pPr lvl="1" rtl="0">
              <a:buNone/>
              <a:defRPr>
                <a:solidFill>
                  <a:schemeClr val="accent4"/>
                </a:solidFill>
              </a:defRPr>
            </a:lvl2pPr>
            <a:lvl3pPr lvl="2" rtl="0">
              <a:buNone/>
              <a:defRPr>
                <a:solidFill>
                  <a:schemeClr val="accent4"/>
                </a:solidFill>
              </a:defRPr>
            </a:lvl3pPr>
            <a:lvl4pPr lvl="3" rtl="0">
              <a:buNone/>
              <a:defRPr>
                <a:solidFill>
                  <a:schemeClr val="accent4"/>
                </a:solidFill>
              </a:defRPr>
            </a:lvl4pPr>
            <a:lvl5pPr lvl="4" rtl="0">
              <a:buNone/>
              <a:defRPr>
                <a:solidFill>
                  <a:schemeClr val="accent4"/>
                </a:solidFill>
              </a:defRPr>
            </a:lvl5pPr>
            <a:lvl6pPr lvl="5" rtl="0">
              <a:buNone/>
              <a:defRPr>
                <a:solidFill>
                  <a:schemeClr val="accent4"/>
                </a:solidFill>
              </a:defRPr>
            </a:lvl6pPr>
            <a:lvl7pPr lvl="6" rtl="0">
              <a:buNone/>
              <a:defRPr>
                <a:solidFill>
                  <a:schemeClr val="accent4"/>
                </a:solidFill>
              </a:defRPr>
            </a:lvl7pPr>
            <a:lvl8pPr lvl="7" rtl="0">
              <a:buNone/>
              <a:defRPr>
                <a:solidFill>
                  <a:schemeClr val="accent4"/>
                </a:solidFill>
              </a:defRPr>
            </a:lvl8pPr>
            <a:lvl9pPr lvl="8" rtl="0">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
        <p:nvSpPr>
          <p:cNvPr id="10" name="Subtitle 1">
            <a:extLst>
              <a:ext uri="{FF2B5EF4-FFF2-40B4-BE49-F238E27FC236}">
                <a16:creationId xmlns:a16="http://schemas.microsoft.com/office/drawing/2014/main" id="{0D296A4F-FF01-A06E-7AAA-3D203B6399A4}"/>
              </a:ext>
            </a:extLst>
          </p:cNvPr>
          <p:cNvSpPr>
            <a:spLocks noGrp="1"/>
          </p:cNvSpPr>
          <p:nvPr>
            <p:ph type="subTitle" idx="13"/>
          </p:nvPr>
        </p:nvSpPr>
        <p:spPr>
          <a:xfrm>
            <a:off x="311699" y="712926"/>
            <a:ext cx="8520599" cy="481810"/>
          </a:xfrm>
        </p:spPr>
        <p:txBody>
          <a:bodyPr tIns="0" anchor="t">
            <a:normAutofit/>
          </a:bodyPr>
          <a:lstStyle>
            <a:lvl1pPr marL="0" indent="0" algn="l">
              <a:lnSpc>
                <a:spcPct val="100000"/>
              </a:lnSpc>
              <a:buNone/>
              <a:defRPr sz="1600"/>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dirty="0"/>
              <a:t>Click to edit Master subtitle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200"/>
              <a:buNone/>
              <a:defRPr sz="2200"/>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0" name="Google Shape;30;p6"/>
          <p:cNvSpPr txBox="1">
            <a:spLocks noGrp="1"/>
          </p:cNvSpPr>
          <p:nvPr>
            <p:ph type="body" idx="1"/>
          </p:nvPr>
        </p:nvSpPr>
        <p:spPr>
          <a:xfrm>
            <a:off x="311700" y="13810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6"/>
          <p:cNvSpPr txBox="1">
            <a:spLocks noGrp="1"/>
          </p:cNvSpPr>
          <p:nvPr>
            <p:ph type="body" idx="2"/>
          </p:nvPr>
        </p:nvSpPr>
        <p:spPr>
          <a:xfrm>
            <a:off x="4832400" y="13048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accent4"/>
                </a:solidFill>
              </a:defRPr>
            </a:lvl1pPr>
            <a:lvl2pPr lvl="1">
              <a:buNone/>
              <a:defRPr>
                <a:solidFill>
                  <a:schemeClr val="accent4"/>
                </a:solidFill>
              </a:defRPr>
            </a:lvl2pPr>
            <a:lvl3pPr lvl="2">
              <a:buNone/>
              <a:defRPr>
                <a:solidFill>
                  <a:schemeClr val="accent4"/>
                </a:solidFill>
              </a:defRPr>
            </a:lvl3pPr>
            <a:lvl4pPr lvl="3">
              <a:buNone/>
              <a:defRPr>
                <a:solidFill>
                  <a:schemeClr val="accent4"/>
                </a:solidFill>
              </a:defRPr>
            </a:lvl4pPr>
            <a:lvl5pPr lvl="4">
              <a:buNone/>
              <a:defRPr>
                <a:solidFill>
                  <a:schemeClr val="accent4"/>
                </a:solidFill>
              </a:defRPr>
            </a:lvl5pPr>
            <a:lvl6pPr lvl="5">
              <a:buNone/>
              <a:defRPr>
                <a:solidFill>
                  <a:schemeClr val="accent4"/>
                </a:solidFill>
              </a:defRPr>
            </a:lvl6pPr>
            <a:lvl7pPr lvl="6">
              <a:buNone/>
              <a:defRPr>
                <a:solidFill>
                  <a:schemeClr val="accent4"/>
                </a:solidFill>
              </a:defRPr>
            </a:lvl7pPr>
            <a:lvl8pPr lvl="7">
              <a:buNone/>
              <a:defRPr>
                <a:solidFill>
                  <a:schemeClr val="accent4"/>
                </a:solidFill>
              </a:defRPr>
            </a:lvl8pPr>
            <a:lvl9pPr lvl="8">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6"/>
          <p:cNvSpPr txBox="1">
            <a:spLocks noGrp="1"/>
          </p:cNvSpPr>
          <p:nvPr>
            <p:ph type="subTitle" idx="3"/>
          </p:nvPr>
        </p:nvSpPr>
        <p:spPr>
          <a:xfrm>
            <a:off x="386975" y="864000"/>
            <a:ext cx="8368200" cy="842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500"/>
              <a:buNone/>
              <a:defRPr sz="1500"/>
            </a:lvl1pPr>
            <a:lvl2pPr lvl="1" algn="ctr" rtl="0">
              <a:lnSpc>
                <a:spcPct val="100000"/>
              </a:lnSpc>
              <a:spcBef>
                <a:spcPts val="0"/>
              </a:spcBef>
              <a:spcAft>
                <a:spcPts val="0"/>
              </a:spcAft>
              <a:buClr>
                <a:schemeClr val="accent5"/>
              </a:buClr>
              <a:buSzPts val="2100"/>
              <a:buNone/>
              <a:defRPr sz="2100">
                <a:solidFill>
                  <a:schemeClr val="accent5"/>
                </a:solidFill>
              </a:defRPr>
            </a:lvl2pPr>
            <a:lvl3pPr lvl="2" algn="ctr" rtl="0">
              <a:lnSpc>
                <a:spcPct val="100000"/>
              </a:lnSpc>
              <a:spcBef>
                <a:spcPts val="0"/>
              </a:spcBef>
              <a:spcAft>
                <a:spcPts val="0"/>
              </a:spcAft>
              <a:buClr>
                <a:schemeClr val="accent5"/>
              </a:buClr>
              <a:buSzPts val="2100"/>
              <a:buNone/>
              <a:defRPr sz="2100">
                <a:solidFill>
                  <a:schemeClr val="accent5"/>
                </a:solidFill>
              </a:defRPr>
            </a:lvl3pPr>
            <a:lvl4pPr lvl="3" algn="ctr" rtl="0">
              <a:lnSpc>
                <a:spcPct val="100000"/>
              </a:lnSpc>
              <a:spcBef>
                <a:spcPts val="0"/>
              </a:spcBef>
              <a:spcAft>
                <a:spcPts val="0"/>
              </a:spcAft>
              <a:buClr>
                <a:schemeClr val="accent5"/>
              </a:buClr>
              <a:buSzPts val="2100"/>
              <a:buNone/>
              <a:defRPr sz="2100">
                <a:solidFill>
                  <a:schemeClr val="accent5"/>
                </a:solidFill>
              </a:defRPr>
            </a:lvl4pPr>
            <a:lvl5pPr lvl="4" algn="ctr" rtl="0">
              <a:lnSpc>
                <a:spcPct val="100000"/>
              </a:lnSpc>
              <a:spcBef>
                <a:spcPts val="0"/>
              </a:spcBef>
              <a:spcAft>
                <a:spcPts val="0"/>
              </a:spcAft>
              <a:buClr>
                <a:schemeClr val="accent5"/>
              </a:buClr>
              <a:buSzPts val="2100"/>
              <a:buNone/>
              <a:defRPr sz="2100">
                <a:solidFill>
                  <a:schemeClr val="accent5"/>
                </a:solidFill>
              </a:defRPr>
            </a:lvl5pPr>
            <a:lvl6pPr lvl="5" algn="ctr" rtl="0">
              <a:lnSpc>
                <a:spcPct val="100000"/>
              </a:lnSpc>
              <a:spcBef>
                <a:spcPts val="0"/>
              </a:spcBef>
              <a:spcAft>
                <a:spcPts val="0"/>
              </a:spcAft>
              <a:buClr>
                <a:schemeClr val="accent5"/>
              </a:buClr>
              <a:buSzPts val="2100"/>
              <a:buNone/>
              <a:defRPr sz="2100">
                <a:solidFill>
                  <a:schemeClr val="accent5"/>
                </a:solidFill>
              </a:defRPr>
            </a:lvl6pPr>
            <a:lvl7pPr lvl="6" algn="ctr" rtl="0">
              <a:lnSpc>
                <a:spcPct val="100000"/>
              </a:lnSpc>
              <a:spcBef>
                <a:spcPts val="0"/>
              </a:spcBef>
              <a:spcAft>
                <a:spcPts val="0"/>
              </a:spcAft>
              <a:buClr>
                <a:schemeClr val="accent5"/>
              </a:buClr>
              <a:buSzPts val="2100"/>
              <a:buNone/>
              <a:defRPr sz="2100">
                <a:solidFill>
                  <a:schemeClr val="accent5"/>
                </a:solidFill>
              </a:defRPr>
            </a:lvl7pPr>
            <a:lvl8pPr lvl="7" algn="ctr" rtl="0">
              <a:lnSpc>
                <a:spcPct val="100000"/>
              </a:lnSpc>
              <a:spcBef>
                <a:spcPts val="0"/>
              </a:spcBef>
              <a:spcAft>
                <a:spcPts val="0"/>
              </a:spcAft>
              <a:buClr>
                <a:schemeClr val="accent5"/>
              </a:buClr>
              <a:buSzPts val="2100"/>
              <a:buNone/>
              <a:defRPr sz="2100">
                <a:solidFill>
                  <a:schemeClr val="accent5"/>
                </a:solidFill>
              </a:defRPr>
            </a:lvl8pPr>
            <a:lvl9pPr lvl="8" algn="ctr" rtl="0">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34" name="Google Shape;34;p6"/>
          <p:cNvSpPr txBox="1">
            <a:spLocks noGrp="1"/>
          </p:cNvSpPr>
          <p:nvPr>
            <p:ph type="body" idx="4"/>
          </p:nvPr>
        </p:nvSpPr>
        <p:spPr>
          <a:xfrm>
            <a:off x="4813725" y="3822525"/>
            <a:ext cx="3999900" cy="208200"/>
          </a:xfrm>
          <a:prstGeom prst="rect">
            <a:avLst/>
          </a:prstGeom>
        </p:spPr>
        <p:txBody>
          <a:bodyPr spcFirstLastPara="1" wrap="square" lIns="91425" tIns="91425" rIns="91425" bIns="91425" anchor="t" anchorCtr="0">
            <a:normAutofit/>
          </a:bodyPr>
          <a:lstStyle>
            <a:lvl1pPr marL="457200" lvl="0" indent="-273050" algn="r" rtl="0">
              <a:spcBef>
                <a:spcPts val="0"/>
              </a:spcBef>
              <a:spcAft>
                <a:spcPts val="0"/>
              </a:spcAft>
              <a:buSzPts val="700"/>
              <a:buChar char="●"/>
              <a:defRPr sz="700"/>
            </a:lvl1pPr>
            <a:lvl2pPr marL="914400" lvl="1" indent="-260350" algn="r" rtl="0">
              <a:spcBef>
                <a:spcPts val="0"/>
              </a:spcBef>
              <a:spcAft>
                <a:spcPts val="0"/>
              </a:spcAft>
              <a:buSzPts val="500"/>
              <a:buChar char="○"/>
              <a:defRPr sz="500"/>
            </a:lvl2pPr>
            <a:lvl3pPr marL="1371600" lvl="2" indent="-260350" algn="r" rtl="0">
              <a:spcBef>
                <a:spcPts val="0"/>
              </a:spcBef>
              <a:spcAft>
                <a:spcPts val="0"/>
              </a:spcAft>
              <a:buSzPts val="500"/>
              <a:buChar char="■"/>
              <a:defRPr sz="500"/>
            </a:lvl3pPr>
            <a:lvl4pPr marL="1828800" lvl="3" indent="-260350" algn="r" rtl="0">
              <a:spcBef>
                <a:spcPts val="0"/>
              </a:spcBef>
              <a:spcAft>
                <a:spcPts val="0"/>
              </a:spcAft>
              <a:buSzPts val="500"/>
              <a:buChar char="●"/>
              <a:defRPr sz="500"/>
            </a:lvl4pPr>
            <a:lvl5pPr marL="2286000" lvl="4" indent="-260350" algn="r" rtl="0">
              <a:spcBef>
                <a:spcPts val="0"/>
              </a:spcBef>
              <a:spcAft>
                <a:spcPts val="0"/>
              </a:spcAft>
              <a:buSzPts val="500"/>
              <a:buChar char="○"/>
              <a:defRPr sz="500"/>
            </a:lvl5pPr>
            <a:lvl6pPr marL="2743200" lvl="5" indent="-260350" algn="r" rtl="0">
              <a:spcBef>
                <a:spcPts val="0"/>
              </a:spcBef>
              <a:spcAft>
                <a:spcPts val="0"/>
              </a:spcAft>
              <a:buSzPts val="500"/>
              <a:buChar char="■"/>
              <a:defRPr sz="500"/>
            </a:lvl6pPr>
            <a:lvl7pPr marL="3200400" lvl="6" indent="-260350" algn="r" rtl="0">
              <a:spcBef>
                <a:spcPts val="0"/>
              </a:spcBef>
              <a:spcAft>
                <a:spcPts val="0"/>
              </a:spcAft>
              <a:buSzPts val="500"/>
              <a:buChar char="●"/>
              <a:defRPr sz="500"/>
            </a:lvl7pPr>
            <a:lvl8pPr marL="3657600" lvl="7" indent="-260350" algn="r" rtl="0">
              <a:spcBef>
                <a:spcPts val="0"/>
              </a:spcBef>
              <a:spcAft>
                <a:spcPts val="0"/>
              </a:spcAft>
              <a:buSzPts val="500"/>
              <a:buChar char="○"/>
              <a:defRPr sz="500"/>
            </a:lvl8pPr>
            <a:lvl9pPr marL="4114800" lvl="8" indent="-260350" algn="r" rtl="0">
              <a:spcBef>
                <a:spcPts val="0"/>
              </a:spcBef>
              <a:spcAft>
                <a:spcPts val="0"/>
              </a:spcAft>
              <a:buSzPts val="500"/>
              <a:buChar char="■"/>
              <a:defRPr sz="5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7" name="Google Shape;37;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8"/>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42"/>
        <p:cNvGrpSpPr/>
        <p:nvPr/>
      </p:nvGrpSpPr>
      <p:grpSpPr>
        <a:xfrm>
          <a:off x="0" y="0"/>
          <a:ext cx="0" cy="0"/>
          <a:chOff x="0" y="0"/>
          <a:chExt cx="0" cy="0"/>
        </a:xfrm>
      </p:grpSpPr>
      <p:sp>
        <p:nvSpPr>
          <p:cNvPr id="43" name="Google Shape;43;p9"/>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cxnSp>
        <p:nvCxnSpPr>
          <p:cNvPr id="46" name="Google Shape;46;p10"/>
          <p:cNvCxnSpPr/>
          <p:nvPr/>
        </p:nvCxnSpPr>
        <p:spPr>
          <a:xfrm>
            <a:off x="5029675" y="4495500"/>
            <a:ext cx="468300" cy="0"/>
          </a:xfrm>
          <a:prstGeom prst="straightConnector1">
            <a:avLst/>
          </a:prstGeom>
          <a:noFill/>
          <a:ln w="19050" cap="flat" cmpd="sng">
            <a:solidFill>
              <a:schemeClr val="dk1"/>
            </a:solidFill>
            <a:prstDash val="solid"/>
            <a:round/>
            <a:headEnd type="none" w="sm" len="sm"/>
            <a:tailEnd type="none" w="sm" len="sm"/>
          </a:ln>
        </p:spPr>
      </p:cxn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0"/>
          <p:cNvSpPr txBox="1">
            <a:spLocks noGrp="1"/>
          </p:cNvSpPr>
          <p:nvPr>
            <p:ph type="title"/>
          </p:nvPr>
        </p:nvSpPr>
        <p:spPr>
          <a:xfrm>
            <a:off x="311700" y="1402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200"/>
              <a:buNone/>
              <a:defRPr sz="22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9" name="Google Shape;49;p10"/>
          <p:cNvSpPr txBox="1">
            <a:spLocks noGrp="1"/>
          </p:cNvSpPr>
          <p:nvPr>
            <p:ph type="body" idx="1"/>
          </p:nvPr>
        </p:nvSpPr>
        <p:spPr>
          <a:xfrm>
            <a:off x="311700" y="13048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50" name="Google Shape;50;p10"/>
          <p:cNvSpPr txBox="1">
            <a:spLocks noGrp="1"/>
          </p:cNvSpPr>
          <p:nvPr>
            <p:ph type="body" idx="2"/>
          </p:nvPr>
        </p:nvSpPr>
        <p:spPr>
          <a:xfrm>
            <a:off x="4832400" y="13048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51" name="Google Shape;51;p10"/>
          <p:cNvSpPr txBox="1">
            <a:spLocks noGrp="1"/>
          </p:cNvSpPr>
          <p:nvPr>
            <p:ph type="subTitle" idx="3"/>
          </p:nvPr>
        </p:nvSpPr>
        <p:spPr>
          <a:xfrm>
            <a:off x="386975" y="787800"/>
            <a:ext cx="8368200" cy="8427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SzPts val="1500"/>
              <a:buNone/>
              <a:defRPr sz="1500"/>
            </a:lvl1pPr>
            <a:lvl2pPr lvl="1" algn="ctr" rtl="0">
              <a:lnSpc>
                <a:spcPct val="100000"/>
              </a:lnSpc>
              <a:spcBef>
                <a:spcPts val="0"/>
              </a:spcBef>
              <a:spcAft>
                <a:spcPts val="0"/>
              </a:spcAft>
              <a:buClr>
                <a:schemeClr val="accent5"/>
              </a:buClr>
              <a:buSzPts val="2100"/>
              <a:buNone/>
              <a:defRPr sz="2100">
                <a:solidFill>
                  <a:schemeClr val="accent5"/>
                </a:solidFill>
              </a:defRPr>
            </a:lvl2pPr>
            <a:lvl3pPr lvl="2" algn="ctr" rtl="0">
              <a:lnSpc>
                <a:spcPct val="100000"/>
              </a:lnSpc>
              <a:spcBef>
                <a:spcPts val="0"/>
              </a:spcBef>
              <a:spcAft>
                <a:spcPts val="0"/>
              </a:spcAft>
              <a:buClr>
                <a:schemeClr val="accent5"/>
              </a:buClr>
              <a:buSzPts val="2100"/>
              <a:buNone/>
              <a:defRPr sz="2100">
                <a:solidFill>
                  <a:schemeClr val="accent5"/>
                </a:solidFill>
              </a:defRPr>
            </a:lvl3pPr>
            <a:lvl4pPr lvl="3" algn="ctr" rtl="0">
              <a:lnSpc>
                <a:spcPct val="100000"/>
              </a:lnSpc>
              <a:spcBef>
                <a:spcPts val="0"/>
              </a:spcBef>
              <a:spcAft>
                <a:spcPts val="0"/>
              </a:spcAft>
              <a:buClr>
                <a:schemeClr val="accent5"/>
              </a:buClr>
              <a:buSzPts val="2100"/>
              <a:buNone/>
              <a:defRPr sz="2100">
                <a:solidFill>
                  <a:schemeClr val="accent5"/>
                </a:solidFill>
              </a:defRPr>
            </a:lvl4pPr>
            <a:lvl5pPr lvl="4" algn="ctr" rtl="0">
              <a:lnSpc>
                <a:spcPct val="100000"/>
              </a:lnSpc>
              <a:spcBef>
                <a:spcPts val="0"/>
              </a:spcBef>
              <a:spcAft>
                <a:spcPts val="0"/>
              </a:spcAft>
              <a:buClr>
                <a:schemeClr val="accent5"/>
              </a:buClr>
              <a:buSzPts val="2100"/>
              <a:buNone/>
              <a:defRPr sz="2100">
                <a:solidFill>
                  <a:schemeClr val="accent5"/>
                </a:solidFill>
              </a:defRPr>
            </a:lvl5pPr>
            <a:lvl6pPr lvl="5" algn="ctr" rtl="0">
              <a:lnSpc>
                <a:spcPct val="100000"/>
              </a:lnSpc>
              <a:spcBef>
                <a:spcPts val="0"/>
              </a:spcBef>
              <a:spcAft>
                <a:spcPts val="0"/>
              </a:spcAft>
              <a:buClr>
                <a:schemeClr val="accent5"/>
              </a:buClr>
              <a:buSzPts val="2100"/>
              <a:buNone/>
              <a:defRPr sz="2100">
                <a:solidFill>
                  <a:schemeClr val="accent5"/>
                </a:solidFill>
              </a:defRPr>
            </a:lvl6pPr>
            <a:lvl7pPr lvl="6" algn="ctr" rtl="0">
              <a:lnSpc>
                <a:spcPct val="100000"/>
              </a:lnSpc>
              <a:spcBef>
                <a:spcPts val="0"/>
              </a:spcBef>
              <a:spcAft>
                <a:spcPts val="0"/>
              </a:spcAft>
              <a:buClr>
                <a:schemeClr val="accent5"/>
              </a:buClr>
              <a:buSzPts val="2100"/>
              <a:buNone/>
              <a:defRPr sz="2100">
                <a:solidFill>
                  <a:schemeClr val="accent5"/>
                </a:solidFill>
              </a:defRPr>
            </a:lvl7pPr>
            <a:lvl8pPr lvl="7" algn="ctr" rtl="0">
              <a:lnSpc>
                <a:spcPct val="100000"/>
              </a:lnSpc>
              <a:spcBef>
                <a:spcPts val="0"/>
              </a:spcBef>
              <a:spcAft>
                <a:spcPts val="0"/>
              </a:spcAft>
              <a:buClr>
                <a:schemeClr val="accent5"/>
              </a:buClr>
              <a:buSzPts val="2100"/>
              <a:buNone/>
              <a:defRPr sz="2100">
                <a:solidFill>
                  <a:schemeClr val="accent5"/>
                </a:solidFill>
              </a:defRPr>
            </a:lvl8pPr>
            <a:lvl9pPr lvl="8" algn="ctr" rtl="0">
              <a:lnSpc>
                <a:spcPct val="100000"/>
              </a:lnSpc>
              <a:spcBef>
                <a:spcPts val="0"/>
              </a:spcBef>
              <a:spcAft>
                <a:spcPts val="0"/>
              </a:spcAft>
              <a:buClr>
                <a:schemeClr val="accent5"/>
              </a:buClr>
              <a:buSzPts val="2100"/>
              <a:buNone/>
              <a:defRPr sz="2100">
                <a:solidFill>
                  <a:schemeClr val="accent5"/>
                </a:solidFill>
              </a:defRPr>
            </a:lvl9pPr>
          </a:lstStyle>
          <a:p>
            <a:endParaRPr/>
          </a:p>
        </p:txBody>
      </p:sp>
      <p:sp>
        <p:nvSpPr>
          <p:cNvPr id="52" name="Google Shape;52;p10"/>
          <p:cNvSpPr txBox="1">
            <a:spLocks noGrp="1"/>
          </p:cNvSpPr>
          <p:nvPr>
            <p:ph type="body" idx="4"/>
          </p:nvPr>
        </p:nvSpPr>
        <p:spPr>
          <a:xfrm>
            <a:off x="4813725" y="3822525"/>
            <a:ext cx="3999900" cy="208200"/>
          </a:xfrm>
          <a:prstGeom prst="rect">
            <a:avLst/>
          </a:prstGeom>
        </p:spPr>
        <p:txBody>
          <a:bodyPr spcFirstLastPara="1" wrap="square" lIns="91425" tIns="91425" rIns="91425" bIns="91425" anchor="t" anchorCtr="0">
            <a:normAutofit/>
          </a:bodyPr>
          <a:lstStyle>
            <a:lvl1pPr marL="457200" lvl="0" indent="-273050" algn="r" rtl="0">
              <a:spcBef>
                <a:spcPts val="0"/>
              </a:spcBef>
              <a:spcAft>
                <a:spcPts val="0"/>
              </a:spcAft>
              <a:buSzPts val="700"/>
              <a:buChar char="●"/>
              <a:defRPr sz="700"/>
            </a:lvl1pPr>
            <a:lvl2pPr marL="914400" lvl="1" indent="-260350" algn="r" rtl="0">
              <a:spcBef>
                <a:spcPts val="0"/>
              </a:spcBef>
              <a:spcAft>
                <a:spcPts val="0"/>
              </a:spcAft>
              <a:buSzPts val="500"/>
              <a:buChar char="○"/>
              <a:defRPr sz="500"/>
            </a:lvl2pPr>
            <a:lvl3pPr marL="1371600" lvl="2" indent="-260350" algn="r" rtl="0">
              <a:spcBef>
                <a:spcPts val="0"/>
              </a:spcBef>
              <a:spcAft>
                <a:spcPts val="0"/>
              </a:spcAft>
              <a:buSzPts val="500"/>
              <a:buChar char="■"/>
              <a:defRPr sz="500"/>
            </a:lvl3pPr>
            <a:lvl4pPr marL="1828800" lvl="3" indent="-260350" algn="r" rtl="0">
              <a:spcBef>
                <a:spcPts val="0"/>
              </a:spcBef>
              <a:spcAft>
                <a:spcPts val="0"/>
              </a:spcAft>
              <a:buSzPts val="500"/>
              <a:buChar char="●"/>
              <a:defRPr sz="500"/>
            </a:lvl4pPr>
            <a:lvl5pPr marL="2286000" lvl="4" indent="-260350" algn="r" rtl="0">
              <a:spcBef>
                <a:spcPts val="0"/>
              </a:spcBef>
              <a:spcAft>
                <a:spcPts val="0"/>
              </a:spcAft>
              <a:buSzPts val="500"/>
              <a:buChar char="○"/>
              <a:defRPr sz="500"/>
            </a:lvl5pPr>
            <a:lvl6pPr marL="2743200" lvl="5" indent="-260350" algn="r" rtl="0">
              <a:spcBef>
                <a:spcPts val="0"/>
              </a:spcBef>
              <a:spcAft>
                <a:spcPts val="0"/>
              </a:spcAft>
              <a:buSzPts val="500"/>
              <a:buChar char="■"/>
              <a:defRPr sz="500"/>
            </a:lvl6pPr>
            <a:lvl7pPr marL="3200400" lvl="6" indent="-260350" algn="r" rtl="0">
              <a:spcBef>
                <a:spcPts val="0"/>
              </a:spcBef>
              <a:spcAft>
                <a:spcPts val="0"/>
              </a:spcAft>
              <a:buSzPts val="500"/>
              <a:buChar char="●"/>
              <a:defRPr sz="500"/>
            </a:lvl7pPr>
            <a:lvl8pPr marL="3657600" lvl="7" indent="-260350" algn="r" rtl="0">
              <a:spcBef>
                <a:spcPts val="0"/>
              </a:spcBef>
              <a:spcAft>
                <a:spcPts val="0"/>
              </a:spcAft>
              <a:buSzPts val="500"/>
              <a:buChar char="○"/>
              <a:defRPr sz="500"/>
            </a:lvl8pPr>
            <a:lvl9pPr marL="4114800" lvl="8" indent="-260350" algn="r" rtl="0">
              <a:spcBef>
                <a:spcPts val="0"/>
              </a:spcBef>
              <a:spcAft>
                <a:spcPts val="0"/>
              </a:spcAft>
              <a:buSzPts val="500"/>
              <a:buChar char="■"/>
              <a:defRPr sz="500"/>
            </a:lvl9pPr>
          </a:lstStyle>
          <a:p>
            <a:endParaRPr/>
          </a:p>
        </p:txBody>
      </p:sp>
      <p:sp>
        <p:nvSpPr>
          <p:cNvPr id="53" name="Google Shape;53;p10"/>
          <p:cNvSpPr txBox="1">
            <a:spLocks noGrp="1"/>
          </p:cNvSpPr>
          <p:nvPr>
            <p:ph type="sldNum" idx="5"/>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accent4"/>
                </a:solidFill>
              </a:defRPr>
            </a:lvl1pPr>
            <a:lvl2pPr lvl="1" rtl="0">
              <a:buNone/>
              <a:defRPr>
                <a:solidFill>
                  <a:schemeClr val="accent4"/>
                </a:solidFill>
              </a:defRPr>
            </a:lvl2pPr>
            <a:lvl3pPr lvl="2" rtl="0">
              <a:buNone/>
              <a:defRPr>
                <a:solidFill>
                  <a:schemeClr val="accent4"/>
                </a:solidFill>
              </a:defRPr>
            </a:lvl3pPr>
            <a:lvl4pPr lvl="3" rtl="0">
              <a:buNone/>
              <a:defRPr>
                <a:solidFill>
                  <a:schemeClr val="accent4"/>
                </a:solidFill>
              </a:defRPr>
            </a:lvl4pPr>
            <a:lvl5pPr lvl="4" rtl="0">
              <a:buNone/>
              <a:defRPr>
                <a:solidFill>
                  <a:schemeClr val="accent4"/>
                </a:solidFill>
              </a:defRPr>
            </a:lvl5pPr>
            <a:lvl6pPr lvl="5" rtl="0">
              <a:buNone/>
              <a:defRPr>
                <a:solidFill>
                  <a:schemeClr val="accent4"/>
                </a:solidFill>
              </a:defRPr>
            </a:lvl6pPr>
            <a:lvl7pPr lvl="6" rtl="0">
              <a:buNone/>
              <a:defRPr>
                <a:solidFill>
                  <a:schemeClr val="accent4"/>
                </a:solidFill>
              </a:defRPr>
            </a:lvl7pPr>
            <a:lvl8pPr lvl="7" rtl="0">
              <a:buNone/>
              <a:defRPr>
                <a:solidFill>
                  <a:schemeClr val="accent4"/>
                </a:solidFill>
              </a:defRPr>
            </a:lvl8pPr>
            <a:lvl9pPr lvl="8" rtl="0">
              <a:buNone/>
              <a:defRPr>
                <a:solidFill>
                  <a:schemeClr val="accent4"/>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notesSlide" Target="../notesSlides/notesSlide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 Id="rId3" Type="http://schemas.openxmlformats.org/officeDocument/2006/relationships/notesSlide" Target="../notesSlides/notesSlide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notesSlide" Target="../notesSlides/notesSlid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8.png"/><Relationship Id="rId3" Type="http://schemas.openxmlformats.org/officeDocument/2006/relationships/notesSlide" Target="../notesSlides/notesSlide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 Id="rId3" Type="http://schemas.openxmlformats.org/officeDocument/2006/relationships/notesSlide" Target="../notesSlides/notesSlide10.xml"/></Relationships>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Journey Ahead</a:t>
            </a:r>
          </a:p>
        </p:txBody>
      </p:sp>
      <p:sp>
        <p:nvSpPr>
          <p:cNvPr id="4" name="Subtitle 3"/>
          <p:cNvSpPr>
            <a:spLocks noGrp="1"/>
          </p:cNvSpPr>
          <p:nvPr>
            <p:ph type="subTitle" idx="13"/>
          </p:nvPr>
        </p:nvSpPr>
        <p:spPr/>
        <p:txBody>
          <a:bodyPr>
            <a:normAutofit/>
          </a:bodyPr>
          <a:lstStyle/>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300">
                <a:solidFill>
                  <a:srgbClr val="616161"/>
                </a:solidFill>
                <a:latin typeface="Proxima Nova"/>
              </a:defRPr>
            </a:p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8686800" cy="245328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Rectangle 8"/>
          <p:cNvSpPr/>
          <p:nvPr/>
        </p:nvSpPr>
        <p:spPr>
          <a:xfrm>
            <a:off x="228600" y="1508670"/>
            <a:ext cx="4190999" cy="107424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2171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2171700" y="1508670"/>
            <a:ext cx="304800" cy="304800"/>
          </a:xfrm>
          <a:prstGeom prst="rect">
            <a:avLst/>
          </a:prstGeom>
          <a:noFill/>
          <a:ln>
            <a:noFill/>
          </a:ln>
        </p:spPr>
        <p:txBody>
          <a:bodyPr wrap="square" bIns="0" lIns="0" rIns="0" tIns="0" anchor="t">
            <a:spAutoFit/>
          </a:bodyPr>
          <a:lstStyle/>
          <a:p>
            <a:pPr algn="ctr"/>
          </a:p>
        </p:txBody>
      </p:sp>
      <p:pic>
        <p:nvPicPr>
          <p:cNvPr id="12" name="Picture 11" descr="tmpgwspwn6g.png"/>
          <p:cNvPicPr>
            <a:picLocks noChangeAspect="1"/>
          </p:cNvPicPr>
          <p:nvPr/>
        </p:nvPicPr>
        <p:blipFill>
          <a:blip r:embed="rId2"/>
          <a:stretch>
            <a:fillRect/>
          </a:stretch>
        </p:blipFill>
        <p:spPr>
          <a:xfrm>
            <a:off x="2171700" y="1508670"/>
            <a:ext cx="304800" cy="304800"/>
          </a:xfrm>
          <a:prstGeom prst="rect">
            <a:avLst/>
          </a:prstGeom>
        </p:spPr>
      </p:pic>
      <p:sp>
        <p:nvSpPr>
          <p:cNvPr id="13" name="TextBox 12"/>
          <p:cNvSpPr txBox="1"/>
          <p:nvPr/>
        </p:nvSpPr>
        <p:spPr>
          <a:xfrm>
            <a:off x="228600" y="1965870"/>
            <a:ext cx="4190999"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Hands-on labs with live data</a:t>
            </a:r>
          </a:p>
          <a:p>
            <a:pPr algn="ctr">
              <a:spcAft>
                <a:spcPts val="1200"/>
              </a:spcAft>
            </a:pPr>
            <a:r>
              <a:rPr b="0" i="0" sz="1300">
                <a:solidFill>
                  <a:srgbClr val="616161"/>
                </a:solidFill>
                <a:latin typeface="Proxima Nova"/>
              </a:rPr>
              <a:t>Practical sessions using real datasets to build analysis workflows.</a:t>
            </a:r>
          </a:p>
        </p:txBody>
      </p:sp>
      <p:sp>
        <p:nvSpPr>
          <p:cNvPr id="14" name="Rectangle 13"/>
          <p:cNvSpPr/>
          <p:nvPr/>
        </p:nvSpPr>
        <p:spPr>
          <a:xfrm>
            <a:off x="4724400" y="1508670"/>
            <a:ext cx="4190999" cy="107424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Rectangle 14"/>
          <p:cNvSpPr/>
          <p:nvPr/>
        </p:nvSpPr>
        <p:spPr>
          <a:xfrm>
            <a:off x="66675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TextBox 15"/>
          <p:cNvSpPr txBox="1"/>
          <p:nvPr/>
        </p:nvSpPr>
        <p:spPr>
          <a:xfrm>
            <a:off x="6667500" y="1508670"/>
            <a:ext cx="304800" cy="304800"/>
          </a:xfrm>
          <a:prstGeom prst="rect">
            <a:avLst/>
          </a:prstGeom>
          <a:noFill/>
          <a:ln>
            <a:noFill/>
          </a:ln>
        </p:spPr>
        <p:txBody>
          <a:bodyPr wrap="square" bIns="0" lIns="0" rIns="0" tIns="0" anchor="t">
            <a:spAutoFit/>
          </a:bodyPr>
          <a:lstStyle/>
          <a:p>
            <a:pPr algn="ctr"/>
          </a:p>
        </p:txBody>
      </p:sp>
      <p:pic>
        <p:nvPicPr>
          <p:cNvPr id="17" name="Picture 16" descr="tmp1510einu.png"/>
          <p:cNvPicPr>
            <a:picLocks noChangeAspect="1"/>
          </p:cNvPicPr>
          <p:nvPr/>
        </p:nvPicPr>
        <p:blipFill>
          <a:blip r:embed="rId3"/>
          <a:stretch>
            <a:fillRect/>
          </a:stretch>
        </p:blipFill>
        <p:spPr>
          <a:xfrm>
            <a:off x="6667500" y="1508670"/>
            <a:ext cx="304800" cy="304800"/>
          </a:xfrm>
          <a:prstGeom prst="rect">
            <a:avLst/>
          </a:prstGeom>
        </p:spPr>
      </p:pic>
      <p:sp>
        <p:nvSpPr>
          <p:cNvPr id="18" name="TextBox 17"/>
          <p:cNvSpPr txBox="1"/>
          <p:nvPr/>
        </p:nvSpPr>
        <p:spPr>
          <a:xfrm>
            <a:off x="4724400" y="1965870"/>
            <a:ext cx="4190999"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Build dashboards, plots, and models</a:t>
            </a:r>
          </a:p>
          <a:p>
            <a:pPr algn="ctr">
              <a:spcAft>
                <a:spcPts val="1200"/>
              </a:spcAft>
            </a:pPr>
            <a:r>
              <a:rPr b="0" i="0" sz="1300">
                <a:solidFill>
                  <a:srgbClr val="616161"/>
                </a:solidFill>
                <a:latin typeface="Proxima Nova"/>
              </a:rPr>
              <a:t>Combine Excel and Python to create visual and predictive tools.</a:t>
            </a:r>
          </a:p>
        </p:txBody>
      </p:sp>
      <p:sp>
        <p:nvSpPr>
          <p:cNvPr id="19" name="Rectangle 18"/>
          <p:cNvSpPr/>
          <p:nvPr/>
        </p:nvSpPr>
        <p:spPr>
          <a:xfrm>
            <a:off x="228600" y="2887712"/>
            <a:ext cx="4190999" cy="107424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Rectangle 19"/>
          <p:cNvSpPr/>
          <p:nvPr/>
        </p:nvSpPr>
        <p:spPr>
          <a:xfrm>
            <a:off x="2171700" y="2887712"/>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TextBox 20"/>
          <p:cNvSpPr txBox="1"/>
          <p:nvPr/>
        </p:nvSpPr>
        <p:spPr>
          <a:xfrm>
            <a:off x="2171700" y="2887712"/>
            <a:ext cx="304800" cy="304800"/>
          </a:xfrm>
          <a:prstGeom prst="rect">
            <a:avLst/>
          </a:prstGeom>
          <a:noFill/>
          <a:ln>
            <a:noFill/>
          </a:ln>
        </p:spPr>
        <p:txBody>
          <a:bodyPr wrap="square" bIns="0" lIns="0" rIns="0" tIns="0" anchor="t">
            <a:spAutoFit/>
          </a:bodyPr>
          <a:lstStyle/>
          <a:p>
            <a:pPr algn="ctr"/>
          </a:p>
        </p:txBody>
      </p:sp>
      <p:pic>
        <p:nvPicPr>
          <p:cNvPr id="22" name="Picture 21" descr="tmpfsvxi586.png"/>
          <p:cNvPicPr>
            <a:picLocks noChangeAspect="1"/>
          </p:cNvPicPr>
          <p:nvPr/>
        </p:nvPicPr>
        <p:blipFill>
          <a:blip r:embed="rId4"/>
          <a:stretch>
            <a:fillRect/>
          </a:stretch>
        </p:blipFill>
        <p:spPr>
          <a:xfrm>
            <a:off x="2171700" y="2887712"/>
            <a:ext cx="304800" cy="304800"/>
          </a:xfrm>
          <a:prstGeom prst="rect">
            <a:avLst/>
          </a:prstGeom>
        </p:spPr>
      </p:pic>
      <p:sp>
        <p:nvSpPr>
          <p:cNvPr id="23" name="TextBox 22"/>
          <p:cNvSpPr txBox="1"/>
          <p:nvPr/>
        </p:nvSpPr>
        <p:spPr>
          <a:xfrm>
            <a:off x="228600" y="3344912"/>
            <a:ext cx="4190999"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Explore case studies</a:t>
            </a:r>
          </a:p>
          <a:p>
            <a:pPr algn="ctr">
              <a:spcAft>
                <a:spcPts val="1200"/>
              </a:spcAft>
            </a:pPr>
            <a:r>
              <a:rPr b="0" i="0" sz="1300">
                <a:solidFill>
                  <a:srgbClr val="616161"/>
                </a:solidFill>
                <a:latin typeface="Proxima Nova"/>
              </a:rPr>
              <a:t>Analyze real business cases from platforms like Amazon and Swiggy.</a:t>
            </a:r>
          </a:p>
        </p:txBody>
      </p:sp>
      <p:sp>
        <p:nvSpPr>
          <p:cNvPr id="24" name="Rectangle 23"/>
          <p:cNvSpPr/>
          <p:nvPr/>
        </p:nvSpPr>
        <p:spPr>
          <a:xfrm>
            <a:off x="4724400" y="2887712"/>
            <a:ext cx="4190999" cy="1074241"/>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5" name="Rectangle 24"/>
          <p:cNvSpPr/>
          <p:nvPr/>
        </p:nvSpPr>
        <p:spPr>
          <a:xfrm>
            <a:off x="6667500" y="2887712"/>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6" name="TextBox 25"/>
          <p:cNvSpPr txBox="1"/>
          <p:nvPr/>
        </p:nvSpPr>
        <p:spPr>
          <a:xfrm>
            <a:off x="6667500" y="2887712"/>
            <a:ext cx="304800" cy="304800"/>
          </a:xfrm>
          <a:prstGeom prst="rect">
            <a:avLst/>
          </a:prstGeom>
          <a:noFill/>
          <a:ln>
            <a:noFill/>
          </a:ln>
        </p:spPr>
        <p:txBody>
          <a:bodyPr wrap="square" bIns="0" lIns="0" rIns="0" tIns="0" anchor="t">
            <a:spAutoFit/>
          </a:bodyPr>
          <a:lstStyle/>
          <a:p>
            <a:pPr algn="ctr"/>
          </a:p>
        </p:txBody>
      </p:sp>
      <p:pic>
        <p:nvPicPr>
          <p:cNvPr id="27" name="Picture 26" descr="tmp32s6il3b.png"/>
          <p:cNvPicPr>
            <a:picLocks noChangeAspect="1"/>
          </p:cNvPicPr>
          <p:nvPr/>
        </p:nvPicPr>
        <p:blipFill>
          <a:blip r:embed="rId5"/>
          <a:stretch>
            <a:fillRect/>
          </a:stretch>
        </p:blipFill>
        <p:spPr>
          <a:xfrm>
            <a:off x="6667500" y="2887712"/>
            <a:ext cx="304800" cy="304800"/>
          </a:xfrm>
          <a:prstGeom prst="rect">
            <a:avLst/>
          </a:prstGeom>
        </p:spPr>
      </p:pic>
      <p:sp>
        <p:nvSpPr>
          <p:cNvPr id="28" name="TextBox 27"/>
          <p:cNvSpPr txBox="1"/>
          <p:nvPr/>
        </p:nvSpPr>
        <p:spPr>
          <a:xfrm>
            <a:off x="4724400" y="3344912"/>
            <a:ext cx="4190999"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Real-world projects</a:t>
            </a:r>
          </a:p>
          <a:p>
            <a:pPr algn="ctr">
              <a:spcAft>
                <a:spcPts val="1200"/>
              </a:spcAft>
            </a:pPr>
            <a:r>
              <a:rPr b="0" i="0" sz="1300">
                <a:solidFill>
                  <a:srgbClr val="616161"/>
                </a:solidFill>
                <a:latin typeface="Proxima Nova"/>
              </a:rPr>
              <a:t>Capstone projects involving data storytelling and statistical insights.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Welcome to the World of Data Analytics</a:t>
            </a:r>
          </a:p>
        </p:txBody>
      </p:sp>
      <p:sp>
        <p:nvSpPr>
          <p:cNvPr id="4" name="Subtitle 3"/>
          <p:cNvSpPr>
            <a:spLocks noGrp="1"/>
          </p:cNvSpPr>
          <p:nvPr>
            <p:ph type="subTitle" idx="13"/>
          </p:nvPr>
        </p:nvSpPr>
        <p:spPr/>
        <p:txBody>
          <a:bodyPr>
            <a:normAutofit/>
          </a:bodyPr>
          <a:lstStyle/>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200">
                <a:solidFill>
                  <a:srgbClr val="616161"/>
                </a:solidFill>
                <a:latin typeface="Proxima Nova"/>
              </a:defRPr>
            </a:pPr>
          </a:p>
        </p:txBody>
      </p:sp>
      <p:sp>
        <p:nvSpPr>
          <p:cNvPr id="7" name="Rectangle 6"/>
          <p:cNvSpPr/>
          <p:nvPr/>
        </p:nvSpPr>
        <p:spPr>
          <a:xfrm>
            <a:off x="228600" y="1508670"/>
            <a:ext cx="8686800" cy="2978348"/>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4190999" cy="2978348"/>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TextBox 8"/>
          <p:cNvSpPr txBox="1"/>
          <p:nvPr/>
        </p:nvSpPr>
        <p:spPr>
          <a:xfrm>
            <a:off x="228600" y="1508670"/>
            <a:ext cx="4190999" cy="2978348"/>
          </a:xfrm>
          <a:prstGeom prst="rect">
            <a:avLst/>
          </a:prstGeom>
          <a:noFill/>
          <a:ln>
            <a:noFill/>
          </a:ln>
        </p:spPr>
        <p:txBody>
          <a:bodyPr wrap="square" bIns="190500" lIns="190500" rIns="0" tIns="0" anchor="t">
            <a:spAutoFit/>
          </a:bodyPr>
          <a:lstStyle/>
          <a:p>
            <a:pPr algn="l" marL="228600" indent="-91440">
              <a:spcBef>
                <a:spcPts val="0"/>
              </a:spcBef>
              <a:spcAft>
                <a:spcPts val="800"/>
              </a:spcAft>
              <a:buSzPct val="94444"/>
              <a:buFont typeface="Arial"/>
              <a:buChar char="•"/>
            </a:pPr>
            <a:r>
              <a:rPr b="1" i="0" sz="1200">
                <a:solidFill>
                  <a:srgbClr val="616161"/>
                </a:solidFill>
                <a:latin typeface="Proxima Nova"/>
              </a:rPr>
              <a:t>Semester V – Diploma Level:</a:t>
            </a:r>
            <a:r>
              <a:rPr b="0" i="0" sz="1200">
                <a:solidFill>
                  <a:srgbClr val="616161"/>
                </a:solidFill>
                <a:latin typeface="Proxima Nova"/>
              </a:rPr>
              <a:t> This course is designed for fifth-semester diploma students, equipping them with foundational and advanced data analysis skills.</a:t>
            </a:r>
          </a:p>
          <a:p>
            <a:pPr lvl="1" algn="l" marL="228600" indent="-91440">
              <a:spcBef>
                <a:spcPts val="1200"/>
              </a:spcBef>
              <a:spcAft>
                <a:spcPts val="0"/>
              </a:spcAft>
              <a:buSzPct val="94444"/>
              <a:buFont typeface="Arial"/>
              <a:buChar char="•"/>
            </a:pPr>
            <a:r>
              <a:rPr b="1" i="0" sz="1200">
                <a:solidFill>
                  <a:srgbClr val="616161"/>
                </a:solidFill>
                <a:latin typeface="Proxima Nova"/>
              </a:rPr>
              <a:t>Course Code: 315326:</a:t>
            </a:r>
            <a:r>
              <a:rPr b="0" i="0" sz="1200">
                <a:solidFill>
                  <a:srgbClr val="616161"/>
                </a:solidFill>
                <a:latin typeface="Proxima Nova"/>
              </a:rPr>
              <a:t> The official identifier for the Data Analytics course, aligning it within the academic curriculum.</a:t>
            </a:r>
          </a:p>
          <a:p>
            <a:pPr lvl="1" algn="l" marL="228600" indent="-91440">
              <a:spcBef>
                <a:spcPts val="1200"/>
              </a:spcBef>
              <a:spcAft>
                <a:spcPts val="0"/>
              </a:spcAft>
              <a:buSzPct val="94444"/>
              <a:buFont typeface="Arial"/>
              <a:buChar char="•"/>
            </a:pPr>
            <a:r>
              <a:rPr b="1" i="0" sz="1200">
                <a:solidFill>
                  <a:srgbClr val="616161"/>
                </a:solidFill>
                <a:latin typeface="Proxima Nova"/>
              </a:rPr>
              <a:t>Branches: CM, CO, CW, IF, IH, SE, TE:</a:t>
            </a:r>
            <a:r>
              <a:rPr b="0" i="0" sz="1200">
                <a:solidFill>
                  <a:srgbClr val="616161"/>
                </a:solidFill>
                <a:latin typeface="Proxima Nova"/>
              </a:rPr>
              <a:t> The course is relevant for students across multiple engineering and computer-related branches.</a:t>
            </a:r>
          </a:p>
          <a:p>
            <a:pPr lvl="1" algn="l" marL="228600" indent="-91440">
              <a:spcBef>
                <a:spcPts val="1200"/>
              </a:spcBef>
              <a:spcAft>
                <a:spcPts val="0"/>
              </a:spcAft>
              <a:buSzPct val="94444"/>
              <a:buFont typeface="Arial"/>
              <a:buChar char="•"/>
            </a:pPr>
            <a:r>
              <a:rPr b="1" i="0" sz="1200">
                <a:solidFill>
                  <a:srgbClr val="616161"/>
                </a:solidFill>
                <a:latin typeface="Proxima Nova"/>
              </a:rPr>
              <a:t>"Transforming data into decisions":</a:t>
            </a:r>
            <a:r>
              <a:rPr b="0" i="0" sz="1200">
                <a:solidFill>
                  <a:srgbClr val="616161"/>
                </a:solidFill>
                <a:latin typeface="Proxima Nova"/>
              </a:rPr>
              <a:t> The course empowers students to convert raw data into actionable insights, a key skill in modern industries.</a:t>
            </a:r>
          </a:p>
        </p:txBody>
      </p:sp>
      <p:sp>
        <p:nvSpPr>
          <p:cNvPr id="10" name="Rectangle 9"/>
          <p:cNvSpPr/>
          <p:nvPr/>
        </p:nvSpPr>
        <p:spPr>
          <a:xfrm>
            <a:off x="4724400" y="1508670"/>
            <a:ext cx="4190999" cy="2978348"/>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4724400" y="1508670"/>
            <a:ext cx="4190999" cy="2362200"/>
          </a:xfrm>
          <a:prstGeom prst="rect">
            <a:avLst/>
          </a:prstGeom>
          <a:noFill/>
          <a:ln>
            <a:noFill/>
          </a:ln>
        </p:spPr>
        <p:txBody>
          <a:bodyPr wrap="square" bIns="0" lIns="0" rIns="0" tIns="0" anchor="t">
            <a:spAutoFit/>
          </a:bodyPr>
          <a:lstStyle/>
          <a:p>
            <a:pPr algn="l"/>
          </a:p>
        </p:txBody>
      </p:sp>
      <p:pic>
        <p:nvPicPr>
          <p:cNvPr id="12" name="Picture 11" descr="tmptvcrbv3f.png"/>
          <p:cNvPicPr>
            <a:picLocks noChangeAspect="1"/>
          </p:cNvPicPr>
          <p:nvPr/>
        </p:nvPicPr>
        <p:blipFill>
          <a:blip r:embed="rId2"/>
          <a:stretch>
            <a:fillRect/>
          </a:stretch>
        </p:blipFill>
        <p:spPr>
          <a:xfrm>
            <a:off x="4724400" y="1508670"/>
            <a:ext cx="4190999" cy="2362200"/>
          </a:xfrm>
          <a:prstGeom prst="rect">
            <a:avLst/>
          </a:prstGeom>
        </p:spPr>
      </p:pic>
      <p:sp>
        <p:nvSpPr>
          <p:cNvPr id="13" name="Rectangle 12"/>
          <p:cNvSpPr/>
          <p:nvPr/>
        </p:nvSpPr>
        <p:spPr>
          <a:xfrm>
            <a:off x="4724400" y="3947070"/>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4" name="TextBox 13"/>
          <p:cNvSpPr txBox="1"/>
          <p:nvPr/>
        </p:nvSpPr>
        <p:spPr>
          <a:xfrm>
            <a:off x="4724400" y="3947070"/>
            <a:ext cx="4190999" cy="152400"/>
          </a:xfrm>
          <a:prstGeom prst="rect">
            <a:avLst/>
          </a:prstGeom>
          <a:noFill/>
          <a:ln>
            <a:noFill/>
          </a:ln>
        </p:spPr>
        <p:txBody>
          <a:bodyPr wrap="square" bIns="0" lIns="0" rIns="0" tIns="0" anchor="t">
            <a:spAutoFit/>
          </a:bodyPr>
          <a:lstStyle/>
          <a:p>
            <a:pPr algn="r">
              <a:spcAft>
                <a:spcPts val="1200"/>
              </a:spcAft>
            </a:pPr>
            <a:r>
              <a:rPr b="0" i="0" sz="900">
                <a:solidFill>
                  <a:srgbClr val="616161"/>
                </a:solidFill>
                <a:latin typeface="Proxima Nova"/>
              </a:rPr>
              <a:t>Photo by Luke Chesser on Unsplash</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Why Is Data Analytics Important?</a:t>
            </a:r>
          </a:p>
        </p:txBody>
      </p:sp>
      <p:sp>
        <p:nvSpPr>
          <p:cNvPr id="4" name="Subtitle 3"/>
          <p:cNvSpPr>
            <a:spLocks noGrp="1"/>
          </p:cNvSpPr>
          <p:nvPr>
            <p:ph type="subTitle" idx="13"/>
          </p:nvPr>
        </p:nvSpPr>
        <p:spPr/>
        <p:txBody>
          <a:bodyPr>
            <a:normAutofit/>
          </a:bodyPr>
          <a:lstStyle/>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300">
                <a:solidFill>
                  <a:srgbClr val="616161"/>
                </a:solidFill>
                <a:latin typeface="Proxima Nova"/>
              </a:defRPr>
            </a:p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8686800" cy="169128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Rectangle 8"/>
          <p:cNvSpPr/>
          <p:nvPr/>
        </p:nvSpPr>
        <p:spPr>
          <a:xfrm>
            <a:off x="228600" y="1508670"/>
            <a:ext cx="2692300" cy="169128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Rectangle 9"/>
          <p:cNvSpPr/>
          <p:nvPr/>
        </p:nvSpPr>
        <p:spPr>
          <a:xfrm>
            <a:off x="142235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1422350" y="1508670"/>
            <a:ext cx="304800" cy="304800"/>
          </a:xfrm>
          <a:prstGeom prst="rect">
            <a:avLst/>
          </a:prstGeom>
          <a:noFill/>
          <a:ln>
            <a:noFill/>
          </a:ln>
        </p:spPr>
        <p:txBody>
          <a:bodyPr wrap="square" bIns="0" lIns="0" rIns="0" tIns="0" anchor="t">
            <a:spAutoFit/>
          </a:bodyPr>
          <a:lstStyle/>
          <a:p>
            <a:pPr algn="ctr"/>
          </a:p>
        </p:txBody>
      </p:sp>
      <p:pic>
        <p:nvPicPr>
          <p:cNvPr id="12" name="Picture 11" descr="tmprg2alw0e.png"/>
          <p:cNvPicPr>
            <a:picLocks noChangeAspect="1"/>
          </p:cNvPicPr>
          <p:nvPr/>
        </p:nvPicPr>
        <p:blipFill>
          <a:blip r:embed="rId2"/>
          <a:stretch>
            <a:fillRect/>
          </a:stretch>
        </p:blipFill>
        <p:spPr>
          <a:xfrm>
            <a:off x="1422350" y="1508670"/>
            <a:ext cx="304800" cy="304800"/>
          </a:xfrm>
          <a:prstGeom prst="rect">
            <a:avLst/>
          </a:prstGeom>
        </p:spPr>
      </p:pic>
      <p:sp>
        <p:nvSpPr>
          <p:cNvPr id="13" name="TextBox 12"/>
          <p:cNvSpPr txBox="1"/>
          <p:nvPr/>
        </p:nvSpPr>
        <p:spPr>
          <a:xfrm>
            <a:off x="228600" y="1965870"/>
            <a:ext cx="2692300" cy="411360"/>
          </a:xfrm>
          <a:prstGeom prst="rect">
            <a:avLst/>
          </a:prstGeom>
          <a:noFill/>
          <a:ln>
            <a:noFill/>
          </a:ln>
        </p:spPr>
        <p:txBody>
          <a:bodyPr wrap="square" bIns="0" lIns="0" rIns="0" tIns="0" anchor="t">
            <a:spAutoFit/>
          </a:bodyPr>
          <a:lstStyle/>
          <a:p>
            <a:pPr algn="ctr"/>
            <a:r>
              <a:rPr b="1" i="0" sz="1300">
                <a:solidFill>
                  <a:srgbClr val="616161"/>
                </a:solidFill>
                <a:latin typeface="Proxima Nova"/>
              </a:rPr>
              <a:t>Everyday data: YouTube, Swiggy, Amazon, Netflix</a:t>
            </a:r>
          </a:p>
          <a:p>
            <a:pPr algn="ctr">
              <a:spcAft>
                <a:spcPts val="1200"/>
              </a:spcAft>
            </a:pPr>
            <a:r>
              <a:rPr b="0" i="0" sz="1300">
                <a:solidFill>
                  <a:srgbClr val="616161"/>
                </a:solidFill>
                <a:latin typeface="Proxima Nova"/>
              </a:rPr>
              <a:t>These platforms generate vast amounts of user data, which is analyzed to personalize experiences and improve services.</a:t>
            </a:r>
          </a:p>
        </p:txBody>
      </p:sp>
      <p:sp>
        <p:nvSpPr>
          <p:cNvPr id="14" name="Rectangle 13"/>
          <p:cNvSpPr/>
          <p:nvPr/>
        </p:nvSpPr>
        <p:spPr>
          <a:xfrm>
            <a:off x="3225700" y="1508670"/>
            <a:ext cx="2692449" cy="169128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Rectangle 14"/>
          <p:cNvSpPr/>
          <p:nvPr/>
        </p:nvSpPr>
        <p:spPr>
          <a:xfrm>
            <a:off x="4419451"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TextBox 15"/>
          <p:cNvSpPr txBox="1"/>
          <p:nvPr/>
        </p:nvSpPr>
        <p:spPr>
          <a:xfrm>
            <a:off x="4419451" y="1508670"/>
            <a:ext cx="304800" cy="304800"/>
          </a:xfrm>
          <a:prstGeom prst="rect">
            <a:avLst/>
          </a:prstGeom>
          <a:noFill/>
          <a:ln>
            <a:noFill/>
          </a:ln>
        </p:spPr>
        <p:txBody>
          <a:bodyPr wrap="square" bIns="0" lIns="0" rIns="0" tIns="0" anchor="t">
            <a:spAutoFit/>
          </a:bodyPr>
          <a:lstStyle/>
          <a:p>
            <a:pPr algn="ctr"/>
          </a:p>
        </p:txBody>
      </p:sp>
      <p:pic>
        <p:nvPicPr>
          <p:cNvPr id="17" name="Picture 16" descr="tmp1510einu.png"/>
          <p:cNvPicPr>
            <a:picLocks noChangeAspect="1"/>
          </p:cNvPicPr>
          <p:nvPr/>
        </p:nvPicPr>
        <p:blipFill>
          <a:blip r:embed="rId3"/>
          <a:stretch>
            <a:fillRect/>
          </a:stretch>
        </p:blipFill>
        <p:spPr>
          <a:xfrm>
            <a:off x="4419451" y="1508670"/>
            <a:ext cx="304800" cy="304800"/>
          </a:xfrm>
          <a:prstGeom prst="rect">
            <a:avLst/>
          </a:prstGeom>
        </p:spPr>
      </p:pic>
      <p:sp>
        <p:nvSpPr>
          <p:cNvPr id="18" name="TextBox 17"/>
          <p:cNvSpPr txBox="1"/>
          <p:nvPr/>
        </p:nvSpPr>
        <p:spPr>
          <a:xfrm>
            <a:off x="3225700" y="1965870"/>
            <a:ext cx="2692449" cy="205680"/>
          </a:xfrm>
          <a:prstGeom prst="rect">
            <a:avLst/>
          </a:prstGeom>
          <a:noFill/>
          <a:ln>
            <a:noFill/>
          </a:ln>
        </p:spPr>
        <p:txBody>
          <a:bodyPr wrap="square" bIns="0" lIns="0" rIns="0" tIns="0" anchor="t">
            <a:spAutoFit/>
          </a:bodyPr>
          <a:lstStyle/>
          <a:p>
            <a:pPr algn="ctr"/>
            <a:r>
              <a:rPr b="1" i="0" sz="1300">
                <a:solidFill>
                  <a:srgbClr val="616161"/>
                </a:solidFill>
                <a:latin typeface="Proxima Nova"/>
              </a:rPr>
              <a:t>Analytics makes sense of numbers</a:t>
            </a:r>
          </a:p>
          <a:p>
            <a:pPr algn="ctr">
              <a:spcAft>
                <a:spcPts val="1200"/>
              </a:spcAft>
            </a:pPr>
            <a:r>
              <a:rPr b="0" i="0" sz="1300">
                <a:solidFill>
                  <a:srgbClr val="616161"/>
                </a:solidFill>
                <a:latin typeface="Proxima Nova"/>
              </a:rPr>
              <a:t>By applying statistical methods and tools, analytics converts raw data into comprehensible information.</a:t>
            </a:r>
          </a:p>
        </p:txBody>
      </p:sp>
      <p:sp>
        <p:nvSpPr>
          <p:cNvPr id="19" name="Rectangle 18"/>
          <p:cNvSpPr/>
          <p:nvPr/>
        </p:nvSpPr>
        <p:spPr>
          <a:xfrm>
            <a:off x="6222950" y="1508670"/>
            <a:ext cx="2692300" cy="1691282"/>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Rectangle 19"/>
          <p:cNvSpPr/>
          <p:nvPr/>
        </p:nvSpPr>
        <p:spPr>
          <a:xfrm>
            <a:off x="7416700" y="1508670"/>
            <a:ext cx="304800" cy="3048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TextBox 20"/>
          <p:cNvSpPr txBox="1"/>
          <p:nvPr/>
        </p:nvSpPr>
        <p:spPr>
          <a:xfrm>
            <a:off x="7416700" y="1508670"/>
            <a:ext cx="304800" cy="304800"/>
          </a:xfrm>
          <a:prstGeom prst="rect">
            <a:avLst/>
          </a:prstGeom>
          <a:noFill/>
          <a:ln>
            <a:noFill/>
          </a:ln>
        </p:spPr>
        <p:txBody>
          <a:bodyPr wrap="square" bIns="0" lIns="0" rIns="0" tIns="0" anchor="t">
            <a:spAutoFit/>
          </a:bodyPr>
          <a:lstStyle/>
          <a:p>
            <a:pPr algn="ctr"/>
          </a:p>
        </p:txBody>
      </p:sp>
      <p:pic>
        <p:nvPicPr>
          <p:cNvPr id="22" name="Picture 21" descr="tmpzy6vd2mu.png"/>
          <p:cNvPicPr>
            <a:picLocks noChangeAspect="1"/>
          </p:cNvPicPr>
          <p:nvPr/>
        </p:nvPicPr>
        <p:blipFill>
          <a:blip r:embed="rId4"/>
          <a:stretch>
            <a:fillRect/>
          </a:stretch>
        </p:blipFill>
        <p:spPr>
          <a:xfrm>
            <a:off x="7416700" y="1508670"/>
            <a:ext cx="304800" cy="304800"/>
          </a:xfrm>
          <a:prstGeom prst="rect">
            <a:avLst/>
          </a:prstGeom>
        </p:spPr>
      </p:pic>
      <p:sp>
        <p:nvSpPr>
          <p:cNvPr id="23" name="TextBox 22"/>
          <p:cNvSpPr txBox="1"/>
          <p:nvPr/>
        </p:nvSpPr>
        <p:spPr>
          <a:xfrm>
            <a:off x="6222950" y="1965870"/>
            <a:ext cx="2692300" cy="411360"/>
          </a:xfrm>
          <a:prstGeom prst="rect">
            <a:avLst/>
          </a:prstGeom>
          <a:noFill/>
          <a:ln>
            <a:noFill/>
          </a:ln>
        </p:spPr>
        <p:txBody>
          <a:bodyPr wrap="square" bIns="0" lIns="0" rIns="0" tIns="0" anchor="t">
            <a:spAutoFit/>
          </a:bodyPr>
          <a:lstStyle/>
          <a:p>
            <a:pPr algn="ctr"/>
            <a:r>
              <a:rPr b="1" i="0" sz="1300">
                <a:solidFill>
                  <a:srgbClr val="616161"/>
                </a:solidFill>
                <a:latin typeface="Proxima Nova"/>
              </a:rPr>
              <a:t>Powers predictions, decisions, insights</a:t>
            </a:r>
          </a:p>
          <a:p>
            <a:pPr algn="ctr">
              <a:spcAft>
                <a:spcPts val="1200"/>
              </a:spcAft>
            </a:pPr>
            <a:r>
              <a:rPr b="0" i="0" sz="1300">
                <a:solidFill>
                  <a:srgbClr val="616161"/>
                </a:solidFill>
                <a:latin typeface="Proxima Nova"/>
              </a:rPr>
              <a:t>Analytics supports forecasting trends, strategic decision-making, and uncovering actionable insights.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What Will You Learn?</a:t>
            </a:r>
          </a:p>
        </p:txBody>
      </p:sp>
      <p:sp>
        <p:nvSpPr>
          <p:cNvPr id="4" name="Subtitle 3"/>
          <p:cNvSpPr>
            <a:spLocks noGrp="1"/>
          </p:cNvSpPr>
          <p:nvPr>
            <p:ph type="subTitle" idx="13"/>
          </p:nvPr>
        </p:nvSpPr>
        <p:spPr/>
        <p:txBody>
          <a:bodyPr>
            <a:normAutofit/>
          </a:bodyPr>
          <a:lstStyle/>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300">
                <a:solidFill>
                  <a:srgbClr val="616161"/>
                </a:solidFill>
                <a:latin typeface="Proxima Nova"/>
              </a:defRPr>
            </a:p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228600" y="1508670"/>
            <a:ext cx="8686800" cy="2239863"/>
          </a:xfrm>
          <a:prstGeom prst="rect">
            <a:avLst/>
          </a:prstGeom>
          <a:noFill/>
          <a:ln>
            <a:noFill/>
          </a:ln>
        </p:spPr>
        <p:txBody>
          <a:bodyPr wrap="square" bIns="190500" lIns="190500" rIns="0" tIns="0" anchor="t">
            <a:spAutoFit/>
          </a:bodyPr>
          <a:lstStyle/>
          <a:p>
            <a:pPr algn="l" marL="228600" indent="-91440">
              <a:spcBef>
                <a:spcPts val="0"/>
              </a:spcBef>
              <a:spcAft>
                <a:spcPts val="800"/>
              </a:spcAft>
              <a:buSzPct val="100000"/>
              <a:buFont typeface="Arial"/>
              <a:buChar char="•"/>
            </a:pPr>
            <a:r>
              <a:rPr b="1" i="0" sz="1300">
                <a:solidFill>
                  <a:srgbClr val="616161"/>
                </a:solidFill>
                <a:latin typeface="Proxima Nova"/>
              </a:rPr>
              <a:t>CO1: Concepts of analytics and data types:</a:t>
            </a:r>
            <a:r>
              <a:rPr b="0" i="0" sz="1300">
                <a:solidFill>
                  <a:srgbClr val="616161"/>
                </a:solidFill>
                <a:latin typeface="Proxima Nova"/>
              </a:rPr>
              <a:t> Learn fundamental principles of data analytics including classification of data and its importance.</a:t>
            </a:r>
          </a:p>
          <a:p>
            <a:pPr lvl="1" algn="l" marL="228600" indent="-91440">
              <a:spcBef>
                <a:spcPts val="1200"/>
              </a:spcBef>
              <a:spcAft>
                <a:spcPts val="0"/>
              </a:spcAft>
              <a:buSzPct val="100000"/>
              <a:buFont typeface="Arial"/>
              <a:buChar char="•"/>
            </a:pPr>
            <a:r>
              <a:rPr b="1" i="0" sz="1300">
                <a:solidFill>
                  <a:srgbClr val="616161"/>
                </a:solidFill>
                <a:latin typeface="Proxima Nova"/>
              </a:rPr>
              <a:t>CO2: Perform statistical techniques:</a:t>
            </a:r>
            <a:r>
              <a:rPr b="0" i="0" sz="1300">
                <a:solidFill>
                  <a:srgbClr val="616161"/>
                </a:solidFill>
                <a:latin typeface="Proxima Nova"/>
              </a:rPr>
              <a:t> Master core statistical tools such as regression analysis and hypothesis testing.</a:t>
            </a:r>
          </a:p>
          <a:p>
            <a:pPr lvl="1" algn="l" marL="228600" indent="-91440">
              <a:spcBef>
                <a:spcPts val="1200"/>
              </a:spcBef>
              <a:spcAft>
                <a:spcPts val="0"/>
              </a:spcAft>
              <a:buSzPct val="100000"/>
              <a:buFont typeface="Arial"/>
              <a:buChar char="•"/>
            </a:pPr>
            <a:r>
              <a:rPr b="1" i="0" sz="1300">
                <a:solidFill>
                  <a:srgbClr val="616161"/>
                </a:solidFill>
                <a:latin typeface="Proxima Nova"/>
              </a:rPr>
              <a:t>CO3: Work with Excel dashboards:</a:t>
            </a:r>
            <a:r>
              <a:rPr b="0" i="0" sz="1300">
                <a:solidFill>
                  <a:srgbClr val="616161"/>
                </a:solidFill>
                <a:latin typeface="Proxima Nova"/>
              </a:rPr>
              <a:t> Build and manipulate dashboards and pivot tables using Microsoft Excel.</a:t>
            </a:r>
          </a:p>
          <a:p>
            <a:pPr lvl="1" algn="l" marL="228600" indent="-91440">
              <a:spcBef>
                <a:spcPts val="1200"/>
              </a:spcBef>
              <a:spcAft>
                <a:spcPts val="0"/>
              </a:spcAft>
              <a:buSzPct val="100000"/>
              <a:buFont typeface="Arial"/>
              <a:buChar char="•"/>
            </a:pPr>
            <a:r>
              <a:rPr b="1" i="0" sz="1300">
                <a:solidFill>
                  <a:srgbClr val="616161"/>
                </a:solidFill>
                <a:latin typeface="Proxima Nova"/>
              </a:rPr>
              <a:t>CO4: Create and format charts:</a:t>
            </a:r>
            <a:r>
              <a:rPr b="0" i="0" sz="1300">
                <a:solidFill>
                  <a:srgbClr val="616161"/>
                </a:solidFill>
                <a:latin typeface="Proxima Nova"/>
              </a:rPr>
              <a:t> Design professional data charts to visually communicate insights.</a:t>
            </a:r>
          </a:p>
          <a:p>
            <a:pPr lvl="1" algn="l" marL="228600" indent="-91440">
              <a:spcBef>
                <a:spcPts val="1200"/>
              </a:spcBef>
              <a:spcAft>
                <a:spcPts val="0"/>
              </a:spcAft>
              <a:buSzPct val="100000"/>
              <a:buFont typeface="Arial"/>
              <a:buChar char="•"/>
            </a:pPr>
            <a:r>
              <a:rPr b="1" i="0" sz="1300">
                <a:solidFill>
                  <a:srgbClr val="616161"/>
                </a:solidFill>
                <a:latin typeface="Proxima Nova"/>
              </a:rPr>
              <a:t>CO5: Visualize data using Python:</a:t>
            </a:r>
            <a:r>
              <a:rPr b="0" i="0" sz="1300">
                <a:solidFill>
                  <a:srgbClr val="616161"/>
                </a:solidFill>
                <a:latin typeface="Proxima Nova"/>
              </a:rPr>
              <a:t> Use Python libraries like Matplotlib to generate informative visualizations.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Course Structure &amp; Units</a:t>
            </a:r>
          </a:p>
        </p:txBody>
      </p:sp>
      <p:sp>
        <p:nvSpPr>
          <p:cNvPr id="4" name="Subtitle 3"/>
          <p:cNvSpPr>
            <a:spLocks noGrp="1"/>
          </p:cNvSpPr>
          <p:nvPr>
            <p:ph type="subTitle" idx="13"/>
          </p:nvPr>
        </p:nvSpPr>
        <p:spPr/>
        <p:txBody>
          <a:bodyPr>
            <a:normAutofit/>
          </a:bodyPr>
          <a:lstStyle/>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300">
                <a:solidFill>
                  <a:srgbClr val="616161"/>
                </a:solidFill>
                <a:latin typeface="Proxima Nova"/>
              </a:defRPr>
            </a:p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228600" y="1508670"/>
            <a:ext cx="8686800" cy="1828502"/>
          </a:xfrm>
          <a:prstGeom prst="rect">
            <a:avLst/>
          </a:prstGeom>
          <a:noFill/>
          <a:ln>
            <a:noFill/>
          </a:ln>
        </p:spPr>
        <p:txBody>
          <a:bodyPr wrap="square" bIns="190500" lIns="190500" rIns="0" tIns="0" anchor="t">
            <a:spAutoFit/>
          </a:bodyPr>
          <a:lstStyle/>
          <a:p>
            <a:pPr algn="l" marL="228600" indent="-91440">
              <a:spcBef>
                <a:spcPts val="0"/>
              </a:spcBef>
              <a:spcAft>
                <a:spcPts val="800"/>
              </a:spcAft>
              <a:buSzPct val="100000"/>
              <a:buFont typeface="Arial"/>
              <a:buChar char="•"/>
            </a:pPr>
            <a:r>
              <a:rPr b="1" i="0" sz="1300">
                <a:solidFill>
                  <a:srgbClr val="616161"/>
                </a:solidFill>
                <a:latin typeface="Proxima Nova"/>
              </a:rPr>
              <a:t>Introduction to Data Analytics:</a:t>
            </a:r>
            <a:r>
              <a:rPr b="0" i="0" sz="1300">
                <a:solidFill>
                  <a:srgbClr val="616161"/>
                </a:solidFill>
                <a:latin typeface="Proxima Nova"/>
              </a:rPr>
              <a:t> Overview of data analytics, scope, and key concepts.</a:t>
            </a:r>
          </a:p>
          <a:p>
            <a:pPr lvl="1" algn="l" marL="228600" indent="-91440">
              <a:spcBef>
                <a:spcPts val="1200"/>
              </a:spcBef>
              <a:spcAft>
                <a:spcPts val="0"/>
              </a:spcAft>
              <a:buSzPct val="100000"/>
              <a:buFont typeface="Arial"/>
              <a:buChar char="•"/>
            </a:pPr>
            <a:r>
              <a:rPr b="1" i="0" sz="1300">
                <a:solidFill>
                  <a:srgbClr val="616161"/>
                </a:solidFill>
                <a:latin typeface="Proxima Nova"/>
              </a:rPr>
              <a:t>Statistical Analysis:</a:t>
            </a:r>
            <a:r>
              <a:rPr b="0" i="0" sz="1300">
                <a:solidFill>
                  <a:srgbClr val="616161"/>
                </a:solidFill>
                <a:latin typeface="Proxima Nova"/>
              </a:rPr>
              <a:t> Covers descriptive and inferential statistics, including hypothesis testing.</a:t>
            </a:r>
          </a:p>
          <a:p>
            <a:pPr lvl="1" algn="l" marL="228600" indent="-91440">
              <a:spcBef>
                <a:spcPts val="1200"/>
              </a:spcBef>
              <a:spcAft>
                <a:spcPts val="0"/>
              </a:spcAft>
              <a:buSzPct val="100000"/>
              <a:buFont typeface="Arial"/>
              <a:buChar char="•"/>
            </a:pPr>
            <a:r>
              <a:rPr b="1" i="0" sz="1300">
                <a:solidFill>
                  <a:srgbClr val="616161"/>
                </a:solidFill>
                <a:latin typeface="Proxima Nova"/>
              </a:rPr>
              <a:t>Data Analytics using Excel:</a:t>
            </a:r>
            <a:r>
              <a:rPr b="0" i="0" sz="1300">
                <a:solidFill>
                  <a:srgbClr val="616161"/>
                </a:solidFill>
                <a:latin typeface="Proxima Nova"/>
              </a:rPr>
              <a:t> Hands-on training on Excel dashboards, pivot tables, and charting.</a:t>
            </a:r>
          </a:p>
          <a:p>
            <a:pPr lvl="1" algn="l" marL="228600" indent="-91440">
              <a:spcBef>
                <a:spcPts val="1200"/>
              </a:spcBef>
              <a:spcAft>
                <a:spcPts val="0"/>
              </a:spcAft>
              <a:buSzPct val="100000"/>
              <a:buFont typeface="Arial"/>
              <a:buChar char="•"/>
            </a:pPr>
            <a:r>
              <a:rPr b="1" i="0" sz="1300">
                <a:solidFill>
                  <a:srgbClr val="616161"/>
                </a:solidFill>
                <a:latin typeface="Proxima Nova"/>
              </a:rPr>
              <a:t>Visualization in Excel:</a:t>
            </a:r>
            <a:r>
              <a:rPr b="0" i="0" sz="1300">
                <a:solidFill>
                  <a:srgbClr val="616161"/>
                </a:solidFill>
                <a:latin typeface="Proxima Nova"/>
              </a:rPr>
              <a:t> Advanced chart formatting and storytelling with data using Excel.</a:t>
            </a:r>
          </a:p>
          <a:p>
            <a:pPr lvl="1" algn="l" marL="228600" indent="-91440">
              <a:spcBef>
                <a:spcPts val="1200"/>
              </a:spcBef>
              <a:spcAft>
                <a:spcPts val="0"/>
              </a:spcAft>
              <a:buSzPct val="100000"/>
              <a:buFont typeface="Arial"/>
              <a:buChar char="•"/>
            </a:pPr>
            <a:r>
              <a:rPr b="1" i="0" sz="1300">
                <a:solidFill>
                  <a:srgbClr val="616161"/>
                </a:solidFill>
                <a:latin typeface="Proxima Nova"/>
              </a:rPr>
              <a:t>Visualization in Python:</a:t>
            </a:r>
            <a:r>
              <a:rPr b="0" i="0" sz="1300">
                <a:solidFill>
                  <a:srgbClr val="616161"/>
                </a:solidFill>
                <a:latin typeface="Proxima Nova"/>
              </a:rPr>
              <a:t> Introduction to Python plotting libraries and creating rich data visuals.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Resources for Success</a:t>
            </a:r>
          </a:p>
        </p:txBody>
      </p:sp>
      <p:sp>
        <p:nvSpPr>
          <p:cNvPr id="4" name="Subtitle 3"/>
          <p:cNvSpPr>
            <a:spLocks noGrp="1"/>
          </p:cNvSpPr>
          <p:nvPr>
            <p:ph type="subTitle" idx="13"/>
          </p:nvPr>
        </p:nvSpPr>
        <p:spPr/>
        <p:txBody>
          <a:bodyPr>
            <a:normAutofit/>
          </a:bodyPr>
          <a:lstStyle/>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300">
                <a:solidFill>
                  <a:srgbClr val="616161"/>
                </a:solidFill>
                <a:latin typeface="Proxima Nova"/>
              </a:defRPr>
            </a:p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228600" y="1508670"/>
            <a:ext cx="8686800" cy="2651224"/>
          </a:xfrm>
          <a:prstGeom prst="rect">
            <a:avLst/>
          </a:prstGeom>
          <a:noFill/>
          <a:ln>
            <a:noFill/>
          </a:ln>
        </p:spPr>
        <p:txBody>
          <a:bodyPr wrap="square" bIns="190500" lIns="190500" rIns="0" tIns="0" anchor="t">
            <a:spAutoFit/>
          </a:bodyPr>
          <a:lstStyle/>
          <a:p>
            <a:pPr algn="l" marL="228600" indent="-91440">
              <a:spcBef>
                <a:spcPts val="0"/>
              </a:spcBef>
              <a:spcAft>
                <a:spcPts val="800"/>
              </a:spcAft>
              <a:buSzPct val="100000"/>
              <a:buFont typeface="Arial"/>
              <a:buChar char="•"/>
            </a:pPr>
            <a:r>
              <a:rPr b="1" i="0" sz="1300">
                <a:solidFill>
                  <a:srgbClr val="616161"/>
                </a:solidFill>
                <a:latin typeface="Proxima Nova"/>
              </a:rPr>
              <a:t>Excel Data Analysis – Jinjer Simon:</a:t>
            </a:r>
            <a:r>
              <a:rPr b="0" i="0" sz="1300">
                <a:solidFill>
                  <a:srgbClr val="616161"/>
                </a:solidFill>
                <a:latin typeface="Proxima Nova"/>
              </a:rPr>
              <a:t> Comprehensive guide to data analysis using Excel with real-world case examples.</a:t>
            </a:r>
          </a:p>
          <a:p>
            <a:pPr lvl="1" algn="l" marL="228600" indent="-91440">
              <a:spcBef>
                <a:spcPts val="1200"/>
              </a:spcBef>
              <a:spcAft>
                <a:spcPts val="0"/>
              </a:spcAft>
              <a:buSzPct val="100000"/>
              <a:buFont typeface="Arial"/>
              <a:buChar char="•"/>
            </a:pPr>
            <a:r>
              <a:rPr b="1" i="0" sz="1300">
                <a:solidFill>
                  <a:srgbClr val="616161"/>
                </a:solidFill>
                <a:latin typeface="Proxima Nova"/>
              </a:rPr>
              <a:t>Python Data Analytics – Fabio Nelli:</a:t>
            </a:r>
            <a:r>
              <a:rPr b="0" i="0" sz="1300">
                <a:solidFill>
                  <a:srgbClr val="616161"/>
                </a:solidFill>
                <a:latin typeface="Proxima Nova"/>
              </a:rPr>
              <a:t> Step-by-step approach to analytics using Python libraries like NumPy and Pandas.</a:t>
            </a:r>
          </a:p>
          <a:p>
            <a:pPr lvl="1" algn="l" marL="228600" indent="-91440">
              <a:spcBef>
                <a:spcPts val="1200"/>
              </a:spcBef>
              <a:spcAft>
                <a:spcPts val="0"/>
              </a:spcAft>
              <a:buSzPct val="100000"/>
              <a:buFont typeface="Arial"/>
              <a:buChar char="•"/>
            </a:pPr>
            <a:r>
              <a:rPr b="1" i="0" sz="1300">
                <a:solidFill>
                  <a:srgbClr val="616161"/>
                </a:solidFill>
                <a:latin typeface="Proxima Nova"/>
              </a:rPr>
              <a:t>Python Data Science Handbook – Jake VanderPlas:</a:t>
            </a:r>
            <a:r>
              <a:rPr b="0" i="0" sz="1300">
                <a:solidFill>
                  <a:srgbClr val="616161"/>
                </a:solidFill>
                <a:latin typeface="Proxima Nova"/>
              </a:rPr>
              <a:t> Covers core tools in the Python ecosystem for data science.</a:t>
            </a:r>
          </a:p>
          <a:p>
            <a:pPr lvl="1" algn="l" marL="228600" indent="-91440">
              <a:spcBef>
                <a:spcPts val="1200"/>
              </a:spcBef>
              <a:spcAft>
                <a:spcPts val="0"/>
              </a:spcAft>
              <a:buSzPct val="100000"/>
              <a:buFont typeface="Arial"/>
              <a:buChar char="•"/>
            </a:pPr>
            <a:r>
              <a:rPr b="1" i="0" sz="1300">
                <a:solidFill>
                  <a:srgbClr val="616161"/>
                </a:solidFill>
                <a:latin typeface="Proxima Nova"/>
              </a:rPr>
              <a:t>Data Analysis with Excel – A.J. Smalley:</a:t>
            </a:r>
            <a:r>
              <a:rPr b="0" i="0" sz="1300">
                <a:solidFill>
                  <a:srgbClr val="616161"/>
                </a:solidFill>
                <a:latin typeface="Proxima Nova"/>
              </a:rPr>
              <a:t> Focuses on mastering data processing and charting using Excel.</a:t>
            </a:r>
          </a:p>
          <a:p>
            <a:pPr lvl="1" algn="l" marL="228600" indent="-91440">
              <a:spcBef>
                <a:spcPts val="1200"/>
              </a:spcBef>
              <a:spcAft>
                <a:spcPts val="0"/>
              </a:spcAft>
              <a:buSzPct val="100000"/>
              <a:buFont typeface="Arial"/>
              <a:buChar char="•"/>
            </a:pPr>
            <a:r>
              <a:rPr b="1" i="0" sz="1300">
                <a:solidFill>
                  <a:srgbClr val="616161"/>
                </a:solidFill>
                <a:latin typeface="Proxima Nova"/>
              </a:rPr>
              <a:t>MindTap, NPTEL, FreeCodeCamp:</a:t>
            </a:r>
            <a:r>
              <a:rPr b="0" i="0" sz="1300">
                <a:solidFill>
                  <a:srgbClr val="616161"/>
                </a:solidFill>
                <a:latin typeface="Proxima Nova"/>
              </a:rPr>
              <a:t> Blended online learning resources offering video lectures, exercises, and certifications.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How Will You Be Evaluated?</a:t>
            </a:r>
          </a:p>
        </p:txBody>
      </p:sp>
      <p:sp>
        <p:nvSpPr>
          <p:cNvPr id="4" name="Subtitle 3"/>
          <p:cNvSpPr>
            <a:spLocks noGrp="1"/>
          </p:cNvSpPr>
          <p:nvPr>
            <p:ph type="subTitle" idx="13"/>
          </p:nvPr>
        </p:nvSpPr>
        <p:spPr/>
        <p:txBody>
          <a:bodyPr>
            <a:normAutofit/>
          </a:bodyPr>
          <a:lstStyle/>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300">
                <a:solidFill>
                  <a:srgbClr val="616161"/>
                </a:solidFill>
                <a:latin typeface="Proxima Nova"/>
              </a:defRPr>
            </a:pPr>
          </a:p>
        </p:txBody>
      </p:sp>
      <p:sp>
        <p:nvSpPr>
          <p:cNvPr id="7" name="Rectangle 6"/>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228600" y="1508670"/>
            <a:ext cx="8686800" cy="2034182"/>
          </a:xfrm>
          <a:prstGeom prst="rect">
            <a:avLst/>
          </a:prstGeom>
          <a:noFill/>
          <a:ln>
            <a:noFill/>
          </a:ln>
        </p:spPr>
        <p:txBody>
          <a:bodyPr wrap="square" bIns="190500" lIns="190500" rIns="0" tIns="0" anchor="t">
            <a:spAutoFit/>
          </a:bodyPr>
          <a:lstStyle/>
          <a:p>
            <a:pPr algn="l" marL="228600" indent="-91440">
              <a:spcBef>
                <a:spcPts val="0"/>
              </a:spcBef>
              <a:spcAft>
                <a:spcPts val="800"/>
              </a:spcAft>
              <a:buSzPct val="100000"/>
              <a:buFont typeface="Arial"/>
              <a:buChar char="•"/>
            </a:pPr>
            <a:r>
              <a:rPr b="1" i="0" sz="1300">
                <a:solidFill>
                  <a:srgbClr val="616161"/>
                </a:solidFill>
                <a:latin typeface="Proxima Nova"/>
              </a:rPr>
              <a:t>Theory (70 marks):</a:t>
            </a:r>
            <a:r>
              <a:rPr b="0" i="0" sz="1300">
                <a:solidFill>
                  <a:srgbClr val="616161"/>
                </a:solidFill>
                <a:latin typeface="Proxima Nova"/>
              </a:rPr>
              <a:t> Major written exam testing conceptual understanding and analytical skills.</a:t>
            </a:r>
          </a:p>
          <a:p>
            <a:pPr lvl="1" algn="l" marL="228600" indent="-91440">
              <a:spcBef>
                <a:spcPts val="1200"/>
              </a:spcBef>
              <a:spcAft>
                <a:spcPts val="0"/>
              </a:spcAft>
              <a:buSzPct val="100000"/>
              <a:buFont typeface="Arial"/>
              <a:buChar char="•"/>
            </a:pPr>
            <a:r>
              <a:rPr b="1" i="0" sz="1300">
                <a:solidFill>
                  <a:srgbClr val="616161"/>
                </a:solidFill>
                <a:latin typeface="Proxima Nova"/>
              </a:rPr>
              <a:t>Practical Internal (25) + External (25):</a:t>
            </a:r>
            <a:r>
              <a:rPr b="0" i="0" sz="1300">
                <a:solidFill>
                  <a:srgbClr val="616161"/>
                </a:solidFill>
                <a:latin typeface="Proxima Nova"/>
              </a:rPr>
              <a:t> Lab-based assessments by internal and external faculty.</a:t>
            </a:r>
          </a:p>
          <a:p>
            <a:pPr lvl="1" algn="l" marL="228600" indent="-91440">
              <a:spcBef>
                <a:spcPts val="1200"/>
              </a:spcBef>
              <a:spcAft>
                <a:spcPts val="0"/>
              </a:spcAft>
              <a:buSzPct val="100000"/>
              <a:buFont typeface="Arial"/>
              <a:buChar char="•"/>
            </a:pPr>
            <a:r>
              <a:rPr b="1" i="0" sz="1300">
                <a:solidFill>
                  <a:srgbClr val="616161"/>
                </a:solidFill>
                <a:latin typeface="Proxima Nova"/>
              </a:rPr>
              <a:t>SLA (10 marks) – Assignments, microprojects:</a:t>
            </a:r>
            <a:r>
              <a:rPr b="0" i="0" sz="1300">
                <a:solidFill>
                  <a:srgbClr val="616161"/>
                </a:solidFill>
                <a:latin typeface="Proxima Nova"/>
              </a:rPr>
              <a:t> Evaluation of short learning activities and application-based tasks.</a:t>
            </a:r>
          </a:p>
          <a:p>
            <a:pPr lvl="1" algn="l" marL="228600" indent="-91440">
              <a:spcBef>
                <a:spcPts val="1200"/>
              </a:spcBef>
              <a:spcAft>
                <a:spcPts val="0"/>
              </a:spcAft>
              <a:buSzPct val="100000"/>
              <a:buFont typeface="Arial"/>
              <a:buChar char="•"/>
            </a:pPr>
            <a:r>
              <a:rPr b="1" i="0" sz="1300">
                <a:solidFill>
                  <a:srgbClr val="616161"/>
                </a:solidFill>
                <a:latin typeface="Proxima Nova"/>
              </a:rPr>
              <a:t>Class Tests (2 × 30):</a:t>
            </a:r>
            <a:r>
              <a:rPr b="0" i="0" sz="1300">
                <a:solidFill>
                  <a:srgbClr val="616161"/>
                </a:solidFill>
                <a:latin typeface="Proxima Nova"/>
              </a:rPr>
              <a:t> Two internal tests measuring progress and readiness.</a:t>
            </a:r>
          </a:p>
          <a:p>
            <a:pPr lvl="1" algn="l" marL="228600" indent="-91440">
              <a:spcBef>
                <a:spcPts val="1200"/>
              </a:spcBef>
              <a:spcAft>
                <a:spcPts val="0"/>
              </a:spcAft>
              <a:buSzPct val="100000"/>
              <a:buFont typeface="Arial"/>
              <a:buChar char="•"/>
            </a:pPr>
            <a:r>
              <a:rPr b="1" i="0" sz="1300">
                <a:solidFill>
                  <a:srgbClr val="616161"/>
                </a:solidFill>
                <a:latin typeface="Proxima Nova"/>
              </a:rPr>
              <a:t>Continuous &amp; Summative Assessment:</a:t>
            </a:r>
            <a:r>
              <a:rPr b="0" i="0" sz="1300">
                <a:solidFill>
                  <a:srgbClr val="616161"/>
                </a:solidFill>
                <a:latin typeface="Proxima Nova"/>
              </a:rPr>
              <a:t> Ongoing evaluations to ensure sustained learning and improvement.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Tools You’ll Use in the Lab</a:t>
            </a:r>
          </a:p>
        </p:txBody>
      </p:sp>
      <p:sp>
        <p:nvSpPr>
          <p:cNvPr id="4" name="Subtitle 3"/>
          <p:cNvSpPr>
            <a:spLocks noGrp="1"/>
          </p:cNvSpPr>
          <p:nvPr>
            <p:ph type="subTitle" idx="13"/>
          </p:nvPr>
        </p:nvSpPr>
        <p:spPr/>
        <p:txBody>
          <a:bodyPr>
            <a:normAutofit/>
          </a:bodyPr>
          <a:lstStyle/>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300">
                <a:solidFill>
                  <a:srgbClr val="616161"/>
                </a:solidFill>
                <a:latin typeface="Proxima Nova"/>
              </a:defRPr>
            </a:pPr>
          </a:p>
        </p:txBody>
      </p:sp>
      <p:sp>
        <p:nvSpPr>
          <p:cNvPr id="7" name="Rectangle 6"/>
          <p:cNvSpPr/>
          <p:nvPr/>
        </p:nvSpPr>
        <p:spPr>
          <a:xfrm>
            <a:off x="228600" y="1508670"/>
            <a:ext cx="8686800" cy="3115865"/>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4190999" cy="3115865"/>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TextBox 8"/>
          <p:cNvSpPr txBox="1"/>
          <p:nvPr/>
        </p:nvSpPr>
        <p:spPr>
          <a:xfrm>
            <a:off x="228600" y="1508670"/>
            <a:ext cx="4190999" cy="3115865"/>
          </a:xfrm>
          <a:prstGeom prst="rect">
            <a:avLst/>
          </a:prstGeom>
          <a:noFill/>
          <a:ln>
            <a:noFill/>
          </a:ln>
        </p:spPr>
        <p:txBody>
          <a:bodyPr wrap="square" bIns="190500" lIns="190500" rIns="0" tIns="0" anchor="t">
            <a:spAutoFit/>
          </a:bodyPr>
          <a:lstStyle/>
          <a:p>
            <a:pPr algn="l" marL="228600" indent="-91440">
              <a:spcBef>
                <a:spcPts val="0"/>
              </a:spcBef>
              <a:spcAft>
                <a:spcPts val="800"/>
              </a:spcAft>
              <a:buSzPct val="100000"/>
              <a:buFont typeface="Arial"/>
              <a:buChar char="•"/>
            </a:pPr>
            <a:r>
              <a:rPr b="1" i="0" sz="1300">
                <a:solidFill>
                  <a:srgbClr val="616161"/>
                </a:solidFill>
                <a:latin typeface="Proxima Nova"/>
              </a:rPr>
              <a:t>Excel 365 – Dashboards, pivot tables:</a:t>
            </a:r>
            <a:r>
              <a:rPr b="0" i="0" sz="1300">
                <a:solidFill>
                  <a:srgbClr val="616161"/>
                </a:solidFill>
                <a:latin typeface="Proxima Nova"/>
              </a:rPr>
              <a:t> Used extensively for building dashboards, analyzing datasets, and creating reports.</a:t>
            </a:r>
          </a:p>
          <a:p>
            <a:pPr lvl="1" algn="l" marL="228600" indent="-91440">
              <a:spcBef>
                <a:spcPts val="1200"/>
              </a:spcBef>
              <a:spcAft>
                <a:spcPts val="0"/>
              </a:spcAft>
              <a:buSzPct val="100000"/>
              <a:buFont typeface="Arial"/>
              <a:buChar char="•"/>
            </a:pPr>
            <a:r>
              <a:rPr b="1" i="0" sz="1300">
                <a:solidFill>
                  <a:srgbClr val="616161"/>
                </a:solidFill>
                <a:latin typeface="Proxima Nova"/>
              </a:rPr>
              <a:t>Python – Matplotlib for charts:</a:t>
            </a:r>
            <a:r>
              <a:rPr b="0" i="0" sz="1300">
                <a:solidFill>
                  <a:srgbClr val="616161"/>
                </a:solidFill>
                <a:latin typeface="Proxima Nova"/>
              </a:rPr>
              <a:t> Python programming with visualization using Matplotlib and related libraries.</a:t>
            </a:r>
          </a:p>
          <a:p>
            <a:pPr lvl="1" algn="l" marL="228600" indent="-91440">
              <a:spcBef>
                <a:spcPts val="1200"/>
              </a:spcBef>
              <a:spcAft>
                <a:spcPts val="0"/>
              </a:spcAft>
              <a:buSzPct val="100000"/>
              <a:buFont typeface="Arial"/>
              <a:buChar char="•"/>
            </a:pPr>
            <a:r>
              <a:rPr b="1" i="0" sz="1300">
                <a:solidFill>
                  <a:srgbClr val="616161"/>
                </a:solidFill>
                <a:latin typeface="Proxima Nova"/>
              </a:rPr>
              <a:t>Windows 10+, 8GB RAM+, Core i5:</a:t>
            </a:r>
            <a:r>
              <a:rPr b="0" i="0" sz="1300">
                <a:solidFill>
                  <a:srgbClr val="616161"/>
                </a:solidFill>
                <a:latin typeface="Proxima Nova"/>
              </a:rPr>
              <a:t> Minimum system requirements to run analytics tools smoothly.</a:t>
            </a:r>
          </a:p>
          <a:p>
            <a:pPr lvl="1" algn="l" marL="228600" indent="-91440">
              <a:spcBef>
                <a:spcPts val="1200"/>
              </a:spcBef>
              <a:spcAft>
                <a:spcPts val="0"/>
              </a:spcAft>
              <a:buSzPct val="100000"/>
              <a:buFont typeface="Arial"/>
              <a:buChar char="•"/>
            </a:pPr>
            <a:r>
              <a:rPr b="1" i="0" sz="1300">
                <a:solidFill>
                  <a:srgbClr val="616161"/>
                </a:solidFill>
                <a:latin typeface="Proxima Nova"/>
              </a:rPr>
              <a:t>Jupyter Notebook / VS Code:</a:t>
            </a:r>
            <a:r>
              <a:rPr b="0" i="0" sz="1300">
                <a:solidFill>
                  <a:srgbClr val="616161"/>
                </a:solidFill>
                <a:latin typeface="Proxima Nova"/>
              </a:rPr>
              <a:t> Development environments for Python, supporting code, markdown, and visual output.</a:t>
            </a:r>
          </a:p>
        </p:txBody>
      </p:sp>
      <p:sp>
        <p:nvSpPr>
          <p:cNvPr id="10" name="Rectangle 9"/>
          <p:cNvSpPr/>
          <p:nvPr/>
        </p:nvSpPr>
        <p:spPr>
          <a:xfrm>
            <a:off x="4724400" y="1508670"/>
            <a:ext cx="4190999" cy="3115865"/>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4724400" y="1508670"/>
            <a:ext cx="4190999" cy="2362200"/>
          </a:xfrm>
          <a:prstGeom prst="rect">
            <a:avLst/>
          </a:prstGeom>
          <a:noFill/>
          <a:ln>
            <a:noFill/>
          </a:ln>
        </p:spPr>
        <p:txBody>
          <a:bodyPr wrap="square" bIns="0" lIns="0" rIns="0" tIns="0" anchor="t">
            <a:spAutoFit/>
          </a:bodyPr>
          <a:lstStyle/>
          <a:p>
            <a:pPr algn="l"/>
          </a:p>
        </p:txBody>
      </p:sp>
      <p:pic>
        <p:nvPicPr>
          <p:cNvPr id="12" name="Picture 11" descr="tmp5t5myll6.png"/>
          <p:cNvPicPr>
            <a:picLocks noChangeAspect="1"/>
          </p:cNvPicPr>
          <p:nvPr/>
        </p:nvPicPr>
        <p:blipFill>
          <a:blip r:embed="rId2"/>
          <a:stretch>
            <a:fillRect/>
          </a:stretch>
        </p:blipFill>
        <p:spPr>
          <a:xfrm>
            <a:off x="4724400" y="1508670"/>
            <a:ext cx="4190999" cy="2362200"/>
          </a:xfrm>
          <a:prstGeom prst="rect">
            <a:avLst/>
          </a:prstGeom>
        </p:spPr>
      </p:pic>
      <p:sp>
        <p:nvSpPr>
          <p:cNvPr id="13" name="Rectangle 12"/>
          <p:cNvSpPr/>
          <p:nvPr/>
        </p:nvSpPr>
        <p:spPr>
          <a:xfrm>
            <a:off x="4724400" y="3947070"/>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4" name="TextBox 13"/>
          <p:cNvSpPr txBox="1"/>
          <p:nvPr/>
        </p:nvSpPr>
        <p:spPr>
          <a:xfrm>
            <a:off x="4724400" y="3947070"/>
            <a:ext cx="4190999" cy="152400"/>
          </a:xfrm>
          <a:prstGeom prst="rect">
            <a:avLst/>
          </a:prstGeom>
          <a:noFill/>
          <a:ln>
            <a:noFill/>
          </a:ln>
        </p:spPr>
        <p:txBody>
          <a:bodyPr wrap="square" bIns="0" lIns="0" rIns="0" tIns="0" anchor="t">
            <a:spAutoFit/>
          </a:bodyPr>
          <a:lstStyle/>
          <a:p>
            <a:pPr algn="r">
              <a:spcAft>
                <a:spcPts val="1200"/>
              </a:spcAft>
            </a:pPr>
            <a:r>
              <a:rPr b="0" i="0" sz="900">
                <a:solidFill>
                  <a:srgbClr val="616161"/>
                </a:solidFill>
                <a:latin typeface="Proxima Nova"/>
              </a:rPr>
              <a:t>Photo by NordWood Themes on Unsplash</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normAutofit/>
          </a:bodyPr>
          <a:lstStyle/>
          <a:p>
            <a:r>
              <a:t>Keys to Succeed</a:t>
            </a:r>
          </a:p>
        </p:txBody>
      </p:sp>
      <p:sp>
        <p:nvSpPr>
          <p:cNvPr id="4" name="Subtitle 3"/>
          <p:cNvSpPr>
            <a:spLocks noGrp="1"/>
          </p:cNvSpPr>
          <p:nvPr>
            <p:ph type="subTitle" idx="13"/>
          </p:nvPr>
        </p:nvSpPr>
        <p:spPr/>
        <p:txBody>
          <a:bodyPr>
            <a:normAutofit/>
          </a:bodyPr>
          <a:lstStyle/>
          <a:p/>
        </p:txBody>
      </p:sp>
      <p:sp>
        <p:nvSpPr>
          <p:cNvPr id="5" name="Rectangle 4"/>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Rectangle 5"/>
          <p:cNvSpPr/>
          <p:nvPr/>
        </p:nvSpPr>
        <p:spPr>
          <a:xfrm>
            <a:off x="228600" y="1508670"/>
            <a:ext cx="8686800" cy="3200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defRPr b="0" i="0" sz="1300">
                <a:solidFill>
                  <a:srgbClr val="616161"/>
                </a:solidFill>
                <a:latin typeface="Proxima Nova"/>
              </a:defRPr>
            </a:pPr>
          </a:p>
        </p:txBody>
      </p:sp>
      <p:sp>
        <p:nvSpPr>
          <p:cNvPr id="7" name="Rectangle 6"/>
          <p:cNvSpPr/>
          <p:nvPr/>
        </p:nvSpPr>
        <p:spPr>
          <a:xfrm>
            <a:off x="228600" y="1508670"/>
            <a:ext cx="8686800" cy="2910185"/>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Rectangle 7"/>
          <p:cNvSpPr/>
          <p:nvPr/>
        </p:nvSpPr>
        <p:spPr>
          <a:xfrm>
            <a:off x="228600" y="1508670"/>
            <a:ext cx="4190999" cy="2910185"/>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TextBox 8"/>
          <p:cNvSpPr txBox="1"/>
          <p:nvPr/>
        </p:nvSpPr>
        <p:spPr>
          <a:xfrm>
            <a:off x="228600" y="1508670"/>
            <a:ext cx="4190999" cy="2910185"/>
          </a:xfrm>
          <a:prstGeom prst="rect">
            <a:avLst/>
          </a:prstGeom>
          <a:noFill/>
          <a:ln>
            <a:noFill/>
          </a:ln>
        </p:spPr>
        <p:txBody>
          <a:bodyPr wrap="square" bIns="190500" lIns="190500" rIns="0" tIns="0" anchor="t">
            <a:spAutoFit/>
          </a:bodyPr>
          <a:lstStyle/>
          <a:p>
            <a:pPr algn="l" marL="228600" indent="-91440">
              <a:spcBef>
                <a:spcPts val="0"/>
              </a:spcBef>
              <a:spcAft>
                <a:spcPts val="800"/>
              </a:spcAft>
              <a:buSzPct val="100000"/>
              <a:buFont typeface="Arial"/>
              <a:buChar char="•"/>
            </a:pPr>
            <a:r>
              <a:rPr b="1" i="0" sz="1300">
                <a:solidFill>
                  <a:srgbClr val="616161"/>
                </a:solidFill>
                <a:latin typeface="Proxima Nova"/>
              </a:rPr>
              <a:t>Attend practicals regularly:</a:t>
            </a:r>
            <a:r>
              <a:rPr b="0" i="0" sz="1300">
                <a:solidFill>
                  <a:srgbClr val="616161"/>
                </a:solidFill>
                <a:latin typeface="Proxima Nova"/>
              </a:rPr>
              <a:t> Hands-on labs are critical for mastering tools and techniques in analytics.</a:t>
            </a:r>
          </a:p>
          <a:p>
            <a:pPr lvl="1" algn="l" marL="228600" indent="-91440">
              <a:spcBef>
                <a:spcPts val="1200"/>
              </a:spcBef>
              <a:spcAft>
                <a:spcPts val="0"/>
              </a:spcAft>
              <a:buSzPct val="100000"/>
              <a:buFont typeface="Arial"/>
              <a:buChar char="•"/>
            </a:pPr>
            <a:r>
              <a:rPr b="1" i="0" sz="1300">
                <a:solidFill>
                  <a:srgbClr val="616161"/>
                </a:solidFill>
                <a:latin typeface="Proxima Nova"/>
              </a:rPr>
              <a:t>Apply concepts, don’t just memorize:</a:t>
            </a:r>
            <a:r>
              <a:rPr b="0" i="0" sz="1300">
                <a:solidFill>
                  <a:srgbClr val="616161"/>
                </a:solidFill>
                <a:latin typeface="Proxima Nova"/>
              </a:rPr>
              <a:t> Focus on understanding and applying analytical methods to real-world scenarios.</a:t>
            </a:r>
          </a:p>
          <a:p>
            <a:pPr lvl="1" algn="l" marL="228600" indent="-91440">
              <a:spcBef>
                <a:spcPts val="1200"/>
              </a:spcBef>
              <a:spcAft>
                <a:spcPts val="0"/>
              </a:spcAft>
              <a:buSzPct val="100000"/>
              <a:buFont typeface="Arial"/>
              <a:buChar char="•"/>
            </a:pPr>
            <a:r>
              <a:rPr b="1" i="0" sz="1300">
                <a:solidFill>
                  <a:srgbClr val="616161"/>
                </a:solidFill>
                <a:latin typeface="Proxima Nova"/>
              </a:rPr>
              <a:t>Complete SLA and microprojects:</a:t>
            </a:r>
            <a:r>
              <a:rPr b="0" i="0" sz="1300">
                <a:solidFill>
                  <a:srgbClr val="616161"/>
                </a:solidFill>
                <a:latin typeface="Proxima Nova"/>
              </a:rPr>
              <a:t> Short tasks and projects help reinforce concepts through practical execution.</a:t>
            </a:r>
          </a:p>
          <a:p>
            <a:pPr lvl="1" algn="l" marL="228600" indent="-91440">
              <a:spcBef>
                <a:spcPts val="1200"/>
              </a:spcBef>
              <a:spcAft>
                <a:spcPts val="0"/>
              </a:spcAft>
              <a:buSzPct val="100000"/>
              <a:buFont typeface="Arial"/>
              <a:buChar char="•"/>
            </a:pPr>
            <a:r>
              <a:rPr b="1" i="0" sz="1300">
                <a:solidFill>
                  <a:srgbClr val="616161"/>
                </a:solidFill>
                <a:latin typeface="Proxima Nova"/>
              </a:rPr>
              <a:t>Think like an analyst:</a:t>
            </a:r>
            <a:r>
              <a:rPr b="0" i="0" sz="1300">
                <a:solidFill>
                  <a:srgbClr val="616161"/>
                </a:solidFill>
                <a:latin typeface="Proxima Nova"/>
              </a:rPr>
              <a:t> Develop storytelling through data, critical thinking, and decision-making.</a:t>
            </a:r>
          </a:p>
        </p:txBody>
      </p:sp>
      <p:sp>
        <p:nvSpPr>
          <p:cNvPr id="10" name="Rectangle 9"/>
          <p:cNvSpPr/>
          <p:nvPr/>
        </p:nvSpPr>
        <p:spPr>
          <a:xfrm>
            <a:off x="4724400" y="1508670"/>
            <a:ext cx="4190999" cy="2910185"/>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4724400" y="1508670"/>
            <a:ext cx="4190999" cy="2362200"/>
          </a:xfrm>
          <a:prstGeom prst="rect">
            <a:avLst/>
          </a:prstGeom>
          <a:noFill/>
          <a:ln>
            <a:noFill/>
          </a:ln>
        </p:spPr>
        <p:txBody>
          <a:bodyPr wrap="square" bIns="0" lIns="0" rIns="0" tIns="0" anchor="t">
            <a:spAutoFit/>
          </a:bodyPr>
          <a:lstStyle/>
          <a:p>
            <a:pPr algn="l"/>
          </a:p>
        </p:txBody>
      </p:sp>
      <p:pic>
        <p:nvPicPr>
          <p:cNvPr id="12" name="Picture 11" descr="tmpr43_ws2u.png"/>
          <p:cNvPicPr>
            <a:picLocks noChangeAspect="1"/>
          </p:cNvPicPr>
          <p:nvPr/>
        </p:nvPicPr>
        <p:blipFill>
          <a:blip r:embed="rId2"/>
          <a:stretch>
            <a:fillRect/>
          </a:stretch>
        </p:blipFill>
        <p:spPr>
          <a:xfrm>
            <a:off x="4724400" y="1508670"/>
            <a:ext cx="4190999" cy="2362200"/>
          </a:xfrm>
          <a:prstGeom prst="rect">
            <a:avLst/>
          </a:prstGeom>
        </p:spPr>
      </p:pic>
      <p:sp>
        <p:nvSpPr>
          <p:cNvPr id="13" name="Rectangle 12"/>
          <p:cNvSpPr/>
          <p:nvPr/>
        </p:nvSpPr>
        <p:spPr>
          <a:xfrm>
            <a:off x="4724400" y="3947070"/>
            <a:ext cx="4190999" cy="152400"/>
          </a:xfrm>
          <a:prstGeom prst="rect">
            <a:avLst/>
          </a:prstGeom>
          <a:solidFill>
            <a:srgbClr val="000000">
              <a:alpha val="0"/>
            </a:srgbClr>
          </a:solidFill>
          <a:ln>
            <a:noFill/>
            <a:prstDash val="solid"/>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4" name="TextBox 13"/>
          <p:cNvSpPr txBox="1"/>
          <p:nvPr/>
        </p:nvSpPr>
        <p:spPr>
          <a:xfrm>
            <a:off x="4724400" y="3947070"/>
            <a:ext cx="4190999" cy="152400"/>
          </a:xfrm>
          <a:prstGeom prst="rect">
            <a:avLst/>
          </a:prstGeom>
          <a:noFill/>
          <a:ln>
            <a:noFill/>
          </a:ln>
        </p:spPr>
        <p:txBody>
          <a:bodyPr wrap="square" bIns="0" lIns="0" rIns="0" tIns="0" anchor="t">
            <a:spAutoFit/>
          </a:bodyPr>
          <a:lstStyle/>
          <a:p>
            <a:pPr algn="r">
              <a:spcAft>
                <a:spcPts val="1200"/>
              </a:spcAft>
            </a:pPr>
            <a:r>
              <a:rPr b="0" i="0" sz="900">
                <a:solidFill>
                  <a:srgbClr val="616161"/>
                </a:solidFill>
                <a:latin typeface="Proxima Nova"/>
              </a:rPr>
              <a:t>Photo by Isaac Smith on Unsplash</a:t>
            </a:r>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63D297"/>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DE03C6862011B4DB3F07B5DFCC878E7" ma:contentTypeVersion="7" ma:contentTypeDescription="Create a new document." ma:contentTypeScope="" ma:versionID="877d8d7e1bc3fb87692bdd5a24b307cf">
  <xsd:schema xmlns:xsd="http://www.w3.org/2001/XMLSchema" xmlns:xs="http://www.w3.org/2001/XMLSchema" xmlns:p="http://schemas.microsoft.com/office/2006/metadata/properties" xmlns:ns2="5090fa3b-f613-4900-b2b3-933d6e96d4e5" targetNamespace="http://schemas.microsoft.com/office/2006/metadata/properties" ma:root="true" ma:fieldsID="c2453604c8838e2996bcdc17cd1b172c" ns2:_="">
    <xsd:import namespace="5090fa3b-f613-4900-b2b3-933d6e96d4e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090fa3b-f613-4900-b2b3-933d6e96d4e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E1CBEA0-03C4-4C3A-AEAC-474F98C49E59}"/>
</file>

<file path=customXml/itemProps2.xml><?xml version="1.0" encoding="utf-8"?>
<ds:datastoreItem xmlns:ds="http://schemas.openxmlformats.org/officeDocument/2006/customXml" ds:itemID="{BACFFD19-419A-47CD-A615-FAF8AE99B9A9}"/>
</file>

<file path=customXml/itemProps3.xml><?xml version="1.0" encoding="utf-8"?>
<ds:datastoreItem xmlns:ds="http://schemas.openxmlformats.org/officeDocument/2006/customXml" ds:itemID="{3A6A3C30-A22F-46FE-8E91-A4CE348B31A1}"/>
</file>

<file path=docProps/app.xml><?xml version="1.0" encoding="utf-8"?>
<Properties xmlns="http://schemas.openxmlformats.org/officeDocument/2006/extended-properties" xmlns:vt="http://schemas.openxmlformats.org/officeDocument/2006/docPropsVTypes">
  <TotalTime>9</TotalTime>
  <Words>1</Words>
  <Application>Microsoft Macintosh PowerPoint</Application>
  <PresentationFormat>On-screen Show (16:9)</PresentationFormat>
  <Paragraphs>1</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Proxima Nova</vt:lpstr>
      <vt:lpstr>Spearmint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Lightstone GmbH</cp:lastModifiedBy>
  <cp:revision>3</cp:revision>
  <dcterms:modified xsi:type="dcterms:W3CDTF">2024-08-19T12:09:31Z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0x010100BDE03C6862011B4DB3F07B5DFCC878E7</vt:lpwstr>
  </property>
</Properties>
</file>