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m4v" ContentType="video/mp4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1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9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Understanding the Data Analytics Lifecycle</a:t>
            </a:r>
            <a:endParaRPr lang="en-US" sz="3097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915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Key Topics Covered</a:t>
            </a:r>
            <a:endParaRPr lang="en-US" sz="2915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Lifecycle of Data Analytics</a:t>
            </a:r>
            <a:endParaRPr lang="en-US" sz="1899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Data Quality</a:t>
            </a:r>
            <a:endParaRPr lang="en-US" sz="1899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Data Quantity</a:t>
            </a:r>
            <a:endParaRPr lang="en-US" sz="1899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Data Measurement</a:t>
            </a:r>
            <a:endParaRPr lang="en-US" sz="1899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9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Introduction to Models</a:t>
            </a:r>
            <a:endParaRPr lang="en-US" sz="1899" dirty="0"/>
          </a:p>
        </p:txBody>
      </p:sp>
      <p:pic>
        <p:nvPicPr>
          <p:cNvPr id="2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9916" y="2586085"/>
            <a:ext cx="2321719" cy="23217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The Data Analytics Lifecycle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Definition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9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Data Analytics Lifecycle is a series of steps that guide how data is collected, processed, analyzed, and interpreted to make decisions.</a:t>
            </a:r>
            <a:endParaRPr lang="en-US" sz="129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Main Phases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9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It includes phases such as Discovery, Data Preparation, Model Planning, Model Building, Operationalize, and Communicate Results.</a:t>
            </a:r>
            <a:endParaRPr lang="en-US" sz="129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Why It Matters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9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Following a structured lifecycle ensures reliable, reproducible results and helps align data initiatives with business goals.</a:t>
            </a:r>
            <a:endParaRPr lang="en-US" sz="1295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352675" cy="2352675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784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What Are Models in Data Analytics?</a:t>
            </a:r>
            <a:endParaRPr lang="en-US" sz="1784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Definition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1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 model in data analytics is a mathematical or computational framework that describes relationships between variables in a dataset.</a:t>
            </a:r>
            <a:endParaRPr lang="en-US" sz="1312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Purpose of Models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1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Models help predict outcomes, detect patterns, and provide insights. They are essential for both descriptive and predictive analytics.</a:t>
            </a:r>
            <a:endParaRPr lang="en-US" sz="1312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Types of Models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1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Common types include statistical models, machine learning models, and simulation models.</a:t>
            </a:r>
            <a:endParaRPr lang="en-US" sz="1312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352675" cy="2352675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Understanding Data Quality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Definition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8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Data quality refers to the condition of data based on factors like accuracy, completeness, reliability, and relevance for analysis.</a:t>
            </a:r>
            <a:endParaRPr lang="en-US" sz="1286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Key Dimensions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8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Important aspects include Accuracy, Completeness, Timeliness, Consistency, and Validity. Each dimension affects the usability of data.</a:t>
            </a:r>
            <a:endParaRPr lang="en-US" sz="1286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Why It Matters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8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High-quality data ensures valid results and reliable insights. Poor-quality data leads to misleading conclusions and poor decisions.</a:t>
            </a:r>
            <a:endParaRPr lang="en-US" sz="1286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352675" cy="2352675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Understanding Data Quantity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9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Definition</a:t>
            </a:r>
            <a:endParaRPr lang="en-US" sz="1391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0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Data quantity refers to the volume and depth of data collected for analysis. It impacts the granularity and reliability of insights.</a:t>
            </a:r>
            <a:endParaRPr lang="en-US" sz="1302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9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Granularity and Scope</a:t>
            </a:r>
            <a:endParaRPr lang="en-US" sz="1391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0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More granular data allows for more detailed insights. Scope refers to how broadly data covers the topic of interest.</a:t>
            </a:r>
            <a:endParaRPr lang="en-US" sz="1302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9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Finding the Right Balance</a:t>
            </a:r>
            <a:endParaRPr lang="en-US" sz="1391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02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Too little data leads to weak analysis, while too much can be costly to store and manage. Optimal quantity balances richness and efficiency.</a:t>
            </a:r>
            <a:endParaRPr lang="en-US" sz="1302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352675" cy="2352675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Data Measurement Types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3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Measurement Levels</a:t>
            </a:r>
            <a:endParaRPr lang="en-US" sz="143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6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There are four main levels of data measurement: Nominal, Ordinal, Interval, and Ratio. Each level defines how data can be categorized or analyzed.</a:t>
            </a:r>
            <a:endParaRPr lang="en-US" sz="1261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3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Descriptions</a:t>
            </a:r>
            <a:endParaRPr lang="en-US" sz="143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6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Nominal: Categorical data with no order. Ordinal: Categorical with order. Interval: Numerical without true zero. Ratio: Numerical with true zero.</a:t>
            </a:r>
            <a:endParaRPr lang="en-US" sz="1261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3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Application in Analytics</a:t>
            </a:r>
            <a:endParaRPr lang="en-US" sz="143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6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Choosing the right measurement type ensures proper analysis technique, such as mean for ratio data or mode for nominal data.</a:t>
            </a:r>
            <a:endParaRPr lang="en-US" sz="1261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352675" cy="2352675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71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Case Study: Healthcare Data Analytics</a:t>
            </a:r>
            <a:endParaRPr lang="en-US" sz="171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1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Background</a:t>
            </a:r>
            <a:endParaRPr lang="en-US" sz="1418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8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 hospital system adopted data analytics to reduce patient readmission rates and improve treatment outcomes using historical patient data.</a:t>
            </a:r>
            <a:endParaRPr lang="en-US" sz="1281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1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Data Lifecycle Application</a:t>
            </a:r>
            <a:endParaRPr lang="en-US" sz="1418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8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Data was collected, cleaned, and models were developed to predict high-risk patients. These insights helped prioritize follow-ups and interventions.</a:t>
            </a:r>
            <a:endParaRPr lang="en-US" sz="1281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1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Outcome</a:t>
            </a:r>
            <a:endParaRPr lang="en-US" sz="1418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8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hospital achieved a 15% reduction in readmissions over 6 months and improved patient satisfaction scores.</a:t>
            </a:r>
            <a:endParaRPr lang="en-US" sz="1281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352675" cy="2352675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456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Thank You!</a:t>
            </a:r>
            <a:endParaRPr lang="en-US" sz="4562" dirty="0"/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7" name="Question topic"/>
          <p:cNvSpPr/>
          <p:nvPr/>
        </p:nvSpPr>
        <p:spPr>
          <a:xfrm>
            <a:off x="2950607" y="689991"/>
            <a:ext cx="2286000" cy="3013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9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Conclusion &amp; Discussion</a:t>
            </a:r>
            <a:endParaRPr lang="en-US" sz="1291" dirty="0"/>
          </a:p>
        </p:txBody>
      </p:sp>
      <p:sp>
        <p:nvSpPr>
          <p:cNvPr id="8" name="Text"/>
          <p:cNvSpPr/>
          <p:nvPr/>
        </p:nvSpPr>
        <p:spPr>
          <a:xfrm>
            <a:off x="5193649" y="2192369"/>
            <a:ext cx="2810589" cy="1431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4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 this session, we explored the data analytics lifecycle, data quality and quantity, measurement levels, and models. Understanding these core topics is essential for meaningful data analysis.</a:t>
            </a:r>
            <a:endParaRPr lang="en-US" sz="946" dirty="0"/>
          </a:p>
        </p:txBody>
      </p:sp>
      <p:sp>
        <p:nvSpPr>
          <p:cNvPr id="9" name="Question"/>
          <p:cNvSpPr/>
          <p:nvPr/>
        </p:nvSpPr>
        <p:spPr>
          <a:xfrm>
            <a:off x="5408343" y="1518428"/>
            <a:ext cx="2381250" cy="2583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7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Any Questions?</a:t>
            </a:r>
            <a:endParaRPr lang="en-US" sz="1767" dirty="0"/>
          </a:p>
        </p:txBody>
      </p:sp>
      <p:sp>
        <p:nvSpPr>
          <p:cNvPr id="10" name="StaticPath"/>
          <p:cNvSpPr/>
          <p:nvPr/>
        </p:nvSpPr>
        <p:spPr>
          <a:xfrm>
            <a:off x="2976229" y="323231"/>
            <a:ext cx="2128838" cy="1020128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E03C6862011B4DB3F07B5DFCC878E7" ma:contentTypeVersion="7" ma:contentTypeDescription="Create a new document." ma:contentTypeScope="" ma:versionID="877d8d7e1bc3fb87692bdd5a24b307cf">
  <xsd:schema xmlns:xsd="http://www.w3.org/2001/XMLSchema" xmlns:xs="http://www.w3.org/2001/XMLSchema" xmlns:p="http://schemas.microsoft.com/office/2006/metadata/properties" xmlns:ns2="5090fa3b-f613-4900-b2b3-933d6e96d4e5" targetNamespace="http://schemas.microsoft.com/office/2006/metadata/properties" ma:root="true" ma:fieldsID="c2453604c8838e2996bcdc17cd1b172c" ns2:_="">
    <xsd:import namespace="5090fa3b-f613-4900-b2b3-933d6e96d4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0fa3b-f613-4900-b2b3-933d6e96d4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2EA3C5-1A39-4E67-919B-3CCFDFC6D147}"/>
</file>

<file path=customXml/itemProps2.xml><?xml version="1.0" encoding="utf-8"?>
<ds:datastoreItem xmlns:ds="http://schemas.openxmlformats.org/officeDocument/2006/customXml" ds:itemID="{6DC638C8-47DD-4568-91D9-5867D3733F9F}"/>
</file>

<file path=customXml/itemProps3.xml><?xml version="1.0" encoding="utf-8"?>
<ds:datastoreItem xmlns:ds="http://schemas.openxmlformats.org/officeDocument/2006/customXml" ds:itemID="{C35F2AD7-4326-413E-8245-799CDC90A57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2025-08-05T15:14:35Z</dcterms:created>
  <dcterms:modified xsi:type="dcterms:W3CDTF">2025-08-05T15:14:35Z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0x010100BDE03C6862011B4DB3F07B5DFCC878E7</vt:lpwstr>
  </property>
</Properties>
</file>