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5" d="100"/>
          <a:sy n="105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Sampling distribution of the mean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Normal pdf</c:v>
                </c:pt>
              </c:strCache>
            </c:strRef>
          </c:tx>
          <c:spPr>
            <a:ln w="25400" cap="flat">
              <a:solidFill>
                <a:srgbClr val="3366CC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366CC"/>
              </a:solidFill>
              <a:ln w="9525" cap="flat">
                <a:solidFill>
                  <a:srgbClr val="3366CC"/>
                </a:solidFill>
                <a:prstDash val="solid"/>
                <a:round/>
              </a:ln>
              <a:effectLst/>
            </c:spPr>
          </c:marker>
          <c:cat>
            <c:strRef>
              <c:f>Sheet1!$A$2:$A$14</c:f>
              <c:strCache>
                <c:ptCount val="13"/>
                <c:pt idx="0">
                  <c:v>-3.00</c:v>
                </c:pt>
                <c:pt idx="1">
                  <c:v>-2.50</c:v>
                </c:pt>
                <c:pt idx="2">
                  <c:v>-2.00</c:v>
                </c:pt>
                <c:pt idx="3">
                  <c:v>-1.50</c:v>
                </c:pt>
                <c:pt idx="4">
                  <c:v>-1.00</c:v>
                </c:pt>
                <c:pt idx="5">
                  <c:v>-0.50</c:v>
                </c:pt>
                <c:pt idx="6">
                  <c:v>0.00</c:v>
                </c:pt>
                <c:pt idx="7">
                  <c:v>0.50</c:v>
                </c:pt>
                <c:pt idx="8">
                  <c:v>1.00</c:v>
                </c:pt>
                <c:pt idx="9">
                  <c:v>1.50</c:v>
                </c:pt>
                <c:pt idx="10">
                  <c:v>2.00</c:v>
                </c:pt>
                <c:pt idx="11">
                  <c:v>2.50</c:v>
                </c:pt>
                <c:pt idx="12">
                  <c:v>3.00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4.4000000000000003E-3</c:v>
                </c:pt>
                <c:pt idx="1">
                  <c:v>1.7500000000000002E-2</c:v>
                </c:pt>
                <c:pt idx="2">
                  <c:v>5.3999999999999999E-2</c:v>
                </c:pt>
                <c:pt idx="3">
                  <c:v>0.1295</c:v>
                </c:pt>
                <c:pt idx="4">
                  <c:v>0.24199999999999999</c:v>
                </c:pt>
                <c:pt idx="5">
                  <c:v>0.35210000000000002</c:v>
                </c:pt>
                <c:pt idx="6">
                  <c:v>0.39889999999999998</c:v>
                </c:pt>
                <c:pt idx="7">
                  <c:v>0.35210000000000002</c:v>
                </c:pt>
                <c:pt idx="8">
                  <c:v>0.24199999999999999</c:v>
                </c:pt>
                <c:pt idx="9">
                  <c:v>0.1295</c:v>
                </c:pt>
                <c:pt idx="10">
                  <c:v>5.3999999999999999E-2</c:v>
                </c:pt>
                <c:pt idx="11">
                  <c:v>1.7500000000000002E-2</c:v>
                </c:pt>
                <c:pt idx="12">
                  <c:v>4.4000000000000003E-3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4E-476A-872B-1B1479D2D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Z-score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-2700000"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0.4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Density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63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pling_variability#:~:text=In%20statistics%20%2C%20sampling%20errors,million%20people%20in%20the%20count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Central_limit_theorem#:~:text=More%20precisely%2C%20it%20states%20that,2%7D%2Fn" TargetMode="External"/><Relationship Id="rId4" Type="http://schemas.openxmlformats.org/officeDocument/2006/relationships/hyperlink" Target="https://en.wikipedia.org/wiki/Central_limit_theorem#:~:text=In%20probability%20theory%20%2C%20the,the%20context%20of%20different%20condit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Confidence_interval#:~:text=Let%20%5BImage%203%3A%20,with%20the%20property" TargetMode="External"/><Relationship Id="rId4" Type="http://schemas.openxmlformats.org/officeDocument/2006/relationships/hyperlink" Target="https://en.wikipedia.org/wiki/Confidence_interval#:~:text=In%20statistics%20%2C%20a%20confidence,specified%20confidence%20level%2C%20typically%209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mpling_variability#:~:text=In%20statistics%20%2C%20sampling%20errors,million%20people%20in%20the%20countr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entral_limit_theorem#:~:text=In%20probability%20theory%20%2C%20the,the%20context%20of%20different%20condi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548640"/>
            <a:ext cx="4114800" cy="3657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645920"/>
            <a:ext cx="429768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Sampling Funnel &amp; Inferential Statistics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457200" y="2926080"/>
            <a:ext cx="4297680" cy="1005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30A18"/>
                </a:solidFill>
              </a:rPr>
              <a:t>Data Analytics – Unit 1.5</a:t>
            </a:r>
            <a:endParaRPr lang="en-US" sz="14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</a:rPr>
              <a:t>Sampling Funnel, CLT, Confidence Intervals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457200" y="4206240"/>
            <a:ext cx="429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Date: 27 Aug 2025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280160"/>
            <a:ext cx="4572000" cy="3200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Overview of sampling and the sampling funnel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Central Limit Theorem (CLT)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Confidence Intervals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Sampling Variation &amp; Conclusions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486400" y="1097280"/>
            <a:ext cx="3200400" cy="3383280"/>
          </a:xfrm>
          <a:prstGeom prst="roundRect">
            <a:avLst>
              <a:gd name="adj" fmla="val 285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5669280" y="1280160"/>
            <a:ext cx="2834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Unit 1.5 Topics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669280" y="1920240"/>
            <a:ext cx="2834640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Sampling Funnel
CLT
CI
Variation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Sampling Funnel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5029200" cy="3383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b="1" dirty="0">
                <a:solidFill>
                  <a:srgbClr val="030A18"/>
                </a:solidFill>
              </a:rPr>
              <a:t>Define the population and objectives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Identify the sampling frame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Select a sampling method (random, stratified, cluster)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Apply successive filters to narrow down the sample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Check sample size &amp; representativeness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 flipV="1">
            <a:off x="5943600" y="1371600"/>
            <a:ext cx="2286000" cy="548640"/>
          </a:xfrm>
          <a:prstGeom prst="trapezoid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5943600" y="1371600"/>
            <a:ext cx="228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</a:rPr>
              <a:t>Population</a:t>
            </a:r>
            <a:endParaRPr lang="en-US" sz="1000" dirty="0"/>
          </a:p>
        </p:txBody>
      </p:sp>
      <p:sp>
        <p:nvSpPr>
          <p:cNvPr id="6" name="Shape 4"/>
          <p:cNvSpPr/>
          <p:nvPr/>
        </p:nvSpPr>
        <p:spPr>
          <a:xfrm flipV="1">
            <a:off x="6080760" y="1965960"/>
            <a:ext cx="2011680" cy="548640"/>
          </a:xfrm>
          <a:prstGeom prst="trapezoid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5"/>
          <p:cNvSpPr/>
          <p:nvPr/>
        </p:nvSpPr>
        <p:spPr>
          <a:xfrm>
            <a:off x="6080760" y="1965960"/>
            <a:ext cx="20116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</a:rPr>
              <a:t>Sampling frame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 flipV="1">
            <a:off x="6217920" y="2560320"/>
            <a:ext cx="1737360" cy="548640"/>
          </a:xfrm>
          <a:prstGeom prst="trapezoid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6217920" y="2560320"/>
            <a:ext cx="17373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</a:rPr>
              <a:t>Sample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3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Central Limit Theorem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29768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b="1" dirty="0">
                <a:solidFill>
                  <a:srgbClr val="030A18"/>
                </a:solidFill>
              </a:rPr>
              <a:t>Sample means approach a normal distribution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Applicable for large samples (n ≥ 30)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Enables probability calculations &amp; hypothesis tests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Normalized statistic: Z = √n (̅X – μ)/σ</a:t>
            </a:r>
            <a:endParaRPr lang="en-US" sz="1200" dirty="0"/>
          </a:p>
        </p:txBody>
      </p:sp>
      <p:graphicFrame>
        <p:nvGraphicFramePr>
          <p:cNvPr id="4" name="Chart 0"/>
          <p:cNvGraphicFramePr/>
          <p:nvPr/>
        </p:nvGraphicFramePr>
        <p:xfrm>
          <a:off x="4937760" y="1371600"/>
          <a:ext cx="37490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4"/>
              </a:rPr>
              <a:t>[1]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Confidence Intervals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389120" cy="3017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b="1" dirty="0">
                <a:solidFill>
                  <a:srgbClr val="030A18"/>
                </a:solidFill>
              </a:rPr>
              <a:t>A range used to estimate an unknown parameter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Specify a confidence level (e.g. 95%)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CI for the mean: ̅X ± z_{α/2} (S/√n)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Wider intervals ↔ higher confidence or greater variability</a:t>
            </a:r>
            <a:endParaRPr lang="en-US" sz="1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 t="12500" b="12500"/>
          <a:stretch/>
        </p:blipFill>
        <p:spPr>
          <a:xfrm>
            <a:off x="5029200" y="1554480"/>
            <a:ext cx="3657600" cy="27432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4"/>
              </a:rPr>
              <a:t>[3]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Sampling Variation &amp; Conclusions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5943600" cy="3383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b="1" dirty="0">
                <a:solidFill>
                  <a:srgbClr val="030A18"/>
                </a:solidFill>
              </a:rPr>
              <a:t>Sampling error: difference between sample statistic and population parameter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Random variation: repeated samples rarely give identical results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Reduce error by increasing n or using stratified/cluster designs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CLT &amp; CIs incorporate sampling variation for inference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Takeaways: design a representative funnel, use CLT responsibly, report CIs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6675120" y="1828800"/>
            <a:ext cx="2011680" cy="2011680"/>
          </a:xfrm>
          <a:prstGeom prst="ellipse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Shape 3"/>
          <p:cNvSpPr/>
          <p:nvPr/>
        </p:nvSpPr>
        <p:spPr>
          <a:xfrm>
            <a:off x="6949440" y="2103120"/>
            <a:ext cx="1463040" cy="1463040"/>
          </a:xfrm>
          <a:prstGeom prst="roundRect">
            <a:avLst>
              <a:gd name="adj" fmla="val 1875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3"/>
              </a:rPr>
              <a:t>[5] </a:t>
            </a:r>
            <a:r>
              <a:rPr lang="en-US" sz="600" u="sng" dirty="0">
                <a:solidFill>
                  <a:srgbClr val="0070C0"/>
                </a:solidFill>
                <a:hlinkClick r:id="rId4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E03C6862011B4DB3F07B5DFCC878E7" ma:contentTypeVersion="11" ma:contentTypeDescription="Create a new document." ma:contentTypeScope="" ma:versionID="68d179c375b25324740dd0389fadb403">
  <xsd:schema xmlns:xsd="http://www.w3.org/2001/XMLSchema" xmlns:xs="http://www.w3.org/2001/XMLSchema" xmlns:p="http://schemas.microsoft.com/office/2006/metadata/properties" xmlns:ns2="5090fa3b-f613-4900-b2b3-933d6e96d4e5" xmlns:ns3="b006484c-421f-4fd3-92b8-976bfa269947" targetNamespace="http://schemas.microsoft.com/office/2006/metadata/properties" ma:root="true" ma:fieldsID="a554aae7fb8b23568eb3ba7a6f07657d" ns2:_="" ns3:_="">
    <xsd:import namespace="5090fa3b-f613-4900-b2b3-933d6e96d4e5"/>
    <xsd:import namespace="b006484c-421f-4fd3-92b8-976bfa2699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fa3b-f613-4900-b2b3-933d6e96d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cd2d99e-e2bf-4dd8-beea-0a9b500ca9a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6484c-421f-4fd3-92b8-976bfa26994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fb953ca-797f-4886-8f88-cc2a4ca272c8}" ma:internalName="TaxCatchAll" ma:showField="CatchAllData" ma:web="b006484c-421f-4fd3-92b8-976bfa2699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90fa3b-f613-4900-b2b3-933d6e96d4e5">
      <Terms xmlns="http://schemas.microsoft.com/office/infopath/2007/PartnerControls"/>
    </lcf76f155ced4ddcb4097134ff3c332f>
    <TaxCatchAll xmlns="b006484c-421f-4fd3-92b8-976bfa269947" xsi:nil="true"/>
  </documentManagement>
</p:properties>
</file>

<file path=customXml/itemProps1.xml><?xml version="1.0" encoding="utf-8"?>
<ds:datastoreItem xmlns:ds="http://schemas.openxmlformats.org/officeDocument/2006/customXml" ds:itemID="{6D888DDB-5D2E-4F33-8199-893CDA585437}"/>
</file>

<file path=customXml/itemProps2.xml><?xml version="1.0" encoding="utf-8"?>
<ds:datastoreItem xmlns:ds="http://schemas.openxmlformats.org/officeDocument/2006/customXml" ds:itemID="{1A4C922C-F999-44F3-9256-85A949077B16}"/>
</file>

<file path=customXml/itemProps3.xml><?xml version="1.0" encoding="utf-8"?>
<ds:datastoreItem xmlns:ds="http://schemas.openxmlformats.org/officeDocument/2006/customXml" ds:itemID="{E588FC65-ADEC-427C-AC9B-B240AD5D224A}"/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268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Akash Chatake</cp:lastModifiedBy>
  <cp:revision>1</cp:revision>
  <dcterms:created xsi:type="dcterms:W3CDTF">2025-08-27T12:54:29Z</dcterms:created>
  <dcterms:modified xsi:type="dcterms:W3CDTF">2025-08-27T13:49:40Z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0x010100BDE03C6862011B4DB3F07B5DFCC878E7</vt:lpwstr>
  </property>
</Properties>
</file>