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1.4 Data Types, Central Tendency &amp; Dispersion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Qualitative (categorical)</a:t>
            </a:r>
            <a:r>
              <a:rPr/>
              <a:t> – Non‑numerical categories such as gender or product name.</a:t>
            </a:r>
          </a:p>
          <a:p>
            <a:pPr lvl="0"/>
            <a:r>
              <a:rPr b="1"/>
              <a:t>Quantitative</a:t>
            </a:r>
            <a:r>
              <a:rPr/>
              <a:t> – Numeric values that can be discrete (counts) or continuous (measurements).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Mean (average)</a:t>
            </a:r>
            <a:r>
              <a:rPr/>
              <a:t> – Sum of all values divided by the number of observations【65710891574784†L24-L36】. The mean is sensitive to extreme values【65710891574784†L47-L64】.</a:t>
            </a:r>
          </a:p>
          <a:p>
            <a:pPr lvl="0"/>
            <a:r>
              <a:rPr b="1"/>
              <a:t>Median</a:t>
            </a:r>
            <a:r>
              <a:rPr/>
              <a:t> – The middle value when data are ordered from smallest to largest. When there is an even number of observations, it is the average of the two middle values.</a:t>
            </a:r>
          </a:p>
          <a:p>
            <a:pPr lvl="0"/>
            <a:r>
              <a:rPr b="1"/>
              <a:t>Mode</a:t>
            </a:r>
            <a:r>
              <a:rPr/>
              <a:t> – The most frequently occurring value.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Range</a:t>
            </a:r>
            <a:r>
              <a:rPr/>
              <a:t> – Difference between the maximum and minimum values【972379405084779†L182-L201】.</a:t>
            </a:r>
          </a:p>
          <a:p>
            <a:pPr lvl="0"/>
            <a:r>
              <a:rPr b="1"/>
              <a:t>Variance</a:t>
            </a:r>
            <a:r>
              <a:rPr/>
              <a:t> – Average of the squared deviations from the mean; quantifies variability【972379405084779†L203-L236】.</a:t>
            </a:r>
          </a:p>
          <a:p>
            <a:pPr lvl="0"/>
            <a:r>
              <a:rPr b="1"/>
              <a:t>Standard deviation</a:t>
            </a:r>
            <a:r>
              <a:rPr/>
              <a:t> – Square root of the variance; expresses spread in the same units as the data【972379405084779†L203-L236】.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Suppose the ages of five students are 19, 20, 21, 21 and 22.</a:t>
            </a:r>
          </a:p>
          <a:p>
            <a:pPr lvl="0"/>
            <a:r>
              <a:rPr/>
              <a:t>The </a:t>
            </a:r>
            <a:r>
              <a:rPr b="1"/>
              <a:t>mean</a:t>
            </a:r>
            <a:r>
              <a:rPr/>
              <a:t> age is (19 + 20 + 21 + 21 + 22)/5 = 20.6 years.</a:t>
            </a:r>
          </a:p>
          <a:p>
            <a:pPr lvl="0"/>
            <a:r>
              <a:rPr/>
              <a:t>The </a:t>
            </a:r>
            <a:r>
              <a:rPr b="1"/>
              <a:t>median</a:t>
            </a:r>
            <a:r>
              <a:rPr/>
              <a:t> age (middle value) is 21 years.</a:t>
            </a:r>
          </a:p>
          <a:p>
            <a:pPr lvl="0"/>
            <a:r>
              <a:rPr/>
              <a:t>The </a:t>
            </a:r>
            <a:r>
              <a:rPr b="1"/>
              <a:t>mode</a:t>
            </a:r>
            <a:r>
              <a:rPr/>
              <a:t> is 21, since it appears most frequently.</a:t>
            </a:r>
          </a:p>
          <a:p>
            <a:pPr lvl="0"/>
            <a:r>
              <a:rPr/>
              <a:t>The </a:t>
            </a:r>
            <a:r>
              <a:rPr b="1"/>
              <a:t>range</a:t>
            </a:r>
            <a:r>
              <a:rPr/>
              <a:t> is 22 − 19 = 3 years.</a:t>
            </a:r>
          </a:p>
          <a:p>
            <a:pPr lvl="0"/>
            <a:r>
              <a:rPr/>
              <a:t>The </a:t>
            </a:r>
            <a:r>
              <a:rPr b="1"/>
              <a:t>variance</a:t>
            </a:r>
            <a:r>
              <a:rPr/>
              <a:t> is the average of squared deviations from the mean (≈1.04), and the standard deviation is the square root (≈1.02).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central tendency describe a “typical” value in a dataset, while measures of dispersion describe how spread out the data are. Together they characterise the distribution and aid comparisons across datasets.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When might the median be more appropriate than the mean?</a:t>
            </a:r>
          </a:p>
          <a:p>
            <a:pPr lvl="0" indent="-342900" marL="342900">
              <a:buAutoNum type="arabicPeriod"/>
            </a:pPr>
            <a:r>
              <a:rPr/>
              <a:t>Explain how variance and standard deviation differ.</a:t>
            </a:r>
          </a:p>
          <a:p>
            <a:pPr lvl="0" indent="-342900" marL="342900">
              <a:buAutoNum type="arabicPeriod"/>
            </a:pPr>
            <a:r>
              <a:rPr/>
              <a:t>Give an example of a discrete and a continuous quantitative variable.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2025-09-07T09:17:57Z</dcterms:created>
  <dcterms:modified xsi:type="dcterms:W3CDTF">2025-09-07T09:17:57Z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