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1.5 Sampling Funnel, CLT &amp; Confidence Interval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Sampling funnel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analysing a large population, it is often impractical to measure every member. A </a:t>
            </a:r>
            <a:r>
              <a:rPr b="1"/>
              <a:t>sampling funnel</a:t>
            </a:r>
            <a:r>
              <a:rPr/>
              <a:t> narrows the population down to a manageable sample:</a:t>
            </a:r>
          </a:p>
          <a:p>
            <a:pPr lvl="0" indent="-342900" marL="342900">
              <a:buAutoNum type="arabicPeriod"/>
            </a:pPr>
            <a:r>
              <a:rPr b="1"/>
              <a:t>Population</a:t>
            </a:r>
            <a:r>
              <a:rPr/>
              <a:t> – All individuals satisfying the study’s criteria.</a:t>
            </a:r>
          </a:p>
          <a:p>
            <a:pPr lvl="0" indent="-342900" marL="342900">
              <a:buAutoNum type="arabicPeriod"/>
            </a:pPr>
            <a:r>
              <a:rPr b="1"/>
              <a:t>Sampling frame</a:t>
            </a:r>
            <a:r>
              <a:rPr/>
              <a:t> – A list or source containing the accessible members of the population. Bias can be introduced if the frame excludes certain groups【440273445372831†L292-L321】.</a:t>
            </a:r>
          </a:p>
          <a:p>
            <a:pPr lvl="0" indent="-342900" marL="342900">
              <a:buAutoNum type="arabicPeriod"/>
            </a:pPr>
            <a:r>
              <a:rPr b="1"/>
              <a:t>Simple random sampling</a:t>
            </a:r>
            <a:r>
              <a:rPr/>
              <a:t> – Each member has an equal probability of selection, producing an unbiased sample【440273445372831†L292-L321】.</a:t>
            </a:r>
          </a:p>
          <a:p>
            <a:pPr lvl="0" indent="-342900" marL="342900">
              <a:buAutoNum type="arabicPeriod"/>
            </a:pPr>
            <a:r>
              <a:rPr b="1"/>
              <a:t>Sample</a:t>
            </a:r>
            <a:r>
              <a:rPr/>
              <a:t> – The subset of individuals selected for analysis.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Limit Theorem (CLT)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CLT states that, for a large sample size (for example, n ≥ 30), the sampling distribution of the sample mean is approximately normal, regardless of the population’s distribution【353193119138672†L306-L349】. Its key implications are:</a:t>
            </a:r>
          </a:p>
          <a:p>
            <a:pPr lvl="0"/>
            <a:r>
              <a:rPr/>
              <a:t>The mean of the sampling distribution equals the population mean【353193119138672†L364-L390】.</a:t>
            </a:r>
          </a:p>
          <a:p>
            <a:pPr lvl="0"/>
            <a:r>
              <a:rPr/>
              <a:t>The standard deviation of the sampling distribution (standard error) equals the population standard deviation divided by the square root of the sample size【353193119138672†L398-L427】.</a:t>
            </a:r>
          </a:p>
          <a:p>
            <a:pPr lvl="0"/>
            <a:r>
              <a:rPr/>
              <a:t>As sample size increases, the sampling distribution becomes more concentrated around the mean, reducing variability【353193119138672†L398-L427】.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Sampling variability and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Sampling variability</a:t>
            </a:r>
            <a:r>
              <a:rPr/>
              <a:t> – Different random samples yield different sample means. The variability decreases with larger sample sizes【973746162079337†L58-L110】.</a:t>
            </a:r>
          </a:p>
          <a:p>
            <a:pPr lvl="0"/>
            <a:r>
              <a:rPr b="1"/>
              <a:t>Confidence interval</a:t>
            </a:r>
            <a:r>
              <a:rPr/>
              <a:t> – Provides a range of plausible values for a population parameter. It is computed as “estimate ± critical value × standard error.” For a 95 % confidence level, the critical value is approximately 1.96【441469260235965†L331-L349】【441469260235965†L350-L373】.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Suppose we wish to estimate the average daily time people spend on a social media platform. We randomly sample 100 users and compute a sample mean of 90 minutes with a standard deviation of 30 minutes. The standard error is 30 divided by the square root of 100, which equals 3. A 95 % confidence interval is 90 ± 1.96 × 3 = [84.1, 95.9] minutes.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Sampling allows us to learn about a population without measuring every member. The CLT justifies using the normal distribution when analysing sample means, and confidence intervals quantify the uncertainty in our estimates【353193119138672†L306-L349】【353193119138672†L364-L390】【441469260235965†L331-L349】【441469260235965†L350-L373】.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Why is random sampling important when selecting a sample?</a:t>
            </a:r>
          </a:p>
          <a:p>
            <a:pPr lvl="0" indent="-342900" marL="342900">
              <a:buAutoNum type="arabicPeriod"/>
            </a:pPr>
            <a:r>
              <a:rPr/>
              <a:t>How does increasing the sample size affect the width of a confidence interval?</a:t>
            </a:r>
          </a:p>
          <a:p>
            <a:pPr lvl="0" indent="-342900" marL="342900">
              <a:buAutoNum type="arabicPeriod"/>
            </a:pPr>
            <a:r>
              <a:rPr/>
              <a:t>Explain the meaning of a 95 % confidence level.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2025-09-07T09:17:58Z</dcterms:created>
  <dcterms:modified xsi:type="dcterms:W3CDTF">2025-09-07T09:17:58Z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