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2.2 Correlation &amp; Regression with Data Cleaning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measures the strength and direction of a linear relationship between two variables. The </a:t>
            </a:r>
            <a:r>
              <a:rPr b="1"/>
              <a:t>correlation coefficient</a:t>
            </a:r>
            <a:r>
              <a:rPr/>
              <a:t> (r) ranges from –1 to +1: +1 indicates a perfect positive linear relationship, –1 a perfect negative linear relationship and 0 no linear relationship. Correlation treats both variables symmetrically and is unaffected by changes in scale【809275587000967†L341-L378】.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models how a dependent variable changes as one or more independent variables vary. It is </a:t>
            </a:r>
            <a:r>
              <a:rPr b="1"/>
              <a:t>asymmetric</a:t>
            </a:r>
            <a:r>
              <a:rPr/>
              <a:t>, designating a response and predictors. Regression coefficients quantify the effect of each predictor; they depend on units and scale【809275587000967†L341-L378】. Regression can be simple (one predictor) or multiple (several predictors).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cleaning ensures datasets are accurate and consistent before analysis. Key tasks include:</a:t>
            </a:r>
          </a:p>
          <a:p>
            <a:pPr lvl="0"/>
            <a:r>
              <a:rPr b="1"/>
              <a:t>Removing duplicates</a:t>
            </a:r>
            <a:r>
              <a:rPr/>
              <a:t> to avoid over‑representation.</a:t>
            </a:r>
          </a:p>
          <a:p>
            <a:pPr lvl="0"/>
            <a:r>
              <a:rPr b="1"/>
              <a:t>Handling missing values</a:t>
            </a:r>
            <a:r>
              <a:rPr/>
              <a:t> (see Unit 2.3) via deletion or imputation.</a:t>
            </a:r>
          </a:p>
          <a:p>
            <a:pPr lvl="0"/>
            <a:r>
              <a:rPr b="1"/>
              <a:t>Correcting errors</a:t>
            </a:r>
            <a:r>
              <a:rPr/>
              <a:t> such as typos or impossible values.</a:t>
            </a:r>
          </a:p>
          <a:p>
            <a:pPr lvl="0"/>
            <a:r>
              <a:rPr b="1"/>
              <a:t>Standardising formats</a:t>
            </a:r>
            <a:r>
              <a:rPr/>
              <a:t> (e.g., dates, units).</a:t>
            </a:r>
          </a:p>
          <a:p>
            <a:pPr lvl="0"/>
            <a:r>
              <a:rPr b="1"/>
              <a:t>Identifying and treating outliers</a:t>
            </a:r>
            <a:r>
              <a:rPr/>
              <a:t> using boxplots or z‑scores【444968039617338†L448-L474】.</a:t>
            </a:r>
          </a:p>
          <a:p>
            <a:pPr lvl="0" indent="0" marL="0">
              <a:buNone/>
            </a:pPr>
            <a:r>
              <a:rPr/>
              <a:t>Proper cleaning improves the validity of correlation and regression analyses.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analyst studies the relationship between advertising spending and sales. After cleaning the data (removing duplicate records and correcting currency units), she computes the correlation coefficient (for example, r = 0.8) and fits a regression model to estimate sales for a given advertising budget.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quantifies the association between two variables, while regression models how one variable predicts another. Both require clean, high‑quality data for reliable results【809275587000967†L341-L378】【444968039617338†L448-L474】.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Why is correlation unaffected by changes in units, whereas regression coefficients are not?</a:t>
            </a:r>
          </a:p>
          <a:p>
            <a:pPr lvl="0" indent="-342900" marL="342900">
              <a:buAutoNum type="arabicPeriod"/>
            </a:pPr>
            <a:r>
              <a:rPr/>
              <a:t>Describe steps you would take to clean a dataset prior to regression analysis.</a:t>
            </a:r>
          </a:p>
          <a:p>
            <a:pPr lvl="0" indent="-342900" marL="342900">
              <a:buAutoNum type="arabicPeriod"/>
            </a:pPr>
            <a:r>
              <a:rPr/>
              <a:t>How can outliers distort correlation and regression results?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2025-09-07T09:17:59Z</dcterms:created>
  <dcterms:modified xsi:type="dcterms:W3CDTF">2025-09-07T09:17:59Z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