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2.8 Probability &amp; Probability Distributions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measures the likelihood of events and takes values between 0 and 1. The sum of the probabilities of all mutually exclusive outcomes equals 1. Events are independent if the occurrence of one does not affect the other.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Discrete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Binomial distribution</a:t>
            </a:r>
            <a:r>
              <a:rPr/>
              <a:t> – Models the number of successes in n independent Bernoulli trials with success probability p. The mean is np and the variance is np(1-p)【685817958353626†L362-L423】.</a:t>
            </a:r>
          </a:p>
          <a:p>
            <a:pPr lvl="0"/>
            <a:r>
              <a:rPr b="1"/>
              <a:t>Poisson distribution</a:t>
            </a:r>
            <a:r>
              <a:rPr/>
              <a:t> – Models the number of events occurring in a fixed interval when events occur independently at a constant rate lambda. The mean and variance are both lambda【685817958353626†L362-L423】.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Continuous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Normal distribution</a:t>
            </a:r>
            <a:r>
              <a:rPr/>
              <a:t> – A symmetric, bell‑shaped distribution characterised by mean mu and standard deviation sigma. Approximately 68 %, 95 % and 99.7 % of values lie within 1, 2 and 3 standard deviations of the mean, respectively【685817958353626†L362-L423】.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Limit Theorem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CLT implies that sums or averages of independent random variables tend toward a normal distribution as sample size increases【685817958353626†L448-L460】.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Binomial</a:t>
            </a:r>
            <a:r>
              <a:rPr/>
              <a:t> – The number of defective items in a batch of 20 if each item has a 5 % chance of being defective follows a binomial distribution.</a:t>
            </a:r>
          </a:p>
          <a:p>
            <a:pPr lvl="0"/>
            <a:r>
              <a:rPr b="1"/>
              <a:t>Poisson</a:t>
            </a:r>
            <a:r>
              <a:rPr/>
              <a:t> – The number of customers arriving at a service desk per hour when the average arrival rate is 10 per hour follows a Poisson distribution.</a:t>
            </a:r>
          </a:p>
          <a:p>
            <a:pPr lvl="0"/>
            <a:r>
              <a:rPr b="1"/>
              <a:t>Normal</a:t>
            </a:r>
            <a:r>
              <a:rPr/>
              <a:t> – Adult human heights are approximately normally distributed with a certain mean and standard deviation.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distributions describe how probabilities are distributed over possible values of a random variable. Understanding common distributions (binomial, Poisson, normal) is essential for modelling uncertainty in real‑world contexts【685817958353626†L362-L423】【685817958353626†L448-L460】.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conditions make the binomial distribution appropriate?</a:t>
            </a:r>
          </a:p>
          <a:p>
            <a:pPr lvl="0" indent="-342900" marL="342900">
              <a:buAutoNum type="arabicPeriod"/>
            </a:pPr>
            <a:r>
              <a:rPr/>
              <a:t>Why is the normal distribution ubiquitous in statistics?</a:t>
            </a:r>
          </a:p>
          <a:p>
            <a:pPr lvl="0" indent="-342900" marL="342900">
              <a:buAutoNum type="arabicPeriod"/>
            </a:pPr>
            <a:r>
              <a:rPr/>
              <a:t>Describe a situation modelled by the Poisson distribution.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2025-09-07T09:18:04Z</dcterms:created>
  <dcterms:modified xsi:type="dcterms:W3CDTF">2025-09-07T09:18:04Z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