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3.2 Pivot Tables: Creation &amp; Specification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pivot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summarise large datasets efficiently, create a </a:t>
            </a:r>
            <a:r>
              <a:rPr b="1"/>
              <a:t>pivot table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Select the data range</a:t>
            </a:r>
            <a:r>
              <a:rPr/>
              <a:t> including column headers.</a:t>
            </a:r>
          </a:p>
          <a:p>
            <a:pPr lvl="0" indent="-342900" marL="342900">
              <a:buAutoNum type="arabicPeriod"/>
            </a:pPr>
            <a:r>
              <a:rPr/>
              <a:t>Go to </a:t>
            </a:r>
            <a:r>
              <a:rPr b="1"/>
              <a:t>Insert &gt; PivotTable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Choose where to place the pivot table (new worksheet or existing one)【344251626652819†L270-L305】.</a:t>
            </a:r>
          </a:p>
          <a:p>
            <a:pPr lvl="0" indent="-342900" marL="342900">
              <a:buAutoNum type="arabicPeriod"/>
            </a:pPr>
            <a:r>
              <a:rPr/>
              <a:t>In the </a:t>
            </a:r>
            <a:r>
              <a:rPr b="1"/>
              <a:t>PivotTable Fields</a:t>
            </a:r>
            <a:r>
              <a:rPr/>
              <a:t> pane, drag fields to the </a:t>
            </a:r>
            <a:r>
              <a:rPr b="1"/>
              <a:t>Rows</a:t>
            </a:r>
            <a:r>
              <a:rPr/>
              <a:t>, </a:t>
            </a:r>
            <a:r>
              <a:rPr b="1"/>
              <a:t>Columns</a:t>
            </a:r>
            <a:r>
              <a:rPr/>
              <a:t> and </a:t>
            </a:r>
            <a:r>
              <a:rPr b="1"/>
              <a:t>Values</a:t>
            </a:r>
            <a:r>
              <a:rPr/>
              <a:t> areas【344251626652819†L341-L400】.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Specification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Rows area</a:t>
            </a:r>
            <a:r>
              <a:rPr/>
              <a:t> – Fields placed here define row labels.</a:t>
            </a:r>
          </a:p>
          <a:p>
            <a:pPr lvl="0"/>
            <a:r>
              <a:rPr b="1"/>
              <a:t>Columns area</a:t>
            </a:r>
            <a:r>
              <a:rPr/>
              <a:t> – Fields placed here define column labels.</a:t>
            </a:r>
          </a:p>
          <a:p>
            <a:pPr lvl="0"/>
            <a:r>
              <a:rPr b="1"/>
              <a:t>Values area</a:t>
            </a:r>
            <a:r>
              <a:rPr/>
              <a:t> – Numerical fields summarised using functions such as Sum, Count, Average or custom calculations.</a:t>
            </a:r>
          </a:p>
          <a:p>
            <a:pPr lvl="0"/>
            <a:r>
              <a:rPr b="1"/>
              <a:t>Filters area</a:t>
            </a:r>
            <a:r>
              <a:rPr/>
              <a:t> – Fields used to filter the entire pivot table.</a:t>
            </a:r>
          </a:p>
          <a:p>
            <a:pPr lvl="0" indent="0" marL="0">
              <a:buNone/>
            </a:pPr>
            <a:r>
              <a:rPr/>
              <a:t>Pivot tables can also be built from external data sources such as Excel Data Model or Power BI【344251626652819†L341-L400】.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Summarise sales data by dragging </a:t>
            </a:r>
            <a:r>
              <a:rPr b="1"/>
              <a:t>Region</a:t>
            </a:r>
            <a:r>
              <a:rPr/>
              <a:t> to Rows, </a:t>
            </a:r>
            <a:r>
              <a:rPr b="1"/>
              <a:t>Quarter</a:t>
            </a:r>
            <a:r>
              <a:rPr/>
              <a:t> to Columns and </a:t>
            </a:r>
            <a:r>
              <a:rPr b="1"/>
              <a:t>Revenue</a:t>
            </a:r>
            <a:r>
              <a:rPr/>
              <a:t> to Values. The pivot table will display total revenue for each region by quarter.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tables allow users to rapidly rearrange and summarise data without writing formulas. Proper specification of fields enables flexible analysis of multidimensional data【344251626652819†L270-L305】.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is the purpose of the Values area in a pivot table?</a:t>
            </a:r>
          </a:p>
          <a:p>
            <a:pPr lvl="0" indent="-342900" marL="342900">
              <a:buAutoNum type="arabicPeriod"/>
            </a:pPr>
            <a:r>
              <a:rPr/>
              <a:t>How can filters enhance pivot table analysis?</a:t>
            </a:r>
          </a:p>
          <a:p>
            <a:pPr lvl="0" indent="-342900" marL="342900">
              <a:buAutoNum type="arabicPeriod"/>
            </a:pPr>
            <a:r>
              <a:rPr/>
              <a:t>Describe the steps required to create a pivot table from a dataset.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2025-09-07T09:18:05Z</dcterms:created>
  <dcterms:modified xsi:type="dcterms:W3CDTF">2025-09-07T09:18:05Z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