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3.1 Excel Dashboard: Tables, Filters &amp; Forecasting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a pivot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summarise large datasets efficiently, create a </a:t>
            </a:r>
            <a:r>
              <a:rPr b="1"/>
              <a:t>pivot table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 b="1"/>
              <a:t>Select the data range</a:t>
            </a:r>
            <a:r>
              <a:rPr/>
              <a:t> including column headers.</a:t>
            </a:r>
          </a:p>
          <a:p>
            <a:pPr lvl="0" indent="-342900" marL="342900">
              <a:buAutoNum type="arabicPeriod"/>
            </a:pPr>
            <a:r>
              <a:rPr/>
              <a:t>Go to </a:t>
            </a:r>
            <a:r>
              <a:rPr b="1"/>
              <a:t>Insert &gt; PivotTable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Choose where to place the pivot table (new worksheet or existing one)【344251626652819†L270-L305】.</a:t>
            </a:r>
          </a:p>
          <a:p>
            <a:pPr lvl="0" indent="-342900" marL="342900">
              <a:buAutoNum type="arabicPeriod"/>
            </a:pPr>
            <a:r>
              <a:rPr/>
              <a:t>In the </a:t>
            </a:r>
            <a:r>
              <a:rPr b="1"/>
              <a:t>PivotTable Fields</a:t>
            </a:r>
            <a:r>
              <a:rPr/>
              <a:t> pane, drag fields to the </a:t>
            </a:r>
            <a:r>
              <a:rPr b="1"/>
              <a:t>Rows</a:t>
            </a:r>
            <a:r>
              <a:rPr/>
              <a:t>, </a:t>
            </a:r>
            <a:r>
              <a:rPr b="1"/>
              <a:t>Columns</a:t>
            </a:r>
            <a:r>
              <a:rPr/>
              <a:t> and </a:t>
            </a:r>
            <a:r>
              <a:rPr b="1"/>
              <a:t>Values</a:t>
            </a:r>
            <a:r>
              <a:rPr/>
              <a:t> areas【344251626652819†L341-L400】.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Specification and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Rows area</a:t>
            </a:r>
            <a:r>
              <a:rPr/>
              <a:t> – Fields placed here define row labels.</a:t>
            </a:r>
          </a:p>
          <a:p>
            <a:pPr lvl="0"/>
            <a:r>
              <a:rPr b="1"/>
              <a:t>Columns area</a:t>
            </a:r>
            <a:r>
              <a:rPr/>
              <a:t> – Fields placed here define column labels.</a:t>
            </a:r>
          </a:p>
          <a:p>
            <a:pPr lvl="0"/>
            <a:r>
              <a:rPr b="1"/>
              <a:t>Values area</a:t>
            </a:r>
            <a:r>
              <a:rPr/>
              <a:t> – Numerical fields summarised using functions such as Sum, Count, Average or custom calculations.</a:t>
            </a:r>
          </a:p>
          <a:p>
            <a:pPr lvl="0"/>
            <a:r>
              <a:rPr b="1"/>
              <a:t>Filters area</a:t>
            </a:r>
            <a:r>
              <a:rPr/>
              <a:t> – Fields used to filter the entire pivot table.</a:t>
            </a:r>
          </a:p>
          <a:p>
            <a:pPr lvl="0" indent="0" marL="0">
              <a:buNone/>
            </a:pPr>
            <a:r>
              <a:rPr/>
              <a:t>Pivot tables can also be built from external data sources such as Excel Data Model or Power BI【344251626652819†L341-L400】.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Summarise sales data by dragging </a:t>
            </a:r>
            <a:r>
              <a:rPr b="1"/>
              <a:t>Region</a:t>
            </a:r>
            <a:r>
              <a:rPr/>
              <a:t> to Rows, </a:t>
            </a:r>
            <a:r>
              <a:rPr b="1"/>
              <a:t>Quarter</a:t>
            </a:r>
            <a:r>
              <a:rPr/>
              <a:t> to Columns and </a:t>
            </a:r>
            <a:r>
              <a:rPr b="1"/>
              <a:t>Revenue</a:t>
            </a:r>
            <a:r>
              <a:rPr/>
              <a:t> to Values. The pivot table will display total revenue for each region by quarter.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Pivot tables allow users to rapidly rearrange and summarise data without writing formulas. Proper specification of fields enables flexible analysis of multidimensional data【344251626652819†L270-L305】.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Reflection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is the purpose of the Values area in a pivot table?</a:t>
            </a:r>
          </a:p>
          <a:p>
            <a:pPr lvl="0" indent="-342900" marL="342900">
              <a:buAutoNum type="arabicPeriod"/>
            </a:pPr>
            <a:r>
              <a:rPr/>
              <a:t>How can filters enhance pivot table analysis?</a:t>
            </a:r>
          </a:p>
          <a:p>
            <a:pPr lvl="0" indent="-342900" marL="342900">
              <a:buAutoNum type="arabicPeriod"/>
            </a:pPr>
            <a:r>
              <a:rPr/>
              <a:t>Describe the steps required to create a pivot table from a dataset.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the filter drop‑downs in pivot tables to include or exclude categories. You can filter row or column labels and use </a:t>
            </a:r>
            <a:r>
              <a:rPr b="1"/>
              <a:t>Label Filters</a:t>
            </a:r>
            <a:r>
              <a:rPr/>
              <a:t> or </a:t>
            </a:r>
            <a:r>
              <a:rPr b="1"/>
              <a:t>Value Filters</a:t>
            </a:r>
            <a:r>
              <a:rPr/>
              <a:t> to show top/bottom items. </a:t>
            </a:r>
            <a:r>
              <a:rPr b="1"/>
              <a:t>Slicers</a:t>
            </a:r>
            <a:r>
              <a:rPr/>
              <a:t> (see Unit 3.5) provide user‑friendly filters.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Right‑click a row or column field and choose </a:t>
            </a:r>
            <a:r>
              <a:rPr b="1"/>
              <a:t>Sort A → Z</a:t>
            </a:r>
            <a:r>
              <a:rPr/>
              <a:t> or </a:t>
            </a:r>
            <a:r>
              <a:rPr b="1"/>
              <a:t>Sort Z → A</a:t>
            </a:r>
            <a:r>
              <a:rPr/>
              <a:t>. Sorting helps highlight highest or lowest values and trends.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Grouping and ungrouping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Group dates into months, quarters or years; group numbers into bins. Select the items, right‑click and choose </a:t>
            </a:r>
            <a:r>
              <a:rPr b="1"/>
              <a:t>Group</a:t>
            </a:r>
            <a:r>
              <a:rPr/>
              <a:t>. Ungroup to return to original detail.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Value field settings</a:t>
            </a:r>
            <a:r>
              <a:rPr/>
              <a:t> – Change the summarisation (Sum, Count, Average, etc.) and format.</a:t>
            </a:r>
          </a:p>
          <a:p>
            <a:pPr lvl="0"/>
            <a:r>
              <a:rPr b="1"/>
              <a:t>Show Values As</a:t>
            </a:r>
            <a:r>
              <a:rPr/>
              <a:t> – Display values as percentages of totals, differences from previous, running totals or ranks【268199141166436†L153-L171】.</a:t>
            </a:r>
          </a:p>
          <a:p>
            <a:pPr lvl="0"/>
            <a:r>
              <a:rPr b="1"/>
              <a:t>Calculated fields/items</a:t>
            </a:r>
            <a:r>
              <a:rPr/>
              <a:t> – Add new fields defined by formulas referencing existing fields.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Excel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</a:t>
            </a:r>
            <a:r>
              <a:rPr b="1"/>
              <a:t>Excel dashboard</a:t>
            </a:r>
            <a:r>
              <a:rPr/>
              <a:t> is a visual summary of key metrics displayed on a single screen. It combines tables, charts and filters to allow users to monitor trends and make decisions.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Filter a sales pivot table to display only the top 5 products by revenue, sort them descending and add a calculated field for profit margin (Profit ÷ Revenue).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Filtering, sorting, grouping and custom calculations enhance pivot tables’ analytical power. These operations allow tailored views that answer specific questions【268199141166436†L153-L171】.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Reflection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How would you show each region’s revenue as a percentage of the grand total?</a:t>
            </a:r>
          </a:p>
          <a:p>
            <a:pPr lvl="0" indent="-342900" marL="342900">
              <a:buAutoNum type="arabicPeriod"/>
            </a:pPr>
            <a:r>
              <a:rPr/>
              <a:t>What is the difference between grouping and filtering data in a pivot table?</a:t>
            </a:r>
          </a:p>
          <a:p>
            <a:pPr lvl="0" indent="-342900" marL="342900">
              <a:buAutoNum type="arabicPeriod"/>
            </a:pPr>
            <a:r>
              <a:rPr/>
              <a:t>Describe how to create a calculated field in a pivot table.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Pivot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pivot chart</a:t>
            </a:r>
            <a:r>
              <a:rPr/>
              <a:t> provides a graphical representation of a pivot table. It reflects the same filters and structure, allowing interactive visual analysis. Pivot charts automatically update when the underlying pivot table changes【268199141166436†L253-L295】.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Grouping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Group dates</a:t>
            </a:r>
            <a:r>
              <a:rPr/>
              <a:t> into months, quarters or years to see trends at different granularities.</a:t>
            </a:r>
          </a:p>
          <a:p>
            <a:pPr lvl="0"/>
            <a:r>
              <a:rPr b="1"/>
              <a:t>Group numeric bins</a:t>
            </a:r>
            <a:r>
              <a:rPr/>
              <a:t> to summarise ranges (for example, age groups).</a:t>
            </a:r>
          </a:p>
          <a:p>
            <a:pPr lvl="0" indent="0" marL="0">
              <a:buNone/>
            </a:pPr>
            <a:r>
              <a:rPr/>
              <a:t>Group by selecting items in the pivot table, right‑clicking and choosing </a:t>
            </a:r>
            <a:r>
              <a:rPr b="1"/>
              <a:t>Group</a:t>
            </a:r>
            <a:r>
              <a:rPr/>
              <a:t>. The pivot chart will display grouped categories.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Chart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Pivot charts support column, bar, line, area and other standard chart types. Scatter and bubble charts are not supported【268199141166436†L253-L295】.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pivot chart from a pivot table summarising sales by date. Group the dates into quarters and observe the seasonal trend. The chart updates as filters change.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Pivot charts enable visual exploration of pivot table summaries. Grouping items allows different levels of aggregation, revealing patterns not apparent in raw data【268199141166436†L253-L295】.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Reflection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How do pivot charts differ from standard charts?</a:t>
            </a:r>
          </a:p>
          <a:p>
            <a:pPr lvl="0" indent="-342900" marL="342900">
              <a:buAutoNum type="arabicPeriod"/>
            </a:pPr>
            <a:r>
              <a:rPr/>
              <a:t>Describe how to group dates in a pivot chart.</a:t>
            </a:r>
          </a:p>
          <a:p>
            <a:pPr lvl="0" indent="-342900" marL="342900">
              <a:buAutoNum type="arabicPeriod"/>
            </a:pPr>
            <a:r>
              <a:rPr/>
              <a:t>Why might scatter charts be disallowed for pivot charts?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 b="1"/>
              <a:t>Excel tables</a:t>
            </a:r>
            <a:r>
              <a:rPr/>
              <a:t> to structure data with headers and automatic formatting. Tables make it easier to sort, filter and reference data.</a:t>
            </a:r>
          </a:p>
          <a:p>
            <a:pPr lvl="0"/>
            <a:r>
              <a:rPr/>
              <a:t>Formulas entered in one row automatically fill down the table, ensuring consistency.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Formatting pivot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Pivot tables can be customised for readability:</a:t>
            </a:r>
          </a:p>
          <a:p>
            <a:pPr lvl="0"/>
            <a:r>
              <a:rPr b="1"/>
              <a:t>Design formats</a:t>
            </a:r>
            <a:r>
              <a:rPr/>
              <a:t> – Use the </a:t>
            </a:r>
            <a:r>
              <a:rPr i="1"/>
              <a:t>Design</a:t>
            </a:r>
            <a:r>
              <a:rPr/>
              <a:t> tab to apply banded rows, bold headings and colour themes.</a:t>
            </a:r>
          </a:p>
          <a:p>
            <a:pPr lvl="0"/>
            <a:r>
              <a:rPr b="1"/>
              <a:t>Conditional formatting</a:t>
            </a:r>
            <a:r>
              <a:rPr/>
              <a:t> – Highlight cells based on rules (for example, highlight revenues above a threshold).</a:t>
            </a:r>
          </a:p>
          <a:p>
            <a:pPr lvl="0"/>
            <a:r>
              <a:rPr b="1"/>
              <a:t>Number formatting</a:t>
            </a:r>
            <a:r>
              <a:rPr/>
              <a:t> – Format currency, percentages or dates directly in the pivot table.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Slicers</a:t>
            </a:r>
            <a:r>
              <a:rPr/>
              <a:t> are visual filters that provide buttons for selecting items. To add a slicer:</a:t>
            </a:r>
          </a:p>
          <a:p>
            <a:pPr lvl="0" indent="-342900" marL="342900">
              <a:buAutoNum type="arabicPeriod"/>
            </a:pPr>
            <a:r>
              <a:rPr/>
              <a:t>Click inside the pivot table.</a:t>
            </a:r>
          </a:p>
          <a:p>
            <a:pPr lvl="0" indent="-342900" marL="342900">
              <a:buAutoNum type="arabicPeriod"/>
            </a:pPr>
            <a:r>
              <a:rPr/>
              <a:t>Go to </a:t>
            </a:r>
            <a:r>
              <a:rPr b="1"/>
              <a:t>PivotTable Analyze &gt; Insert Slicer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Choose fields to filter; slicer boxes appear on the worksheet.</a:t>
            </a:r>
          </a:p>
          <a:p>
            <a:pPr lvl="0" indent="-342900" marL="342900">
              <a:buAutoNum type="arabicPeriod"/>
            </a:pPr>
            <a:r>
              <a:rPr/>
              <a:t>Click buttons to filter; hold </a:t>
            </a:r>
            <a:r>
              <a:rPr b="1"/>
              <a:t>Ctrl</a:t>
            </a:r>
            <a:r>
              <a:rPr/>
              <a:t> to select multiple items.</a:t>
            </a:r>
          </a:p>
          <a:p>
            <a:pPr lvl="0" indent="0" marL="0">
              <a:buNone/>
            </a:pPr>
            <a:r>
              <a:rPr/>
              <a:t>Slicers improve dashboards by allowing quick, intuitive filtering【268199141166436†L173-L176】.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date fields, insert a </a:t>
            </a:r>
            <a:r>
              <a:rPr b="1"/>
              <a:t>Timeline</a:t>
            </a:r>
            <a:r>
              <a:rPr/>
              <a:t> (PivotTable Analyze &gt; Insert Timeline). It provides a horizontal slider to filter dates by months, quarters or years.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 a pivot table summarising expenses with banded rows, add a slicer for department and a timeline for month. Users can filter the view by department and month while maintaining the desired formatting.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Formatting pivot tables enhances clarity and professionalism. Slicers and timelines create interactive dashboards, empowering users to filter data visually【268199141166436†L173-L176】.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Reflection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are the benefits of using slicers instead of standard filter dropdowns?</a:t>
            </a:r>
          </a:p>
          <a:p>
            <a:pPr lvl="0" indent="-342900" marL="342900">
              <a:buAutoNum type="arabicPeriod"/>
            </a:pPr>
            <a:r>
              <a:rPr/>
              <a:t>How do timelines differ from slicers?</a:t>
            </a:r>
          </a:p>
          <a:p>
            <a:pPr lvl="0" indent="-342900" marL="342900">
              <a:buAutoNum type="arabicPeriod"/>
            </a:pPr>
            <a:r>
              <a:rPr/>
              <a:t>Describe how to apply conditional formatting to highlight high values in a pivot table.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Apply </a:t>
            </a:r>
            <a:r>
              <a:rPr b="1"/>
              <a:t>filters</a:t>
            </a:r>
            <a:r>
              <a:rPr/>
              <a:t> to focus on relevant subsets of data. Use the filter dropdowns in table headers to include or exclude specific values.</a:t>
            </a:r>
          </a:p>
          <a:p>
            <a:pPr lvl="0"/>
            <a:r>
              <a:rPr b="1"/>
              <a:t>Slicers</a:t>
            </a:r>
            <a:r>
              <a:rPr/>
              <a:t> (discussed in Unit 3.5) provide button‑based filters for dashboards.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Excel offers forecasting tools such as the </a:t>
            </a:r>
            <a:r>
              <a:rPr b="1"/>
              <a:t>FORECAST</a:t>
            </a:r>
            <a:r>
              <a:rPr/>
              <a:t> function and the </a:t>
            </a:r>
            <a:r>
              <a:rPr b="1"/>
              <a:t>Forecast Sheet</a:t>
            </a:r>
            <a:r>
              <a:rPr/>
              <a:t> (Data &gt; Forecast). These tools extrapolate future values based on historical data using linear regression. They can estimate future sales or resource needs.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sales dashboard might display a table summarising monthly revenue by region, a line chart showing trends over time and filters for region and product category. A forecast sheet projects next quarter’s revenue based on past data.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Dashboards in Excel integrate tables, filters and forecasting tools to provide at‑a‑glance insights and interactive exploration.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Reflection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advantages do Excel tables offer over regular ranges?</a:t>
            </a:r>
          </a:p>
          <a:p>
            <a:pPr lvl="0" indent="-342900" marL="342900">
              <a:buAutoNum type="arabicPeriod"/>
            </a:pPr>
            <a:r>
              <a:rPr/>
              <a:t>How can filtering improve the usefulness of a dashboard?</a:t>
            </a:r>
          </a:p>
          <a:p>
            <a:pPr lvl="0" indent="-342900" marL="342900">
              <a:buAutoNum type="arabicPeriod"/>
            </a:pPr>
            <a:r>
              <a:rPr/>
              <a:t>Describe a situation where forecasting would be valuable in a dashboard.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2025-09-07T09:18:08Z</dcterms:created>
  <dcterms:modified xsi:type="dcterms:W3CDTF">2025-09-07T09:18:08Z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