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2" Type="http://schemas.openxmlformats.org/officeDocument/2006/relationships/viewProps" Target="viewProps.xml" /><Relationship Id="rId11" Type="http://schemas.openxmlformats.org/officeDocument/2006/relationships/presProps" Target="presProps.xml" /><Relationship Id="rId1" Type="http://schemas.openxmlformats.org/officeDocument/2006/relationships/slideMaster" Target="slideMasters/slideMaster1.xml" /><Relationship Id="rId14" Type="http://schemas.openxmlformats.org/officeDocument/2006/relationships/tableStyles" Target="tableStyles.xml" /><Relationship Id="rId1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4.5 Pie Charts: Creation, Labels &amp; Exploding Slices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Creating a pie chart</a:t>
            </a:r>
          </a:p>
        </p:txBody>
      </p:sp>
      <p:sp>
        <p:nvSpPr>
          <p:cNvPr id="3" name="Content Placeholder 2"/>
          <p:cNvSpPr>
            <a:spLocks noGrp="1"/>
          </p:cNvSpPr>
          <p:nvPr>
            <p:ph idx="1"/>
          </p:nvPr>
        </p:nvSpPr>
        <p:spPr/>
        <p:txBody>
          <a:bodyPr/>
          <a:lstStyle/>
          <a:p>
            <a:pPr lvl="0" indent="-342900" marL="342900">
              <a:buAutoNum type="arabicPeriod"/>
            </a:pPr>
            <a:r>
              <a:rPr/>
              <a:t>Arrange data with categories and corresponding values in adjacent columns.</a:t>
            </a:r>
          </a:p>
          <a:p>
            <a:pPr lvl="0" indent="-342900" marL="342900">
              <a:buAutoNum type="arabicPeriod"/>
            </a:pPr>
            <a:r>
              <a:rPr/>
              <a:t>Select the data.</a:t>
            </a:r>
          </a:p>
          <a:p>
            <a:pPr lvl="0" indent="-342900" marL="342900">
              <a:buAutoNum type="arabicPeriod"/>
            </a:pPr>
            <a:r>
              <a:rPr/>
              <a:t>Go to </a:t>
            </a:r>
            <a:r>
              <a:rPr b="1"/>
              <a:t>Insert &gt; Pie Chart</a:t>
            </a:r>
            <a:r>
              <a:rPr/>
              <a:t> and choose a subtype (2‑D pie, 3‑D pie, Doughnut, Pie of Pie, Bar of Pie). The chart displays the proportional contribution of each category【403903105750544†L296-L343】.</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Adding labels</a:t>
            </a:r>
          </a:p>
        </p:txBody>
      </p:sp>
      <p:sp>
        <p:nvSpPr>
          <p:cNvPr id="3" name="Content Placeholder 2"/>
          <p:cNvSpPr>
            <a:spLocks noGrp="1"/>
          </p:cNvSpPr>
          <p:nvPr>
            <p:ph idx="1"/>
          </p:nvPr>
        </p:nvSpPr>
        <p:spPr/>
        <p:txBody>
          <a:bodyPr/>
          <a:lstStyle/>
          <a:p>
            <a:pPr lvl="0"/>
            <a:r>
              <a:rPr b="1"/>
              <a:t>Data labels</a:t>
            </a:r>
            <a:r>
              <a:rPr/>
              <a:t> – Add labels showing percentages or values by selecting the chart and choosing </a:t>
            </a:r>
            <a:r>
              <a:rPr b="1"/>
              <a:t>Chart Elements &gt; Data Labels</a:t>
            </a:r>
            <a:r>
              <a:rPr/>
              <a:t>.</a:t>
            </a:r>
          </a:p>
          <a:p>
            <a:pPr lvl="0"/>
            <a:r>
              <a:rPr b="1"/>
              <a:t>Legend</a:t>
            </a:r>
            <a:r>
              <a:rPr/>
              <a:t> – Helps identify categories. Adjust its position for readability.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Exploding slices</a:t>
            </a:r>
          </a:p>
        </p:txBody>
      </p:sp>
      <p:sp>
        <p:nvSpPr>
          <p:cNvPr id="3" name="Content Placeholder 2"/>
          <p:cNvSpPr>
            <a:spLocks noGrp="1"/>
          </p:cNvSpPr>
          <p:nvPr>
            <p:ph idx="1"/>
          </p:nvPr>
        </p:nvSpPr>
        <p:spPr/>
        <p:txBody>
          <a:bodyPr/>
          <a:lstStyle/>
          <a:p>
            <a:pPr lvl="0" indent="0" marL="0">
              <a:buNone/>
            </a:pPr>
            <a:r>
              <a:rPr/>
              <a:t>To emphasise a particular slice:</a:t>
            </a:r>
          </a:p>
          <a:p>
            <a:pPr lvl="0" indent="-342900" marL="342900">
              <a:buAutoNum type="arabicPeriod"/>
            </a:pPr>
            <a:r>
              <a:rPr/>
              <a:t>Click the slice to select it.</a:t>
            </a:r>
          </a:p>
          <a:p>
            <a:pPr lvl="0" indent="-342900" marL="342900">
              <a:buAutoNum type="arabicPeriod"/>
            </a:pPr>
            <a:r>
              <a:rPr/>
              <a:t>Drag it slightly away from the centre. Alternatively, use the </a:t>
            </a:r>
            <a:r>
              <a:rPr b="1"/>
              <a:t>Format Data Series</a:t>
            </a:r>
            <a:r>
              <a:rPr/>
              <a:t> pane and adjust the </a:t>
            </a:r>
            <a:r>
              <a:rPr b="1"/>
              <a:t>Point Explosion</a:t>
            </a:r>
            <a:r>
              <a:rPr/>
              <a:t> slider【403903105750544†L296-L343】.</a:t>
            </a:r>
          </a:p>
          <a:p>
            <a:pPr lvl="0" indent="0" marL="0">
              <a:buNone/>
            </a:pPr>
            <a:r>
              <a:rPr/>
              <a:t>You can explode all slices simultaneously by selecting the entire pie and dragging outward.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Rotating the chart</a:t>
            </a:r>
          </a:p>
        </p:txBody>
      </p:sp>
      <p:sp>
        <p:nvSpPr>
          <p:cNvPr id="3" name="Content Placeholder 2"/>
          <p:cNvSpPr>
            <a:spLocks noGrp="1"/>
          </p:cNvSpPr>
          <p:nvPr>
            <p:ph idx="1"/>
          </p:nvPr>
        </p:nvSpPr>
        <p:spPr/>
        <p:txBody>
          <a:bodyPr/>
          <a:lstStyle/>
          <a:p>
            <a:pPr lvl="0" indent="0" marL="0">
              <a:buNone/>
            </a:pPr>
            <a:r>
              <a:rPr/>
              <a:t>Change the starting angle of the first slice via </a:t>
            </a:r>
            <a:r>
              <a:rPr b="1"/>
              <a:t>Format Data Series &gt; Series Options &gt; Angle of first slice</a:t>
            </a:r>
            <a:r>
              <a:rPr/>
              <a:t>【403903105750544†L345-L360】. This helps reposition slices.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a:t>
            </a:r>
          </a:p>
        </p:txBody>
      </p:sp>
      <p:sp>
        <p:nvSpPr>
          <p:cNvPr id="3" name="Content Placeholder 2"/>
          <p:cNvSpPr>
            <a:spLocks noGrp="1"/>
          </p:cNvSpPr>
          <p:nvPr>
            <p:ph idx="1"/>
          </p:nvPr>
        </p:nvSpPr>
        <p:spPr/>
        <p:txBody>
          <a:bodyPr/>
          <a:lstStyle/>
          <a:p>
            <a:pPr lvl="0" indent="0" marL="0">
              <a:buNone/>
            </a:pPr>
            <a:r>
              <a:rPr/>
              <a:t>Create a pie chart of market share for five companies. Add percentage labels and explode the largest slice to highlight the market leader. Rotate the chart so the leader appears at the top.</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indent="0" marL="0">
              <a:buNone/>
            </a:pPr>
            <a:r>
              <a:rPr/>
              <a:t>Pie charts display parts of a whole. Labelling and exploding slices draw attention to specific categories, while rotation changes orientation【403903105750544†L296-L343】【403903105750544†L345-L360】.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Reflection questions</a:t>
            </a:r>
          </a:p>
        </p:txBody>
      </p:sp>
      <p:sp>
        <p:nvSpPr>
          <p:cNvPr id="3" name="Content Placeholder 2"/>
          <p:cNvSpPr>
            <a:spLocks noGrp="1"/>
          </p:cNvSpPr>
          <p:nvPr>
            <p:ph idx="1"/>
          </p:nvPr>
        </p:nvSpPr>
        <p:spPr/>
        <p:txBody>
          <a:bodyPr/>
          <a:lstStyle/>
          <a:p>
            <a:pPr lvl="0" indent="-342900" marL="342900">
              <a:buAutoNum type="arabicPeriod"/>
            </a:pPr>
            <a:r>
              <a:rPr/>
              <a:t>When should a pie chart be used instead of a bar chart?</a:t>
            </a:r>
          </a:p>
          <a:p>
            <a:pPr lvl="0" indent="-342900" marL="342900">
              <a:buAutoNum type="arabicPeriod"/>
            </a:pPr>
            <a:r>
              <a:rPr/>
              <a:t>How do you emphasise a single slice in a pie chart?</a:t>
            </a:r>
          </a:p>
          <a:p>
            <a:pPr lvl="0" indent="-342900" marL="342900">
              <a:buAutoNum type="arabicPeriod"/>
            </a:pPr>
            <a:r>
              <a:rPr/>
              <a:t>Why might you rotate a pie chart?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2025-09-07T09:18:11Z</dcterms:created>
  <dcterms:modified xsi:type="dcterms:W3CDTF">2025-09-07T09:18:11Z</dcterms:modified>
</cp:coreProperties>
</file>

<file path=docProps/custom.xml><?xml version="1.0" encoding="utf-8"?>
<Properties xmlns="http://schemas.openxmlformats.org/officeDocument/2006/custom-properties" xmlns:vt="http://schemas.openxmlformats.org/officeDocument/2006/docPropsVTypes"/>
</file>