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4.1 Creating Simple Charts &amp; Charting Non‑Adjacent Cells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Moving charts</a:t>
            </a:r>
          </a:p>
        </p:txBody>
      </p:sp>
      <p:sp>
        <p:nvSpPr>
          <p:cNvPr id="3" name="Content Placeholder 2"/>
          <p:cNvSpPr>
            <a:spLocks noGrp="1"/>
          </p:cNvSpPr>
          <p:nvPr>
            <p:ph idx="1"/>
          </p:nvPr>
        </p:nvSpPr>
        <p:spPr/>
        <p:txBody>
          <a:bodyPr/>
          <a:lstStyle/>
          <a:p>
            <a:pPr lvl="0" indent="0" marL="0">
              <a:buNone/>
            </a:pPr>
            <a:r>
              <a:rPr/>
              <a:t>To move a chart to a new location:</a:t>
            </a:r>
          </a:p>
          <a:p>
            <a:pPr lvl="0" indent="-342900" marL="342900">
              <a:buAutoNum type="arabicPeriod"/>
            </a:pPr>
            <a:r>
              <a:rPr/>
              <a:t>Select the chart.</a:t>
            </a:r>
          </a:p>
          <a:p>
            <a:pPr lvl="0" indent="-342900" marL="342900">
              <a:buAutoNum type="arabicPeriod"/>
            </a:pPr>
            <a:r>
              <a:rPr/>
              <a:t>Choose </a:t>
            </a:r>
            <a:r>
              <a:rPr b="1"/>
              <a:t>Chart Design &gt; Move Chart</a:t>
            </a:r>
            <a:r>
              <a:rPr/>
              <a:t>.</a:t>
            </a:r>
          </a:p>
          <a:p>
            <a:pPr lvl="0" indent="-342900" marL="342900">
              <a:buAutoNum type="arabicPeriod"/>
            </a:pPr>
            <a:r>
              <a:rPr/>
              <a:t>Select </a:t>
            </a:r>
            <a:r>
              <a:rPr b="1"/>
              <a:t>New sheet</a:t>
            </a:r>
            <a:r>
              <a:rPr/>
              <a:t> to create a chart sheet or </a:t>
            </a:r>
            <a:r>
              <a:rPr b="1"/>
              <a:t>Object in</a:t>
            </a:r>
            <a:r>
              <a:rPr/>
              <a:t> to place it on another worksheet.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After creating a bar chart of quarterly sales, add axis titles, change the chart colours to a monochrome palette and move the chart to its own sheet for a cleaner presentation.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Although the chart wizard is no longer present, Excel provides intuitive tools to modify charts, change chart types and move charts within the workbook【960823345337559†L760-L840】.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How do you add axis titles to a chart?</a:t>
            </a:r>
          </a:p>
          <a:p>
            <a:pPr lvl="0" indent="-342900" marL="342900">
              <a:buAutoNum type="arabicPeriod"/>
            </a:pPr>
            <a:r>
              <a:rPr/>
              <a:t>Why might you move a chart to its own sheet?</a:t>
            </a:r>
          </a:p>
          <a:p>
            <a:pPr lvl="0" indent="-342900" marL="342900">
              <a:buAutoNum type="arabicPeriod"/>
            </a:pPr>
            <a:r>
              <a:rPr/>
              <a:t>Describe how to change the colour scheme of a chart.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Changing chart type</a:t>
            </a:r>
          </a:p>
        </p:txBody>
      </p:sp>
      <p:sp>
        <p:nvSpPr>
          <p:cNvPr id="3" name="Content Placeholder 2"/>
          <p:cNvSpPr>
            <a:spLocks noGrp="1"/>
          </p:cNvSpPr>
          <p:nvPr>
            <p:ph idx="1"/>
          </p:nvPr>
        </p:nvSpPr>
        <p:spPr/>
        <p:txBody>
          <a:bodyPr/>
          <a:lstStyle/>
          <a:p>
            <a:pPr lvl="0" indent="0" marL="0">
              <a:buNone/>
            </a:pPr>
            <a:r>
              <a:rPr/>
              <a:t>To change a chart’s type:</a:t>
            </a:r>
          </a:p>
          <a:p>
            <a:pPr lvl="0" indent="-342900" marL="342900">
              <a:buAutoNum type="arabicPeriod"/>
            </a:pPr>
            <a:r>
              <a:rPr/>
              <a:t>Select the chart.</a:t>
            </a:r>
          </a:p>
          <a:p>
            <a:pPr lvl="0" indent="-342900" marL="342900">
              <a:buAutoNum type="arabicPeriod"/>
            </a:pPr>
            <a:r>
              <a:rPr/>
              <a:t>Go to </a:t>
            </a:r>
            <a:r>
              <a:rPr b="1"/>
              <a:t>Chart Design &gt; Change Chart Type</a:t>
            </a:r>
            <a:r>
              <a:rPr/>
              <a:t>.</a:t>
            </a:r>
          </a:p>
          <a:p>
            <a:pPr lvl="0" indent="-342900" marL="342900">
              <a:buAutoNum type="arabicPeriod"/>
            </a:pPr>
            <a:r>
              <a:rPr/>
              <a:t>Choose the desired type (for example, convert a column chart to a line chart). Changing chart type helps better represent the data.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Display options</a:t>
            </a:r>
          </a:p>
        </p:txBody>
      </p:sp>
      <p:sp>
        <p:nvSpPr>
          <p:cNvPr id="3" name="Content Placeholder 2"/>
          <p:cNvSpPr>
            <a:spLocks noGrp="1"/>
          </p:cNvSpPr>
          <p:nvPr>
            <p:ph idx="1"/>
          </p:nvPr>
        </p:nvSpPr>
        <p:spPr/>
        <p:txBody>
          <a:bodyPr/>
          <a:lstStyle/>
          <a:p>
            <a:pPr lvl="0"/>
            <a:r>
              <a:rPr b="1"/>
              <a:t>Add or remove chart elements</a:t>
            </a:r>
            <a:r>
              <a:rPr/>
              <a:t> – Use the </a:t>
            </a:r>
            <a:r>
              <a:rPr b="1"/>
              <a:t>Chart Elements</a:t>
            </a:r>
            <a:r>
              <a:rPr/>
              <a:t> button to show or hide axes, gridlines, data labels, error bars or trendlines.</a:t>
            </a:r>
          </a:p>
          <a:p>
            <a:pPr lvl="0"/>
            <a:r>
              <a:rPr b="1"/>
              <a:t>Customize axes</a:t>
            </a:r>
            <a:r>
              <a:rPr/>
              <a:t> – Change axis scales, formats and tick marks.</a:t>
            </a:r>
          </a:p>
          <a:p>
            <a:pPr lvl="0"/>
            <a:r>
              <a:rPr b="1"/>
              <a:t>Data labels</a:t>
            </a:r>
            <a:r>
              <a:rPr/>
              <a:t> – Show values or percentages directly on the chart.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Legend</a:t>
            </a:r>
          </a:p>
        </p:txBody>
      </p:sp>
      <p:sp>
        <p:nvSpPr>
          <p:cNvPr id="3" name="Content Placeholder 2"/>
          <p:cNvSpPr>
            <a:spLocks noGrp="1"/>
          </p:cNvSpPr>
          <p:nvPr>
            <p:ph idx="1"/>
          </p:nvPr>
        </p:nvSpPr>
        <p:spPr/>
        <p:txBody>
          <a:bodyPr/>
          <a:lstStyle/>
          <a:p>
            <a:pPr lvl="0" indent="0" marL="0">
              <a:buNone/>
            </a:pPr>
            <a:r>
              <a:rPr/>
              <a:t>The legend identifies each data series. To customise the legend:</a:t>
            </a:r>
          </a:p>
          <a:p>
            <a:pPr lvl="0"/>
            <a:r>
              <a:rPr/>
              <a:t>Add or remove it via the </a:t>
            </a:r>
            <a:r>
              <a:rPr b="1"/>
              <a:t>Chart Elements</a:t>
            </a:r>
            <a:r>
              <a:rPr/>
              <a:t> button.</a:t>
            </a:r>
          </a:p>
          <a:p>
            <a:pPr lvl="0"/>
            <a:r>
              <a:rPr/>
              <a:t>Change its position (top, bottom, left, right).</a:t>
            </a:r>
          </a:p>
          <a:p>
            <a:pPr lvl="0"/>
            <a:r>
              <a:rPr/>
              <a:t>Modify the legend’s font and colour for clarity.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Convert a clustered bar chart of sales by region into a stacked bar chart to compare totals. Add data labels and position the legend at the bottom.</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Changing chart types, adjusting display options and customising legends ensure that charts communicate the intended message clearly【960823345337559†L760-L840】.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simple charts</a:t>
            </a:r>
          </a:p>
        </p:txBody>
      </p:sp>
      <p:sp>
        <p:nvSpPr>
          <p:cNvPr id="3" name="Content Placeholder 2"/>
          <p:cNvSpPr>
            <a:spLocks noGrp="1"/>
          </p:cNvSpPr>
          <p:nvPr>
            <p:ph idx="1"/>
          </p:nvPr>
        </p:nvSpPr>
        <p:spPr/>
        <p:txBody>
          <a:bodyPr/>
          <a:lstStyle/>
          <a:p>
            <a:pPr lvl="0" indent="0" marL="0">
              <a:buNone/>
            </a:pPr>
            <a:r>
              <a:rPr/>
              <a:t>To create a chart in Excel:</a:t>
            </a:r>
          </a:p>
          <a:p>
            <a:pPr lvl="0" indent="-342900" marL="342900">
              <a:buAutoNum type="arabicPeriod"/>
            </a:pPr>
            <a:r>
              <a:rPr/>
              <a:t>Select the data range including labels.</a:t>
            </a:r>
          </a:p>
          <a:p>
            <a:pPr lvl="0" indent="-342900" marL="342900">
              <a:buAutoNum type="arabicPeriod"/>
            </a:pPr>
            <a:r>
              <a:rPr/>
              <a:t>Go to </a:t>
            </a:r>
            <a:r>
              <a:rPr b="1"/>
              <a:t>Insert &gt; Recommended Charts</a:t>
            </a:r>
            <a:r>
              <a:rPr/>
              <a:t> and choose a suitable chart type, such as column, bar or line【960823345337559†L688-L707】.</a:t>
            </a:r>
          </a:p>
          <a:p>
            <a:pPr lvl="0" indent="-342900" marL="342900">
              <a:buAutoNum type="arabicPeriod"/>
            </a:pPr>
            <a:r>
              <a:rPr/>
              <a:t>Insert the chart; Excel places it on the worksheet.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When would you convert a line chart into a scatter plot?</a:t>
            </a:r>
          </a:p>
          <a:p>
            <a:pPr lvl="0" indent="-342900" marL="342900">
              <a:buAutoNum type="arabicPeriod"/>
            </a:pPr>
            <a:r>
              <a:rPr/>
              <a:t>How do you add data labels to a chart?</a:t>
            </a:r>
          </a:p>
          <a:p>
            <a:pPr lvl="0" indent="-342900" marL="342900">
              <a:buAutoNum type="arabicPeriod"/>
            </a:pPr>
            <a:r>
              <a:rPr/>
              <a:t>Why is the legend important?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Formatting text</a:t>
            </a:r>
          </a:p>
        </p:txBody>
      </p:sp>
      <p:sp>
        <p:nvSpPr>
          <p:cNvPr id="3" name="Content Placeholder 2"/>
          <p:cNvSpPr>
            <a:spLocks noGrp="1"/>
          </p:cNvSpPr>
          <p:nvPr>
            <p:ph idx="1"/>
          </p:nvPr>
        </p:nvSpPr>
        <p:spPr/>
        <p:txBody>
          <a:bodyPr/>
          <a:lstStyle/>
          <a:p>
            <a:pPr lvl="0"/>
            <a:r>
              <a:rPr b="1"/>
              <a:t>Axis labels and titles</a:t>
            </a:r>
            <a:r>
              <a:rPr/>
              <a:t> – Change font, size and colour via the </a:t>
            </a:r>
            <a:r>
              <a:rPr b="1"/>
              <a:t>Home</a:t>
            </a:r>
            <a:r>
              <a:rPr/>
              <a:t> tab or right‑click options.</a:t>
            </a:r>
          </a:p>
          <a:p>
            <a:pPr lvl="0"/>
            <a:r>
              <a:rPr b="1"/>
              <a:t>Data labels</a:t>
            </a:r>
            <a:r>
              <a:rPr/>
              <a:t> – Format numbers (currency, percentage) and adjust font style and alignment.</a:t>
            </a:r>
          </a:p>
          <a:p>
            <a:pPr lvl="0"/>
            <a:r>
              <a:rPr b="1"/>
              <a:t>Legend text</a:t>
            </a:r>
            <a:r>
              <a:rPr/>
              <a:t> – Customise the font to match the rest of the report.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Formatting numbers</a:t>
            </a:r>
          </a:p>
        </p:txBody>
      </p:sp>
      <p:sp>
        <p:nvSpPr>
          <p:cNvPr id="3" name="Content Placeholder 2"/>
          <p:cNvSpPr>
            <a:spLocks noGrp="1"/>
          </p:cNvSpPr>
          <p:nvPr>
            <p:ph idx="1"/>
          </p:nvPr>
        </p:nvSpPr>
        <p:spPr/>
        <p:txBody>
          <a:bodyPr/>
          <a:lstStyle/>
          <a:p>
            <a:pPr lvl="0"/>
            <a:r>
              <a:rPr b="1"/>
              <a:t>Axis numbers</a:t>
            </a:r>
            <a:r>
              <a:rPr/>
              <a:t> – Apply number formats (currency, percentage, scientific) to improve readability.</a:t>
            </a:r>
          </a:p>
          <a:p>
            <a:pPr lvl="0"/>
            <a:r>
              <a:rPr b="1"/>
              <a:t>Scale</a:t>
            </a:r>
            <a:r>
              <a:rPr/>
              <a:t> – Adjust axis minima and maxima to focus on relevant ranges.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Plot area and chart area</a:t>
            </a:r>
          </a:p>
        </p:txBody>
      </p:sp>
      <p:sp>
        <p:nvSpPr>
          <p:cNvPr id="3" name="Content Placeholder 2"/>
          <p:cNvSpPr>
            <a:spLocks noGrp="1"/>
          </p:cNvSpPr>
          <p:nvPr>
            <p:ph idx="1"/>
          </p:nvPr>
        </p:nvSpPr>
        <p:spPr/>
        <p:txBody>
          <a:bodyPr/>
          <a:lstStyle/>
          <a:p>
            <a:pPr lvl="0"/>
            <a:r>
              <a:rPr b="1"/>
              <a:t>Plot area</a:t>
            </a:r>
            <a:r>
              <a:rPr/>
              <a:t> – The region containing the data. You can change background colour, add borders or patterns.</a:t>
            </a:r>
          </a:p>
          <a:p>
            <a:pPr lvl="0"/>
            <a:r>
              <a:rPr b="1"/>
              <a:t>Chart area</a:t>
            </a:r>
            <a:r>
              <a:rPr/>
              <a:t> – The entire chart container. You can apply shadows, rounded corners or gradient fills.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Format a line chart showing revenue over time: set the y‑axis to display currency with thousands separators, colour the plot area light grey and enlarge the title font.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Proper formatting of text, numbers and the plot area enhances chart readability and professionalism【960823345337559†L760-L840】.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How do you change the number format of axis tick labels?</a:t>
            </a:r>
          </a:p>
          <a:p>
            <a:pPr lvl="0" indent="-342900" marL="342900">
              <a:buAutoNum type="arabicPeriod"/>
            </a:pPr>
            <a:r>
              <a:rPr/>
              <a:t>What is the difference between the plot area and chart area?</a:t>
            </a:r>
          </a:p>
          <a:p>
            <a:pPr lvl="0" indent="-342900" marL="342900">
              <a:buAutoNum type="arabicPeriod"/>
            </a:pPr>
            <a:r>
              <a:rPr/>
              <a:t>Give an example of when changing the axis scale is important.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 pie chart</a:t>
            </a:r>
          </a:p>
        </p:txBody>
      </p:sp>
      <p:sp>
        <p:nvSpPr>
          <p:cNvPr id="3" name="Content Placeholder 2"/>
          <p:cNvSpPr>
            <a:spLocks noGrp="1"/>
          </p:cNvSpPr>
          <p:nvPr>
            <p:ph idx="1"/>
          </p:nvPr>
        </p:nvSpPr>
        <p:spPr/>
        <p:txBody>
          <a:bodyPr/>
          <a:lstStyle/>
          <a:p>
            <a:pPr lvl="0" indent="-342900" marL="342900">
              <a:buAutoNum type="arabicPeriod"/>
            </a:pPr>
            <a:r>
              <a:rPr/>
              <a:t>Arrange data with categories and corresponding values in adjacent columns.</a:t>
            </a:r>
          </a:p>
          <a:p>
            <a:pPr lvl="0" indent="-342900" marL="342900">
              <a:buAutoNum type="arabicPeriod"/>
            </a:pPr>
            <a:r>
              <a:rPr/>
              <a:t>Select the data.</a:t>
            </a:r>
          </a:p>
          <a:p>
            <a:pPr lvl="0" indent="-342900" marL="342900">
              <a:buAutoNum type="arabicPeriod"/>
            </a:pPr>
            <a:r>
              <a:rPr/>
              <a:t>Go to </a:t>
            </a:r>
            <a:r>
              <a:rPr b="1"/>
              <a:t>Insert &gt; Pie Chart</a:t>
            </a:r>
            <a:r>
              <a:rPr/>
              <a:t> and choose a subtype (2‑D pie, 3‑D pie, Doughnut, Pie of Pie, Bar of Pie). The chart displays the proportional contribution of each category【403903105750544†L296-L343】.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Charting non‑adjacent cells</a:t>
            </a:r>
          </a:p>
        </p:txBody>
      </p:sp>
      <p:sp>
        <p:nvSpPr>
          <p:cNvPr id="3" name="Content Placeholder 2"/>
          <p:cNvSpPr>
            <a:spLocks noGrp="1"/>
          </p:cNvSpPr>
          <p:nvPr>
            <p:ph idx="1"/>
          </p:nvPr>
        </p:nvSpPr>
        <p:spPr/>
        <p:txBody>
          <a:bodyPr/>
          <a:lstStyle/>
          <a:p>
            <a:pPr lvl="0" indent="0" marL="0">
              <a:buNone/>
            </a:pPr>
            <a:r>
              <a:rPr/>
              <a:t>Sometimes the data you want to plot are in separate ranges. To chart non‑adjacent cells:</a:t>
            </a:r>
          </a:p>
          <a:p>
            <a:pPr lvl="0" indent="-342900" marL="342900">
              <a:buAutoNum type="arabicPeriod"/>
            </a:pPr>
            <a:r>
              <a:rPr/>
              <a:t>Select the first range.</a:t>
            </a:r>
          </a:p>
          <a:p>
            <a:pPr lvl="0" indent="-342900" marL="342900">
              <a:buAutoNum type="arabicPeriod"/>
            </a:pPr>
            <a:r>
              <a:rPr/>
              <a:t>Hold </a:t>
            </a:r>
            <a:r>
              <a:rPr b="1"/>
              <a:t>Ctrl</a:t>
            </a:r>
            <a:r>
              <a:rPr/>
              <a:t> and select the additional range or ranges.</a:t>
            </a:r>
          </a:p>
          <a:p>
            <a:pPr lvl="0" indent="-342900" marL="342900">
              <a:buAutoNum type="arabicPeriod"/>
            </a:pPr>
            <a:r>
              <a:rPr/>
              <a:t>Insert the desired chart type. Excel will combine the ranges into a single chart.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labels</a:t>
            </a:r>
          </a:p>
        </p:txBody>
      </p:sp>
      <p:sp>
        <p:nvSpPr>
          <p:cNvPr id="3" name="Content Placeholder 2"/>
          <p:cNvSpPr>
            <a:spLocks noGrp="1"/>
          </p:cNvSpPr>
          <p:nvPr>
            <p:ph idx="1"/>
          </p:nvPr>
        </p:nvSpPr>
        <p:spPr/>
        <p:txBody>
          <a:bodyPr/>
          <a:lstStyle/>
          <a:p>
            <a:pPr lvl="0"/>
            <a:r>
              <a:rPr b="1"/>
              <a:t>Data labels</a:t>
            </a:r>
            <a:r>
              <a:rPr/>
              <a:t> – Add labels showing percentages or values by selecting the chart and choosing </a:t>
            </a:r>
            <a:r>
              <a:rPr b="1"/>
              <a:t>Chart Elements &gt; Data Labels</a:t>
            </a:r>
            <a:r>
              <a:rPr/>
              <a:t>.</a:t>
            </a:r>
          </a:p>
          <a:p>
            <a:pPr lvl="0"/>
            <a:r>
              <a:rPr b="1"/>
              <a:t>Legend</a:t>
            </a:r>
            <a:r>
              <a:rPr/>
              <a:t> – Helps identify categories. Adjust its position for readability.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Exploding slices</a:t>
            </a:r>
          </a:p>
        </p:txBody>
      </p:sp>
      <p:sp>
        <p:nvSpPr>
          <p:cNvPr id="3" name="Content Placeholder 2"/>
          <p:cNvSpPr>
            <a:spLocks noGrp="1"/>
          </p:cNvSpPr>
          <p:nvPr>
            <p:ph idx="1"/>
          </p:nvPr>
        </p:nvSpPr>
        <p:spPr/>
        <p:txBody>
          <a:bodyPr/>
          <a:lstStyle/>
          <a:p>
            <a:pPr lvl="0" indent="0" marL="0">
              <a:buNone/>
            </a:pPr>
            <a:r>
              <a:rPr/>
              <a:t>To emphasise a particular slice:</a:t>
            </a:r>
          </a:p>
          <a:p>
            <a:pPr lvl="0" indent="-342900" marL="342900">
              <a:buAutoNum type="arabicPeriod"/>
            </a:pPr>
            <a:r>
              <a:rPr/>
              <a:t>Click the slice to select it.</a:t>
            </a:r>
          </a:p>
          <a:p>
            <a:pPr lvl="0" indent="-342900" marL="342900">
              <a:buAutoNum type="arabicPeriod"/>
            </a:pPr>
            <a:r>
              <a:rPr/>
              <a:t>Drag it slightly away from the centre. Alternatively, use the </a:t>
            </a:r>
            <a:r>
              <a:rPr b="1"/>
              <a:t>Format Data Series</a:t>
            </a:r>
            <a:r>
              <a:rPr/>
              <a:t> pane and adjust the </a:t>
            </a:r>
            <a:r>
              <a:rPr b="1"/>
              <a:t>Point Explosion</a:t>
            </a:r>
            <a:r>
              <a:rPr/>
              <a:t> slider【403903105750544†L296-L343】.</a:t>
            </a:r>
          </a:p>
          <a:p>
            <a:pPr lvl="0" indent="0" marL="0">
              <a:buNone/>
            </a:pPr>
            <a:r>
              <a:rPr/>
              <a:t>You can explode all slices simultaneously by selecting the entire pie and dragging outward.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Rotating the chart</a:t>
            </a:r>
          </a:p>
        </p:txBody>
      </p:sp>
      <p:sp>
        <p:nvSpPr>
          <p:cNvPr id="3" name="Content Placeholder 2"/>
          <p:cNvSpPr>
            <a:spLocks noGrp="1"/>
          </p:cNvSpPr>
          <p:nvPr>
            <p:ph idx="1"/>
          </p:nvPr>
        </p:nvSpPr>
        <p:spPr/>
        <p:txBody>
          <a:bodyPr/>
          <a:lstStyle/>
          <a:p>
            <a:pPr lvl="0" indent="0" marL="0">
              <a:buNone/>
            </a:pPr>
            <a:r>
              <a:rPr/>
              <a:t>Change the starting angle of the first slice via </a:t>
            </a:r>
            <a:r>
              <a:rPr b="1"/>
              <a:t>Format Data Series &gt; Series Options &gt; Angle of first slice</a:t>
            </a:r>
            <a:r>
              <a:rPr/>
              <a:t>【403903105750544†L345-L360】. This helps reposition slices.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Create a pie chart of market share for five companies. Add percentage labels and explode the largest slice to highlight the market leader. Rotate the chart so the leader appears at the top.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Pie charts display parts of a whole. Labelling and exploding slices draw attention to specific categories, while rotation changes orientation【403903105750544†L296-L343】【403903105750544†L345-L360】.</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When should a pie chart be used instead of a bar chart?</a:t>
            </a:r>
          </a:p>
          <a:p>
            <a:pPr lvl="0" indent="-342900" marL="342900">
              <a:buAutoNum type="arabicPeriod"/>
            </a:pPr>
            <a:r>
              <a:rPr/>
              <a:t>How do you emphasise a single slice in a pie chart?</a:t>
            </a:r>
          </a:p>
          <a:p>
            <a:pPr lvl="0" indent="-342900" marL="342900">
              <a:buAutoNum type="arabicPeriod"/>
            </a:pPr>
            <a:r>
              <a:rPr/>
              <a:t>Why might you rotate a pie chart?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To compare sales (column B) with profits (column D) for five products, select column B, hold </a:t>
            </a:r>
            <a:r>
              <a:rPr b="1"/>
              <a:t>Ctrl</a:t>
            </a:r>
            <a:r>
              <a:rPr/>
              <a:t>, select column D and insert a column chart. Both series appear side‑by‑side.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Simple charts are created by selecting the relevant data and choosing a chart type【960823345337559†L688-L707】. Non‑adjacent ranges can be charted together by selecting multiple ranges with Ctrl before inserting the chart.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might you chart non‑adjacent ranges?</a:t>
            </a:r>
          </a:p>
          <a:p>
            <a:pPr lvl="0" indent="-342900" marL="342900">
              <a:buAutoNum type="arabicPeriod"/>
            </a:pPr>
            <a:r>
              <a:rPr/>
              <a:t>What types of data are best displayed using a column chart?</a:t>
            </a:r>
          </a:p>
          <a:p>
            <a:pPr lvl="0" indent="-342900" marL="342900">
              <a:buAutoNum type="arabicPeriod"/>
            </a:pPr>
            <a:r>
              <a:rPr/>
              <a:t>Describe the steps to create a line chart from data in columns A and C.</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Chart wizard</a:t>
            </a:r>
          </a:p>
        </p:txBody>
      </p:sp>
      <p:sp>
        <p:nvSpPr>
          <p:cNvPr id="3" name="Content Placeholder 2"/>
          <p:cNvSpPr>
            <a:spLocks noGrp="1"/>
          </p:cNvSpPr>
          <p:nvPr>
            <p:ph idx="1"/>
          </p:nvPr>
        </p:nvSpPr>
        <p:spPr/>
        <p:txBody>
          <a:bodyPr/>
          <a:lstStyle/>
          <a:p>
            <a:pPr lvl="0" indent="0" marL="0">
              <a:buNone/>
            </a:pPr>
            <a:r>
              <a:rPr/>
              <a:t>Older versions of Excel offered a </a:t>
            </a:r>
            <a:r>
              <a:rPr b="1"/>
              <a:t>Chart Wizard</a:t>
            </a:r>
            <a:r>
              <a:rPr/>
              <a:t> that guided users through choosing a chart type, selecting data and formatting. Modern Excel replaces the wizard with the </a:t>
            </a:r>
            <a:r>
              <a:rPr b="1"/>
              <a:t>Recommended Charts</a:t>
            </a:r>
            <a:r>
              <a:rPr/>
              <a:t> feature, which suggests appropriate chart types based on selected data【960823345337559†L760-L840】.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Modifying charts</a:t>
            </a:r>
          </a:p>
        </p:txBody>
      </p:sp>
      <p:sp>
        <p:nvSpPr>
          <p:cNvPr id="3" name="Content Placeholder 2"/>
          <p:cNvSpPr>
            <a:spLocks noGrp="1"/>
          </p:cNvSpPr>
          <p:nvPr>
            <p:ph idx="1"/>
          </p:nvPr>
        </p:nvSpPr>
        <p:spPr/>
        <p:txBody>
          <a:bodyPr/>
          <a:lstStyle/>
          <a:p>
            <a:pPr lvl="0" indent="0" marL="0">
              <a:buNone/>
            </a:pPr>
            <a:r>
              <a:rPr/>
              <a:t>Once a chart is created, you can customise it:</a:t>
            </a:r>
          </a:p>
          <a:p>
            <a:pPr lvl="0"/>
            <a:r>
              <a:rPr b="1"/>
              <a:t>Chart title and axis titles</a:t>
            </a:r>
            <a:r>
              <a:rPr/>
              <a:t> – Select the chart and use the </a:t>
            </a:r>
            <a:r>
              <a:rPr b="1"/>
              <a:t>Chart Elements</a:t>
            </a:r>
            <a:r>
              <a:rPr/>
              <a:t> button (+) to add or edit titles.</a:t>
            </a:r>
          </a:p>
          <a:p>
            <a:pPr lvl="0"/>
            <a:r>
              <a:rPr b="1"/>
              <a:t>Data series</a:t>
            </a:r>
            <a:r>
              <a:rPr/>
              <a:t> – Right‑click and choose </a:t>
            </a:r>
            <a:r>
              <a:rPr b="1"/>
              <a:t>Select Data</a:t>
            </a:r>
            <a:r>
              <a:rPr/>
              <a:t> to add or remove series.</a:t>
            </a:r>
          </a:p>
          <a:p>
            <a:pPr lvl="0"/>
            <a:r>
              <a:rPr b="1"/>
              <a:t>Swap axes</a:t>
            </a:r>
            <a:r>
              <a:rPr/>
              <a:t> – Use the </a:t>
            </a:r>
            <a:r>
              <a:rPr b="1"/>
              <a:t>Switch Row/Column</a:t>
            </a:r>
            <a:r>
              <a:rPr/>
              <a:t> button to change how series are plotted.</a:t>
            </a:r>
          </a:p>
          <a:p>
            <a:pPr lvl="0"/>
            <a:r>
              <a:rPr b="1"/>
              <a:t>Colours and styles</a:t>
            </a:r>
            <a:r>
              <a:rPr/>
              <a:t> – Use the </a:t>
            </a:r>
            <a:r>
              <a:rPr b="1"/>
              <a:t>Chart Styles</a:t>
            </a:r>
            <a:r>
              <a:rPr/>
              <a:t> gallery to change colours or layouts【960823345337559†L760-L840】.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2025-09-07T09:18:12Z</dcterms:created>
  <dcterms:modified xsi:type="dcterms:W3CDTF">2025-09-07T09:18:12Z</dcterms:modified>
</cp:coreProperties>
</file>

<file path=docProps/custom.xml><?xml version="1.0" encoding="utf-8"?>
<Properties xmlns="http://schemas.openxmlformats.org/officeDocument/2006/custom-properties" xmlns:vt="http://schemas.openxmlformats.org/officeDocument/2006/docPropsVTypes"/>
</file>