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5.4 Exporting &amp; Saving Visualisations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plots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Matplotlib can save plots to various formats using </a:t>
            </a:r>
            <a:r>
              <a:rPr>
                <a:latin typeface="Courier"/>
              </a:rPr>
              <a:t>plt.savefig(filename, dpi=resolution)</a:t>
            </a:r>
            <a:r>
              <a:rPr/>
              <a:t> before </a:t>
            </a:r>
            <a:r>
              <a:rPr>
                <a:latin typeface="Courier"/>
              </a:rPr>
              <a:t>plt.show()</a:t>
            </a:r>
            <a:r>
              <a:rPr/>
              <a:t>. Supported formats include PNG, PDF, SVG and JPEG.</a:t>
            </a:r>
          </a:p>
          <a:p>
            <a:pPr lvl="0"/>
            <a:r>
              <a:rPr b="1"/>
              <a:t>PNG</a:t>
            </a:r>
            <a:r>
              <a:rPr/>
              <a:t> – Lossless image format suitable for presentations.</a:t>
            </a:r>
          </a:p>
          <a:p>
            <a:pPr lvl="0"/>
            <a:r>
              <a:rPr b="1"/>
              <a:t>PDF</a:t>
            </a:r>
            <a:r>
              <a:rPr/>
              <a:t> – High‑quality vector format for reports and printing.</a:t>
            </a:r>
          </a:p>
          <a:p>
            <a:pPr lvl="0"/>
            <a:r>
              <a:rPr b="1"/>
              <a:t>SVG</a:t>
            </a:r>
            <a:r>
              <a:rPr/>
              <a:t> – Vector graphics ideal for web and publications.</a:t>
            </a:r>
          </a:p>
          <a:p>
            <a:pPr lvl="0" indent="0" marL="0">
              <a:buNone/>
            </a:pPr>
            <a:r>
              <a:rPr/>
              <a:t>Set </a:t>
            </a:r>
            <a:r>
              <a:rPr>
                <a:latin typeface="Courier"/>
              </a:rPr>
              <a:t>dpi</a:t>
            </a:r>
            <a:r>
              <a:rPr/>
              <a:t> (dots per inch) to control image resolution (for example, 300 dpi for print).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Create and customise the plot as usual.</a:t>
            </a:r>
          </a:p>
          <a:p>
            <a:pPr lvl="0" indent="-342900" marL="342900">
              <a:buAutoNum type="arabicPeriod"/>
            </a:pPr>
            <a:r>
              <a:rPr/>
              <a:t>Call </a:t>
            </a:r>
            <a:r>
              <a:rPr>
                <a:latin typeface="Courier"/>
              </a:rPr>
              <a:t>plt.savefig('figure.png', dpi=300, bbox_inches='tight')</a:t>
            </a:r>
            <a:r>
              <a:rPr/>
              <a:t> to save the figure. The </a:t>
            </a:r>
            <a:r>
              <a:rPr>
                <a:latin typeface="Courier"/>
              </a:rPr>
              <a:t>bbox_inches</a:t>
            </a:r>
            <a:r>
              <a:rPr/>
              <a:t> parameter trims extra whitespace.</a:t>
            </a:r>
          </a:p>
          <a:p>
            <a:pPr lvl="0" indent="-342900" marL="342900">
              <a:buAutoNum type="arabicPeriod"/>
            </a:pPr>
            <a:r>
              <a:rPr/>
              <a:t>Optionally call </a:t>
            </a:r>
            <a:r>
              <a:rPr>
                <a:latin typeface="Courier"/>
              </a:rPr>
              <a:t>plt.show()</a:t>
            </a:r>
            <a:r>
              <a:rPr/>
              <a:t> to display the plot in an interactive window.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Generate a histogram of exam scores and save it as a PDF: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matplotlib.pyplot </a:t>
            </a:r>
            <a:r>
              <a:rPr b="1">
                <a:solidFill>
                  <a:srgbClr val="00800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plt</a:t>
            </a:r>
            <a:br/>
            <a:r>
              <a:rPr>
                <a:latin typeface="Courier"/>
              </a:rPr>
              <a:t>plt.hist(scores, bins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plt.xlabel(</a:t>
            </a:r>
            <a:r>
              <a:rPr>
                <a:solidFill>
                  <a:srgbClr val="4070A0"/>
                </a:solidFill>
                <a:latin typeface="Courier"/>
              </a:rPr>
              <a:t>'Score'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plt.ylabel(</a:t>
            </a:r>
            <a:r>
              <a:rPr>
                <a:solidFill>
                  <a:srgbClr val="4070A0"/>
                </a:solidFill>
                <a:latin typeface="Courier"/>
              </a:rPr>
              <a:t>'Frequency'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plt.title(</a:t>
            </a:r>
            <a:r>
              <a:rPr>
                <a:solidFill>
                  <a:srgbClr val="4070A0"/>
                </a:solidFill>
                <a:latin typeface="Courier"/>
              </a:rPr>
              <a:t>'Distribution of Exam Scores'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plt.savefig(</a:t>
            </a:r>
            <a:r>
              <a:rPr>
                <a:solidFill>
                  <a:srgbClr val="4070A0"/>
                </a:solidFill>
                <a:latin typeface="Courier"/>
              </a:rPr>
              <a:t>'exam_scores.pdf'</a:t>
            </a:r>
            <a:r>
              <a:rPr>
                <a:latin typeface="Courier"/>
              </a:rPr>
              <a:t>, dpi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300</a:t>
            </a:r>
            <a:r>
              <a:rPr>
                <a:latin typeface="Courier"/>
              </a:rPr>
              <a:t>, bbox_inches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'tight'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Saving visualisations ensures that analyses are reproducible and shareable. Choosing appropriate file formats and resolutions is essential for professional reporting【98554664303776†L151-L182】.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When might you prefer saving a figure as SVG rather than PNG?</a:t>
            </a:r>
          </a:p>
          <a:p>
            <a:pPr lvl="0" indent="-342900" marL="342900">
              <a:buAutoNum type="arabicPeriod"/>
            </a:pPr>
            <a:r>
              <a:rPr/>
              <a:t>Why should </a:t>
            </a:r>
            <a:r>
              <a:rPr>
                <a:latin typeface="Courier"/>
              </a:rPr>
              <a:t>plt.savefig()</a:t>
            </a:r>
            <a:r>
              <a:rPr/>
              <a:t> be called before </a:t>
            </a:r>
            <a:r>
              <a:rPr>
                <a:latin typeface="Courier"/>
              </a:rPr>
              <a:t>plt.show()</a:t>
            </a:r>
            <a:r>
              <a:rPr/>
              <a:t> in scripts?</a:t>
            </a:r>
          </a:p>
          <a:p>
            <a:pPr lvl="0" indent="-342900" marL="342900">
              <a:buAutoNum type="arabicPeriod"/>
            </a:pPr>
            <a:r>
              <a:rPr/>
              <a:t>What does the </a:t>
            </a:r>
            <a:r>
              <a:rPr>
                <a:latin typeface="Courier"/>
              </a:rPr>
              <a:t>dpi</a:t>
            </a:r>
            <a:r>
              <a:rPr/>
              <a:t> parameter control?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2025-09-07T09:18:15Z</dcterms:created>
  <dcterms:modified xsi:type="dcterms:W3CDTF">2025-09-07T09:18:15Z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