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74" r:id="rId6"/>
    <p:sldId id="260" r:id="rId7"/>
    <p:sldId id="261" r:id="rId8"/>
    <p:sldId id="262" r:id="rId9"/>
    <p:sldId id="263" r:id="rId10"/>
    <p:sldId id="264" r:id="rId11"/>
    <p:sldId id="265" r:id="rId12"/>
    <p:sldId id="266" r:id="rId13"/>
    <p:sldId id="298" r:id="rId14"/>
    <p:sldId id="267" r:id="rId15"/>
    <p:sldId id="275" r:id="rId16"/>
    <p:sldId id="269" r:id="rId17"/>
    <p:sldId id="270" r:id="rId18"/>
    <p:sldId id="268" r:id="rId19"/>
    <p:sldId id="271" r:id="rId20"/>
    <p:sldId id="272" r:id="rId21"/>
    <p:sldId id="273"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96" r:id="rId36"/>
    <p:sldId id="297" r:id="rId37"/>
    <p:sldId id="289" r:id="rId38"/>
    <p:sldId id="290" r:id="rId39"/>
    <p:sldId id="291" r:id="rId40"/>
    <p:sldId id="292" r:id="rId41"/>
    <p:sldId id="293" r:id="rId42"/>
    <p:sldId id="294" r:id="rId43"/>
    <p:sldId id="295"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4" r:id="rId66"/>
    <p:sldId id="320" r:id="rId67"/>
    <p:sldId id="321" r:id="rId68"/>
    <p:sldId id="322" r:id="rId69"/>
    <p:sldId id="325" r:id="rId7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3854083-B8CC-46AA-A609-9441A0A81528}">
          <p14:sldIdLst>
            <p14:sldId id="256"/>
            <p14:sldId id="257"/>
            <p14:sldId id="258"/>
            <p14:sldId id="259"/>
            <p14:sldId id="274"/>
            <p14:sldId id="260"/>
            <p14:sldId id="261"/>
            <p14:sldId id="262"/>
            <p14:sldId id="263"/>
            <p14:sldId id="264"/>
            <p14:sldId id="265"/>
            <p14:sldId id="266"/>
            <p14:sldId id="298"/>
            <p14:sldId id="267"/>
            <p14:sldId id="275"/>
            <p14:sldId id="269"/>
            <p14:sldId id="270"/>
            <p14:sldId id="268"/>
            <p14:sldId id="271"/>
            <p14:sldId id="272"/>
            <p14:sldId id="273"/>
            <p14:sldId id="276"/>
            <p14:sldId id="277"/>
            <p14:sldId id="278"/>
            <p14:sldId id="279"/>
            <p14:sldId id="280"/>
            <p14:sldId id="281"/>
            <p14:sldId id="282"/>
            <p14:sldId id="283"/>
            <p14:sldId id="284"/>
            <p14:sldId id="285"/>
            <p14:sldId id="286"/>
            <p14:sldId id="287"/>
            <p14:sldId id="288"/>
            <p14:sldId id="296"/>
            <p14:sldId id="297"/>
            <p14:sldId id="289"/>
            <p14:sldId id="290"/>
            <p14:sldId id="291"/>
            <p14:sldId id="292"/>
            <p14:sldId id="293"/>
            <p14:sldId id="294"/>
            <p14:sldId id="295"/>
            <p14:sldId id="299"/>
            <p14:sldId id="300"/>
            <p14:sldId id="301"/>
            <p14:sldId id="302"/>
            <p14:sldId id="303"/>
            <p14:sldId id="304"/>
            <p14:sldId id="305"/>
            <p14:sldId id="306"/>
            <p14:sldId id="307"/>
            <p14:sldId id="308"/>
            <p14:sldId id="309"/>
            <p14:sldId id="310"/>
            <p14:sldId id="311"/>
            <p14:sldId id="312"/>
            <p14:sldId id="313"/>
            <p14:sldId id="314"/>
            <p14:sldId id="315"/>
            <p14:sldId id="316"/>
            <p14:sldId id="317"/>
            <p14:sldId id="318"/>
            <p14:sldId id="319"/>
            <p14:sldId id="324"/>
            <p14:sldId id="320"/>
            <p14:sldId id="321"/>
            <p14:sldId id="322"/>
            <p14:sldId id="32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0" d="100"/>
          <a:sy n="70" d="100"/>
        </p:scale>
        <p:origin x="73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0E465-AEA4-B106-F1E6-4FABEA3793E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035F31C-B9ED-36D1-D974-7064F8D995B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15CD3F4-60F0-734C-F247-4D1C509D5C02}"/>
              </a:ext>
            </a:extLst>
          </p:cNvPr>
          <p:cNvSpPr>
            <a:spLocks noGrp="1"/>
          </p:cNvSpPr>
          <p:nvPr>
            <p:ph type="dt" sz="half" idx="10"/>
          </p:nvPr>
        </p:nvSpPr>
        <p:spPr/>
        <p:txBody>
          <a:bodyPr/>
          <a:lstStyle/>
          <a:p>
            <a:fld id="{EBD3D9C6-4178-48AD-A871-57376DE89ACB}" type="datetimeFigureOut">
              <a:rPr lang="en-IN" smtClean="0"/>
              <a:t>07-02-2024</a:t>
            </a:fld>
            <a:endParaRPr lang="en-IN"/>
          </a:p>
        </p:txBody>
      </p:sp>
      <p:sp>
        <p:nvSpPr>
          <p:cNvPr id="5" name="Footer Placeholder 4">
            <a:extLst>
              <a:ext uri="{FF2B5EF4-FFF2-40B4-BE49-F238E27FC236}">
                <a16:creationId xmlns:a16="http://schemas.microsoft.com/office/drawing/2014/main" id="{75EB36FE-6487-5320-9063-E8380D23864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8096783-3D9B-3256-B4DF-B77F34FEA657}"/>
              </a:ext>
            </a:extLst>
          </p:cNvPr>
          <p:cNvSpPr>
            <a:spLocks noGrp="1"/>
          </p:cNvSpPr>
          <p:nvPr>
            <p:ph type="sldNum" sz="quarter" idx="12"/>
          </p:nvPr>
        </p:nvSpPr>
        <p:spPr/>
        <p:txBody>
          <a:bodyPr/>
          <a:lstStyle/>
          <a:p>
            <a:fld id="{CDC34072-1DBC-4E32-8804-3F4A19443C33}" type="slidenum">
              <a:rPr lang="en-IN" smtClean="0"/>
              <a:t>‹#›</a:t>
            </a:fld>
            <a:endParaRPr lang="en-IN"/>
          </a:p>
        </p:txBody>
      </p:sp>
    </p:spTree>
    <p:extLst>
      <p:ext uri="{BB962C8B-B14F-4D97-AF65-F5344CB8AC3E}">
        <p14:creationId xmlns:p14="http://schemas.microsoft.com/office/powerpoint/2010/main" val="29534786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2936F-A331-924A-83BA-45B7D1FD0FC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5E12293-CA3A-D2CA-EB28-BDAA0B3100E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FC2DCD0-9C26-1B79-08BD-C994ABEDE2E1}"/>
              </a:ext>
            </a:extLst>
          </p:cNvPr>
          <p:cNvSpPr>
            <a:spLocks noGrp="1"/>
          </p:cNvSpPr>
          <p:nvPr>
            <p:ph type="dt" sz="half" idx="10"/>
          </p:nvPr>
        </p:nvSpPr>
        <p:spPr/>
        <p:txBody>
          <a:bodyPr/>
          <a:lstStyle/>
          <a:p>
            <a:fld id="{EBD3D9C6-4178-48AD-A871-57376DE89ACB}" type="datetimeFigureOut">
              <a:rPr lang="en-IN" smtClean="0"/>
              <a:t>07-02-2024</a:t>
            </a:fld>
            <a:endParaRPr lang="en-IN"/>
          </a:p>
        </p:txBody>
      </p:sp>
      <p:sp>
        <p:nvSpPr>
          <p:cNvPr id="5" name="Footer Placeholder 4">
            <a:extLst>
              <a:ext uri="{FF2B5EF4-FFF2-40B4-BE49-F238E27FC236}">
                <a16:creationId xmlns:a16="http://schemas.microsoft.com/office/drawing/2014/main" id="{2A4EF152-C74F-50CF-BAC1-41E73F04A72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E13E0AA-1582-0628-8407-5F7F501C113B}"/>
              </a:ext>
            </a:extLst>
          </p:cNvPr>
          <p:cNvSpPr>
            <a:spLocks noGrp="1"/>
          </p:cNvSpPr>
          <p:nvPr>
            <p:ph type="sldNum" sz="quarter" idx="12"/>
          </p:nvPr>
        </p:nvSpPr>
        <p:spPr/>
        <p:txBody>
          <a:bodyPr/>
          <a:lstStyle/>
          <a:p>
            <a:fld id="{CDC34072-1DBC-4E32-8804-3F4A19443C33}" type="slidenum">
              <a:rPr lang="en-IN" smtClean="0"/>
              <a:t>‹#›</a:t>
            </a:fld>
            <a:endParaRPr lang="en-IN"/>
          </a:p>
        </p:txBody>
      </p:sp>
    </p:spTree>
    <p:extLst>
      <p:ext uri="{BB962C8B-B14F-4D97-AF65-F5344CB8AC3E}">
        <p14:creationId xmlns:p14="http://schemas.microsoft.com/office/powerpoint/2010/main" val="13930655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587960A-5849-0487-E8D0-2638319323B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C0B026A-AFFE-F903-612F-74709C9568D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AF6085E-D56F-D8C1-8468-37C96BA683AC}"/>
              </a:ext>
            </a:extLst>
          </p:cNvPr>
          <p:cNvSpPr>
            <a:spLocks noGrp="1"/>
          </p:cNvSpPr>
          <p:nvPr>
            <p:ph type="dt" sz="half" idx="10"/>
          </p:nvPr>
        </p:nvSpPr>
        <p:spPr/>
        <p:txBody>
          <a:bodyPr/>
          <a:lstStyle/>
          <a:p>
            <a:fld id="{EBD3D9C6-4178-48AD-A871-57376DE89ACB}" type="datetimeFigureOut">
              <a:rPr lang="en-IN" smtClean="0"/>
              <a:t>07-02-2024</a:t>
            </a:fld>
            <a:endParaRPr lang="en-IN"/>
          </a:p>
        </p:txBody>
      </p:sp>
      <p:sp>
        <p:nvSpPr>
          <p:cNvPr id="5" name="Footer Placeholder 4">
            <a:extLst>
              <a:ext uri="{FF2B5EF4-FFF2-40B4-BE49-F238E27FC236}">
                <a16:creationId xmlns:a16="http://schemas.microsoft.com/office/drawing/2014/main" id="{E2C12B7F-C248-F44B-4A46-55B6FCD06C3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F206D17-E1A5-6D89-DE44-D1F5D7F98A56}"/>
              </a:ext>
            </a:extLst>
          </p:cNvPr>
          <p:cNvSpPr>
            <a:spLocks noGrp="1"/>
          </p:cNvSpPr>
          <p:nvPr>
            <p:ph type="sldNum" sz="quarter" idx="12"/>
          </p:nvPr>
        </p:nvSpPr>
        <p:spPr/>
        <p:txBody>
          <a:bodyPr/>
          <a:lstStyle/>
          <a:p>
            <a:fld id="{CDC34072-1DBC-4E32-8804-3F4A19443C33}" type="slidenum">
              <a:rPr lang="en-IN" smtClean="0"/>
              <a:t>‹#›</a:t>
            </a:fld>
            <a:endParaRPr lang="en-IN"/>
          </a:p>
        </p:txBody>
      </p:sp>
    </p:spTree>
    <p:extLst>
      <p:ext uri="{BB962C8B-B14F-4D97-AF65-F5344CB8AC3E}">
        <p14:creationId xmlns:p14="http://schemas.microsoft.com/office/powerpoint/2010/main" val="11887612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70CE9-873A-3FBE-23CA-61238A48DB3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768D1BB-9D49-CF83-373B-5E3F34C9FDF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F86A14B-F08E-7C1B-542E-00BBEDD15DE2}"/>
              </a:ext>
            </a:extLst>
          </p:cNvPr>
          <p:cNvSpPr>
            <a:spLocks noGrp="1"/>
          </p:cNvSpPr>
          <p:nvPr>
            <p:ph type="dt" sz="half" idx="10"/>
          </p:nvPr>
        </p:nvSpPr>
        <p:spPr/>
        <p:txBody>
          <a:bodyPr/>
          <a:lstStyle/>
          <a:p>
            <a:fld id="{EBD3D9C6-4178-48AD-A871-57376DE89ACB}" type="datetimeFigureOut">
              <a:rPr lang="en-IN" smtClean="0"/>
              <a:t>07-02-2024</a:t>
            </a:fld>
            <a:endParaRPr lang="en-IN"/>
          </a:p>
        </p:txBody>
      </p:sp>
      <p:sp>
        <p:nvSpPr>
          <p:cNvPr id="5" name="Footer Placeholder 4">
            <a:extLst>
              <a:ext uri="{FF2B5EF4-FFF2-40B4-BE49-F238E27FC236}">
                <a16:creationId xmlns:a16="http://schemas.microsoft.com/office/drawing/2014/main" id="{462A88C0-3773-A073-B902-9C4676B3A75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A0BB9D9-EA58-CCA4-EF8F-2489470D9EAE}"/>
              </a:ext>
            </a:extLst>
          </p:cNvPr>
          <p:cNvSpPr>
            <a:spLocks noGrp="1"/>
          </p:cNvSpPr>
          <p:nvPr>
            <p:ph type="sldNum" sz="quarter" idx="12"/>
          </p:nvPr>
        </p:nvSpPr>
        <p:spPr/>
        <p:txBody>
          <a:bodyPr/>
          <a:lstStyle/>
          <a:p>
            <a:fld id="{CDC34072-1DBC-4E32-8804-3F4A19443C33}" type="slidenum">
              <a:rPr lang="en-IN" smtClean="0"/>
              <a:t>‹#›</a:t>
            </a:fld>
            <a:endParaRPr lang="en-IN"/>
          </a:p>
        </p:txBody>
      </p:sp>
    </p:spTree>
    <p:extLst>
      <p:ext uri="{BB962C8B-B14F-4D97-AF65-F5344CB8AC3E}">
        <p14:creationId xmlns:p14="http://schemas.microsoft.com/office/powerpoint/2010/main" val="2261572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F40616-D7DC-5616-FC27-B6B6EFC7FAF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1D54DB4-AEF4-5846-93EF-5292B5CFFEA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896FE59-E945-2653-7E28-30F4E8B97F22}"/>
              </a:ext>
            </a:extLst>
          </p:cNvPr>
          <p:cNvSpPr>
            <a:spLocks noGrp="1"/>
          </p:cNvSpPr>
          <p:nvPr>
            <p:ph type="dt" sz="half" idx="10"/>
          </p:nvPr>
        </p:nvSpPr>
        <p:spPr/>
        <p:txBody>
          <a:bodyPr/>
          <a:lstStyle/>
          <a:p>
            <a:fld id="{EBD3D9C6-4178-48AD-A871-57376DE89ACB}" type="datetimeFigureOut">
              <a:rPr lang="en-IN" smtClean="0"/>
              <a:t>07-02-2024</a:t>
            </a:fld>
            <a:endParaRPr lang="en-IN"/>
          </a:p>
        </p:txBody>
      </p:sp>
      <p:sp>
        <p:nvSpPr>
          <p:cNvPr id="5" name="Footer Placeholder 4">
            <a:extLst>
              <a:ext uri="{FF2B5EF4-FFF2-40B4-BE49-F238E27FC236}">
                <a16:creationId xmlns:a16="http://schemas.microsoft.com/office/drawing/2014/main" id="{439A2129-A534-F1F1-9163-129701CB7F8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4D7ECA6-A0AA-D5CE-5696-273F9B221D27}"/>
              </a:ext>
            </a:extLst>
          </p:cNvPr>
          <p:cNvSpPr>
            <a:spLocks noGrp="1"/>
          </p:cNvSpPr>
          <p:nvPr>
            <p:ph type="sldNum" sz="quarter" idx="12"/>
          </p:nvPr>
        </p:nvSpPr>
        <p:spPr/>
        <p:txBody>
          <a:bodyPr/>
          <a:lstStyle/>
          <a:p>
            <a:fld id="{CDC34072-1DBC-4E32-8804-3F4A19443C33}" type="slidenum">
              <a:rPr lang="en-IN" smtClean="0"/>
              <a:t>‹#›</a:t>
            </a:fld>
            <a:endParaRPr lang="en-IN"/>
          </a:p>
        </p:txBody>
      </p:sp>
    </p:spTree>
    <p:extLst>
      <p:ext uri="{BB962C8B-B14F-4D97-AF65-F5344CB8AC3E}">
        <p14:creationId xmlns:p14="http://schemas.microsoft.com/office/powerpoint/2010/main" val="36961627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4F2F8-97CE-073E-611E-520872EBA98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758B763-6D47-7337-70E7-02C510D489B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4472750-88A8-AD23-287A-3EE55596B17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27D8DBF-1252-7187-E808-273F4672922F}"/>
              </a:ext>
            </a:extLst>
          </p:cNvPr>
          <p:cNvSpPr>
            <a:spLocks noGrp="1"/>
          </p:cNvSpPr>
          <p:nvPr>
            <p:ph type="dt" sz="half" idx="10"/>
          </p:nvPr>
        </p:nvSpPr>
        <p:spPr/>
        <p:txBody>
          <a:bodyPr/>
          <a:lstStyle/>
          <a:p>
            <a:fld id="{EBD3D9C6-4178-48AD-A871-57376DE89ACB}" type="datetimeFigureOut">
              <a:rPr lang="en-IN" smtClean="0"/>
              <a:t>07-02-2024</a:t>
            </a:fld>
            <a:endParaRPr lang="en-IN"/>
          </a:p>
        </p:txBody>
      </p:sp>
      <p:sp>
        <p:nvSpPr>
          <p:cNvPr id="6" name="Footer Placeholder 5">
            <a:extLst>
              <a:ext uri="{FF2B5EF4-FFF2-40B4-BE49-F238E27FC236}">
                <a16:creationId xmlns:a16="http://schemas.microsoft.com/office/drawing/2014/main" id="{1B5B0DF3-35C4-F9AC-BE85-B29A0A324F6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8F66854-4943-6257-F34B-548DEE0A33F5}"/>
              </a:ext>
            </a:extLst>
          </p:cNvPr>
          <p:cNvSpPr>
            <a:spLocks noGrp="1"/>
          </p:cNvSpPr>
          <p:nvPr>
            <p:ph type="sldNum" sz="quarter" idx="12"/>
          </p:nvPr>
        </p:nvSpPr>
        <p:spPr/>
        <p:txBody>
          <a:bodyPr/>
          <a:lstStyle/>
          <a:p>
            <a:fld id="{CDC34072-1DBC-4E32-8804-3F4A19443C33}" type="slidenum">
              <a:rPr lang="en-IN" smtClean="0"/>
              <a:t>‹#›</a:t>
            </a:fld>
            <a:endParaRPr lang="en-IN"/>
          </a:p>
        </p:txBody>
      </p:sp>
    </p:spTree>
    <p:extLst>
      <p:ext uri="{BB962C8B-B14F-4D97-AF65-F5344CB8AC3E}">
        <p14:creationId xmlns:p14="http://schemas.microsoft.com/office/powerpoint/2010/main" val="38612633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628BE-D415-17E5-C5EE-F4A885C1368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789E081-BE87-FF60-7394-39C37CEF010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CF37B95-07C8-CC59-3B6B-7C9614F46AE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EF920C2-4BCE-F8CA-5B7A-2668D73DDD4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F1E8F47-C4B2-B4F1-2C85-583F14B9615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765BC59-B760-E127-563A-5F48FDDFA751}"/>
              </a:ext>
            </a:extLst>
          </p:cNvPr>
          <p:cNvSpPr>
            <a:spLocks noGrp="1"/>
          </p:cNvSpPr>
          <p:nvPr>
            <p:ph type="dt" sz="half" idx="10"/>
          </p:nvPr>
        </p:nvSpPr>
        <p:spPr/>
        <p:txBody>
          <a:bodyPr/>
          <a:lstStyle/>
          <a:p>
            <a:fld id="{EBD3D9C6-4178-48AD-A871-57376DE89ACB}" type="datetimeFigureOut">
              <a:rPr lang="en-IN" smtClean="0"/>
              <a:t>07-02-2024</a:t>
            </a:fld>
            <a:endParaRPr lang="en-IN"/>
          </a:p>
        </p:txBody>
      </p:sp>
      <p:sp>
        <p:nvSpPr>
          <p:cNvPr id="8" name="Footer Placeholder 7">
            <a:extLst>
              <a:ext uri="{FF2B5EF4-FFF2-40B4-BE49-F238E27FC236}">
                <a16:creationId xmlns:a16="http://schemas.microsoft.com/office/drawing/2014/main" id="{81C9F8D0-AF19-1FE8-5C93-918FCDF9137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230A8BC-A03F-ED5A-5E28-A59E463592B0}"/>
              </a:ext>
            </a:extLst>
          </p:cNvPr>
          <p:cNvSpPr>
            <a:spLocks noGrp="1"/>
          </p:cNvSpPr>
          <p:nvPr>
            <p:ph type="sldNum" sz="quarter" idx="12"/>
          </p:nvPr>
        </p:nvSpPr>
        <p:spPr/>
        <p:txBody>
          <a:bodyPr/>
          <a:lstStyle/>
          <a:p>
            <a:fld id="{CDC34072-1DBC-4E32-8804-3F4A19443C33}" type="slidenum">
              <a:rPr lang="en-IN" smtClean="0"/>
              <a:t>‹#›</a:t>
            </a:fld>
            <a:endParaRPr lang="en-IN"/>
          </a:p>
        </p:txBody>
      </p:sp>
    </p:spTree>
    <p:extLst>
      <p:ext uri="{BB962C8B-B14F-4D97-AF65-F5344CB8AC3E}">
        <p14:creationId xmlns:p14="http://schemas.microsoft.com/office/powerpoint/2010/main" val="9705648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05063B-85BA-A916-2C68-D3BA071BFEE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F072921-6707-42BA-63E7-C08BAD80F863}"/>
              </a:ext>
            </a:extLst>
          </p:cNvPr>
          <p:cNvSpPr>
            <a:spLocks noGrp="1"/>
          </p:cNvSpPr>
          <p:nvPr>
            <p:ph type="dt" sz="half" idx="10"/>
          </p:nvPr>
        </p:nvSpPr>
        <p:spPr/>
        <p:txBody>
          <a:bodyPr/>
          <a:lstStyle/>
          <a:p>
            <a:fld id="{EBD3D9C6-4178-48AD-A871-57376DE89ACB}" type="datetimeFigureOut">
              <a:rPr lang="en-IN" smtClean="0"/>
              <a:t>07-02-2024</a:t>
            </a:fld>
            <a:endParaRPr lang="en-IN"/>
          </a:p>
        </p:txBody>
      </p:sp>
      <p:sp>
        <p:nvSpPr>
          <p:cNvPr id="4" name="Footer Placeholder 3">
            <a:extLst>
              <a:ext uri="{FF2B5EF4-FFF2-40B4-BE49-F238E27FC236}">
                <a16:creationId xmlns:a16="http://schemas.microsoft.com/office/drawing/2014/main" id="{2BFC2320-DD4B-E0AB-2431-460BF0DB4E2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BE971E5-3FF0-3B5C-135D-FEE73B1E63BC}"/>
              </a:ext>
            </a:extLst>
          </p:cNvPr>
          <p:cNvSpPr>
            <a:spLocks noGrp="1"/>
          </p:cNvSpPr>
          <p:nvPr>
            <p:ph type="sldNum" sz="quarter" idx="12"/>
          </p:nvPr>
        </p:nvSpPr>
        <p:spPr/>
        <p:txBody>
          <a:bodyPr/>
          <a:lstStyle/>
          <a:p>
            <a:fld id="{CDC34072-1DBC-4E32-8804-3F4A19443C33}" type="slidenum">
              <a:rPr lang="en-IN" smtClean="0"/>
              <a:t>‹#›</a:t>
            </a:fld>
            <a:endParaRPr lang="en-IN"/>
          </a:p>
        </p:txBody>
      </p:sp>
    </p:spTree>
    <p:extLst>
      <p:ext uri="{BB962C8B-B14F-4D97-AF65-F5344CB8AC3E}">
        <p14:creationId xmlns:p14="http://schemas.microsoft.com/office/powerpoint/2010/main" val="25941083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950318F-FABD-F7B5-A6D8-DCABDEE867DD}"/>
              </a:ext>
            </a:extLst>
          </p:cNvPr>
          <p:cNvSpPr>
            <a:spLocks noGrp="1"/>
          </p:cNvSpPr>
          <p:nvPr>
            <p:ph type="dt" sz="half" idx="10"/>
          </p:nvPr>
        </p:nvSpPr>
        <p:spPr/>
        <p:txBody>
          <a:bodyPr/>
          <a:lstStyle/>
          <a:p>
            <a:fld id="{EBD3D9C6-4178-48AD-A871-57376DE89ACB}" type="datetimeFigureOut">
              <a:rPr lang="en-IN" smtClean="0"/>
              <a:t>07-02-2024</a:t>
            </a:fld>
            <a:endParaRPr lang="en-IN"/>
          </a:p>
        </p:txBody>
      </p:sp>
      <p:sp>
        <p:nvSpPr>
          <p:cNvPr id="3" name="Footer Placeholder 2">
            <a:extLst>
              <a:ext uri="{FF2B5EF4-FFF2-40B4-BE49-F238E27FC236}">
                <a16:creationId xmlns:a16="http://schemas.microsoft.com/office/drawing/2014/main" id="{56F0B059-B025-5C8A-3731-42FA532D575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44351D1-7730-B2EC-90D8-CD681F28801C}"/>
              </a:ext>
            </a:extLst>
          </p:cNvPr>
          <p:cNvSpPr>
            <a:spLocks noGrp="1"/>
          </p:cNvSpPr>
          <p:nvPr>
            <p:ph type="sldNum" sz="quarter" idx="12"/>
          </p:nvPr>
        </p:nvSpPr>
        <p:spPr/>
        <p:txBody>
          <a:bodyPr/>
          <a:lstStyle/>
          <a:p>
            <a:fld id="{CDC34072-1DBC-4E32-8804-3F4A19443C33}" type="slidenum">
              <a:rPr lang="en-IN" smtClean="0"/>
              <a:t>‹#›</a:t>
            </a:fld>
            <a:endParaRPr lang="en-IN"/>
          </a:p>
        </p:txBody>
      </p:sp>
    </p:spTree>
    <p:extLst>
      <p:ext uri="{BB962C8B-B14F-4D97-AF65-F5344CB8AC3E}">
        <p14:creationId xmlns:p14="http://schemas.microsoft.com/office/powerpoint/2010/main" val="5178524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C581E-7207-D2B8-0049-71E7311803F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3F70750-558E-B73E-3D4D-96927FAD7F5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95D8875-7854-152C-4C6E-41FDB2242E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AEC1977-F838-2FA6-E159-E68A9BD087A1}"/>
              </a:ext>
            </a:extLst>
          </p:cNvPr>
          <p:cNvSpPr>
            <a:spLocks noGrp="1"/>
          </p:cNvSpPr>
          <p:nvPr>
            <p:ph type="dt" sz="half" idx="10"/>
          </p:nvPr>
        </p:nvSpPr>
        <p:spPr/>
        <p:txBody>
          <a:bodyPr/>
          <a:lstStyle/>
          <a:p>
            <a:fld id="{EBD3D9C6-4178-48AD-A871-57376DE89ACB}" type="datetimeFigureOut">
              <a:rPr lang="en-IN" smtClean="0"/>
              <a:t>07-02-2024</a:t>
            </a:fld>
            <a:endParaRPr lang="en-IN"/>
          </a:p>
        </p:txBody>
      </p:sp>
      <p:sp>
        <p:nvSpPr>
          <p:cNvPr id="6" name="Footer Placeholder 5">
            <a:extLst>
              <a:ext uri="{FF2B5EF4-FFF2-40B4-BE49-F238E27FC236}">
                <a16:creationId xmlns:a16="http://schemas.microsoft.com/office/drawing/2014/main" id="{E6E1E0D2-36C8-848D-8E16-909A9AD1391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A74291C-A640-E23E-2A9F-988A3A2E0F9F}"/>
              </a:ext>
            </a:extLst>
          </p:cNvPr>
          <p:cNvSpPr>
            <a:spLocks noGrp="1"/>
          </p:cNvSpPr>
          <p:nvPr>
            <p:ph type="sldNum" sz="quarter" idx="12"/>
          </p:nvPr>
        </p:nvSpPr>
        <p:spPr/>
        <p:txBody>
          <a:bodyPr/>
          <a:lstStyle/>
          <a:p>
            <a:fld id="{CDC34072-1DBC-4E32-8804-3F4A19443C33}" type="slidenum">
              <a:rPr lang="en-IN" smtClean="0"/>
              <a:t>‹#›</a:t>
            </a:fld>
            <a:endParaRPr lang="en-IN"/>
          </a:p>
        </p:txBody>
      </p:sp>
    </p:spTree>
    <p:extLst>
      <p:ext uri="{BB962C8B-B14F-4D97-AF65-F5344CB8AC3E}">
        <p14:creationId xmlns:p14="http://schemas.microsoft.com/office/powerpoint/2010/main" val="7204248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51CDF3-8C11-3ACC-371E-81D8CED35C4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6E4CB86-B2AB-8E87-3DDB-3637887D3BE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5B4290C-6A98-4D5A-3AD2-232A7B17BB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FD55BFC-79FC-9D5A-5154-B9259F5097A3}"/>
              </a:ext>
            </a:extLst>
          </p:cNvPr>
          <p:cNvSpPr>
            <a:spLocks noGrp="1"/>
          </p:cNvSpPr>
          <p:nvPr>
            <p:ph type="dt" sz="half" idx="10"/>
          </p:nvPr>
        </p:nvSpPr>
        <p:spPr/>
        <p:txBody>
          <a:bodyPr/>
          <a:lstStyle/>
          <a:p>
            <a:fld id="{EBD3D9C6-4178-48AD-A871-57376DE89ACB}" type="datetimeFigureOut">
              <a:rPr lang="en-IN" smtClean="0"/>
              <a:t>07-02-2024</a:t>
            </a:fld>
            <a:endParaRPr lang="en-IN"/>
          </a:p>
        </p:txBody>
      </p:sp>
      <p:sp>
        <p:nvSpPr>
          <p:cNvPr id="6" name="Footer Placeholder 5">
            <a:extLst>
              <a:ext uri="{FF2B5EF4-FFF2-40B4-BE49-F238E27FC236}">
                <a16:creationId xmlns:a16="http://schemas.microsoft.com/office/drawing/2014/main" id="{AD0112E9-A7BB-AB47-80EE-AAEAEA6A831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861E8E1-FA9E-25B5-4E62-9A7B26A12D8C}"/>
              </a:ext>
            </a:extLst>
          </p:cNvPr>
          <p:cNvSpPr>
            <a:spLocks noGrp="1"/>
          </p:cNvSpPr>
          <p:nvPr>
            <p:ph type="sldNum" sz="quarter" idx="12"/>
          </p:nvPr>
        </p:nvSpPr>
        <p:spPr/>
        <p:txBody>
          <a:bodyPr/>
          <a:lstStyle/>
          <a:p>
            <a:fld id="{CDC34072-1DBC-4E32-8804-3F4A19443C33}" type="slidenum">
              <a:rPr lang="en-IN" smtClean="0"/>
              <a:t>‹#›</a:t>
            </a:fld>
            <a:endParaRPr lang="en-IN"/>
          </a:p>
        </p:txBody>
      </p:sp>
    </p:spTree>
    <p:extLst>
      <p:ext uri="{BB962C8B-B14F-4D97-AF65-F5344CB8AC3E}">
        <p14:creationId xmlns:p14="http://schemas.microsoft.com/office/powerpoint/2010/main" val="5527188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89FCDE6-720F-3166-8407-3E2EC862EB8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FFA97A0-102C-ABF9-2D34-0E356F24D90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7D21849-5BE4-B57C-4E59-CC33B388CDA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BD3D9C6-4178-48AD-A871-57376DE89ACB}" type="datetimeFigureOut">
              <a:rPr lang="en-IN" smtClean="0"/>
              <a:t>07-02-2024</a:t>
            </a:fld>
            <a:endParaRPr lang="en-IN"/>
          </a:p>
        </p:txBody>
      </p:sp>
      <p:sp>
        <p:nvSpPr>
          <p:cNvPr id="5" name="Footer Placeholder 4">
            <a:extLst>
              <a:ext uri="{FF2B5EF4-FFF2-40B4-BE49-F238E27FC236}">
                <a16:creationId xmlns:a16="http://schemas.microsoft.com/office/drawing/2014/main" id="{DE768D6E-8F66-91BF-B558-A925EC888D7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782D9DA-9B5A-2468-71DE-B5224713435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DC34072-1DBC-4E32-8804-3F4A19443C33}" type="slidenum">
              <a:rPr lang="en-IN" smtClean="0"/>
              <a:t>‹#›</a:t>
            </a:fld>
            <a:endParaRPr lang="en-IN"/>
          </a:p>
        </p:txBody>
      </p:sp>
    </p:spTree>
    <p:extLst>
      <p:ext uri="{BB962C8B-B14F-4D97-AF65-F5344CB8AC3E}">
        <p14:creationId xmlns:p14="http://schemas.microsoft.com/office/powerpoint/2010/main" val="28083229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hyperlink" Target="https://www.google.com/webmasters/tools/mobile-friendly/" TargetMode="Externa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5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hyperlink" Target="https://www.corewebvitals.io/tools/critical-css-generator" TargetMode="External"/><Relationship Id="rId2" Type="http://schemas.openxmlformats.org/officeDocument/2006/relationships/hyperlink" Target="https://github.com/pocketjoso/penthouse" TargetMode="External"/><Relationship Id="rId1" Type="http://schemas.openxmlformats.org/officeDocument/2006/relationships/slideLayout" Target="../slideLayouts/slideLayout2.xml"/><Relationship Id="rId6" Type="http://schemas.openxmlformats.org/officeDocument/2006/relationships/hyperlink" Target="https://www.webpagetest.org/" TargetMode="External"/><Relationship Id="rId5" Type="http://schemas.openxmlformats.org/officeDocument/2006/relationships/hyperlink" Target="https://developers.google.com/speed/pagespeed/insights/" TargetMode="External"/><Relationship Id="rId4" Type="http://schemas.openxmlformats.org/officeDocument/2006/relationships/hyperlink" Target="https://criticalcss.com/" TargetMode="Externa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73842-CA7C-1018-DAF7-38DE5146FE69}"/>
              </a:ext>
            </a:extLst>
          </p:cNvPr>
          <p:cNvSpPr>
            <a:spLocks noGrp="1"/>
          </p:cNvSpPr>
          <p:nvPr>
            <p:ph type="ctrTitle"/>
          </p:nvPr>
        </p:nvSpPr>
        <p:spPr/>
        <p:txBody>
          <a:bodyPr/>
          <a:lstStyle/>
          <a:p>
            <a:r>
              <a:rPr lang="en-US" dirty="0"/>
              <a:t>Optimizing CSS</a:t>
            </a:r>
            <a:endParaRPr lang="en-IN" dirty="0"/>
          </a:p>
        </p:txBody>
      </p:sp>
    </p:spTree>
    <p:extLst>
      <p:ext uri="{BB962C8B-B14F-4D97-AF65-F5344CB8AC3E}">
        <p14:creationId xmlns:p14="http://schemas.microsoft.com/office/powerpoint/2010/main" val="8875165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2FF49-F94A-5D18-421D-B9DAD1E71DEE}"/>
              </a:ext>
            </a:extLst>
          </p:cNvPr>
          <p:cNvSpPr>
            <a:spLocks noGrp="1"/>
          </p:cNvSpPr>
          <p:nvPr>
            <p:ph type="title"/>
          </p:nvPr>
        </p:nvSpPr>
        <p:spPr/>
        <p:txBody>
          <a:bodyPr/>
          <a:lstStyle/>
          <a:p>
            <a:r>
              <a:rPr lang="en-IN" dirty="0"/>
              <a:t>Use shallow CSS selectors</a:t>
            </a:r>
          </a:p>
        </p:txBody>
      </p:sp>
      <p:sp>
        <p:nvSpPr>
          <p:cNvPr id="3" name="Content Placeholder 2">
            <a:extLst>
              <a:ext uri="{FF2B5EF4-FFF2-40B4-BE49-F238E27FC236}">
                <a16:creationId xmlns:a16="http://schemas.microsoft.com/office/drawing/2014/main" id="{D5E94D2F-87EA-E8A9-7B7F-657E9AE5AF64}"/>
              </a:ext>
            </a:extLst>
          </p:cNvPr>
          <p:cNvSpPr>
            <a:spLocks noGrp="1"/>
          </p:cNvSpPr>
          <p:nvPr>
            <p:ph idx="1"/>
          </p:nvPr>
        </p:nvSpPr>
        <p:spPr/>
        <p:txBody>
          <a:bodyPr>
            <a:normAutofit/>
          </a:bodyPr>
          <a:lstStyle/>
          <a:p>
            <a:pPr algn="just"/>
            <a:r>
              <a:rPr lang="en-US" dirty="0"/>
              <a:t>Shallowness refers to the </a:t>
            </a:r>
            <a:r>
              <a:rPr lang="en-US" dirty="0">
                <a:solidFill>
                  <a:srgbClr val="FF0000"/>
                </a:solidFill>
              </a:rPr>
              <a:t>specificity of a CSS selector</a:t>
            </a:r>
            <a:r>
              <a:rPr lang="en-US" dirty="0"/>
              <a:t>. Overly specific selectors are those that are </a:t>
            </a:r>
            <a:r>
              <a:rPr lang="en-US" dirty="0">
                <a:solidFill>
                  <a:srgbClr val="FF0000"/>
                </a:solidFill>
              </a:rPr>
              <a:t>many levels deep</a:t>
            </a:r>
            <a:r>
              <a:rPr lang="en-US" dirty="0"/>
              <a:t>, whereas </a:t>
            </a:r>
            <a:r>
              <a:rPr lang="en-US" dirty="0">
                <a:solidFill>
                  <a:srgbClr val="FF0000"/>
                </a:solidFill>
              </a:rPr>
              <a:t>shallow selectors are less so,</a:t>
            </a:r>
            <a:r>
              <a:rPr lang="en-US" dirty="0"/>
              <a:t> specifying only what’s necessary to match an element.</a:t>
            </a:r>
          </a:p>
          <a:p>
            <a:pPr algn="just"/>
            <a:r>
              <a:rPr lang="en-US" dirty="0"/>
              <a:t>In big style sheets, keeping CSS selectors brief can save space. By reducing complexity, you can keep style sheets lean and load times low, thus boosting the page’s performance. </a:t>
            </a:r>
            <a:endParaRPr lang="en-IN" dirty="0"/>
          </a:p>
        </p:txBody>
      </p:sp>
    </p:spTree>
    <p:extLst>
      <p:ext uri="{BB962C8B-B14F-4D97-AF65-F5344CB8AC3E}">
        <p14:creationId xmlns:p14="http://schemas.microsoft.com/office/powerpoint/2010/main" val="6052417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3465BBCA-F706-E869-CB70-0F2ADF9B127C}"/>
              </a:ext>
            </a:extLst>
          </p:cNvPr>
          <p:cNvPicPr>
            <a:picLocks noGrp="1" noChangeAspect="1"/>
          </p:cNvPicPr>
          <p:nvPr>
            <p:ph idx="1"/>
          </p:nvPr>
        </p:nvPicPr>
        <p:blipFill>
          <a:blip r:embed="rId2"/>
          <a:stretch>
            <a:fillRect/>
          </a:stretch>
        </p:blipFill>
        <p:spPr>
          <a:xfrm>
            <a:off x="838200" y="1939163"/>
            <a:ext cx="9906993" cy="2286786"/>
          </a:xfrm>
        </p:spPr>
      </p:pic>
      <p:sp>
        <p:nvSpPr>
          <p:cNvPr id="7" name="TextBox 6">
            <a:extLst>
              <a:ext uri="{FF2B5EF4-FFF2-40B4-BE49-F238E27FC236}">
                <a16:creationId xmlns:a16="http://schemas.microsoft.com/office/drawing/2014/main" id="{B098138C-D6D5-1693-3561-45CF38FD9F14}"/>
              </a:ext>
            </a:extLst>
          </p:cNvPr>
          <p:cNvSpPr txBox="1"/>
          <p:nvPr/>
        </p:nvSpPr>
        <p:spPr>
          <a:xfrm>
            <a:off x="914400" y="4656316"/>
            <a:ext cx="10795535" cy="646331"/>
          </a:xfrm>
          <a:prstGeom prst="rect">
            <a:avLst/>
          </a:prstGeom>
          <a:noFill/>
        </p:spPr>
        <p:txBody>
          <a:bodyPr wrap="square">
            <a:spAutoFit/>
          </a:bodyPr>
          <a:lstStyle/>
          <a:p>
            <a:r>
              <a:rPr lang="en-US" dirty="0"/>
              <a:t>An example of an overly specific CSS selector (left) versus a more succinct one (right). The selector at the left is 67 characters, whereas the one at the right is at 12 characters.</a:t>
            </a:r>
            <a:endParaRPr lang="en-IN" dirty="0"/>
          </a:p>
        </p:txBody>
      </p:sp>
      <p:sp>
        <p:nvSpPr>
          <p:cNvPr id="3" name="Title 1">
            <a:extLst>
              <a:ext uri="{FF2B5EF4-FFF2-40B4-BE49-F238E27FC236}">
                <a16:creationId xmlns:a16="http://schemas.microsoft.com/office/drawing/2014/main" id="{0735FEF9-22A5-5F28-1354-C2176AE7E47C}"/>
              </a:ext>
            </a:extLst>
          </p:cNvPr>
          <p:cNvSpPr>
            <a:spLocks noGrp="1"/>
          </p:cNvSpPr>
          <p:nvPr>
            <p:ph type="title"/>
          </p:nvPr>
        </p:nvSpPr>
        <p:spPr>
          <a:xfrm>
            <a:off x="838200" y="365125"/>
            <a:ext cx="10515600" cy="1325563"/>
          </a:xfrm>
        </p:spPr>
        <p:txBody>
          <a:bodyPr/>
          <a:lstStyle/>
          <a:p>
            <a:r>
              <a:rPr lang="en-IN" dirty="0"/>
              <a:t>Use shallow CSS selectors</a:t>
            </a:r>
          </a:p>
        </p:txBody>
      </p:sp>
    </p:spTree>
    <p:extLst>
      <p:ext uri="{BB962C8B-B14F-4D97-AF65-F5344CB8AC3E}">
        <p14:creationId xmlns:p14="http://schemas.microsoft.com/office/powerpoint/2010/main" val="34809371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37FF6-1095-CC64-104D-6EA1DDF8E760}"/>
              </a:ext>
            </a:extLst>
          </p:cNvPr>
          <p:cNvSpPr>
            <a:spLocks noGrp="1"/>
          </p:cNvSpPr>
          <p:nvPr>
            <p:ph type="title"/>
          </p:nvPr>
        </p:nvSpPr>
        <p:spPr/>
        <p:txBody>
          <a:bodyPr/>
          <a:lstStyle/>
          <a:p>
            <a:r>
              <a:rPr lang="en-IN" b="1" dirty="0" err="1"/>
              <a:t>uncss</a:t>
            </a:r>
            <a:endParaRPr lang="en-IN" b="1" dirty="0"/>
          </a:p>
        </p:txBody>
      </p:sp>
      <p:sp>
        <p:nvSpPr>
          <p:cNvPr id="3" name="Content Placeholder 2">
            <a:extLst>
              <a:ext uri="{FF2B5EF4-FFF2-40B4-BE49-F238E27FC236}">
                <a16:creationId xmlns:a16="http://schemas.microsoft.com/office/drawing/2014/main" id="{50837B2E-8ED7-5DD6-4A7A-0EDA7D4FCAF8}"/>
              </a:ext>
            </a:extLst>
          </p:cNvPr>
          <p:cNvSpPr>
            <a:spLocks noGrp="1"/>
          </p:cNvSpPr>
          <p:nvPr>
            <p:ph idx="1"/>
          </p:nvPr>
        </p:nvSpPr>
        <p:spPr>
          <a:xfrm>
            <a:off x="838200" y="1366787"/>
            <a:ext cx="10515600" cy="4810176"/>
          </a:xfrm>
        </p:spPr>
        <p:txBody>
          <a:bodyPr>
            <a:normAutofit/>
          </a:bodyPr>
          <a:lstStyle/>
          <a:p>
            <a:pPr algn="just"/>
            <a:r>
              <a:rPr lang="en-US" dirty="0"/>
              <a:t>Node program called </a:t>
            </a:r>
            <a:r>
              <a:rPr lang="en-US" dirty="0" err="1"/>
              <a:t>uncss</a:t>
            </a:r>
            <a:r>
              <a:rPr lang="en-US" dirty="0"/>
              <a:t> to </a:t>
            </a:r>
            <a:r>
              <a:rPr lang="en-US" dirty="0">
                <a:solidFill>
                  <a:srgbClr val="FF0000"/>
                </a:solidFill>
              </a:rPr>
              <a:t>remove all the unused CSS</a:t>
            </a:r>
            <a:r>
              <a:rPr lang="en-US" dirty="0"/>
              <a:t> from the style sheet. With these two commands, you can install the program globally and run it against the CSS file from the root folder of the client’s site:</a:t>
            </a:r>
          </a:p>
          <a:p>
            <a:pPr marL="457200" lvl="1" indent="0" algn="just">
              <a:buNone/>
            </a:pPr>
            <a:r>
              <a:rPr lang="en-US" dirty="0" err="1">
                <a:solidFill>
                  <a:srgbClr val="FF0000"/>
                </a:solidFill>
              </a:rPr>
              <a:t>npm</a:t>
            </a:r>
            <a:r>
              <a:rPr lang="en-US" dirty="0">
                <a:solidFill>
                  <a:srgbClr val="FF0000"/>
                </a:solidFill>
              </a:rPr>
              <a:t> install -g </a:t>
            </a:r>
            <a:r>
              <a:rPr lang="en-US" dirty="0" err="1">
                <a:solidFill>
                  <a:srgbClr val="FF0000"/>
                </a:solidFill>
              </a:rPr>
              <a:t>uncss</a:t>
            </a:r>
            <a:endParaRPr lang="en-US" dirty="0">
              <a:solidFill>
                <a:srgbClr val="FF0000"/>
              </a:solidFill>
            </a:endParaRPr>
          </a:p>
          <a:p>
            <a:pPr marL="457200" lvl="1" indent="0" algn="just">
              <a:buNone/>
            </a:pPr>
            <a:r>
              <a:rPr lang="en-US" dirty="0" err="1">
                <a:solidFill>
                  <a:srgbClr val="FF0000"/>
                </a:solidFill>
              </a:rPr>
              <a:t>uncss</a:t>
            </a:r>
            <a:r>
              <a:rPr lang="en-US" dirty="0">
                <a:solidFill>
                  <a:srgbClr val="FF0000"/>
                </a:solidFill>
              </a:rPr>
              <a:t> http://localhost:8080 -</a:t>
            </a:r>
            <a:r>
              <a:rPr lang="en-US" dirty="0" err="1">
                <a:solidFill>
                  <a:srgbClr val="FF0000"/>
                </a:solidFill>
              </a:rPr>
              <a:t>i</a:t>
            </a:r>
            <a:r>
              <a:rPr lang="en-US" dirty="0">
                <a:solidFill>
                  <a:srgbClr val="FF0000"/>
                </a:solidFill>
              </a:rPr>
              <a:t> .</a:t>
            </a:r>
            <a:r>
              <a:rPr lang="en-US" dirty="0" err="1">
                <a:solidFill>
                  <a:srgbClr val="FF0000"/>
                </a:solidFill>
              </a:rPr>
              <a:t>modal.open</a:t>
            </a:r>
            <a:r>
              <a:rPr lang="en-US" dirty="0">
                <a:solidFill>
                  <a:srgbClr val="FF0000"/>
                </a:solidFill>
              </a:rPr>
              <a:t> &gt; </a:t>
            </a:r>
            <a:r>
              <a:rPr lang="en-US" dirty="0" err="1">
                <a:solidFill>
                  <a:srgbClr val="FF0000"/>
                </a:solidFill>
              </a:rPr>
              <a:t>css</a:t>
            </a:r>
            <a:r>
              <a:rPr lang="en-US" dirty="0">
                <a:solidFill>
                  <a:srgbClr val="FF0000"/>
                </a:solidFill>
              </a:rPr>
              <a:t>/styles.clean.css</a:t>
            </a:r>
          </a:p>
          <a:p>
            <a:pPr algn="just"/>
            <a:r>
              <a:rPr lang="en-US" dirty="0"/>
              <a:t>This command takes an argument for a URL. In this case, you’re telling the program to look at the client website that you’re running locally. The </a:t>
            </a:r>
            <a:r>
              <a:rPr lang="en-US" dirty="0">
                <a:solidFill>
                  <a:srgbClr val="FF0000"/>
                </a:solidFill>
              </a:rPr>
              <a:t>-</a:t>
            </a:r>
            <a:r>
              <a:rPr lang="en-US" dirty="0" err="1">
                <a:solidFill>
                  <a:srgbClr val="FF0000"/>
                </a:solidFill>
              </a:rPr>
              <a:t>i</a:t>
            </a:r>
            <a:r>
              <a:rPr lang="en-US" dirty="0">
                <a:solidFill>
                  <a:srgbClr val="FF0000"/>
                </a:solidFill>
              </a:rPr>
              <a:t> option is an argument you use to tell the program which selectors you should keep</a:t>
            </a:r>
            <a:r>
              <a:rPr lang="en-US" dirty="0"/>
              <a:t>. In this case, you want </a:t>
            </a:r>
            <a:r>
              <a:rPr lang="en-US" dirty="0" err="1"/>
              <a:t>uncss</a:t>
            </a:r>
            <a:r>
              <a:rPr lang="en-US" dirty="0"/>
              <a:t> to leave alone the .</a:t>
            </a:r>
            <a:r>
              <a:rPr lang="en-US" dirty="0" err="1"/>
              <a:t>modal.open</a:t>
            </a:r>
            <a:r>
              <a:rPr lang="en-US" dirty="0"/>
              <a:t> class that slides the modal window into view.</a:t>
            </a:r>
            <a:endParaRPr lang="en-IN" dirty="0"/>
          </a:p>
        </p:txBody>
      </p:sp>
    </p:spTree>
    <p:extLst>
      <p:ext uri="{BB962C8B-B14F-4D97-AF65-F5344CB8AC3E}">
        <p14:creationId xmlns:p14="http://schemas.microsoft.com/office/powerpoint/2010/main" val="15843609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F7604-8F22-4516-21FA-F24D0EF1434C}"/>
              </a:ext>
            </a:extLst>
          </p:cNvPr>
          <p:cNvSpPr>
            <a:spLocks noGrp="1"/>
          </p:cNvSpPr>
          <p:nvPr>
            <p:ph type="title"/>
          </p:nvPr>
        </p:nvSpPr>
        <p:spPr>
          <a:xfrm>
            <a:off x="838200" y="365125"/>
            <a:ext cx="10515600" cy="472273"/>
          </a:xfrm>
        </p:spPr>
        <p:txBody>
          <a:bodyPr>
            <a:normAutofit fontScale="90000"/>
          </a:bodyPr>
          <a:lstStyle/>
          <a:p>
            <a:r>
              <a:rPr lang="en-IN" dirty="0"/>
              <a:t>Ex. </a:t>
            </a:r>
          </a:p>
        </p:txBody>
      </p:sp>
      <p:sp>
        <p:nvSpPr>
          <p:cNvPr id="3" name="Content Placeholder 2">
            <a:extLst>
              <a:ext uri="{FF2B5EF4-FFF2-40B4-BE49-F238E27FC236}">
                <a16:creationId xmlns:a16="http://schemas.microsoft.com/office/drawing/2014/main" id="{BCDCED63-C980-548A-09D8-EE836680DA4C}"/>
              </a:ext>
            </a:extLst>
          </p:cNvPr>
          <p:cNvSpPr>
            <a:spLocks noGrp="1"/>
          </p:cNvSpPr>
          <p:nvPr>
            <p:ph idx="1"/>
          </p:nvPr>
        </p:nvSpPr>
        <p:spPr>
          <a:xfrm>
            <a:off x="664945" y="905232"/>
            <a:ext cx="4282440" cy="5233687"/>
          </a:xfrm>
        </p:spPr>
        <p:txBody>
          <a:bodyPr>
            <a:normAutofit fontScale="40000" lnSpcReduction="20000"/>
          </a:bodyPr>
          <a:lstStyle/>
          <a:p>
            <a:pPr marL="0" indent="0">
              <a:buNone/>
            </a:pPr>
            <a:r>
              <a:rPr lang="en-IN" dirty="0"/>
              <a:t>Index.html</a:t>
            </a:r>
          </a:p>
          <a:p>
            <a:pPr marL="0" indent="0">
              <a:buNone/>
            </a:pPr>
            <a:r>
              <a:rPr lang="en-IN" b="0" dirty="0">
                <a:solidFill>
                  <a:srgbClr val="800000"/>
                </a:solidFill>
                <a:effectLst/>
                <a:latin typeface="Consolas" panose="020B0609020204030204" pitchFamily="49" charset="0"/>
              </a:rPr>
              <a:t>&lt;!DOCTYPE</a:t>
            </a:r>
            <a:r>
              <a:rPr lang="en-IN" b="0" dirty="0">
                <a:solidFill>
                  <a:srgbClr val="000000"/>
                </a:solidFill>
                <a:effectLst/>
                <a:latin typeface="Consolas" panose="020B0609020204030204" pitchFamily="49" charset="0"/>
              </a:rPr>
              <a:t> </a:t>
            </a:r>
            <a:r>
              <a:rPr lang="en-IN" b="0" dirty="0">
                <a:solidFill>
                  <a:srgbClr val="E50000"/>
                </a:solidFill>
                <a:effectLst/>
                <a:latin typeface="Consolas" panose="020B0609020204030204" pitchFamily="49" charset="0"/>
              </a:rPr>
              <a:t>html</a:t>
            </a:r>
            <a:r>
              <a:rPr lang="en-IN" b="0" dirty="0">
                <a:solidFill>
                  <a:srgbClr val="800000"/>
                </a:solidFill>
                <a:effectLst/>
                <a:latin typeface="Consolas" panose="020B0609020204030204" pitchFamily="49" charset="0"/>
              </a:rPr>
              <a:t>&gt;</a:t>
            </a:r>
            <a:endParaRPr lang="en-IN" b="0" dirty="0">
              <a:solidFill>
                <a:srgbClr val="000000"/>
              </a:solidFill>
              <a:effectLst/>
              <a:latin typeface="Consolas" panose="020B0609020204030204" pitchFamily="49" charset="0"/>
            </a:endParaRPr>
          </a:p>
          <a:p>
            <a:pPr marL="0" indent="0">
              <a:buNone/>
            </a:pPr>
            <a:r>
              <a:rPr lang="en-IN" b="0" dirty="0">
                <a:solidFill>
                  <a:srgbClr val="800000"/>
                </a:solidFill>
                <a:effectLst/>
                <a:latin typeface="Consolas" panose="020B0609020204030204" pitchFamily="49" charset="0"/>
              </a:rPr>
              <a:t>&lt;html</a:t>
            </a:r>
            <a:r>
              <a:rPr lang="en-IN" b="0" dirty="0">
                <a:solidFill>
                  <a:srgbClr val="000000"/>
                </a:solidFill>
                <a:effectLst/>
                <a:latin typeface="Consolas" panose="020B0609020204030204" pitchFamily="49" charset="0"/>
              </a:rPr>
              <a:t> </a:t>
            </a:r>
            <a:r>
              <a:rPr lang="en-IN" b="0" dirty="0">
                <a:solidFill>
                  <a:srgbClr val="E50000"/>
                </a:solidFill>
                <a:effectLst/>
                <a:latin typeface="Consolas" panose="020B0609020204030204" pitchFamily="49" charset="0"/>
              </a:rPr>
              <a:t>lang</a:t>
            </a:r>
            <a:r>
              <a:rPr lang="en-IN" b="0" dirty="0">
                <a:solidFill>
                  <a:srgbClr val="000000"/>
                </a:solidFill>
                <a:effectLst/>
                <a:latin typeface="Consolas" panose="020B0609020204030204" pitchFamily="49" charset="0"/>
              </a:rPr>
              <a:t>=</a:t>
            </a:r>
            <a:r>
              <a:rPr lang="en-IN" b="0" dirty="0">
                <a:solidFill>
                  <a:srgbClr val="0000FF"/>
                </a:solidFill>
                <a:effectLst/>
                <a:latin typeface="Consolas" panose="020B0609020204030204" pitchFamily="49" charset="0"/>
              </a:rPr>
              <a:t>"</a:t>
            </a:r>
            <a:r>
              <a:rPr lang="en-IN" b="0" dirty="0" err="1">
                <a:solidFill>
                  <a:srgbClr val="0000FF"/>
                </a:solidFill>
                <a:effectLst/>
                <a:latin typeface="Consolas" panose="020B0609020204030204" pitchFamily="49" charset="0"/>
              </a:rPr>
              <a:t>en</a:t>
            </a:r>
            <a:r>
              <a:rPr lang="en-IN" b="0" dirty="0">
                <a:solidFill>
                  <a:srgbClr val="0000FF"/>
                </a:solidFill>
                <a:effectLst/>
                <a:latin typeface="Consolas" panose="020B0609020204030204" pitchFamily="49" charset="0"/>
              </a:rPr>
              <a:t>"</a:t>
            </a:r>
            <a:r>
              <a:rPr lang="en-IN" b="0" dirty="0">
                <a:solidFill>
                  <a:srgbClr val="800000"/>
                </a:solidFill>
                <a:effectLst/>
                <a:latin typeface="Consolas" panose="020B0609020204030204" pitchFamily="49" charset="0"/>
              </a:rPr>
              <a:t>&gt;</a:t>
            </a:r>
            <a:endParaRPr lang="en-IN" b="0" dirty="0">
              <a:solidFill>
                <a:srgbClr val="000000"/>
              </a:solidFill>
              <a:effectLst/>
              <a:latin typeface="Consolas" panose="020B0609020204030204" pitchFamily="49" charset="0"/>
            </a:endParaRPr>
          </a:p>
          <a:p>
            <a:pPr marL="0" indent="0">
              <a:buNone/>
            </a:pPr>
            <a:r>
              <a:rPr lang="en-IN" b="0" dirty="0">
                <a:solidFill>
                  <a:srgbClr val="800000"/>
                </a:solidFill>
                <a:effectLst/>
                <a:latin typeface="Consolas" panose="020B0609020204030204" pitchFamily="49" charset="0"/>
              </a:rPr>
              <a:t>&lt;head&gt;</a:t>
            </a:r>
            <a:endParaRPr lang="en-IN" b="0" dirty="0">
              <a:solidFill>
                <a:srgbClr val="000000"/>
              </a:solidFill>
              <a:effectLst/>
              <a:latin typeface="Consolas" panose="020B0609020204030204" pitchFamily="49" charset="0"/>
            </a:endParaRPr>
          </a:p>
          <a:p>
            <a:pPr marL="0" indent="0">
              <a:buNone/>
            </a:pPr>
            <a:r>
              <a:rPr lang="en-IN" b="0" dirty="0">
                <a:solidFill>
                  <a:srgbClr val="000000"/>
                </a:solidFill>
                <a:effectLst/>
                <a:latin typeface="Consolas" panose="020B0609020204030204" pitchFamily="49" charset="0"/>
              </a:rPr>
              <a:t>    </a:t>
            </a:r>
            <a:r>
              <a:rPr lang="en-IN" b="0" dirty="0">
                <a:solidFill>
                  <a:srgbClr val="800000"/>
                </a:solidFill>
                <a:effectLst/>
                <a:latin typeface="Consolas" panose="020B0609020204030204" pitchFamily="49" charset="0"/>
              </a:rPr>
              <a:t>&lt;meta</a:t>
            </a:r>
            <a:r>
              <a:rPr lang="en-IN" b="0" dirty="0">
                <a:solidFill>
                  <a:srgbClr val="000000"/>
                </a:solidFill>
                <a:effectLst/>
                <a:latin typeface="Consolas" panose="020B0609020204030204" pitchFamily="49" charset="0"/>
              </a:rPr>
              <a:t> </a:t>
            </a:r>
            <a:r>
              <a:rPr lang="en-IN" b="0" dirty="0">
                <a:solidFill>
                  <a:srgbClr val="E50000"/>
                </a:solidFill>
                <a:effectLst/>
                <a:latin typeface="Consolas" panose="020B0609020204030204" pitchFamily="49" charset="0"/>
              </a:rPr>
              <a:t>charset</a:t>
            </a:r>
            <a:r>
              <a:rPr lang="en-IN" b="0" dirty="0">
                <a:solidFill>
                  <a:srgbClr val="000000"/>
                </a:solidFill>
                <a:effectLst/>
                <a:latin typeface="Consolas" panose="020B0609020204030204" pitchFamily="49" charset="0"/>
              </a:rPr>
              <a:t>=</a:t>
            </a:r>
            <a:r>
              <a:rPr lang="en-IN" b="0" dirty="0">
                <a:solidFill>
                  <a:srgbClr val="0000FF"/>
                </a:solidFill>
                <a:effectLst/>
                <a:latin typeface="Consolas" panose="020B0609020204030204" pitchFamily="49" charset="0"/>
              </a:rPr>
              <a:t>"UTF-8"</a:t>
            </a:r>
            <a:r>
              <a:rPr lang="en-IN" b="0" dirty="0">
                <a:solidFill>
                  <a:srgbClr val="800000"/>
                </a:solidFill>
                <a:effectLst/>
                <a:latin typeface="Consolas" panose="020B0609020204030204" pitchFamily="49" charset="0"/>
              </a:rPr>
              <a:t>&gt;</a:t>
            </a:r>
            <a:endParaRPr lang="en-IN" b="0" dirty="0">
              <a:solidFill>
                <a:srgbClr val="000000"/>
              </a:solidFill>
              <a:effectLst/>
              <a:latin typeface="Consolas" panose="020B0609020204030204" pitchFamily="49" charset="0"/>
            </a:endParaRPr>
          </a:p>
          <a:p>
            <a:pPr marL="0" indent="0">
              <a:buNone/>
            </a:pPr>
            <a:r>
              <a:rPr lang="en-IN" b="0" dirty="0">
                <a:solidFill>
                  <a:srgbClr val="000000"/>
                </a:solidFill>
                <a:effectLst/>
                <a:latin typeface="Consolas" panose="020B0609020204030204" pitchFamily="49" charset="0"/>
              </a:rPr>
              <a:t>    </a:t>
            </a:r>
            <a:r>
              <a:rPr lang="en-IN" b="0" dirty="0">
                <a:solidFill>
                  <a:srgbClr val="800000"/>
                </a:solidFill>
                <a:effectLst/>
                <a:latin typeface="Consolas" panose="020B0609020204030204" pitchFamily="49" charset="0"/>
              </a:rPr>
              <a:t>&lt;meta</a:t>
            </a:r>
            <a:r>
              <a:rPr lang="en-IN" b="0" dirty="0">
                <a:solidFill>
                  <a:srgbClr val="000000"/>
                </a:solidFill>
                <a:effectLst/>
                <a:latin typeface="Consolas" panose="020B0609020204030204" pitchFamily="49" charset="0"/>
              </a:rPr>
              <a:t> </a:t>
            </a:r>
            <a:r>
              <a:rPr lang="en-IN" b="0" dirty="0">
                <a:solidFill>
                  <a:srgbClr val="E50000"/>
                </a:solidFill>
                <a:effectLst/>
                <a:latin typeface="Consolas" panose="020B0609020204030204" pitchFamily="49" charset="0"/>
              </a:rPr>
              <a:t>name</a:t>
            </a:r>
            <a:r>
              <a:rPr lang="en-IN" b="0" dirty="0">
                <a:solidFill>
                  <a:srgbClr val="000000"/>
                </a:solidFill>
                <a:effectLst/>
                <a:latin typeface="Consolas" panose="020B0609020204030204" pitchFamily="49" charset="0"/>
              </a:rPr>
              <a:t>=</a:t>
            </a:r>
            <a:r>
              <a:rPr lang="en-IN" b="0" dirty="0">
                <a:solidFill>
                  <a:srgbClr val="0000FF"/>
                </a:solidFill>
                <a:effectLst/>
                <a:latin typeface="Consolas" panose="020B0609020204030204" pitchFamily="49" charset="0"/>
              </a:rPr>
              <a:t>"viewport"</a:t>
            </a:r>
            <a:r>
              <a:rPr lang="en-IN" b="0" dirty="0">
                <a:solidFill>
                  <a:srgbClr val="000000"/>
                </a:solidFill>
                <a:effectLst/>
                <a:latin typeface="Consolas" panose="020B0609020204030204" pitchFamily="49" charset="0"/>
              </a:rPr>
              <a:t> </a:t>
            </a:r>
            <a:r>
              <a:rPr lang="en-IN" b="0" dirty="0">
                <a:solidFill>
                  <a:srgbClr val="E50000"/>
                </a:solidFill>
                <a:effectLst/>
                <a:latin typeface="Consolas" panose="020B0609020204030204" pitchFamily="49" charset="0"/>
              </a:rPr>
              <a:t>content</a:t>
            </a:r>
            <a:r>
              <a:rPr lang="en-IN" b="0" dirty="0">
                <a:solidFill>
                  <a:srgbClr val="000000"/>
                </a:solidFill>
                <a:effectLst/>
                <a:latin typeface="Consolas" panose="020B0609020204030204" pitchFamily="49" charset="0"/>
              </a:rPr>
              <a:t>=</a:t>
            </a:r>
            <a:r>
              <a:rPr lang="en-IN" b="0" dirty="0">
                <a:solidFill>
                  <a:srgbClr val="0000FF"/>
                </a:solidFill>
                <a:effectLst/>
                <a:latin typeface="Consolas" panose="020B0609020204030204" pitchFamily="49" charset="0"/>
              </a:rPr>
              <a:t>"width=device-width, initial-scale=1.0"</a:t>
            </a:r>
            <a:r>
              <a:rPr lang="en-IN" b="0" dirty="0">
                <a:solidFill>
                  <a:srgbClr val="800000"/>
                </a:solidFill>
                <a:effectLst/>
                <a:latin typeface="Consolas" panose="020B0609020204030204" pitchFamily="49" charset="0"/>
              </a:rPr>
              <a:t>&gt;</a:t>
            </a:r>
            <a:endParaRPr lang="en-IN" b="0" dirty="0">
              <a:solidFill>
                <a:srgbClr val="000000"/>
              </a:solidFill>
              <a:effectLst/>
              <a:latin typeface="Consolas" panose="020B0609020204030204" pitchFamily="49" charset="0"/>
            </a:endParaRPr>
          </a:p>
          <a:p>
            <a:pPr marL="0" indent="0">
              <a:buNone/>
            </a:pPr>
            <a:r>
              <a:rPr lang="en-IN" b="0" dirty="0">
                <a:solidFill>
                  <a:srgbClr val="000000"/>
                </a:solidFill>
                <a:effectLst/>
                <a:latin typeface="Consolas" panose="020B0609020204030204" pitchFamily="49" charset="0"/>
              </a:rPr>
              <a:t>    </a:t>
            </a:r>
            <a:r>
              <a:rPr lang="en-IN" b="0" dirty="0">
                <a:solidFill>
                  <a:srgbClr val="800000"/>
                </a:solidFill>
                <a:effectLst/>
                <a:latin typeface="Consolas" panose="020B0609020204030204" pitchFamily="49" charset="0"/>
              </a:rPr>
              <a:t>&lt;title&gt;</a:t>
            </a:r>
            <a:r>
              <a:rPr lang="en-IN" b="0" dirty="0">
                <a:solidFill>
                  <a:srgbClr val="000000"/>
                </a:solidFill>
                <a:effectLst/>
                <a:latin typeface="Consolas" panose="020B0609020204030204" pitchFamily="49" charset="0"/>
              </a:rPr>
              <a:t>Sample Website</a:t>
            </a:r>
            <a:r>
              <a:rPr lang="en-IN" b="0" dirty="0">
                <a:solidFill>
                  <a:srgbClr val="800000"/>
                </a:solidFill>
                <a:effectLst/>
                <a:latin typeface="Consolas" panose="020B0609020204030204" pitchFamily="49" charset="0"/>
              </a:rPr>
              <a:t>&lt;/title&gt;</a:t>
            </a:r>
            <a:endParaRPr lang="en-IN" b="0" dirty="0">
              <a:solidFill>
                <a:srgbClr val="000000"/>
              </a:solidFill>
              <a:effectLst/>
              <a:latin typeface="Consolas" panose="020B0609020204030204" pitchFamily="49" charset="0"/>
            </a:endParaRPr>
          </a:p>
          <a:p>
            <a:pPr marL="0" indent="0">
              <a:buNone/>
            </a:pPr>
            <a:r>
              <a:rPr lang="en-IN" b="0" dirty="0">
                <a:solidFill>
                  <a:srgbClr val="000000"/>
                </a:solidFill>
                <a:effectLst/>
                <a:latin typeface="Consolas" panose="020B0609020204030204" pitchFamily="49" charset="0"/>
              </a:rPr>
              <a:t>    </a:t>
            </a:r>
            <a:r>
              <a:rPr lang="en-IN" b="0" dirty="0">
                <a:solidFill>
                  <a:srgbClr val="800000"/>
                </a:solidFill>
                <a:effectLst/>
                <a:latin typeface="Consolas" panose="020B0609020204030204" pitchFamily="49" charset="0"/>
              </a:rPr>
              <a:t>&lt;link</a:t>
            </a:r>
            <a:r>
              <a:rPr lang="en-IN" b="0" dirty="0">
                <a:solidFill>
                  <a:srgbClr val="000000"/>
                </a:solidFill>
                <a:effectLst/>
                <a:latin typeface="Consolas" panose="020B0609020204030204" pitchFamily="49" charset="0"/>
              </a:rPr>
              <a:t> </a:t>
            </a:r>
            <a:r>
              <a:rPr lang="en-IN" b="0" dirty="0" err="1">
                <a:solidFill>
                  <a:srgbClr val="E50000"/>
                </a:solidFill>
                <a:effectLst/>
                <a:latin typeface="Consolas" panose="020B0609020204030204" pitchFamily="49" charset="0"/>
              </a:rPr>
              <a:t>rel</a:t>
            </a:r>
            <a:r>
              <a:rPr lang="en-IN" b="0" dirty="0">
                <a:solidFill>
                  <a:srgbClr val="000000"/>
                </a:solidFill>
                <a:effectLst/>
                <a:latin typeface="Consolas" panose="020B0609020204030204" pitchFamily="49" charset="0"/>
              </a:rPr>
              <a:t>=</a:t>
            </a:r>
            <a:r>
              <a:rPr lang="en-IN" b="0" dirty="0">
                <a:solidFill>
                  <a:srgbClr val="0000FF"/>
                </a:solidFill>
                <a:effectLst/>
                <a:latin typeface="Consolas" panose="020B0609020204030204" pitchFamily="49" charset="0"/>
              </a:rPr>
              <a:t>"stylesheet"</a:t>
            </a:r>
            <a:r>
              <a:rPr lang="en-IN" b="0" dirty="0">
                <a:solidFill>
                  <a:srgbClr val="000000"/>
                </a:solidFill>
                <a:effectLst/>
                <a:latin typeface="Consolas" panose="020B0609020204030204" pitchFamily="49" charset="0"/>
              </a:rPr>
              <a:t> </a:t>
            </a:r>
            <a:r>
              <a:rPr lang="en-IN" b="0" dirty="0" err="1">
                <a:solidFill>
                  <a:srgbClr val="E50000"/>
                </a:solidFill>
                <a:effectLst/>
                <a:latin typeface="Consolas" panose="020B0609020204030204" pitchFamily="49" charset="0"/>
              </a:rPr>
              <a:t>href</a:t>
            </a:r>
            <a:r>
              <a:rPr lang="en-IN" b="0" dirty="0">
                <a:solidFill>
                  <a:srgbClr val="000000"/>
                </a:solidFill>
                <a:effectLst/>
                <a:latin typeface="Consolas" panose="020B0609020204030204" pitchFamily="49" charset="0"/>
              </a:rPr>
              <a:t>=</a:t>
            </a:r>
            <a:r>
              <a:rPr lang="en-IN" b="0" dirty="0">
                <a:solidFill>
                  <a:srgbClr val="0000FF"/>
                </a:solidFill>
                <a:effectLst/>
                <a:latin typeface="Consolas" panose="020B0609020204030204" pitchFamily="49" charset="0"/>
              </a:rPr>
              <a:t>"./styles.css"</a:t>
            </a:r>
            <a:r>
              <a:rPr lang="en-IN" b="0" dirty="0">
                <a:solidFill>
                  <a:srgbClr val="800000"/>
                </a:solidFill>
                <a:effectLst/>
                <a:latin typeface="Consolas" panose="020B0609020204030204" pitchFamily="49" charset="0"/>
              </a:rPr>
              <a:t>&gt;</a:t>
            </a:r>
            <a:endParaRPr lang="en-IN" b="0" dirty="0">
              <a:solidFill>
                <a:srgbClr val="000000"/>
              </a:solidFill>
              <a:effectLst/>
              <a:latin typeface="Consolas" panose="020B0609020204030204" pitchFamily="49" charset="0"/>
            </a:endParaRPr>
          </a:p>
          <a:p>
            <a:pPr marL="0" indent="0">
              <a:buNone/>
            </a:pPr>
            <a:r>
              <a:rPr lang="en-IN" b="0" dirty="0">
                <a:solidFill>
                  <a:srgbClr val="800000"/>
                </a:solidFill>
                <a:effectLst/>
                <a:latin typeface="Consolas" panose="020B0609020204030204" pitchFamily="49" charset="0"/>
              </a:rPr>
              <a:t>&lt;/head&gt;</a:t>
            </a:r>
            <a:endParaRPr lang="en-IN" b="0" dirty="0">
              <a:solidFill>
                <a:srgbClr val="000000"/>
              </a:solidFill>
              <a:effectLst/>
              <a:latin typeface="Consolas" panose="020B0609020204030204" pitchFamily="49" charset="0"/>
            </a:endParaRPr>
          </a:p>
          <a:p>
            <a:pPr marL="0" indent="0">
              <a:buNone/>
            </a:pPr>
            <a:r>
              <a:rPr lang="en-IN" b="0" dirty="0">
                <a:solidFill>
                  <a:srgbClr val="800000"/>
                </a:solidFill>
                <a:effectLst/>
                <a:latin typeface="Consolas" panose="020B0609020204030204" pitchFamily="49" charset="0"/>
              </a:rPr>
              <a:t>&lt;body&gt;</a:t>
            </a:r>
            <a:endParaRPr lang="en-IN" b="0" dirty="0">
              <a:solidFill>
                <a:srgbClr val="000000"/>
              </a:solidFill>
              <a:effectLst/>
              <a:latin typeface="Consolas" panose="020B0609020204030204" pitchFamily="49" charset="0"/>
            </a:endParaRPr>
          </a:p>
          <a:p>
            <a:pPr marL="0" indent="0">
              <a:buNone/>
            </a:pPr>
            <a:br>
              <a:rPr lang="en-IN" b="0" dirty="0">
                <a:solidFill>
                  <a:srgbClr val="000000"/>
                </a:solidFill>
                <a:effectLst/>
                <a:latin typeface="Consolas" panose="020B0609020204030204" pitchFamily="49" charset="0"/>
              </a:rPr>
            </a:br>
            <a:r>
              <a:rPr lang="en-IN" b="0" dirty="0">
                <a:solidFill>
                  <a:srgbClr val="800000"/>
                </a:solidFill>
                <a:effectLst/>
                <a:latin typeface="Consolas" panose="020B0609020204030204" pitchFamily="49" charset="0"/>
              </a:rPr>
              <a:t>&lt;h1&gt;</a:t>
            </a:r>
            <a:r>
              <a:rPr lang="en-IN" b="0" dirty="0">
                <a:solidFill>
                  <a:srgbClr val="000000"/>
                </a:solidFill>
                <a:effectLst/>
                <a:latin typeface="Consolas" panose="020B0609020204030204" pitchFamily="49" charset="0"/>
              </a:rPr>
              <a:t>Welcome to Sample Website</a:t>
            </a:r>
            <a:r>
              <a:rPr lang="en-IN" b="0" dirty="0">
                <a:solidFill>
                  <a:srgbClr val="800000"/>
                </a:solidFill>
                <a:effectLst/>
                <a:latin typeface="Consolas" panose="020B0609020204030204" pitchFamily="49" charset="0"/>
              </a:rPr>
              <a:t>&lt;/h1&gt;</a:t>
            </a:r>
            <a:endParaRPr lang="en-IN" b="0" dirty="0">
              <a:solidFill>
                <a:srgbClr val="000000"/>
              </a:solidFill>
              <a:effectLst/>
              <a:latin typeface="Consolas" panose="020B0609020204030204" pitchFamily="49" charset="0"/>
            </a:endParaRPr>
          </a:p>
          <a:p>
            <a:pPr marL="0" indent="0">
              <a:buNone/>
            </a:pPr>
            <a:r>
              <a:rPr lang="en-IN" b="0" dirty="0">
                <a:solidFill>
                  <a:srgbClr val="800000"/>
                </a:solidFill>
                <a:effectLst/>
                <a:latin typeface="Consolas" panose="020B0609020204030204" pitchFamily="49" charset="0"/>
              </a:rPr>
              <a:t>&lt;p&gt;</a:t>
            </a:r>
            <a:r>
              <a:rPr lang="en-IN" b="0" dirty="0">
                <a:solidFill>
                  <a:srgbClr val="000000"/>
                </a:solidFill>
                <a:effectLst/>
                <a:latin typeface="Consolas" panose="020B0609020204030204" pitchFamily="49" charset="0"/>
              </a:rPr>
              <a:t>This is a sample HTML file with some CSS styling applied.</a:t>
            </a:r>
            <a:r>
              <a:rPr lang="en-IN" b="0" dirty="0">
                <a:solidFill>
                  <a:srgbClr val="800000"/>
                </a:solidFill>
                <a:effectLst/>
                <a:latin typeface="Consolas" panose="020B0609020204030204" pitchFamily="49" charset="0"/>
              </a:rPr>
              <a:t>&lt;/p&gt;</a:t>
            </a:r>
            <a:endParaRPr lang="en-IN" b="0" dirty="0">
              <a:solidFill>
                <a:srgbClr val="000000"/>
              </a:solidFill>
              <a:effectLst/>
              <a:latin typeface="Consolas" panose="020B0609020204030204" pitchFamily="49" charset="0"/>
            </a:endParaRPr>
          </a:p>
          <a:p>
            <a:pPr marL="0" indent="0">
              <a:buNone/>
            </a:pPr>
            <a:r>
              <a:rPr lang="en-IN" b="0" dirty="0">
                <a:solidFill>
                  <a:srgbClr val="800000"/>
                </a:solidFill>
                <a:effectLst/>
                <a:latin typeface="Consolas" panose="020B0609020204030204" pitchFamily="49" charset="0"/>
              </a:rPr>
              <a:t>&lt;p</a:t>
            </a:r>
            <a:r>
              <a:rPr lang="en-IN" b="0" dirty="0">
                <a:solidFill>
                  <a:srgbClr val="000000"/>
                </a:solidFill>
                <a:effectLst/>
                <a:latin typeface="Consolas" panose="020B0609020204030204" pitchFamily="49" charset="0"/>
              </a:rPr>
              <a:t> </a:t>
            </a:r>
            <a:r>
              <a:rPr lang="en-IN" b="0" dirty="0">
                <a:solidFill>
                  <a:srgbClr val="800000"/>
                </a:solidFill>
                <a:effectLst/>
                <a:latin typeface="Consolas" panose="020B0609020204030204" pitchFamily="49" charset="0"/>
              </a:rPr>
              <a:t>&gt;</a:t>
            </a:r>
            <a:r>
              <a:rPr lang="en-IN" b="0" dirty="0">
                <a:solidFill>
                  <a:srgbClr val="000000"/>
                </a:solidFill>
                <a:effectLst/>
                <a:latin typeface="Consolas" panose="020B0609020204030204" pitchFamily="49" charset="0"/>
              </a:rPr>
              <a:t>This paragraph has a class that is not used in the HTML.</a:t>
            </a:r>
            <a:r>
              <a:rPr lang="en-IN" b="0" dirty="0">
                <a:solidFill>
                  <a:srgbClr val="800000"/>
                </a:solidFill>
                <a:effectLst/>
                <a:latin typeface="Consolas" panose="020B0609020204030204" pitchFamily="49" charset="0"/>
              </a:rPr>
              <a:t>&lt;/p&gt;</a:t>
            </a:r>
            <a:endParaRPr lang="en-IN" b="0" dirty="0">
              <a:solidFill>
                <a:srgbClr val="000000"/>
              </a:solidFill>
              <a:effectLst/>
              <a:latin typeface="Consolas" panose="020B0609020204030204" pitchFamily="49" charset="0"/>
            </a:endParaRPr>
          </a:p>
          <a:p>
            <a:pPr marL="0" indent="0">
              <a:buNone/>
            </a:pPr>
            <a:br>
              <a:rPr lang="en-IN" b="0" dirty="0">
                <a:solidFill>
                  <a:srgbClr val="000000"/>
                </a:solidFill>
                <a:effectLst/>
                <a:latin typeface="Consolas" panose="020B0609020204030204" pitchFamily="49" charset="0"/>
              </a:rPr>
            </a:br>
            <a:r>
              <a:rPr lang="en-IN" b="0" dirty="0">
                <a:solidFill>
                  <a:srgbClr val="800000"/>
                </a:solidFill>
                <a:effectLst/>
                <a:latin typeface="Consolas" panose="020B0609020204030204" pitchFamily="49" charset="0"/>
              </a:rPr>
              <a:t>&lt;/body&gt;</a:t>
            </a:r>
            <a:endParaRPr lang="en-IN" b="0" dirty="0">
              <a:solidFill>
                <a:srgbClr val="000000"/>
              </a:solidFill>
              <a:effectLst/>
              <a:latin typeface="Consolas" panose="020B0609020204030204" pitchFamily="49" charset="0"/>
            </a:endParaRPr>
          </a:p>
          <a:p>
            <a:pPr marL="0" indent="0">
              <a:buNone/>
            </a:pPr>
            <a:r>
              <a:rPr lang="en-IN" b="0" dirty="0">
                <a:solidFill>
                  <a:srgbClr val="800000"/>
                </a:solidFill>
                <a:effectLst/>
                <a:latin typeface="Consolas" panose="020B0609020204030204" pitchFamily="49" charset="0"/>
              </a:rPr>
              <a:t>&lt;/html&gt;</a:t>
            </a:r>
            <a:endParaRPr lang="en-IN" b="0" dirty="0">
              <a:solidFill>
                <a:srgbClr val="000000"/>
              </a:solidFill>
              <a:effectLst/>
              <a:latin typeface="Consolas" panose="020B0609020204030204" pitchFamily="49" charset="0"/>
            </a:endParaRPr>
          </a:p>
          <a:p>
            <a:pPr marL="0" indent="0">
              <a:buNone/>
            </a:pPr>
            <a:br>
              <a:rPr lang="en-IN" b="0" dirty="0">
                <a:solidFill>
                  <a:srgbClr val="000000"/>
                </a:solidFill>
                <a:effectLst/>
                <a:latin typeface="Consolas" panose="020B0609020204030204" pitchFamily="49" charset="0"/>
              </a:rPr>
            </a:br>
            <a:endParaRPr lang="en-IN" b="0" dirty="0">
              <a:solidFill>
                <a:srgbClr val="000000"/>
              </a:solidFill>
              <a:effectLst/>
              <a:latin typeface="Consolas" panose="020B0609020204030204" pitchFamily="49" charset="0"/>
            </a:endParaRPr>
          </a:p>
          <a:p>
            <a:pPr marL="0" indent="0">
              <a:buNone/>
            </a:pPr>
            <a:endParaRPr lang="en-IN" dirty="0"/>
          </a:p>
        </p:txBody>
      </p:sp>
      <p:sp>
        <p:nvSpPr>
          <p:cNvPr id="4" name="TextBox 3">
            <a:extLst>
              <a:ext uri="{FF2B5EF4-FFF2-40B4-BE49-F238E27FC236}">
                <a16:creationId xmlns:a16="http://schemas.microsoft.com/office/drawing/2014/main" id="{C61E4976-FD9C-10BE-76A5-EC21800A19A4}"/>
              </a:ext>
            </a:extLst>
          </p:cNvPr>
          <p:cNvSpPr txBox="1"/>
          <p:nvPr/>
        </p:nvSpPr>
        <p:spPr>
          <a:xfrm>
            <a:off x="5274644" y="905232"/>
            <a:ext cx="3445844" cy="5047536"/>
          </a:xfrm>
          <a:prstGeom prst="rect">
            <a:avLst/>
          </a:prstGeom>
          <a:noFill/>
        </p:spPr>
        <p:txBody>
          <a:bodyPr wrap="square" rtlCol="0">
            <a:spAutoFit/>
          </a:bodyPr>
          <a:lstStyle/>
          <a:p>
            <a:r>
              <a:rPr lang="en-IN" sz="1400" dirty="0"/>
              <a:t>Style.css (before using </a:t>
            </a:r>
            <a:r>
              <a:rPr lang="en-IN" sz="1400" dirty="0" err="1"/>
              <a:t>uncss</a:t>
            </a:r>
            <a:r>
              <a:rPr lang="en-IN" sz="1400" dirty="0"/>
              <a:t>)</a:t>
            </a:r>
          </a:p>
          <a:p>
            <a:r>
              <a:rPr lang="en-IN" sz="1400" b="0" dirty="0">
                <a:solidFill>
                  <a:srgbClr val="008000"/>
                </a:solidFill>
                <a:effectLst/>
                <a:latin typeface="Consolas" panose="020B0609020204030204" pitchFamily="49" charset="0"/>
              </a:rPr>
              <a:t>/* styles.css */</a:t>
            </a:r>
            <a:endParaRPr lang="en-IN" sz="1400" b="0" dirty="0">
              <a:solidFill>
                <a:srgbClr val="000000"/>
              </a:solidFill>
              <a:effectLst/>
              <a:latin typeface="Consolas" panose="020B0609020204030204" pitchFamily="49" charset="0"/>
            </a:endParaRPr>
          </a:p>
          <a:p>
            <a:r>
              <a:rPr lang="en-IN" sz="1400" b="0" dirty="0">
                <a:solidFill>
                  <a:srgbClr val="800000"/>
                </a:solidFill>
                <a:effectLst/>
                <a:latin typeface="Consolas" panose="020B0609020204030204" pitchFamily="49" charset="0"/>
              </a:rPr>
              <a:t>body</a:t>
            </a:r>
            <a:r>
              <a:rPr lang="en-IN" sz="1400" b="0" dirty="0">
                <a:solidFill>
                  <a:srgbClr val="000000"/>
                </a:solidFill>
                <a:effectLst/>
                <a:latin typeface="Consolas" panose="020B0609020204030204" pitchFamily="49" charset="0"/>
              </a:rPr>
              <a:t> {</a:t>
            </a:r>
          </a:p>
          <a:p>
            <a:r>
              <a:rPr lang="en-IN" sz="1400" b="0" dirty="0">
                <a:solidFill>
                  <a:srgbClr val="000000"/>
                </a:solidFill>
                <a:effectLst/>
                <a:latin typeface="Consolas" panose="020B0609020204030204" pitchFamily="49" charset="0"/>
              </a:rPr>
              <a:t>    </a:t>
            </a:r>
            <a:r>
              <a:rPr lang="en-IN" sz="1400" b="0" dirty="0">
                <a:solidFill>
                  <a:srgbClr val="E50000"/>
                </a:solidFill>
                <a:effectLst/>
                <a:latin typeface="Consolas" panose="020B0609020204030204" pitchFamily="49" charset="0"/>
              </a:rPr>
              <a:t>background-</a:t>
            </a:r>
            <a:r>
              <a:rPr lang="en-IN" sz="1400" b="0" dirty="0" err="1">
                <a:solidFill>
                  <a:srgbClr val="E50000"/>
                </a:solidFill>
                <a:effectLst/>
                <a:latin typeface="Consolas" panose="020B0609020204030204" pitchFamily="49" charset="0"/>
              </a:rPr>
              <a:t>color</a:t>
            </a:r>
            <a:r>
              <a:rPr lang="en-IN" sz="1400" b="0" dirty="0">
                <a:solidFill>
                  <a:srgbClr val="000000"/>
                </a:solidFill>
                <a:effectLst/>
                <a:latin typeface="Consolas" panose="020B0609020204030204" pitchFamily="49" charset="0"/>
              </a:rPr>
              <a:t>: </a:t>
            </a:r>
            <a:r>
              <a:rPr lang="en-IN" sz="1400" b="0" dirty="0">
                <a:solidFill>
                  <a:srgbClr val="0451A5"/>
                </a:solidFill>
                <a:effectLst/>
                <a:latin typeface="Consolas" panose="020B0609020204030204" pitchFamily="49" charset="0"/>
              </a:rPr>
              <a:t>#f0f0f0</a:t>
            </a:r>
            <a:r>
              <a:rPr lang="en-IN" sz="1400" b="0" dirty="0">
                <a:solidFill>
                  <a:srgbClr val="000000"/>
                </a:solidFill>
                <a:effectLst/>
                <a:latin typeface="Consolas" panose="020B0609020204030204" pitchFamily="49" charset="0"/>
              </a:rPr>
              <a:t>;</a:t>
            </a:r>
          </a:p>
          <a:p>
            <a:r>
              <a:rPr lang="en-IN" sz="1400" b="0" dirty="0">
                <a:solidFill>
                  <a:srgbClr val="000000"/>
                </a:solidFill>
                <a:effectLst/>
                <a:latin typeface="Consolas" panose="020B0609020204030204" pitchFamily="49" charset="0"/>
              </a:rPr>
              <a:t>    </a:t>
            </a:r>
            <a:r>
              <a:rPr lang="en-IN" sz="1400" b="0" dirty="0">
                <a:solidFill>
                  <a:srgbClr val="E50000"/>
                </a:solidFill>
                <a:effectLst/>
                <a:latin typeface="Consolas" panose="020B0609020204030204" pitchFamily="49" charset="0"/>
              </a:rPr>
              <a:t>font-family</a:t>
            </a:r>
            <a:r>
              <a:rPr lang="en-IN" sz="1400" b="0" dirty="0">
                <a:solidFill>
                  <a:srgbClr val="000000"/>
                </a:solidFill>
                <a:effectLst/>
                <a:latin typeface="Consolas" panose="020B0609020204030204" pitchFamily="49" charset="0"/>
              </a:rPr>
              <a:t>: </a:t>
            </a:r>
            <a:r>
              <a:rPr lang="en-IN" sz="1400" b="0" dirty="0">
                <a:solidFill>
                  <a:srgbClr val="0451A5"/>
                </a:solidFill>
                <a:effectLst/>
                <a:latin typeface="Consolas" panose="020B0609020204030204" pitchFamily="49" charset="0"/>
              </a:rPr>
              <a:t>Arial</a:t>
            </a:r>
            <a:r>
              <a:rPr lang="en-IN" sz="1400" b="0" dirty="0">
                <a:solidFill>
                  <a:srgbClr val="000000"/>
                </a:solidFill>
                <a:effectLst/>
                <a:latin typeface="Consolas" panose="020B0609020204030204" pitchFamily="49" charset="0"/>
              </a:rPr>
              <a:t>, </a:t>
            </a:r>
            <a:r>
              <a:rPr lang="en-IN" sz="1400" b="0" dirty="0">
                <a:solidFill>
                  <a:srgbClr val="0451A5"/>
                </a:solidFill>
                <a:effectLst/>
                <a:latin typeface="Consolas" panose="020B0609020204030204" pitchFamily="49" charset="0"/>
              </a:rPr>
              <a:t>sans-serif</a:t>
            </a:r>
            <a:r>
              <a:rPr lang="en-IN" sz="1400" b="0" dirty="0">
                <a:solidFill>
                  <a:srgbClr val="000000"/>
                </a:solidFill>
                <a:effectLst/>
                <a:latin typeface="Consolas" panose="020B0609020204030204" pitchFamily="49" charset="0"/>
              </a:rPr>
              <a:t>;</a:t>
            </a:r>
          </a:p>
          <a:p>
            <a:r>
              <a:rPr lang="en-IN" sz="1400" b="0" dirty="0">
                <a:solidFill>
                  <a:srgbClr val="000000"/>
                </a:solidFill>
                <a:effectLst/>
                <a:latin typeface="Consolas" panose="020B0609020204030204" pitchFamily="49" charset="0"/>
              </a:rPr>
              <a:t>}</a:t>
            </a:r>
          </a:p>
          <a:p>
            <a:br>
              <a:rPr lang="en-IN" sz="1400" b="0" dirty="0">
                <a:solidFill>
                  <a:srgbClr val="000000"/>
                </a:solidFill>
                <a:effectLst/>
                <a:latin typeface="Consolas" panose="020B0609020204030204" pitchFamily="49" charset="0"/>
              </a:rPr>
            </a:br>
            <a:r>
              <a:rPr lang="en-IN" sz="1400" b="0" dirty="0">
                <a:solidFill>
                  <a:srgbClr val="800000"/>
                </a:solidFill>
                <a:effectLst/>
                <a:latin typeface="Consolas" panose="020B0609020204030204" pitchFamily="49" charset="0"/>
              </a:rPr>
              <a:t>h1</a:t>
            </a:r>
            <a:r>
              <a:rPr lang="en-IN" sz="1400" b="0" dirty="0">
                <a:solidFill>
                  <a:srgbClr val="000000"/>
                </a:solidFill>
                <a:effectLst/>
                <a:latin typeface="Consolas" panose="020B0609020204030204" pitchFamily="49" charset="0"/>
              </a:rPr>
              <a:t> {</a:t>
            </a:r>
          </a:p>
          <a:p>
            <a:r>
              <a:rPr lang="en-IN" sz="1400" b="0" dirty="0">
                <a:solidFill>
                  <a:srgbClr val="000000"/>
                </a:solidFill>
                <a:effectLst/>
                <a:latin typeface="Consolas" panose="020B0609020204030204" pitchFamily="49" charset="0"/>
              </a:rPr>
              <a:t>    </a:t>
            </a:r>
            <a:r>
              <a:rPr lang="en-IN" sz="1400" b="0" dirty="0" err="1">
                <a:solidFill>
                  <a:srgbClr val="E50000"/>
                </a:solidFill>
                <a:effectLst/>
                <a:latin typeface="Consolas" panose="020B0609020204030204" pitchFamily="49" charset="0"/>
              </a:rPr>
              <a:t>color</a:t>
            </a:r>
            <a:r>
              <a:rPr lang="en-IN" sz="1400" b="0" dirty="0">
                <a:solidFill>
                  <a:srgbClr val="000000"/>
                </a:solidFill>
                <a:effectLst/>
                <a:latin typeface="Consolas" panose="020B0609020204030204" pitchFamily="49" charset="0"/>
              </a:rPr>
              <a:t>: </a:t>
            </a:r>
            <a:r>
              <a:rPr lang="en-IN" sz="1400" b="0" dirty="0">
                <a:solidFill>
                  <a:srgbClr val="0451A5"/>
                </a:solidFill>
                <a:effectLst/>
                <a:latin typeface="Consolas" panose="020B0609020204030204" pitchFamily="49" charset="0"/>
              </a:rPr>
              <a:t>#333</a:t>
            </a:r>
            <a:r>
              <a:rPr lang="en-IN" sz="1400" b="0" dirty="0">
                <a:solidFill>
                  <a:srgbClr val="000000"/>
                </a:solidFill>
                <a:effectLst/>
                <a:latin typeface="Consolas" panose="020B0609020204030204" pitchFamily="49" charset="0"/>
              </a:rPr>
              <a:t>;</a:t>
            </a:r>
          </a:p>
          <a:p>
            <a:r>
              <a:rPr lang="en-IN" sz="1400" b="0" dirty="0">
                <a:solidFill>
                  <a:srgbClr val="000000"/>
                </a:solidFill>
                <a:effectLst/>
                <a:latin typeface="Consolas" panose="020B0609020204030204" pitchFamily="49" charset="0"/>
              </a:rPr>
              <a:t>}</a:t>
            </a:r>
          </a:p>
          <a:p>
            <a:br>
              <a:rPr lang="en-IN" sz="1400" b="0" dirty="0">
                <a:solidFill>
                  <a:srgbClr val="000000"/>
                </a:solidFill>
                <a:effectLst/>
                <a:latin typeface="Consolas" panose="020B0609020204030204" pitchFamily="49" charset="0"/>
              </a:rPr>
            </a:br>
            <a:r>
              <a:rPr lang="en-IN" sz="1400" b="0" dirty="0">
                <a:solidFill>
                  <a:srgbClr val="800000"/>
                </a:solidFill>
                <a:effectLst/>
                <a:latin typeface="Consolas" panose="020B0609020204030204" pitchFamily="49" charset="0"/>
              </a:rPr>
              <a:t>p</a:t>
            </a:r>
            <a:r>
              <a:rPr lang="en-IN" sz="1400" b="0" dirty="0">
                <a:solidFill>
                  <a:srgbClr val="000000"/>
                </a:solidFill>
                <a:effectLst/>
                <a:latin typeface="Consolas" panose="020B0609020204030204" pitchFamily="49" charset="0"/>
              </a:rPr>
              <a:t> {</a:t>
            </a:r>
          </a:p>
          <a:p>
            <a:r>
              <a:rPr lang="en-IN" sz="1400" b="0" dirty="0">
                <a:solidFill>
                  <a:srgbClr val="000000"/>
                </a:solidFill>
                <a:effectLst/>
                <a:latin typeface="Consolas" panose="020B0609020204030204" pitchFamily="49" charset="0"/>
              </a:rPr>
              <a:t>    </a:t>
            </a:r>
            <a:r>
              <a:rPr lang="en-IN" sz="1400" b="0" dirty="0" err="1">
                <a:solidFill>
                  <a:srgbClr val="E50000"/>
                </a:solidFill>
                <a:effectLst/>
                <a:latin typeface="Consolas" panose="020B0609020204030204" pitchFamily="49" charset="0"/>
              </a:rPr>
              <a:t>color</a:t>
            </a:r>
            <a:r>
              <a:rPr lang="en-IN" sz="1400" b="0" dirty="0">
                <a:solidFill>
                  <a:srgbClr val="000000"/>
                </a:solidFill>
                <a:effectLst/>
                <a:latin typeface="Consolas" panose="020B0609020204030204" pitchFamily="49" charset="0"/>
              </a:rPr>
              <a:t>: </a:t>
            </a:r>
            <a:r>
              <a:rPr lang="en-IN" sz="1400" b="0" dirty="0">
                <a:solidFill>
                  <a:srgbClr val="0451A5"/>
                </a:solidFill>
                <a:effectLst/>
                <a:latin typeface="Consolas" panose="020B0609020204030204" pitchFamily="49" charset="0"/>
              </a:rPr>
              <a:t>#666</a:t>
            </a:r>
            <a:r>
              <a:rPr lang="en-IN" sz="1400" b="0" dirty="0">
                <a:solidFill>
                  <a:srgbClr val="000000"/>
                </a:solidFill>
                <a:effectLst/>
                <a:latin typeface="Consolas" panose="020B0609020204030204" pitchFamily="49" charset="0"/>
              </a:rPr>
              <a:t>;</a:t>
            </a:r>
          </a:p>
          <a:p>
            <a:r>
              <a:rPr lang="en-IN" sz="1400" b="0" dirty="0">
                <a:solidFill>
                  <a:srgbClr val="000000"/>
                </a:solidFill>
                <a:effectLst/>
                <a:latin typeface="Consolas" panose="020B0609020204030204" pitchFamily="49" charset="0"/>
              </a:rPr>
              <a:t>    </a:t>
            </a:r>
            <a:r>
              <a:rPr lang="en-IN" sz="1400" b="0" dirty="0">
                <a:solidFill>
                  <a:srgbClr val="E50000"/>
                </a:solidFill>
                <a:effectLst/>
                <a:latin typeface="Consolas" panose="020B0609020204030204" pitchFamily="49" charset="0"/>
              </a:rPr>
              <a:t>font-size</a:t>
            </a:r>
            <a:r>
              <a:rPr lang="en-IN" sz="1400" b="0" dirty="0">
                <a:solidFill>
                  <a:srgbClr val="000000"/>
                </a:solidFill>
                <a:effectLst/>
                <a:latin typeface="Consolas" panose="020B0609020204030204" pitchFamily="49" charset="0"/>
              </a:rPr>
              <a:t>: </a:t>
            </a:r>
            <a:r>
              <a:rPr lang="en-IN" sz="1400" b="0" dirty="0">
                <a:solidFill>
                  <a:srgbClr val="098658"/>
                </a:solidFill>
                <a:effectLst/>
                <a:latin typeface="Consolas" panose="020B0609020204030204" pitchFamily="49" charset="0"/>
              </a:rPr>
              <a:t>16px</a:t>
            </a:r>
            <a:r>
              <a:rPr lang="en-IN" sz="1400" b="0" dirty="0">
                <a:solidFill>
                  <a:srgbClr val="000000"/>
                </a:solidFill>
                <a:effectLst/>
                <a:latin typeface="Consolas" panose="020B0609020204030204" pitchFamily="49" charset="0"/>
              </a:rPr>
              <a:t>;</a:t>
            </a:r>
          </a:p>
          <a:p>
            <a:r>
              <a:rPr lang="en-IN" sz="1400" b="0" dirty="0">
                <a:solidFill>
                  <a:srgbClr val="000000"/>
                </a:solidFill>
                <a:effectLst/>
                <a:latin typeface="Consolas" panose="020B0609020204030204" pitchFamily="49" charset="0"/>
              </a:rPr>
              <a:t>}</a:t>
            </a:r>
          </a:p>
          <a:p>
            <a:br>
              <a:rPr lang="en-IN" sz="1400" b="0" dirty="0">
                <a:solidFill>
                  <a:srgbClr val="000000"/>
                </a:solidFill>
                <a:effectLst/>
                <a:latin typeface="Consolas" panose="020B0609020204030204" pitchFamily="49" charset="0"/>
              </a:rPr>
            </a:br>
            <a:r>
              <a:rPr lang="en-IN" sz="1400" b="0" dirty="0">
                <a:solidFill>
                  <a:srgbClr val="800000"/>
                </a:solidFill>
                <a:effectLst/>
                <a:latin typeface="Consolas" panose="020B0609020204030204" pitchFamily="49" charset="0"/>
              </a:rPr>
              <a:t>.unused</a:t>
            </a:r>
            <a:r>
              <a:rPr lang="en-IN" sz="1400" b="0" dirty="0">
                <a:solidFill>
                  <a:srgbClr val="000000"/>
                </a:solidFill>
                <a:effectLst/>
                <a:latin typeface="Consolas" panose="020B0609020204030204" pitchFamily="49" charset="0"/>
              </a:rPr>
              <a:t> {</a:t>
            </a:r>
          </a:p>
          <a:p>
            <a:r>
              <a:rPr lang="en-IN" sz="1400" b="0" dirty="0">
                <a:solidFill>
                  <a:srgbClr val="000000"/>
                </a:solidFill>
                <a:effectLst/>
                <a:latin typeface="Consolas" panose="020B0609020204030204" pitchFamily="49" charset="0"/>
              </a:rPr>
              <a:t>    </a:t>
            </a:r>
            <a:r>
              <a:rPr lang="en-IN" sz="1400" b="0" dirty="0">
                <a:solidFill>
                  <a:srgbClr val="E50000"/>
                </a:solidFill>
                <a:effectLst/>
                <a:latin typeface="Consolas" panose="020B0609020204030204" pitchFamily="49" charset="0"/>
              </a:rPr>
              <a:t>font-style</a:t>
            </a:r>
            <a:r>
              <a:rPr lang="en-IN" sz="1400" b="0" dirty="0">
                <a:solidFill>
                  <a:srgbClr val="000000"/>
                </a:solidFill>
                <a:effectLst/>
                <a:latin typeface="Consolas" panose="020B0609020204030204" pitchFamily="49" charset="0"/>
              </a:rPr>
              <a:t>: </a:t>
            </a:r>
            <a:r>
              <a:rPr lang="en-IN" sz="1400" b="0" dirty="0">
                <a:solidFill>
                  <a:srgbClr val="0451A5"/>
                </a:solidFill>
                <a:effectLst/>
                <a:latin typeface="Consolas" panose="020B0609020204030204" pitchFamily="49" charset="0"/>
              </a:rPr>
              <a:t>italic</a:t>
            </a:r>
            <a:r>
              <a:rPr lang="en-IN" sz="1400" b="0" dirty="0">
                <a:solidFill>
                  <a:srgbClr val="000000"/>
                </a:solidFill>
                <a:effectLst/>
                <a:latin typeface="Consolas" panose="020B0609020204030204" pitchFamily="49" charset="0"/>
              </a:rPr>
              <a:t>;</a:t>
            </a:r>
          </a:p>
          <a:p>
            <a:r>
              <a:rPr lang="en-IN" sz="1400" b="0" dirty="0">
                <a:solidFill>
                  <a:srgbClr val="000000"/>
                </a:solidFill>
                <a:effectLst/>
                <a:latin typeface="Consolas" panose="020B0609020204030204" pitchFamily="49" charset="0"/>
              </a:rPr>
              <a:t>}</a:t>
            </a:r>
          </a:p>
          <a:p>
            <a:br>
              <a:rPr lang="en-IN" sz="1400" b="0" dirty="0">
                <a:solidFill>
                  <a:srgbClr val="000000"/>
                </a:solidFill>
                <a:effectLst/>
                <a:latin typeface="Consolas" panose="020B0609020204030204" pitchFamily="49" charset="0"/>
              </a:rPr>
            </a:br>
            <a:endParaRPr lang="en-IN" sz="1400" b="0" dirty="0">
              <a:solidFill>
                <a:srgbClr val="000000"/>
              </a:solidFill>
              <a:effectLst/>
              <a:latin typeface="Consolas" panose="020B0609020204030204" pitchFamily="49" charset="0"/>
            </a:endParaRPr>
          </a:p>
          <a:p>
            <a:endParaRPr lang="en-IN" sz="1400" dirty="0"/>
          </a:p>
        </p:txBody>
      </p:sp>
      <p:sp>
        <p:nvSpPr>
          <p:cNvPr id="5" name="TextBox 4">
            <a:extLst>
              <a:ext uri="{FF2B5EF4-FFF2-40B4-BE49-F238E27FC236}">
                <a16:creationId xmlns:a16="http://schemas.microsoft.com/office/drawing/2014/main" id="{0CC95043-6FE7-2274-7BF5-5B72FFAFBCE3}"/>
              </a:ext>
            </a:extLst>
          </p:cNvPr>
          <p:cNvSpPr txBox="1"/>
          <p:nvPr/>
        </p:nvSpPr>
        <p:spPr>
          <a:xfrm>
            <a:off x="8807115" y="2661175"/>
            <a:ext cx="3137836" cy="3970318"/>
          </a:xfrm>
          <a:prstGeom prst="rect">
            <a:avLst/>
          </a:prstGeom>
          <a:noFill/>
        </p:spPr>
        <p:txBody>
          <a:bodyPr wrap="square" rtlCol="0">
            <a:spAutoFit/>
          </a:bodyPr>
          <a:lstStyle/>
          <a:p>
            <a:r>
              <a:rPr lang="en-IN" sz="1400" dirty="0"/>
              <a:t>optimized-styles.css (after </a:t>
            </a:r>
            <a:r>
              <a:rPr lang="en-IN" sz="1400" dirty="0" err="1"/>
              <a:t>uncss</a:t>
            </a:r>
            <a:r>
              <a:rPr lang="en-IN" sz="1400" dirty="0"/>
              <a:t>)</a:t>
            </a:r>
          </a:p>
          <a:p>
            <a:r>
              <a:rPr lang="en-IN" sz="1400" b="0" dirty="0">
                <a:solidFill>
                  <a:srgbClr val="008000"/>
                </a:solidFill>
                <a:effectLst/>
                <a:latin typeface="Consolas" panose="020B0609020204030204" pitchFamily="49" charset="0"/>
              </a:rPr>
              <a:t>/*** </a:t>
            </a:r>
            <a:r>
              <a:rPr lang="en-IN" sz="1400" b="0" dirty="0" err="1">
                <a:solidFill>
                  <a:srgbClr val="008000"/>
                </a:solidFill>
                <a:effectLst/>
                <a:latin typeface="Consolas" panose="020B0609020204030204" pitchFamily="49" charset="0"/>
              </a:rPr>
              <a:t>uncss</a:t>
            </a:r>
            <a:r>
              <a:rPr lang="en-IN" sz="1400" b="0" dirty="0">
                <a:solidFill>
                  <a:srgbClr val="008000"/>
                </a:solidFill>
                <a:effectLst/>
                <a:latin typeface="Consolas" panose="020B0609020204030204" pitchFamily="49" charset="0"/>
              </a:rPr>
              <a:t>&gt; filename: styles.css ***/</a:t>
            </a:r>
            <a:endParaRPr lang="en-IN" sz="1400" b="0" dirty="0">
              <a:solidFill>
                <a:srgbClr val="000000"/>
              </a:solidFill>
              <a:effectLst/>
              <a:latin typeface="Consolas" panose="020B0609020204030204" pitchFamily="49" charset="0"/>
            </a:endParaRPr>
          </a:p>
          <a:p>
            <a:r>
              <a:rPr lang="en-IN" sz="1400" b="0" dirty="0">
                <a:solidFill>
                  <a:srgbClr val="008000"/>
                </a:solidFill>
                <a:effectLst/>
                <a:latin typeface="Consolas" panose="020B0609020204030204" pitchFamily="49" charset="0"/>
              </a:rPr>
              <a:t>/* styles.css */</a:t>
            </a:r>
            <a:endParaRPr lang="en-IN" sz="1400" b="0" dirty="0">
              <a:solidFill>
                <a:srgbClr val="000000"/>
              </a:solidFill>
              <a:effectLst/>
              <a:latin typeface="Consolas" panose="020B0609020204030204" pitchFamily="49" charset="0"/>
            </a:endParaRPr>
          </a:p>
          <a:p>
            <a:r>
              <a:rPr lang="en-IN" sz="1400" b="0" dirty="0">
                <a:solidFill>
                  <a:srgbClr val="800000"/>
                </a:solidFill>
                <a:effectLst/>
                <a:latin typeface="Consolas" panose="020B0609020204030204" pitchFamily="49" charset="0"/>
              </a:rPr>
              <a:t>body</a:t>
            </a:r>
            <a:r>
              <a:rPr lang="en-IN" sz="1400" b="0" dirty="0">
                <a:solidFill>
                  <a:srgbClr val="000000"/>
                </a:solidFill>
                <a:effectLst/>
                <a:latin typeface="Consolas" panose="020B0609020204030204" pitchFamily="49" charset="0"/>
              </a:rPr>
              <a:t> {</a:t>
            </a:r>
          </a:p>
          <a:p>
            <a:r>
              <a:rPr lang="en-IN" sz="1400" b="0" dirty="0">
                <a:solidFill>
                  <a:srgbClr val="000000"/>
                </a:solidFill>
                <a:effectLst/>
                <a:latin typeface="Consolas" panose="020B0609020204030204" pitchFamily="49" charset="0"/>
              </a:rPr>
              <a:t>    </a:t>
            </a:r>
            <a:r>
              <a:rPr lang="en-IN" sz="1400" b="0" dirty="0">
                <a:solidFill>
                  <a:srgbClr val="E50000"/>
                </a:solidFill>
                <a:effectLst/>
                <a:latin typeface="Consolas" panose="020B0609020204030204" pitchFamily="49" charset="0"/>
              </a:rPr>
              <a:t>background-</a:t>
            </a:r>
            <a:r>
              <a:rPr lang="en-IN" sz="1400" b="0" dirty="0" err="1">
                <a:solidFill>
                  <a:srgbClr val="E50000"/>
                </a:solidFill>
                <a:effectLst/>
                <a:latin typeface="Consolas" panose="020B0609020204030204" pitchFamily="49" charset="0"/>
              </a:rPr>
              <a:t>color</a:t>
            </a:r>
            <a:r>
              <a:rPr lang="en-IN" sz="1400" b="0" dirty="0">
                <a:solidFill>
                  <a:srgbClr val="000000"/>
                </a:solidFill>
                <a:effectLst/>
                <a:latin typeface="Consolas" panose="020B0609020204030204" pitchFamily="49" charset="0"/>
              </a:rPr>
              <a:t>: </a:t>
            </a:r>
            <a:r>
              <a:rPr lang="en-IN" sz="1400" b="0" dirty="0">
                <a:solidFill>
                  <a:srgbClr val="0451A5"/>
                </a:solidFill>
                <a:effectLst/>
                <a:latin typeface="Consolas" panose="020B0609020204030204" pitchFamily="49" charset="0"/>
              </a:rPr>
              <a:t>#f0f0f0</a:t>
            </a:r>
            <a:r>
              <a:rPr lang="en-IN" sz="1400" b="0" dirty="0">
                <a:solidFill>
                  <a:srgbClr val="000000"/>
                </a:solidFill>
                <a:effectLst/>
                <a:latin typeface="Consolas" panose="020B0609020204030204" pitchFamily="49" charset="0"/>
              </a:rPr>
              <a:t>;</a:t>
            </a:r>
          </a:p>
          <a:p>
            <a:r>
              <a:rPr lang="en-IN" sz="1400" b="0" dirty="0">
                <a:solidFill>
                  <a:srgbClr val="000000"/>
                </a:solidFill>
                <a:effectLst/>
                <a:latin typeface="Consolas" panose="020B0609020204030204" pitchFamily="49" charset="0"/>
              </a:rPr>
              <a:t>    </a:t>
            </a:r>
            <a:r>
              <a:rPr lang="en-IN" sz="1400" b="0" dirty="0">
                <a:solidFill>
                  <a:srgbClr val="E50000"/>
                </a:solidFill>
                <a:effectLst/>
                <a:latin typeface="Consolas" panose="020B0609020204030204" pitchFamily="49" charset="0"/>
              </a:rPr>
              <a:t>font-family</a:t>
            </a:r>
            <a:r>
              <a:rPr lang="en-IN" sz="1400" b="0" dirty="0">
                <a:solidFill>
                  <a:srgbClr val="000000"/>
                </a:solidFill>
                <a:effectLst/>
                <a:latin typeface="Consolas" panose="020B0609020204030204" pitchFamily="49" charset="0"/>
              </a:rPr>
              <a:t>: </a:t>
            </a:r>
            <a:r>
              <a:rPr lang="en-IN" sz="1400" b="0" dirty="0">
                <a:solidFill>
                  <a:srgbClr val="0451A5"/>
                </a:solidFill>
                <a:effectLst/>
                <a:latin typeface="Consolas" panose="020B0609020204030204" pitchFamily="49" charset="0"/>
              </a:rPr>
              <a:t>Arial</a:t>
            </a:r>
            <a:r>
              <a:rPr lang="en-IN" sz="1400" b="0" dirty="0">
                <a:solidFill>
                  <a:srgbClr val="000000"/>
                </a:solidFill>
                <a:effectLst/>
                <a:latin typeface="Consolas" panose="020B0609020204030204" pitchFamily="49" charset="0"/>
              </a:rPr>
              <a:t>, </a:t>
            </a:r>
            <a:r>
              <a:rPr lang="en-IN" sz="1400" b="0" dirty="0">
                <a:solidFill>
                  <a:srgbClr val="0451A5"/>
                </a:solidFill>
                <a:effectLst/>
                <a:latin typeface="Consolas" panose="020B0609020204030204" pitchFamily="49" charset="0"/>
              </a:rPr>
              <a:t>sans-serif</a:t>
            </a:r>
            <a:r>
              <a:rPr lang="en-IN" sz="1400" b="0" dirty="0">
                <a:solidFill>
                  <a:srgbClr val="000000"/>
                </a:solidFill>
                <a:effectLst/>
                <a:latin typeface="Consolas" panose="020B0609020204030204" pitchFamily="49" charset="0"/>
              </a:rPr>
              <a:t>;</a:t>
            </a:r>
          </a:p>
          <a:p>
            <a:r>
              <a:rPr lang="en-IN" sz="1400" b="0" dirty="0">
                <a:solidFill>
                  <a:srgbClr val="000000"/>
                </a:solidFill>
                <a:effectLst/>
                <a:latin typeface="Consolas" panose="020B0609020204030204" pitchFamily="49" charset="0"/>
              </a:rPr>
              <a:t>}</a:t>
            </a:r>
          </a:p>
          <a:p>
            <a:br>
              <a:rPr lang="en-IN" sz="1400" b="0" dirty="0">
                <a:solidFill>
                  <a:srgbClr val="000000"/>
                </a:solidFill>
                <a:effectLst/>
                <a:latin typeface="Consolas" panose="020B0609020204030204" pitchFamily="49" charset="0"/>
              </a:rPr>
            </a:br>
            <a:r>
              <a:rPr lang="en-IN" sz="1400" b="0" dirty="0">
                <a:solidFill>
                  <a:srgbClr val="800000"/>
                </a:solidFill>
                <a:effectLst/>
                <a:latin typeface="Consolas" panose="020B0609020204030204" pitchFamily="49" charset="0"/>
              </a:rPr>
              <a:t>h1</a:t>
            </a:r>
            <a:r>
              <a:rPr lang="en-IN" sz="1400" b="0" dirty="0">
                <a:solidFill>
                  <a:srgbClr val="000000"/>
                </a:solidFill>
                <a:effectLst/>
                <a:latin typeface="Consolas" panose="020B0609020204030204" pitchFamily="49" charset="0"/>
              </a:rPr>
              <a:t> {</a:t>
            </a:r>
          </a:p>
          <a:p>
            <a:r>
              <a:rPr lang="en-IN" sz="1400" b="0" dirty="0">
                <a:solidFill>
                  <a:srgbClr val="000000"/>
                </a:solidFill>
                <a:effectLst/>
                <a:latin typeface="Consolas" panose="020B0609020204030204" pitchFamily="49" charset="0"/>
              </a:rPr>
              <a:t>    </a:t>
            </a:r>
            <a:r>
              <a:rPr lang="en-IN" sz="1400" b="0" dirty="0" err="1">
                <a:solidFill>
                  <a:srgbClr val="E50000"/>
                </a:solidFill>
                <a:effectLst/>
                <a:latin typeface="Consolas" panose="020B0609020204030204" pitchFamily="49" charset="0"/>
              </a:rPr>
              <a:t>color</a:t>
            </a:r>
            <a:r>
              <a:rPr lang="en-IN" sz="1400" b="0" dirty="0">
                <a:solidFill>
                  <a:srgbClr val="000000"/>
                </a:solidFill>
                <a:effectLst/>
                <a:latin typeface="Consolas" panose="020B0609020204030204" pitchFamily="49" charset="0"/>
              </a:rPr>
              <a:t>: </a:t>
            </a:r>
            <a:r>
              <a:rPr lang="en-IN" sz="1400" b="0" dirty="0">
                <a:solidFill>
                  <a:srgbClr val="0451A5"/>
                </a:solidFill>
                <a:effectLst/>
                <a:latin typeface="Consolas" panose="020B0609020204030204" pitchFamily="49" charset="0"/>
              </a:rPr>
              <a:t>#333</a:t>
            </a:r>
            <a:r>
              <a:rPr lang="en-IN" sz="1400" b="0" dirty="0">
                <a:solidFill>
                  <a:srgbClr val="000000"/>
                </a:solidFill>
                <a:effectLst/>
                <a:latin typeface="Consolas" panose="020B0609020204030204" pitchFamily="49" charset="0"/>
              </a:rPr>
              <a:t>;</a:t>
            </a:r>
          </a:p>
          <a:p>
            <a:r>
              <a:rPr lang="en-IN" sz="1400" b="0" dirty="0">
                <a:solidFill>
                  <a:srgbClr val="000000"/>
                </a:solidFill>
                <a:effectLst/>
                <a:latin typeface="Consolas" panose="020B0609020204030204" pitchFamily="49" charset="0"/>
              </a:rPr>
              <a:t>}</a:t>
            </a:r>
          </a:p>
          <a:p>
            <a:br>
              <a:rPr lang="en-IN" sz="1400" b="0" dirty="0">
                <a:solidFill>
                  <a:srgbClr val="000000"/>
                </a:solidFill>
                <a:effectLst/>
                <a:latin typeface="Consolas" panose="020B0609020204030204" pitchFamily="49" charset="0"/>
              </a:rPr>
            </a:br>
            <a:r>
              <a:rPr lang="en-IN" sz="1400" b="0" dirty="0">
                <a:solidFill>
                  <a:srgbClr val="800000"/>
                </a:solidFill>
                <a:effectLst/>
                <a:latin typeface="Consolas" panose="020B0609020204030204" pitchFamily="49" charset="0"/>
              </a:rPr>
              <a:t>p</a:t>
            </a:r>
            <a:r>
              <a:rPr lang="en-IN" sz="1400" b="0" dirty="0">
                <a:solidFill>
                  <a:srgbClr val="000000"/>
                </a:solidFill>
                <a:effectLst/>
                <a:latin typeface="Consolas" panose="020B0609020204030204" pitchFamily="49" charset="0"/>
              </a:rPr>
              <a:t> {</a:t>
            </a:r>
          </a:p>
          <a:p>
            <a:r>
              <a:rPr lang="en-IN" sz="1400" b="0" dirty="0">
                <a:solidFill>
                  <a:srgbClr val="000000"/>
                </a:solidFill>
                <a:effectLst/>
                <a:latin typeface="Consolas" panose="020B0609020204030204" pitchFamily="49" charset="0"/>
              </a:rPr>
              <a:t>    </a:t>
            </a:r>
            <a:r>
              <a:rPr lang="en-IN" sz="1400" b="0" dirty="0" err="1">
                <a:solidFill>
                  <a:srgbClr val="E50000"/>
                </a:solidFill>
                <a:effectLst/>
                <a:latin typeface="Consolas" panose="020B0609020204030204" pitchFamily="49" charset="0"/>
              </a:rPr>
              <a:t>color</a:t>
            </a:r>
            <a:r>
              <a:rPr lang="en-IN" sz="1400" b="0" dirty="0">
                <a:solidFill>
                  <a:srgbClr val="000000"/>
                </a:solidFill>
                <a:effectLst/>
                <a:latin typeface="Consolas" panose="020B0609020204030204" pitchFamily="49" charset="0"/>
              </a:rPr>
              <a:t>: </a:t>
            </a:r>
            <a:r>
              <a:rPr lang="en-IN" sz="1400" b="0" dirty="0">
                <a:solidFill>
                  <a:srgbClr val="0451A5"/>
                </a:solidFill>
                <a:effectLst/>
                <a:latin typeface="Consolas" panose="020B0609020204030204" pitchFamily="49" charset="0"/>
              </a:rPr>
              <a:t>#666</a:t>
            </a:r>
            <a:r>
              <a:rPr lang="en-IN" sz="1400" b="0" dirty="0">
                <a:solidFill>
                  <a:srgbClr val="000000"/>
                </a:solidFill>
                <a:effectLst/>
                <a:latin typeface="Consolas" panose="020B0609020204030204" pitchFamily="49" charset="0"/>
              </a:rPr>
              <a:t>;</a:t>
            </a:r>
          </a:p>
          <a:p>
            <a:r>
              <a:rPr lang="en-IN" sz="1400" b="0" dirty="0">
                <a:solidFill>
                  <a:srgbClr val="000000"/>
                </a:solidFill>
                <a:effectLst/>
                <a:latin typeface="Consolas" panose="020B0609020204030204" pitchFamily="49" charset="0"/>
              </a:rPr>
              <a:t>    </a:t>
            </a:r>
            <a:r>
              <a:rPr lang="en-IN" sz="1400" b="0" dirty="0">
                <a:solidFill>
                  <a:srgbClr val="E50000"/>
                </a:solidFill>
                <a:effectLst/>
                <a:latin typeface="Consolas" panose="020B0609020204030204" pitchFamily="49" charset="0"/>
              </a:rPr>
              <a:t>font-size</a:t>
            </a:r>
            <a:r>
              <a:rPr lang="en-IN" sz="1400" b="0" dirty="0">
                <a:solidFill>
                  <a:srgbClr val="000000"/>
                </a:solidFill>
                <a:effectLst/>
                <a:latin typeface="Consolas" panose="020B0609020204030204" pitchFamily="49" charset="0"/>
              </a:rPr>
              <a:t>: </a:t>
            </a:r>
            <a:r>
              <a:rPr lang="en-IN" sz="1400" b="0" dirty="0">
                <a:solidFill>
                  <a:srgbClr val="098658"/>
                </a:solidFill>
                <a:effectLst/>
                <a:latin typeface="Consolas" panose="020B0609020204030204" pitchFamily="49" charset="0"/>
              </a:rPr>
              <a:t>16px</a:t>
            </a:r>
            <a:r>
              <a:rPr lang="en-IN" sz="1400" b="0" dirty="0">
                <a:solidFill>
                  <a:srgbClr val="000000"/>
                </a:solidFill>
                <a:effectLst/>
                <a:latin typeface="Consolas" panose="020B0609020204030204" pitchFamily="49" charset="0"/>
              </a:rPr>
              <a:t>;</a:t>
            </a:r>
          </a:p>
          <a:p>
            <a:r>
              <a:rPr lang="en-IN" sz="1400" b="0" dirty="0">
                <a:solidFill>
                  <a:srgbClr val="000000"/>
                </a:solidFill>
                <a:effectLst/>
                <a:latin typeface="Consolas" panose="020B0609020204030204" pitchFamily="49" charset="0"/>
              </a:rPr>
              <a:t>}</a:t>
            </a:r>
            <a:endParaRPr lang="en-IN" sz="1400" dirty="0"/>
          </a:p>
        </p:txBody>
      </p:sp>
      <p:sp>
        <p:nvSpPr>
          <p:cNvPr id="6" name="TextBox 5">
            <a:extLst>
              <a:ext uri="{FF2B5EF4-FFF2-40B4-BE49-F238E27FC236}">
                <a16:creationId xmlns:a16="http://schemas.microsoft.com/office/drawing/2014/main" id="{CCE2141D-A629-7700-F55A-612D9D53D315}"/>
              </a:ext>
            </a:extLst>
          </p:cNvPr>
          <p:cNvSpPr txBox="1"/>
          <p:nvPr/>
        </p:nvSpPr>
        <p:spPr>
          <a:xfrm>
            <a:off x="8701238" y="741603"/>
            <a:ext cx="3243713" cy="1477328"/>
          </a:xfrm>
          <a:prstGeom prst="rect">
            <a:avLst/>
          </a:prstGeom>
          <a:noFill/>
        </p:spPr>
        <p:txBody>
          <a:bodyPr wrap="square" rtlCol="0">
            <a:spAutoFit/>
          </a:bodyPr>
          <a:lstStyle/>
          <a:p>
            <a:r>
              <a:rPr lang="en-IN" b="1" dirty="0"/>
              <a:t>Run command in vs code terminal: </a:t>
            </a:r>
          </a:p>
          <a:p>
            <a:endParaRPr lang="en-IN" dirty="0"/>
          </a:p>
          <a:p>
            <a:r>
              <a:rPr lang="en-IN" dirty="0" err="1"/>
              <a:t>uncss</a:t>
            </a:r>
            <a:r>
              <a:rPr lang="en-IN" dirty="0"/>
              <a:t> index.html styles.css &gt; optimized-styles.css</a:t>
            </a:r>
          </a:p>
        </p:txBody>
      </p:sp>
    </p:spTree>
    <p:extLst>
      <p:ext uri="{BB962C8B-B14F-4D97-AF65-F5344CB8AC3E}">
        <p14:creationId xmlns:p14="http://schemas.microsoft.com/office/powerpoint/2010/main" val="7774095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DCABDA-7BC0-67E9-0B5B-581B372BE34B}"/>
              </a:ext>
            </a:extLst>
          </p:cNvPr>
          <p:cNvSpPr>
            <a:spLocks noGrp="1"/>
          </p:cNvSpPr>
          <p:nvPr>
            <p:ph type="title"/>
          </p:nvPr>
        </p:nvSpPr>
        <p:spPr/>
        <p:txBody>
          <a:bodyPr/>
          <a:lstStyle/>
          <a:p>
            <a:r>
              <a:rPr lang="en-US" dirty="0"/>
              <a:t>LESS is more and taming SASS</a:t>
            </a:r>
            <a:endParaRPr lang="en-IN" dirty="0"/>
          </a:p>
        </p:txBody>
      </p:sp>
      <p:sp>
        <p:nvSpPr>
          <p:cNvPr id="3" name="Content Placeholder 2">
            <a:extLst>
              <a:ext uri="{FF2B5EF4-FFF2-40B4-BE49-F238E27FC236}">
                <a16:creationId xmlns:a16="http://schemas.microsoft.com/office/drawing/2014/main" id="{A1078635-9E50-45F2-DCB3-D26494CD223E}"/>
              </a:ext>
            </a:extLst>
          </p:cNvPr>
          <p:cNvSpPr>
            <a:spLocks noGrp="1"/>
          </p:cNvSpPr>
          <p:nvPr>
            <p:ph idx="1"/>
          </p:nvPr>
        </p:nvSpPr>
        <p:spPr/>
        <p:txBody>
          <a:bodyPr>
            <a:normAutofit/>
          </a:bodyPr>
          <a:lstStyle/>
          <a:p>
            <a:pPr algn="just"/>
            <a:r>
              <a:rPr lang="en-US" dirty="0" err="1"/>
              <a:t>Precompilers</a:t>
            </a:r>
            <a:r>
              <a:rPr lang="en-US" dirty="0"/>
              <a:t> provide features not available in plain CSS , </a:t>
            </a:r>
            <a:r>
              <a:rPr lang="en-US" dirty="0">
                <a:solidFill>
                  <a:srgbClr val="FF0000"/>
                </a:solidFill>
              </a:rPr>
              <a:t>including variables, functions (called </a:t>
            </a:r>
            <a:r>
              <a:rPr lang="en-US" dirty="0" err="1">
                <a:solidFill>
                  <a:srgbClr val="FF0000"/>
                </a:solidFill>
              </a:rPr>
              <a:t>mixins</a:t>
            </a:r>
            <a:r>
              <a:rPr lang="en-US" dirty="0">
                <a:solidFill>
                  <a:srgbClr val="FF0000"/>
                </a:solidFill>
              </a:rPr>
              <a:t>) for reuse of styles, and importing capabilities to help make your CSS more modular. </a:t>
            </a:r>
          </a:p>
          <a:p>
            <a:pPr algn="just"/>
            <a:r>
              <a:rPr lang="en-US" dirty="0"/>
              <a:t>These tools then compile files written in the </a:t>
            </a:r>
            <a:r>
              <a:rPr lang="en-US" dirty="0" err="1"/>
              <a:t>precompiler</a:t>
            </a:r>
            <a:r>
              <a:rPr lang="en-US" dirty="0"/>
              <a:t> language down to plain CSS that can be understood by the browser. </a:t>
            </a:r>
          </a:p>
          <a:p>
            <a:pPr algn="just"/>
            <a:r>
              <a:rPr lang="en-US" dirty="0"/>
              <a:t>Popular </a:t>
            </a:r>
            <a:r>
              <a:rPr lang="en-US" dirty="0" err="1"/>
              <a:t>precompilers</a:t>
            </a:r>
            <a:r>
              <a:rPr lang="en-US" dirty="0"/>
              <a:t> are </a:t>
            </a:r>
            <a:r>
              <a:rPr lang="en-US" dirty="0">
                <a:solidFill>
                  <a:srgbClr val="FF0000"/>
                </a:solidFill>
              </a:rPr>
              <a:t>LESS (http://lesscss.org) and SASS (http://sass-lang.com).</a:t>
            </a:r>
            <a:endParaRPr lang="en-IN" dirty="0">
              <a:solidFill>
                <a:srgbClr val="FF0000"/>
              </a:solidFill>
            </a:endParaRPr>
          </a:p>
        </p:txBody>
      </p:sp>
    </p:spTree>
    <p:extLst>
      <p:ext uri="{BB962C8B-B14F-4D97-AF65-F5344CB8AC3E}">
        <p14:creationId xmlns:p14="http://schemas.microsoft.com/office/powerpoint/2010/main" val="5741958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D9EB8-CFB6-27D8-BDD3-C812A35A3FE2}"/>
              </a:ext>
            </a:extLst>
          </p:cNvPr>
          <p:cNvSpPr>
            <a:spLocks noGrp="1"/>
          </p:cNvSpPr>
          <p:nvPr>
            <p:ph type="title"/>
          </p:nvPr>
        </p:nvSpPr>
        <p:spPr>
          <a:xfrm>
            <a:off x="703045" y="76367"/>
            <a:ext cx="10515600" cy="1325563"/>
          </a:xfrm>
        </p:spPr>
        <p:txBody>
          <a:bodyPr/>
          <a:lstStyle/>
          <a:p>
            <a:r>
              <a:rPr lang="en-IN" b="1" dirty="0"/>
              <a:t>Variables</a:t>
            </a:r>
            <a:endParaRPr lang="en-IN" dirty="0"/>
          </a:p>
        </p:txBody>
      </p:sp>
      <p:sp>
        <p:nvSpPr>
          <p:cNvPr id="3" name="Content Placeholder 2">
            <a:extLst>
              <a:ext uri="{FF2B5EF4-FFF2-40B4-BE49-F238E27FC236}">
                <a16:creationId xmlns:a16="http://schemas.microsoft.com/office/drawing/2014/main" id="{60483649-6A40-B33C-9167-749AB4B1EDE2}"/>
              </a:ext>
            </a:extLst>
          </p:cNvPr>
          <p:cNvSpPr>
            <a:spLocks noGrp="1"/>
          </p:cNvSpPr>
          <p:nvPr>
            <p:ph idx="1"/>
          </p:nvPr>
        </p:nvSpPr>
        <p:spPr>
          <a:xfrm>
            <a:off x="703045" y="1029904"/>
            <a:ext cx="10650755" cy="5265018"/>
          </a:xfrm>
        </p:spPr>
        <p:txBody>
          <a:bodyPr>
            <a:normAutofit fontScale="77500" lnSpcReduction="20000"/>
          </a:bodyPr>
          <a:lstStyle/>
          <a:p>
            <a:pPr marL="0" indent="0">
              <a:buNone/>
            </a:pPr>
            <a:r>
              <a:rPr lang="en-US" b="1" dirty="0"/>
              <a:t>These are pretty self-explanatory:</a:t>
            </a:r>
          </a:p>
          <a:p>
            <a:pPr marL="0" indent="0">
              <a:buNone/>
            </a:pPr>
            <a:r>
              <a:rPr lang="en-US" dirty="0"/>
              <a:t>@width: 10px;</a:t>
            </a:r>
          </a:p>
          <a:p>
            <a:pPr marL="0" indent="0">
              <a:buNone/>
            </a:pPr>
            <a:r>
              <a:rPr lang="en-US" dirty="0"/>
              <a:t>@height: @width + 10px;</a:t>
            </a:r>
          </a:p>
          <a:p>
            <a:pPr marL="0" indent="0">
              <a:buNone/>
            </a:pPr>
            <a:endParaRPr lang="en-US" dirty="0"/>
          </a:p>
          <a:p>
            <a:pPr marL="0" indent="0">
              <a:buNone/>
            </a:pPr>
            <a:r>
              <a:rPr lang="en-US" dirty="0"/>
              <a:t>#header {</a:t>
            </a:r>
          </a:p>
          <a:p>
            <a:pPr marL="0" indent="0">
              <a:buNone/>
            </a:pPr>
            <a:r>
              <a:rPr lang="en-US" dirty="0"/>
              <a:t>  width: @width;</a:t>
            </a:r>
          </a:p>
          <a:p>
            <a:pPr marL="0" indent="0">
              <a:buNone/>
            </a:pPr>
            <a:r>
              <a:rPr lang="en-US" dirty="0"/>
              <a:t>  height: @height;</a:t>
            </a:r>
          </a:p>
          <a:p>
            <a:pPr marL="0" indent="0">
              <a:buNone/>
            </a:pPr>
            <a:r>
              <a:rPr lang="en-US" dirty="0"/>
              <a:t>}</a:t>
            </a:r>
          </a:p>
          <a:p>
            <a:pPr marL="0" indent="0">
              <a:buNone/>
            </a:pPr>
            <a:endParaRPr lang="en-US" dirty="0"/>
          </a:p>
          <a:p>
            <a:pPr marL="0" indent="0">
              <a:buNone/>
            </a:pPr>
            <a:r>
              <a:rPr lang="en-US" b="1" dirty="0"/>
              <a:t>Outputs:</a:t>
            </a:r>
            <a:endParaRPr lang="en-US" dirty="0"/>
          </a:p>
          <a:p>
            <a:pPr marL="0" indent="0">
              <a:buNone/>
            </a:pPr>
            <a:r>
              <a:rPr lang="en-US" dirty="0"/>
              <a:t>#header {</a:t>
            </a:r>
          </a:p>
          <a:p>
            <a:pPr marL="0" indent="0">
              <a:buNone/>
            </a:pPr>
            <a:r>
              <a:rPr lang="en-US" dirty="0"/>
              <a:t>  width: 10px;</a:t>
            </a:r>
          </a:p>
          <a:p>
            <a:pPr marL="0" indent="0">
              <a:buNone/>
            </a:pPr>
            <a:r>
              <a:rPr lang="en-US" dirty="0"/>
              <a:t>  height: 20px;</a:t>
            </a:r>
          </a:p>
          <a:p>
            <a:pPr marL="0" indent="0">
              <a:buNone/>
            </a:pPr>
            <a:r>
              <a:rPr lang="en-US" dirty="0"/>
              <a:t>}</a:t>
            </a:r>
          </a:p>
          <a:p>
            <a:endParaRPr lang="en-IN" dirty="0"/>
          </a:p>
        </p:txBody>
      </p:sp>
    </p:spTree>
    <p:extLst>
      <p:ext uri="{BB962C8B-B14F-4D97-AF65-F5344CB8AC3E}">
        <p14:creationId xmlns:p14="http://schemas.microsoft.com/office/powerpoint/2010/main" val="24122504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2B6EC-42F7-3B2D-0979-9573087D9DCD}"/>
              </a:ext>
            </a:extLst>
          </p:cNvPr>
          <p:cNvSpPr>
            <a:spLocks noGrp="1"/>
          </p:cNvSpPr>
          <p:nvPr>
            <p:ph type="title"/>
          </p:nvPr>
        </p:nvSpPr>
        <p:spPr/>
        <p:txBody>
          <a:bodyPr/>
          <a:lstStyle/>
          <a:p>
            <a:r>
              <a:rPr lang="en-US" dirty="0"/>
              <a:t>LESS and SASS selector nesting</a:t>
            </a:r>
            <a:endParaRPr lang="en-IN" dirty="0"/>
          </a:p>
        </p:txBody>
      </p:sp>
      <p:pic>
        <p:nvPicPr>
          <p:cNvPr id="5" name="Content Placeholder 4">
            <a:extLst>
              <a:ext uri="{FF2B5EF4-FFF2-40B4-BE49-F238E27FC236}">
                <a16:creationId xmlns:a16="http://schemas.microsoft.com/office/drawing/2014/main" id="{240A7D48-0FEE-233F-AEB8-B09321DBA7D7}"/>
              </a:ext>
            </a:extLst>
          </p:cNvPr>
          <p:cNvPicPr>
            <a:picLocks noGrp="1" noChangeAspect="1"/>
          </p:cNvPicPr>
          <p:nvPr>
            <p:ph idx="1"/>
          </p:nvPr>
        </p:nvPicPr>
        <p:blipFill>
          <a:blip r:embed="rId2"/>
          <a:stretch>
            <a:fillRect/>
          </a:stretch>
        </p:blipFill>
        <p:spPr>
          <a:xfrm>
            <a:off x="945397" y="1690688"/>
            <a:ext cx="4829761" cy="3899100"/>
          </a:xfrm>
        </p:spPr>
      </p:pic>
      <p:sp>
        <p:nvSpPr>
          <p:cNvPr id="7" name="TextBox 6">
            <a:extLst>
              <a:ext uri="{FF2B5EF4-FFF2-40B4-BE49-F238E27FC236}">
                <a16:creationId xmlns:a16="http://schemas.microsoft.com/office/drawing/2014/main" id="{284E8E50-8BF3-91AD-414F-806C6BBCA180}"/>
              </a:ext>
            </a:extLst>
          </p:cNvPr>
          <p:cNvSpPr txBox="1"/>
          <p:nvPr/>
        </p:nvSpPr>
        <p:spPr>
          <a:xfrm>
            <a:off x="6416843" y="1690688"/>
            <a:ext cx="5196437" cy="3416320"/>
          </a:xfrm>
          <a:prstGeom prst="rect">
            <a:avLst/>
          </a:prstGeom>
          <a:noFill/>
        </p:spPr>
        <p:txBody>
          <a:bodyPr wrap="square">
            <a:spAutoFit/>
          </a:bodyPr>
          <a:lstStyle/>
          <a:p>
            <a:pPr algn="just"/>
            <a:r>
              <a:rPr lang="en-US" sz="2400" dirty="0"/>
              <a:t>If you use these tools instead of writing plain CSS , you may be taking advantage of a nested selector feature.</a:t>
            </a:r>
          </a:p>
          <a:p>
            <a:pPr algn="just"/>
            <a:r>
              <a:rPr lang="en-US" sz="2400" dirty="0"/>
              <a:t>This looks nice, but it’s more of a service to the developer than anything else. It is</a:t>
            </a:r>
          </a:p>
          <a:p>
            <a:pPr algn="just"/>
            <a:r>
              <a:rPr lang="en-US" sz="2400" dirty="0"/>
              <a:t>more readable, because it mimics the hierarchical structure of the HTML, but this convenience comes at a performance cost. </a:t>
            </a:r>
            <a:endParaRPr lang="en-IN" sz="2400" dirty="0"/>
          </a:p>
        </p:txBody>
      </p:sp>
    </p:spTree>
    <p:extLst>
      <p:ext uri="{BB962C8B-B14F-4D97-AF65-F5344CB8AC3E}">
        <p14:creationId xmlns:p14="http://schemas.microsoft.com/office/powerpoint/2010/main" val="16481407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2DDA5-0C07-E3B6-BEA9-E1191C1CAFE6}"/>
              </a:ext>
            </a:extLst>
          </p:cNvPr>
          <p:cNvSpPr>
            <a:spLocks noGrp="1"/>
          </p:cNvSpPr>
          <p:nvPr>
            <p:ph type="title"/>
          </p:nvPr>
        </p:nvSpPr>
        <p:spPr>
          <a:xfrm>
            <a:off x="838200" y="365125"/>
            <a:ext cx="10515600" cy="915035"/>
          </a:xfrm>
        </p:spPr>
        <p:txBody>
          <a:bodyPr/>
          <a:lstStyle/>
          <a:p>
            <a:r>
              <a:rPr lang="en-US" dirty="0"/>
              <a:t>LESS/SASS nested selectors after compilation</a:t>
            </a:r>
            <a:endParaRPr lang="en-IN" dirty="0"/>
          </a:p>
        </p:txBody>
      </p:sp>
      <p:pic>
        <p:nvPicPr>
          <p:cNvPr id="11" name="Content Placeholder 10">
            <a:extLst>
              <a:ext uri="{FF2B5EF4-FFF2-40B4-BE49-F238E27FC236}">
                <a16:creationId xmlns:a16="http://schemas.microsoft.com/office/drawing/2014/main" id="{522F6A30-8D47-ACA0-A5FE-C222CB840E55}"/>
              </a:ext>
            </a:extLst>
          </p:cNvPr>
          <p:cNvPicPr>
            <a:picLocks noGrp="1" noChangeAspect="1"/>
          </p:cNvPicPr>
          <p:nvPr>
            <p:ph idx="1"/>
          </p:nvPr>
        </p:nvPicPr>
        <p:blipFill>
          <a:blip r:embed="rId2"/>
          <a:stretch>
            <a:fillRect/>
          </a:stretch>
        </p:blipFill>
        <p:spPr>
          <a:xfrm>
            <a:off x="1279564" y="1114101"/>
            <a:ext cx="4216459" cy="5660138"/>
          </a:xfrm>
        </p:spPr>
      </p:pic>
      <p:sp>
        <p:nvSpPr>
          <p:cNvPr id="4" name="TextBox 3">
            <a:extLst>
              <a:ext uri="{FF2B5EF4-FFF2-40B4-BE49-F238E27FC236}">
                <a16:creationId xmlns:a16="http://schemas.microsoft.com/office/drawing/2014/main" id="{52284685-2FE7-AA2B-3787-04ADFCD49D59}"/>
              </a:ext>
            </a:extLst>
          </p:cNvPr>
          <p:cNvSpPr txBox="1"/>
          <p:nvPr/>
        </p:nvSpPr>
        <p:spPr>
          <a:xfrm>
            <a:off x="5937387" y="1215857"/>
            <a:ext cx="5247169" cy="3785652"/>
          </a:xfrm>
          <a:prstGeom prst="rect">
            <a:avLst/>
          </a:prstGeom>
          <a:noFill/>
        </p:spPr>
        <p:txBody>
          <a:bodyPr wrap="square">
            <a:spAutoFit/>
          </a:bodyPr>
          <a:lstStyle/>
          <a:p>
            <a:pPr algn="just"/>
            <a:r>
              <a:rPr lang="en-US" sz="2000" dirty="0"/>
              <a:t>When this code is compiled into plain CSS, it looks like this. </a:t>
            </a:r>
          </a:p>
          <a:p>
            <a:pPr algn="just"/>
            <a:r>
              <a:rPr lang="en-US" sz="2000" dirty="0"/>
              <a:t>After compilation, the CSS selectors are too specific because of the nesting in the original LESS/ SASS code. </a:t>
            </a:r>
          </a:p>
          <a:p>
            <a:pPr algn="just"/>
            <a:r>
              <a:rPr lang="en-US" sz="2000" dirty="0"/>
              <a:t>In this case, every child of #main is now too specific. </a:t>
            </a:r>
          </a:p>
          <a:p>
            <a:pPr algn="just"/>
            <a:r>
              <a:rPr lang="en-US" sz="2000" dirty="0"/>
              <a:t>The deeper this nesting goes, the more problematic it’ll be. </a:t>
            </a:r>
          </a:p>
          <a:p>
            <a:pPr algn="just"/>
            <a:r>
              <a:rPr lang="en-US" sz="2000" dirty="0"/>
              <a:t>Compression and minification do mitigate this somewhat, but these overly specific selectors can slow rendering time as well.</a:t>
            </a:r>
            <a:endParaRPr lang="en-IN" sz="2000" dirty="0"/>
          </a:p>
        </p:txBody>
      </p:sp>
    </p:spTree>
    <p:extLst>
      <p:ext uri="{BB962C8B-B14F-4D97-AF65-F5344CB8AC3E}">
        <p14:creationId xmlns:p14="http://schemas.microsoft.com/office/powerpoint/2010/main" val="473377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64D989-59A7-F877-9CDB-4FDD5C157BD8}"/>
              </a:ext>
            </a:extLst>
          </p:cNvPr>
          <p:cNvSpPr>
            <a:spLocks noGrp="1"/>
          </p:cNvSpPr>
          <p:nvPr>
            <p:ph type="title"/>
          </p:nvPr>
        </p:nvSpPr>
        <p:spPr/>
        <p:txBody>
          <a:bodyPr/>
          <a:lstStyle/>
          <a:p>
            <a:r>
              <a:rPr lang="en-IN" b="0" i="0" dirty="0" err="1">
                <a:solidFill>
                  <a:srgbClr val="1D365D"/>
                </a:solidFill>
                <a:effectLst/>
                <a:latin typeface="Oxygen" panose="02000503000000000000" pitchFamily="2" charset="0"/>
              </a:rPr>
              <a:t>Mixins</a:t>
            </a:r>
            <a:br>
              <a:rPr lang="en-IN" b="0" i="0" dirty="0">
                <a:solidFill>
                  <a:srgbClr val="1D365D"/>
                </a:solidFill>
                <a:effectLst/>
                <a:latin typeface="Oxygen" panose="02000503000000000000" pitchFamily="2" charset="0"/>
              </a:rPr>
            </a:br>
            <a:endParaRPr lang="en-IN" dirty="0"/>
          </a:p>
        </p:txBody>
      </p:sp>
      <p:sp>
        <p:nvSpPr>
          <p:cNvPr id="3" name="Content Placeholder 2">
            <a:extLst>
              <a:ext uri="{FF2B5EF4-FFF2-40B4-BE49-F238E27FC236}">
                <a16:creationId xmlns:a16="http://schemas.microsoft.com/office/drawing/2014/main" id="{B698E451-2631-3D0A-2DC5-C529D7760662}"/>
              </a:ext>
            </a:extLst>
          </p:cNvPr>
          <p:cNvSpPr>
            <a:spLocks noGrp="1"/>
          </p:cNvSpPr>
          <p:nvPr>
            <p:ph idx="1"/>
          </p:nvPr>
        </p:nvSpPr>
        <p:spPr>
          <a:xfrm>
            <a:off x="838200" y="1322684"/>
            <a:ext cx="10515600" cy="4867927"/>
          </a:xfrm>
        </p:spPr>
        <p:txBody>
          <a:bodyPr>
            <a:normAutofit/>
          </a:bodyPr>
          <a:lstStyle/>
          <a:p>
            <a:pPr marL="0" indent="0">
              <a:buNone/>
            </a:pPr>
            <a:r>
              <a:rPr lang="en-US" dirty="0" err="1"/>
              <a:t>Mixins</a:t>
            </a:r>
            <a:r>
              <a:rPr lang="en-US" dirty="0"/>
              <a:t> are a way of including ("mixing in") a bunch of properties from one rule-set into another rule-set. So say we have the following class:</a:t>
            </a:r>
          </a:p>
          <a:p>
            <a:pPr marL="0" indent="0">
              <a:buNone/>
            </a:pPr>
            <a:endParaRPr lang="en-US" dirty="0"/>
          </a:p>
          <a:p>
            <a:pPr marL="0" indent="0">
              <a:buNone/>
            </a:pPr>
            <a:endParaRPr lang="en-US" dirty="0"/>
          </a:p>
          <a:p>
            <a:pPr marL="0" indent="0">
              <a:buNone/>
            </a:pPr>
            <a:r>
              <a:rPr lang="en-US" dirty="0"/>
              <a:t>And we want to use these properties inside other rule-sets. Well, we just have to drop in the name of the class where we want the properties, like so:</a:t>
            </a:r>
            <a:endParaRPr lang="en-IN" dirty="0"/>
          </a:p>
        </p:txBody>
      </p:sp>
      <p:sp>
        <p:nvSpPr>
          <p:cNvPr id="6" name="TextBox 5">
            <a:extLst>
              <a:ext uri="{FF2B5EF4-FFF2-40B4-BE49-F238E27FC236}">
                <a16:creationId xmlns:a16="http://schemas.microsoft.com/office/drawing/2014/main" id="{960CDDF3-4AF3-9D48-E284-9CB31A161655}"/>
              </a:ext>
            </a:extLst>
          </p:cNvPr>
          <p:cNvSpPr txBox="1"/>
          <p:nvPr/>
        </p:nvSpPr>
        <p:spPr>
          <a:xfrm>
            <a:off x="3047198" y="2525262"/>
            <a:ext cx="6097604" cy="646331"/>
          </a:xfrm>
          <a:prstGeom prst="rect">
            <a:avLst/>
          </a:prstGeom>
          <a:noFill/>
        </p:spPr>
        <p:txBody>
          <a:bodyPr wrap="square">
            <a:spAutoFit/>
          </a:bodyPr>
          <a:lstStyle/>
          <a:p>
            <a:r>
              <a:rPr lang="en-IN" b="0" i="0" dirty="0">
                <a:solidFill>
                  <a:srgbClr val="00358A"/>
                </a:solidFill>
                <a:effectLst/>
                <a:latin typeface="Monaco"/>
              </a:rPr>
              <a:t>.bordered</a:t>
            </a:r>
            <a:r>
              <a:rPr lang="en-IN" b="0" i="0" dirty="0">
                <a:solidFill>
                  <a:srgbClr val="393939"/>
                </a:solidFill>
                <a:effectLst/>
                <a:latin typeface="Monaco"/>
              </a:rPr>
              <a:t> { </a:t>
            </a:r>
            <a:r>
              <a:rPr lang="en-IN" b="0" i="0" dirty="0">
                <a:solidFill>
                  <a:srgbClr val="0078BD"/>
                </a:solidFill>
                <a:effectLst/>
                <a:latin typeface="Monaco"/>
              </a:rPr>
              <a:t>border-top</a:t>
            </a:r>
            <a:r>
              <a:rPr lang="en-IN" b="0" i="0" dirty="0">
                <a:solidFill>
                  <a:srgbClr val="393939"/>
                </a:solidFill>
                <a:effectLst/>
                <a:latin typeface="Monaco"/>
              </a:rPr>
              <a:t>: dotted </a:t>
            </a:r>
            <a:r>
              <a:rPr lang="en-IN" b="0" i="0" dirty="0">
                <a:solidFill>
                  <a:srgbClr val="00A3A3"/>
                </a:solidFill>
                <a:effectLst/>
                <a:latin typeface="Monaco"/>
              </a:rPr>
              <a:t>1px</a:t>
            </a:r>
            <a:r>
              <a:rPr lang="en-IN" b="0" i="0" dirty="0">
                <a:solidFill>
                  <a:srgbClr val="393939"/>
                </a:solidFill>
                <a:effectLst/>
                <a:latin typeface="Monaco"/>
              </a:rPr>
              <a:t> black; </a:t>
            </a:r>
            <a:r>
              <a:rPr lang="en-IN" b="0" i="0" dirty="0">
                <a:solidFill>
                  <a:srgbClr val="0078BD"/>
                </a:solidFill>
                <a:effectLst/>
                <a:latin typeface="Monaco"/>
              </a:rPr>
              <a:t>border-bottom</a:t>
            </a:r>
            <a:r>
              <a:rPr lang="en-IN" b="0" i="0" dirty="0">
                <a:solidFill>
                  <a:srgbClr val="393939"/>
                </a:solidFill>
                <a:effectLst/>
                <a:latin typeface="Monaco"/>
              </a:rPr>
              <a:t>: solid </a:t>
            </a:r>
            <a:r>
              <a:rPr lang="en-IN" b="0" i="0" dirty="0">
                <a:solidFill>
                  <a:srgbClr val="00A3A3"/>
                </a:solidFill>
                <a:effectLst/>
                <a:latin typeface="Monaco"/>
              </a:rPr>
              <a:t>2px</a:t>
            </a:r>
            <a:r>
              <a:rPr lang="en-IN" b="0" i="0" dirty="0">
                <a:solidFill>
                  <a:srgbClr val="393939"/>
                </a:solidFill>
                <a:effectLst/>
                <a:latin typeface="Monaco"/>
              </a:rPr>
              <a:t> black; }</a:t>
            </a:r>
            <a:endParaRPr lang="en-IN" dirty="0"/>
          </a:p>
        </p:txBody>
      </p:sp>
      <p:sp>
        <p:nvSpPr>
          <p:cNvPr id="10" name="TextBox 9">
            <a:extLst>
              <a:ext uri="{FF2B5EF4-FFF2-40B4-BE49-F238E27FC236}">
                <a16:creationId xmlns:a16="http://schemas.microsoft.com/office/drawing/2014/main" id="{899F3778-9DE6-912A-D179-CD3F6259E4A8}"/>
              </a:ext>
            </a:extLst>
          </p:cNvPr>
          <p:cNvSpPr txBox="1"/>
          <p:nvPr/>
        </p:nvSpPr>
        <p:spPr>
          <a:xfrm>
            <a:off x="4049830" y="4184551"/>
            <a:ext cx="6451333" cy="2308324"/>
          </a:xfrm>
          <a:prstGeom prst="rect">
            <a:avLst/>
          </a:prstGeom>
          <a:noFill/>
        </p:spPr>
        <p:txBody>
          <a:bodyPr wrap="square">
            <a:spAutoFit/>
          </a:bodyPr>
          <a:lstStyle/>
          <a:p>
            <a:r>
              <a:rPr lang="en-US" b="0" i="0" dirty="0">
                <a:solidFill>
                  <a:srgbClr val="D64F00"/>
                </a:solidFill>
                <a:effectLst/>
                <a:latin typeface="Monaco"/>
              </a:rPr>
              <a:t>#menu</a:t>
            </a:r>
            <a:r>
              <a:rPr lang="en-US" b="0" i="0" dirty="0">
                <a:solidFill>
                  <a:srgbClr val="393939"/>
                </a:solidFill>
                <a:effectLst/>
                <a:latin typeface="Monaco"/>
              </a:rPr>
              <a:t> </a:t>
            </a:r>
            <a:r>
              <a:rPr lang="en-US" b="0" i="0" dirty="0">
                <a:solidFill>
                  <a:srgbClr val="00358A"/>
                </a:solidFill>
                <a:effectLst/>
                <a:latin typeface="Monaco"/>
              </a:rPr>
              <a:t>a</a:t>
            </a:r>
            <a:r>
              <a:rPr lang="en-US" b="0" i="0" dirty="0">
                <a:solidFill>
                  <a:srgbClr val="393939"/>
                </a:solidFill>
                <a:effectLst/>
                <a:latin typeface="Monaco"/>
              </a:rPr>
              <a:t> { </a:t>
            </a:r>
          </a:p>
          <a:p>
            <a:r>
              <a:rPr lang="en-US" dirty="0">
                <a:solidFill>
                  <a:srgbClr val="393939"/>
                </a:solidFill>
                <a:latin typeface="Monaco"/>
              </a:rPr>
              <a:t>	</a:t>
            </a:r>
            <a:r>
              <a:rPr lang="en-US" b="0" i="0" dirty="0">
                <a:solidFill>
                  <a:srgbClr val="0078BD"/>
                </a:solidFill>
                <a:effectLst/>
                <a:latin typeface="Monaco"/>
              </a:rPr>
              <a:t>color</a:t>
            </a:r>
            <a:r>
              <a:rPr lang="en-US" b="0" i="0" dirty="0">
                <a:solidFill>
                  <a:srgbClr val="393939"/>
                </a:solidFill>
                <a:effectLst/>
                <a:latin typeface="Monaco"/>
              </a:rPr>
              <a:t>: </a:t>
            </a:r>
            <a:r>
              <a:rPr lang="en-US" b="0" i="0" dirty="0">
                <a:solidFill>
                  <a:srgbClr val="00A3A3"/>
                </a:solidFill>
                <a:effectLst/>
                <a:latin typeface="Monaco"/>
              </a:rPr>
              <a:t>#111</a:t>
            </a:r>
            <a:r>
              <a:rPr lang="en-US" b="0" i="0" dirty="0">
                <a:solidFill>
                  <a:srgbClr val="393939"/>
                </a:solidFill>
                <a:effectLst/>
                <a:latin typeface="Monaco"/>
              </a:rPr>
              <a:t>; </a:t>
            </a:r>
          </a:p>
          <a:p>
            <a:r>
              <a:rPr lang="en-US" dirty="0">
                <a:solidFill>
                  <a:srgbClr val="393939"/>
                </a:solidFill>
                <a:latin typeface="Monaco"/>
              </a:rPr>
              <a:t>	</a:t>
            </a:r>
            <a:r>
              <a:rPr lang="en-US" b="0" i="0" dirty="0">
                <a:solidFill>
                  <a:srgbClr val="00358A"/>
                </a:solidFill>
                <a:effectLst/>
                <a:latin typeface="Monaco"/>
              </a:rPr>
              <a:t>.bordered</a:t>
            </a:r>
            <a:r>
              <a:rPr lang="en-US" b="0" i="0" dirty="0">
                <a:solidFill>
                  <a:srgbClr val="393939"/>
                </a:solidFill>
                <a:effectLst/>
                <a:latin typeface="Monaco"/>
              </a:rPr>
              <a:t>(); </a:t>
            </a:r>
          </a:p>
          <a:p>
            <a:r>
              <a:rPr lang="en-US" dirty="0">
                <a:solidFill>
                  <a:srgbClr val="393939"/>
                </a:solidFill>
                <a:latin typeface="Monaco"/>
              </a:rPr>
              <a:t>	</a:t>
            </a:r>
            <a:r>
              <a:rPr lang="en-US" b="0" i="0" dirty="0">
                <a:solidFill>
                  <a:srgbClr val="393939"/>
                </a:solidFill>
                <a:effectLst/>
                <a:latin typeface="Monaco"/>
              </a:rPr>
              <a:t>} </a:t>
            </a:r>
          </a:p>
          <a:p>
            <a:r>
              <a:rPr lang="en-US" b="0" i="0" dirty="0">
                <a:solidFill>
                  <a:srgbClr val="00358A"/>
                </a:solidFill>
                <a:effectLst/>
                <a:latin typeface="Monaco"/>
              </a:rPr>
              <a:t>.post</a:t>
            </a:r>
            <a:r>
              <a:rPr lang="en-US" b="0" i="0" dirty="0">
                <a:solidFill>
                  <a:srgbClr val="393939"/>
                </a:solidFill>
                <a:effectLst/>
                <a:latin typeface="Monaco"/>
              </a:rPr>
              <a:t> </a:t>
            </a:r>
            <a:r>
              <a:rPr lang="en-US" b="0" i="0" dirty="0">
                <a:solidFill>
                  <a:srgbClr val="00358A"/>
                </a:solidFill>
                <a:effectLst/>
                <a:latin typeface="Monaco"/>
              </a:rPr>
              <a:t>a</a:t>
            </a:r>
            <a:r>
              <a:rPr lang="en-US" b="0" i="0" dirty="0">
                <a:solidFill>
                  <a:srgbClr val="393939"/>
                </a:solidFill>
                <a:effectLst/>
                <a:latin typeface="Monaco"/>
              </a:rPr>
              <a:t> { </a:t>
            </a:r>
          </a:p>
          <a:p>
            <a:r>
              <a:rPr lang="en-US" dirty="0">
                <a:solidFill>
                  <a:srgbClr val="393939"/>
                </a:solidFill>
                <a:latin typeface="Monaco"/>
              </a:rPr>
              <a:t>	</a:t>
            </a:r>
            <a:r>
              <a:rPr lang="en-US" b="0" i="0" dirty="0">
                <a:solidFill>
                  <a:srgbClr val="0078BD"/>
                </a:solidFill>
                <a:effectLst/>
                <a:latin typeface="Monaco"/>
              </a:rPr>
              <a:t>color</a:t>
            </a:r>
            <a:r>
              <a:rPr lang="en-US" b="0" i="0" dirty="0">
                <a:solidFill>
                  <a:srgbClr val="393939"/>
                </a:solidFill>
                <a:effectLst/>
                <a:latin typeface="Monaco"/>
              </a:rPr>
              <a:t>: red; </a:t>
            </a:r>
          </a:p>
          <a:p>
            <a:r>
              <a:rPr lang="en-US" dirty="0">
                <a:solidFill>
                  <a:srgbClr val="393939"/>
                </a:solidFill>
                <a:latin typeface="Monaco"/>
              </a:rPr>
              <a:t>	</a:t>
            </a:r>
            <a:r>
              <a:rPr lang="en-US" b="0" i="0" dirty="0">
                <a:solidFill>
                  <a:srgbClr val="00358A"/>
                </a:solidFill>
                <a:effectLst/>
                <a:latin typeface="Monaco"/>
              </a:rPr>
              <a:t>.bordered</a:t>
            </a:r>
            <a:r>
              <a:rPr lang="en-US" b="0" i="0" dirty="0">
                <a:solidFill>
                  <a:srgbClr val="393939"/>
                </a:solidFill>
                <a:effectLst/>
                <a:latin typeface="Monaco"/>
              </a:rPr>
              <a:t>(); </a:t>
            </a:r>
          </a:p>
          <a:p>
            <a:r>
              <a:rPr lang="en-US" b="0" i="0" dirty="0">
                <a:solidFill>
                  <a:srgbClr val="393939"/>
                </a:solidFill>
                <a:effectLst/>
                <a:latin typeface="Monaco"/>
              </a:rPr>
              <a:t>}</a:t>
            </a:r>
            <a:endParaRPr lang="en-IN" dirty="0"/>
          </a:p>
        </p:txBody>
      </p:sp>
    </p:spTree>
    <p:extLst>
      <p:ext uri="{BB962C8B-B14F-4D97-AF65-F5344CB8AC3E}">
        <p14:creationId xmlns:p14="http://schemas.microsoft.com/office/powerpoint/2010/main" val="11369850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89F05-C4FC-EC09-4E5D-9F36FF9587CC}"/>
              </a:ext>
            </a:extLst>
          </p:cNvPr>
          <p:cNvSpPr>
            <a:spLocks noGrp="1"/>
          </p:cNvSpPr>
          <p:nvPr>
            <p:ph type="title"/>
          </p:nvPr>
        </p:nvSpPr>
        <p:spPr/>
        <p:txBody>
          <a:bodyPr/>
          <a:lstStyle/>
          <a:p>
            <a:r>
              <a:rPr lang="en-IN" dirty="0"/>
              <a:t>Don’t repeat yourself</a:t>
            </a:r>
          </a:p>
        </p:txBody>
      </p:sp>
      <p:sp>
        <p:nvSpPr>
          <p:cNvPr id="3" name="Content Placeholder 2">
            <a:extLst>
              <a:ext uri="{FF2B5EF4-FFF2-40B4-BE49-F238E27FC236}">
                <a16:creationId xmlns:a16="http://schemas.microsoft.com/office/drawing/2014/main" id="{F0B2D3F8-CED0-91D3-3D0D-7607DE90DDBE}"/>
              </a:ext>
            </a:extLst>
          </p:cNvPr>
          <p:cNvSpPr>
            <a:spLocks noGrp="1"/>
          </p:cNvSpPr>
          <p:nvPr>
            <p:ph idx="1"/>
          </p:nvPr>
        </p:nvSpPr>
        <p:spPr/>
        <p:txBody>
          <a:bodyPr/>
          <a:lstStyle/>
          <a:p>
            <a:pPr algn="just"/>
            <a:r>
              <a:rPr lang="en-US" dirty="0"/>
              <a:t>Another problem that front-end developers encounter in CSS is that properties are often duplicated across selectors. </a:t>
            </a:r>
          </a:p>
          <a:p>
            <a:pPr algn="just"/>
            <a:r>
              <a:rPr lang="en-US" dirty="0"/>
              <a:t>An example is multiple selectors that specify the same background color or font style. </a:t>
            </a:r>
          </a:p>
          <a:p>
            <a:pPr algn="just"/>
            <a:r>
              <a:rPr lang="en-US" dirty="0"/>
              <a:t>By minimizing the number of times a property is declared, you can cut down on bloat and make your CSS more maintainable.</a:t>
            </a:r>
            <a:endParaRPr lang="en-IN" dirty="0"/>
          </a:p>
        </p:txBody>
      </p:sp>
    </p:spTree>
    <p:extLst>
      <p:ext uri="{BB962C8B-B14F-4D97-AF65-F5344CB8AC3E}">
        <p14:creationId xmlns:p14="http://schemas.microsoft.com/office/powerpoint/2010/main" val="42203703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CD327-58BB-EC13-528F-9E9133E835AD}"/>
              </a:ext>
            </a:extLst>
          </p:cNvPr>
          <p:cNvSpPr>
            <a:spLocks noGrp="1"/>
          </p:cNvSpPr>
          <p:nvPr>
            <p:ph type="title"/>
          </p:nvPr>
        </p:nvSpPr>
        <p:spPr/>
        <p:txBody>
          <a:bodyPr/>
          <a:lstStyle/>
          <a:p>
            <a:r>
              <a:rPr lang="en-IN" dirty="0"/>
              <a:t>This chapter covers</a:t>
            </a:r>
          </a:p>
        </p:txBody>
      </p:sp>
      <p:sp>
        <p:nvSpPr>
          <p:cNvPr id="3" name="Content Placeholder 2">
            <a:extLst>
              <a:ext uri="{FF2B5EF4-FFF2-40B4-BE49-F238E27FC236}">
                <a16:creationId xmlns:a16="http://schemas.microsoft.com/office/drawing/2014/main" id="{9DD477CA-D546-362E-0767-29ABCABB72C9}"/>
              </a:ext>
            </a:extLst>
          </p:cNvPr>
          <p:cNvSpPr>
            <a:spLocks noGrp="1"/>
          </p:cNvSpPr>
          <p:nvPr>
            <p:ph idx="1"/>
          </p:nvPr>
        </p:nvSpPr>
        <p:spPr/>
        <p:txBody>
          <a:bodyPr>
            <a:normAutofit lnSpcReduction="10000"/>
          </a:bodyPr>
          <a:lstStyle/>
          <a:p>
            <a:pPr algn="just"/>
            <a:r>
              <a:rPr lang="en-US" dirty="0"/>
              <a:t>Reducing the size of your CSS by taking advantage of </a:t>
            </a:r>
            <a:r>
              <a:rPr lang="en-US" dirty="0">
                <a:solidFill>
                  <a:srgbClr val="FF0000"/>
                </a:solidFill>
              </a:rPr>
              <a:t>shorthand CSS properties</a:t>
            </a:r>
            <a:r>
              <a:rPr lang="en-US" dirty="0"/>
              <a:t>, using </a:t>
            </a:r>
            <a:r>
              <a:rPr lang="en-US" dirty="0">
                <a:solidFill>
                  <a:srgbClr val="FF0000"/>
                </a:solidFill>
              </a:rPr>
              <a:t>shallow CSS selectors</a:t>
            </a:r>
            <a:r>
              <a:rPr lang="en-US" dirty="0"/>
              <a:t>, and </a:t>
            </a:r>
            <a:r>
              <a:rPr lang="en-US" dirty="0">
                <a:solidFill>
                  <a:srgbClr val="FF0000"/>
                </a:solidFill>
              </a:rPr>
              <a:t>implementing the DRY principle</a:t>
            </a:r>
          </a:p>
          <a:p>
            <a:pPr algn="just"/>
            <a:r>
              <a:rPr lang="en-US" dirty="0">
                <a:solidFill>
                  <a:srgbClr val="FF0000"/>
                </a:solidFill>
              </a:rPr>
              <a:t>Segmenting your CSS </a:t>
            </a:r>
            <a:r>
              <a:rPr lang="en-US" dirty="0"/>
              <a:t>by using unique page templates</a:t>
            </a:r>
          </a:p>
          <a:p>
            <a:pPr algn="just"/>
            <a:r>
              <a:rPr lang="en-US" dirty="0"/>
              <a:t>Understanding the importance of </a:t>
            </a:r>
            <a:r>
              <a:rPr lang="en-US" dirty="0">
                <a:solidFill>
                  <a:srgbClr val="FF0000"/>
                </a:solidFill>
              </a:rPr>
              <a:t>mobile-first responsive web design</a:t>
            </a:r>
          </a:p>
          <a:p>
            <a:pPr algn="just"/>
            <a:r>
              <a:rPr lang="en-US" dirty="0"/>
              <a:t>Knowing what makes a page mobile-friendly, and how this matters to Google search rankings</a:t>
            </a:r>
          </a:p>
          <a:p>
            <a:pPr algn="just"/>
            <a:r>
              <a:rPr lang="en-US" dirty="0"/>
              <a:t>Improving the performance of your CSS by </a:t>
            </a:r>
            <a:r>
              <a:rPr lang="en-US" dirty="0">
                <a:solidFill>
                  <a:srgbClr val="FF0000"/>
                </a:solidFill>
              </a:rPr>
              <a:t>avoiding bad practices and using higher-performing CSS selectors, the flexbox layout engine, and CSS transitions</a:t>
            </a:r>
            <a:endParaRPr lang="en-IN" dirty="0">
              <a:solidFill>
                <a:srgbClr val="FF0000"/>
              </a:solidFill>
            </a:endParaRPr>
          </a:p>
        </p:txBody>
      </p:sp>
    </p:spTree>
    <p:extLst>
      <p:ext uri="{BB962C8B-B14F-4D97-AF65-F5344CB8AC3E}">
        <p14:creationId xmlns:p14="http://schemas.microsoft.com/office/powerpoint/2010/main" val="1079178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4B37D-75D2-0C50-6015-229465AABD6A}"/>
              </a:ext>
            </a:extLst>
          </p:cNvPr>
          <p:cNvSpPr>
            <a:spLocks noGrp="1"/>
          </p:cNvSpPr>
          <p:nvPr>
            <p:ph type="title"/>
          </p:nvPr>
        </p:nvSpPr>
        <p:spPr/>
        <p:txBody>
          <a:bodyPr/>
          <a:lstStyle/>
          <a:p>
            <a:r>
              <a:rPr lang="en-IN" dirty="0"/>
              <a:t>Going DRY</a:t>
            </a:r>
          </a:p>
        </p:txBody>
      </p:sp>
      <p:sp>
        <p:nvSpPr>
          <p:cNvPr id="3" name="Content Placeholder 2">
            <a:extLst>
              <a:ext uri="{FF2B5EF4-FFF2-40B4-BE49-F238E27FC236}">
                <a16:creationId xmlns:a16="http://schemas.microsoft.com/office/drawing/2014/main" id="{1CBF0E5E-4886-1607-837F-71CCE8CFE921}"/>
              </a:ext>
            </a:extLst>
          </p:cNvPr>
          <p:cNvSpPr>
            <a:spLocks noGrp="1"/>
          </p:cNvSpPr>
          <p:nvPr>
            <p:ph idx="1"/>
          </p:nvPr>
        </p:nvSpPr>
        <p:spPr/>
        <p:txBody>
          <a:bodyPr/>
          <a:lstStyle/>
          <a:p>
            <a:pPr algn="just"/>
            <a:r>
              <a:rPr lang="en-US" dirty="0"/>
              <a:t>The </a:t>
            </a:r>
            <a:r>
              <a:rPr lang="en-US" dirty="0">
                <a:solidFill>
                  <a:srgbClr val="FF0000"/>
                </a:solidFill>
              </a:rPr>
              <a:t>DRY principle </a:t>
            </a:r>
            <a:r>
              <a:rPr lang="en-US" dirty="0"/>
              <a:t>is simple in that it seeks to reduce redundancy in CSS wherever practical and possible. </a:t>
            </a:r>
          </a:p>
          <a:p>
            <a:pPr algn="just"/>
            <a:r>
              <a:rPr lang="en-US" dirty="0">
                <a:solidFill>
                  <a:srgbClr val="FF0000"/>
                </a:solidFill>
              </a:rPr>
              <a:t>Two selectors contain identical background rules.</a:t>
            </a:r>
            <a:r>
              <a:rPr lang="en-US" dirty="0"/>
              <a:t> DRY dictates that you should </a:t>
            </a:r>
            <a:r>
              <a:rPr lang="en-US" dirty="0">
                <a:solidFill>
                  <a:srgbClr val="FF0000"/>
                </a:solidFill>
              </a:rPr>
              <a:t>combine these not only to save space</a:t>
            </a:r>
            <a:r>
              <a:rPr lang="en-US" dirty="0"/>
              <a:t>, </a:t>
            </a:r>
            <a:r>
              <a:rPr lang="en-US" dirty="0">
                <a:solidFill>
                  <a:srgbClr val="FF0000"/>
                </a:solidFill>
              </a:rPr>
              <a:t>but also to provide increased maintainability.</a:t>
            </a:r>
            <a:r>
              <a:rPr lang="en-US" dirty="0"/>
              <a:t> </a:t>
            </a:r>
          </a:p>
          <a:p>
            <a:pPr algn="just"/>
            <a:r>
              <a:rPr lang="en-US" dirty="0"/>
              <a:t>One method for finding redundancy is to look at common rules and combine them under multiple selectors.</a:t>
            </a:r>
            <a:endParaRPr lang="en-IN" dirty="0"/>
          </a:p>
        </p:txBody>
      </p:sp>
    </p:spTree>
    <p:extLst>
      <p:ext uri="{BB962C8B-B14F-4D97-AF65-F5344CB8AC3E}">
        <p14:creationId xmlns:p14="http://schemas.microsoft.com/office/powerpoint/2010/main" val="11599276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44FA46A7-B1D3-23D1-C349-87009CCFD40D}"/>
              </a:ext>
            </a:extLst>
          </p:cNvPr>
          <p:cNvPicPr>
            <a:picLocks noGrp="1" noChangeAspect="1"/>
          </p:cNvPicPr>
          <p:nvPr>
            <p:ph idx="1"/>
          </p:nvPr>
        </p:nvPicPr>
        <p:blipFill>
          <a:blip r:embed="rId2"/>
          <a:stretch>
            <a:fillRect/>
          </a:stretch>
        </p:blipFill>
        <p:spPr>
          <a:xfrm>
            <a:off x="1876926" y="996313"/>
            <a:ext cx="7701799" cy="3127526"/>
          </a:xfrm>
        </p:spPr>
      </p:pic>
      <p:sp>
        <p:nvSpPr>
          <p:cNvPr id="7" name="TextBox 6">
            <a:extLst>
              <a:ext uri="{FF2B5EF4-FFF2-40B4-BE49-F238E27FC236}">
                <a16:creationId xmlns:a16="http://schemas.microsoft.com/office/drawing/2014/main" id="{3898DD2D-9777-62C8-5F16-27696785DF80}"/>
              </a:ext>
            </a:extLst>
          </p:cNvPr>
          <p:cNvSpPr txBox="1"/>
          <p:nvPr/>
        </p:nvSpPr>
        <p:spPr>
          <a:xfrm>
            <a:off x="1338713" y="4505408"/>
            <a:ext cx="10189945" cy="646331"/>
          </a:xfrm>
          <a:prstGeom prst="rect">
            <a:avLst/>
          </a:prstGeom>
          <a:noFill/>
        </p:spPr>
        <p:txBody>
          <a:bodyPr wrap="square">
            <a:spAutoFit/>
          </a:bodyPr>
          <a:lstStyle/>
          <a:p>
            <a:pPr algn="just"/>
            <a:r>
              <a:rPr lang="en-IN" dirty="0"/>
              <a:t>An example of the DRY principle. Two selectors have the same background property. To save space and</a:t>
            </a:r>
          </a:p>
          <a:p>
            <a:pPr algn="just"/>
            <a:r>
              <a:rPr lang="en-IN" dirty="0"/>
              <a:t>eliminate redundancy, the background property and the selectors are combined.</a:t>
            </a:r>
          </a:p>
        </p:txBody>
      </p:sp>
    </p:spTree>
    <p:extLst>
      <p:ext uri="{BB962C8B-B14F-4D97-AF65-F5344CB8AC3E}">
        <p14:creationId xmlns:p14="http://schemas.microsoft.com/office/powerpoint/2010/main" val="3493623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B5829-2B18-E6CF-1657-30F36223310A}"/>
              </a:ext>
            </a:extLst>
          </p:cNvPr>
          <p:cNvSpPr>
            <a:spLocks noGrp="1"/>
          </p:cNvSpPr>
          <p:nvPr>
            <p:ph type="title"/>
          </p:nvPr>
        </p:nvSpPr>
        <p:spPr>
          <a:xfrm>
            <a:off x="794485" y="89351"/>
            <a:ext cx="10515600" cy="1325563"/>
          </a:xfrm>
        </p:spPr>
        <p:txBody>
          <a:bodyPr/>
          <a:lstStyle/>
          <a:p>
            <a:r>
              <a:rPr lang="en-IN" dirty="0"/>
              <a:t>Finding redundancies with </a:t>
            </a:r>
            <a:r>
              <a:rPr lang="en-IN" dirty="0" err="1"/>
              <a:t>csscss</a:t>
            </a:r>
            <a:endParaRPr lang="en-IN" dirty="0"/>
          </a:p>
        </p:txBody>
      </p:sp>
      <p:sp>
        <p:nvSpPr>
          <p:cNvPr id="3" name="Content Placeholder 2">
            <a:extLst>
              <a:ext uri="{FF2B5EF4-FFF2-40B4-BE49-F238E27FC236}">
                <a16:creationId xmlns:a16="http://schemas.microsoft.com/office/drawing/2014/main" id="{4D42C40B-1263-968C-3F8E-9086A618BF2C}"/>
              </a:ext>
            </a:extLst>
          </p:cNvPr>
          <p:cNvSpPr>
            <a:spLocks noGrp="1"/>
          </p:cNvSpPr>
          <p:nvPr>
            <p:ph idx="1"/>
          </p:nvPr>
        </p:nvSpPr>
        <p:spPr>
          <a:xfrm>
            <a:off x="750770" y="1047976"/>
            <a:ext cx="10603029" cy="5093518"/>
          </a:xfrm>
        </p:spPr>
        <p:txBody>
          <a:bodyPr>
            <a:noAutofit/>
          </a:bodyPr>
          <a:lstStyle/>
          <a:p>
            <a:pPr algn="just">
              <a:lnSpc>
                <a:spcPct val="100000"/>
              </a:lnSpc>
            </a:pPr>
            <a:r>
              <a:rPr lang="en-US" sz="2400" dirty="0" err="1"/>
              <a:t>csscss</a:t>
            </a:r>
            <a:r>
              <a:rPr lang="en-US" sz="2400" dirty="0"/>
              <a:t> is a command-line tool that finds redundancies in your CSS . To install </a:t>
            </a:r>
            <a:r>
              <a:rPr lang="en-US" sz="2400" dirty="0" err="1"/>
              <a:t>csscss</a:t>
            </a:r>
            <a:r>
              <a:rPr lang="en-US" sz="2400" dirty="0"/>
              <a:t>, you </a:t>
            </a:r>
            <a:r>
              <a:rPr lang="en-US" sz="2400" dirty="0">
                <a:solidFill>
                  <a:srgbClr val="FF0000"/>
                </a:solidFill>
              </a:rPr>
              <a:t>need Ruby’s gem installer</a:t>
            </a:r>
            <a:r>
              <a:rPr lang="en-US" sz="2400" dirty="0"/>
              <a:t>, which is similar to Node’s </a:t>
            </a:r>
            <a:r>
              <a:rPr lang="en-US" sz="2400" dirty="0" err="1"/>
              <a:t>npm</a:t>
            </a:r>
            <a:r>
              <a:rPr lang="en-US" sz="2400" dirty="0"/>
              <a:t> executable, but for Ruby packages. If you have SASS installed, gem is already available to you.</a:t>
            </a:r>
          </a:p>
          <a:p>
            <a:pPr algn="just">
              <a:lnSpc>
                <a:spcPct val="100000"/>
              </a:lnSpc>
            </a:pPr>
            <a:r>
              <a:rPr lang="en-US" sz="2400" dirty="0"/>
              <a:t>To install Ruby on Windows, go to </a:t>
            </a:r>
            <a:r>
              <a:rPr lang="en-US" sz="2400" dirty="0">
                <a:solidFill>
                  <a:srgbClr val="FF0000"/>
                </a:solidFill>
              </a:rPr>
              <a:t>http://rubyinstaller.org/downloads </a:t>
            </a:r>
            <a:r>
              <a:rPr lang="en-US" sz="2400" dirty="0"/>
              <a:t>and grab the installer that’s right for your system. </a:t>
            </a:r>
          </a:p>
          <a:p>
            <a:pPr algn="just">
              <a:lnSpc>
                <a:spcPct val="100000"/>
              </a:lnSpc>
            </a:pPr>
            <a:r>
              <a:rPr lang="en-US" sz="2400" dirty="0"/>
              <a:t>Installing the software is a simple and guided process. </a:t>
            </a:r>
          </a:p>
          <a:p>
            <a:pPr algn="just">
              <a:lnSpc>
                <a:spcPct val="100000"/>
              </a:lnSpc>
            </a:pPr>
            <a:r>
              <a:rPr lang="en-US" sz="2400" dirty="0"/>
              <a:t>After Ruby is installed, you can </a:t>
            </a:r>
            <a:r>
              <a:rPr lang="en-US" sz="2400" dirty="0">
                <a:solidFill>
                  <a:srgbClr val="FF0000"/>
                </a:solidFill>
              </a:rPr>
              <a:t>install </a:t>
            </a:r>
            <a:r>
              <a:rPr lang="en-US" sz="2400" dirty="0" err="1">
                <a:solidFill>
                  <a:srgbClr val="FF0000"/>
                </a:solidFill>
              </a:rPr>
              <a:t>csscss</a:t>
            </a:r>
            <a:r>
              <a:rPr lang="en-US" sz="2400" dirty="0"/>
              <a:t> with gem by typing in the following command:</a:t>
            </a:r>
          </a:p>
          <a:p>
            <a:pPr marL="457200" lvl="1" indent="0" algn="just">
              <a:lnSpc>
                <a:spcPct val="100000"/>
              </a:lnSpc>
              <a:buNone/>
            </a:pPr>
            <a:r>
              <a:rPr lang="en-US" dirty="0">
                <a:solidFill>
                  <a:srgbClr val="FF0000"/>
                </a:solidFill>
              </a:rPr>
              <a:t>gem install </a:t>
            </a:r>
            <a:r>
              <a:rPr lang="en-US" dirty="0" err="1">
                <a:solidFill>
                  <a:srgbClr val="FF0000"/>
                </a:solidFill>
              </a:rPr>
              <a:t>csscss</a:t>
            </a:r>
            <a:endParaRPr lang="en-US" dirty="0">
              <a:solidFill>
                <a:srgbClr val="FF0000"/>
              </a:solidFill>
            </a:endParaRPr>
          </a:p>
          <a:p>
            <a:pPr algn="just">
              <a:lnSpc>
                <a:spcPct val="100000"/>
              </a:lnSpc>
            </a:pPr>
            <a:r>
              <a:rPr lang="en-US" sz="2400" dirty="0"/>
              <a:t>After a moment, the gem package manager will install </a:t>
            </a:r>
            <a:r>
              <a:rPr lang="en-US" sz="2400" dirty="0" err="1"/>
              <a:t>csscss</a:t>
            </a:r>
            <a:r>
              <a:rPr lang="en-US" sz="2400" dirty="0"/>
              <a:t>, and you’ll be able to run it against a CSS file. </a:t>
            </a:r>
          </a:p>
        </p:txBody>
      </p:sp>
    </p:spTree>
    <p:extLst>
      <p:ext uri="{BB962C8B-B14F-4D97-AF65-F5344CB8AC3E}">
        <p14:creationId xmlns:p14="http://schemas.microsoft.com/office/powerpoint/2010/main" val="6505348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B5829-2B18-E6CF-1657-30F36223310A}"/>
              </a:ext>
            </a:extLst>
          </p:cNvPr>
          <p:cNvSpPr>
            <a:spLocks noGrp="1"/>
          </p:cNvSpPr>
          <p:nvPr>
            <p:ph type="title"/>
          </p:nvPr>
        </p:nvSpPr>
        <p:spPr/>
        <p:txBody>
          <a:bodyPr/>
          <a:lstStyle/>
          <a:p>
            <a:r>
              <a:rPr lang="en-IN" dirty="0"/>
              <a:t>Finding redundancies with </a:t>
            </a:r>
            <a:r>
              <a:rPr lang="en-IN" dirty="0" err="1"/>
              <a:t>csscss</a:t>
            </a:r>
            <a:endParaRPr lang="en-IN" dirty="0"/>
          </a:p>
        </p:txBody>
      </p:sp>
      <p:sp>
        <p:nvSpPr>
          <p:cNvPr id="3" name="Content Placeholder 2">
            <a:extLst>
              <a:ext uri="{FF2B5EF4-FFF2-40B4-BE49-F238E27FC236}">
                <a16:creationId xmlns:a16="http://schemas.microsoft.com/office/drawing/2014/main" id="{4D42C40B-1263-968C-3F8E-9086A618BF2C}"/>
              </a:ext>
            </a:extLst>
          </p:cNvPr>
          <p:cNvSpPr>
            <a:spLocks noGrp="1"/>
          </p:cNvSpPr>
          <p:nvPr>
            <p:ph idx="1"/>
          </p:nvPr>
        </p:nvSpPr>
        <p:spPr>
          <a:xfrm>
            <a:off x="750771" y="1414914"/>
            <a:ext cx="10603029" cy="4762049"/>
          </a:xfrm>
        </p:spPr>
        <p:txBody>
          <a:bodyPr>
            <a:normAutofit lnSpcReduction="10000"/>
          </a:bodyPr>
          <a:lstStyle/>
          <a:p>
            <a:pPr algn="just">
              <a:lnSpc>
                <a:spcPct val="170000"/>
              </a:lnSpc>
            </a:pPr>
            <a:r>
              <a:rPr lang="en-US" sz="2400" dirty="0"/>
              <a:t>Try running it on styles.css from the client’s site:</a:t>
            </a:r>
          </a:p>
          <a:p>
            <a:pPr marL="457200" lvl="1" indent="0" algn="just">
              <a:lnSpc>
                <a:spcPct val="170000"/>
              </a:lnSpc>
              <a:buNone/>
            </a:pPr>
            <a:r>
              <a:rPr lang="en-US" dirty="0" err="1">
                <a:solidFill>
                  <a:srgbClr val="FF0000"/>
                </a:solidFill>
              </a:rPr>
              <a:t>csscss</a:t>
            </a:r>
            <a:r>
              <a:rPr lang="en-US" dirty="0">
                <a:solidFill>
                  <a:srgbClr val="FF0000"/>
                </a:solidFill>
              </a:rPr>
              <a:t> styles.css –v –-no-match-shorthand</a:t>
            </a:r>
          </a:p>
          <a:p>
            <a:pPr algn="just">
              <a:lnSpc>
                <a:spcPct val="170000"/>
              </a:lnSpc>
            </a:pPr>
            <a:r>
              <a:rPr lang="en-US" sz="2400" dirty="0"/>
              <a:t>This command examines styles.css for redundant rules by </a:t>
            </a:r>
            <a:r>
              <a:rPr lang="en-US" sz="2400" dirty="0">
                <a:solidFill>
                  <a:srgbClr val="FF0000"/>
                </a:solidFill>
              </a:rPr>
              <a:t>using two arguments</a:t>
            </a:r>
            <a:r>
              <a:rPr lang="en-US" sz="2400" dirty="0"/>
              <a:t>. </a:t>
            </a:r>
          </a:p>
          <a:p>
            <a:pPr algn="just">
              <a:lnSpc>
                <a:spcPct val="170000"/>
              </a:lnSpc>
            </a:pPr>
            <a:r>
              <a:rPr lang="en-US" sz="2400" dirty="0">
                <a:solidFill>
                  <a:srgbClr val="FF0000"/>
                </a:solidFill>
              </a:rPr>
              <a:t>The -v argument tells the program to be verbose and print out the matching rules. </a:t>
            </a:r>
          </a:p>
          <a:p>
            <a:pPr algn="just">
              <a:lnSpc>
                <a:spcPct val="170000"/>
              </a:lnSpc>
            </a:pPr>
            <a:r>
              <a:rPr lang="en-US" sz="2400" dirty="0">
                <a:solidFill>
                  <a:srgbClr val="FF0000"/>
                </a:solidFill>
              </a:rPr>
              <a:t>The --no-match-shorthand argument keeps the program from expanding any matching shorthand rules such as border-bottom into more-explicit rules such as border-bottom-style. If you want to expand those rules, remove that switch.</a:t>
            </a:r>
            <a:endParaRPr lang="en-IN" sz="2400" dirty="0">
              <a:solidFill>
                <a:srgbClr val="FF0000"/>
              </a:solidFill>
            </a:endParaRPr>
          </a:p>
        </p:txBody>
      </p:sp>
    </p:spTree>
    <p:extLst>
      <p:ext uri="{BB962C8B-B14F-4D97-AF65-F5344CB8AC3E}">
        <p14:creationId xmlns:p14="http://schemas.microsoft.com/office/powerpoint/2010/main" val="40604191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E3DFD8-15D0-9FAB-C267-2C31036750F4}"/>
              </a:ext>
            </a:extLst>
          </p:cNvPr>
          <p:cNvSpPr>
            <a:spLocks noGrp="1"/>
          </p:cNvSpPr>
          <p:nvPr>
            <p:ph type="title"/>
          </p:nvPr>
        </p:nvSpPr>
        <p:spPr/>
        <p:txBody>
          <a:bodyPr/>
          <a:lstStyle/>
          <a:p>
            <a:r>
              <a:rPr lang="en-US" dirty="0"/>
              <a:t>A portion of </a:t>
            </a:r>
            <a:r>
              <a:rPr lang="en-US" dirty="0" err="1"/>
              <a:t>csscss</a:t>
            </a:r>
            <a:r>
              <a:rPr lang="en-US" dirty="0"/>
              <a:t> output</a:t>
            </a:r>
            <a:endParaRPr lang="en-IN" dirty="0"/>
          </a:p>
        </p:txBody>
      </p:sp>
      <p:sp>
        <p:nvSpPr>
          <p:cNvPr id="3" name="Content Placeholder 2">
            <a:extLst>
              <a:ext uri="{FF2B5EF4-FFF2-40B4-BE49-F238E27FC236}">
                <a16:creationId xmlns:a16="http://schemas.microsoft.com/office/drawing/2014/main" id="{CCFA1570-ABA4-898F-8D29-B5A0E1AE78B1}"/>
              </a:ext>
            </a:extLst>
          </p:cNvPr>
          <p:cNvSpPr>
            <a:spLocks noGrp="1"/>
          </p:cNvSpPr>
          <p:nvPr>
            <p:ph idx="1"/>
          </p:nvPr>
        </p:nvSpPr>
        <p:spPr/>
        <p:txBody>
          <a:bodyPr>
            <a:normAutofit fontScale="62500" lnSpcReduction="20000"/>
          </a:bodyPr>
          <a:lstStyle/>
          <a:p>
            <a:pPr marL="0" indent="0">
              <a:buNone/>
            </a:pPr>
            <a:r>
              <a:rPr lang="en-IN" dirty="0"/>
              <a:t>{#okayButton}, {#schedule} AND {.</a:t>
            </a:r>
            <a:r>
              <a:rPr lang="en-IN" dirty="0" err="1"/>
              <a:t>submitAppointment</a:t>
            </a:r>
            <a:r>
              <a:rPr lang="en-IN" dirty="0"/>
              <a:t> a} share 12 declarations</a:t>
            </a:r>
          </a:p>
          <a:p>
            <a:pPr marL="0" indent="0">
              <a:buNone/>
            </a:pPr>
            <a:r>
              <a:rPr lang="en-IN" dirty="0"/>
              <a:t>- background: #c40a0a</a:t>
            </a:r>
          </a:p>
          <a:p>
            <a:pPr marL="0" indent="0">
              <a:buNone/>
            </a:pPr>
            <a:r>
              <a:rPr lang="en-IN" dirty="0"/>
              <a:t>- border-bottom: 4px solid #630505</a:t>
            </a:r>
          </a:p>
          <a:p>
            <a:pPr marL="0" indent="0">
              <a:buNone/>
            </a:pPr>
            <a:r>
              <a:rPr lang="en-IN" dirty="0"/>
              <a:t>- border-radius: 8px</a:t>
            </a:r>
          </a:p>
          <a:p>
            <a:pPr marL="0" indent="0">
              <a:buNone/>
            </a:pPr>
            <a:r>
              <a:rPr lang="en-IN" dirty="0"/>
              <a:t>- </a:t>
            </a:r>
            <a:r>
              <a:rPr lang="en-IN" dirty="0" err="1"/>
              <a:t>color</a:t>
            </a:r>
            <a:r>
              <a:rPr lang="en-IN" dirty="0"/>
              <a:t>: #fff</a:t>
            </a:r>
          </a:p>
          <a:p>
            <a:pPr marL="0" indent="0">
              <a:buNone/>
            </a:pPr>
            <a:r>
              <a:rPr lang="en-IN" dirty="0"/>
              <a:t>- display: inline-block</a:t>
            </a:r>
          </a:p>
          <a:p>
            <a:pPr marL="0" indent="0">
              <a:buNone/>
            </a:pPr>
            <a:r>
              <a:rPr lang="en-IN" dirty="0"/>
              <a:t>- font-size: 20px</a:t>
            </a:r>
          </a:p>
          <a:p>
            <a:pPr marL="0" indent="0">
              <a:buNone/>
            </a:pPr>
            <a:r>
              <a:rPr lang="en-IN" dirty="0"/>
              <a:t>- font-weight: 700</a:t>
            </a:r>
          </a:p>
          <a:p>
            <a:pPr marL="0" indent="0">
              <a:buNone/>
            </a:pPr>
            <a:r>
              <a:rPr lang="en-IN" dirty="0"/>
              <a:t>- letter-spacing: -0.5px</a:t>
            </a:r>
          </a:p>
          <a:p>
            <a:pPr marL="0" indent="0">
              <a:buNone/>
            </a:pPr>
            <a:r>
              <a:rPr lang="en-IN" dirty="0"/>
              <a:t>- line-height: 22px</a:t>
            </a:r>
          </a:p>
          <a:p>
            <a:pPr marL="0" indent="0">
              <a:buNone/>
            </a:pPr>
            <a:r>
              <a:rPr lang="en-IN" dirty="0"/>
              <a:t>- padding: 12px 16px</a:t>
            </a:r>
          </a:p>
          <a:p>
            <a:pPr marL="0" indent="0">
              <a:buNone/>
            </a:pPr>
            <a:r>
              <a:rPr lang="en-IN" dirty="0"/>
              <a:t>- text-decoration: none</a:t>
            </a:r>
          </a:p>
          <a:p>
            <a:pPr marL="0" indent="0">
              <a:buNone/>
            </a:pPr>
            <a:r>
              <a:rPr lang="en-IN" dirty="0"/>
              <a:t>- text-transform: uppercase</a:t>
            </a:r>
          </a:p>
        </p:txBody>
      </p:sp>
    </p:spTree>
    <p:extLst>
      <p:ext uri="{BB962C8B-B14F-4D97-AF65-F5344CB8AC3E}">
        <p14:creationId xmlns:p14="http://schemas.microsoft.com/office/powerpoint/2010/main" val="38859895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72E39-28D8-77E5-15DB-0616EF6B7D4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66505C1-EADA-79A3-9A5A-7CFEAE2153C7}"/>
              </a:ext>
            </a:extLst>
          </p:cNvPr>
          <p:cNvSpPr>
            <a:spLocks noGrp="1"/>
          </p:cNvSpPr>
          <p:nvPr>
            <p:ph idx="1"/>
          </p:nvPr>
        </p:nvSpPr>
        <p:spPr/>
        <p:txBody>
          <a:bodyPr>
            <a:normAutofit fontScale="92500"/>
          </a:bodyPr>
          <a:lstStyle/>
          <a:p>
            <a:pPr algn="just"/>
            <a:r>
              <a:rPr lang="en-US" dirty="0"/>
              <a:t>This rule is a good one to start with, because the CSS for these selectors is consistent on all devices. </a:t>
            </a:r>
          </a:p>
          <a:p>
            <a:pPr algn="just"/>
            <a:r>
              <a:rPr lang="en-US" dirty="0"/>
              <a:t>From here, you’ll employ a lather-rinse-repeat methodology starting from the top.</a:t>
            </a:r>
          </a:p>
          <a:p>
            <a:pPr algn="just"/>
            <a:r>
              <a:rPr lang="en-US" dirty="0"/>
              <a:t>By the end of this short exercise, you’ll be able to shave off an additional 10% from styles.css. </a:t>
            </a:r>
          </a:p>
          <a:p>
            <a:pPr algn="just"/>
            <a:r>
              <a:rPr lang="en-US" dirty="0"/>
              <a:t>Do the following for above example:</a:t>
            </a:r>
          </a:p>
          <a:p>
            <a:pPr algn="just"/>
            <a:r>
              <a:rPr lang="en-US" dirty="0"/>
              <a:t>1. </a:t>
            </a:r>
            <a:r>
              <a:rPr lang="en-US" dirty="0">
                <a:solidFill>
                  <a:srgbClr val="FF0000"/>
                </a:solidFill>
              </a:rPr>
              <a:t>Combine selectors and rules</a:t>
            </a:r>
            <a:r>
              <a:rPr lang="en-US" dirty="0"/>
              <a:t>—Combine the selectors #okayButton, #schedule, and .</a:t>
            </a:r>
            <a:r>
              <a:rPr lang="en-US" dirty="0" err="1"/>
              <a:t>submitAppointment</a:t>
            </a:r>
            <a:r>
              <a:rPr lang="en-US" dirty="0"/>
              <a:t> a into a single, comma-separated selector, and copy/paste the suggested rules from the program output.</a:t>
            </a:r>
            <a:endParaRPr lang="en-IN" dirty="0"/>
          </a:p>
        </p:txBody>
      </p:sp>
    </p:spTree>
    <p:extLst>
      <p:ext uri="{BB962C8B-B14F-4D97-AF65-F5344CB8AC3E}">
        <p14:creationId xmlns:p14="http://schemas.microsoft.com/office/powerpoint/2010/main" val="28020865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176B91-37B5-1104-877A-1948372E7513}"/>
              </a:ext>
            </a:extLst>
          </p:cNvPr>
          <p:cNvSpPr>
            <a:spLocks noGrp="1"/>
          </p:cNvSpPr>
          <p:nvPr>
            <p:ph type="title"/>
          </p:nvPr>
        </p:nvSpPr>
        <p:spPr/>
        <p:txBody>
          <a:bodyPr/>
          <a:lstStyle/>
          <a:p>
            <a:r>
              <a:rPr lang="en-US" dirty="0"/>
              <a:t>Combined CSS rule from </a:t>
            </a:r>
            <a:r>
              <a:rPr lang="en-US" dirty="0" err="1"/>
              <a:t>csscss</a:t>
            </a:r>
            <a:r>
              <a:rPr lang="en-US" dirty="0"/>
              <a:t> output</a:t>
            </a:r>
            <a:endParaRPr lang="en-IN" dirty="0"/>
          </a:p>
        </p:txBody>
      </p:sp>
      <p:sp>
        <p:nvSpPr>
          <p:cNvPr id="3" name="Content Placeholder 2">
            <a:extLst>
              <a:ext uri="{FF2B5EF4-FFF2-40B4-BE49-F238E27FC236}">
                <a16:creationId xmlns:a16="http://schemas.microsoft.com/office/drawing/2014/main" id="{FA5F35E6-341F-F930-1919-FCB0CFF622D0}"/>
              </a:ext>
            </a:extLst>
          </p:cNvPr>
          <p:cNvSpPr>
            <a:spLocks noGrp="1"/>
          </p:cNvSpPr>
          <p:nvPr>
            <p:ph idx="1"/>
          </p:nvPr>
        </p:nvSpPr>
        <p:spPr/>
        <p:txBody>
          <a:bodyPr>
            <a:normAutofit lnSpcReduction="10000"/>
          </a:bodyPr>
          <a:lstStyle/>
          <a:p>
            <a:pPr marL="0" indent="0">
              <a:buNone/>
            </a:pPr>
            <a:r>
              <a:rPr lang="en-IN" sz="1400" dirty="0"/>
              <a:t>#okayButton, #schedule, .</a:t>
            </a:r>
            <a:r>
              <a:rPr lang="en-IN" sz="1400" dirty="0" err="1"/>
              <a:t>submitAppointment</a:t>
            </a:r>
            <a:r>
              <a:rPr lang="en-IN" sz="1400" dirty="0"/>
              <a:t> a{</a:t>
            </a:r>
          </a:p>
          <a:p>
            <a:pPr marL="0" indent="0">
              <a:buNone/>
            </a:pPr>
            <a:r>
              <a:rPr lang="en-IN" sz="1400" dirty="0"/>
              <a:t>background: #c40a0a;</a:t>
            </a:r>
          </a:p>
          <a:p>
            <a:pPr marL="0" indent="0">
              <a:buNone/>
            </a:pPr>
            <a:r>
              <a:rPr lang="en-IN" sz="1400" dirty="0"/>
              <a:t>border-bottom: 4px solid #630505;</a:t>
            </a:r>
          </a:p>
          <a:p>
            <a:pPr marL="0" indent="0">
              <a:buNone/>
            </a:pPr>
            <a:r>
              <a:rPr lang="en-IN" sz="1400" dirty="0"/>
              <a:t>border-radius: 8px;</a:t>
            </a:r>
          </a:p>
          <a:p>
            <a:pPr marL="0" indent="0">
              <a:buNone/>
            </a:pPr>
            <a:r>
              <a:rPr lang="en-IN" sz="1400" dirty="0" err="1"/>
              <a:t>color</a:t>
            </a:r>
            <a:r>
              <a:rPr lang="en-IN" sz="1400" dirty="0"/>
              <a:t>: #fff;</a:t>
            </a:r>
          </a:p>
          <a:p>
            <a:pPr marL="0" indent="0">
              <a:buNone/>
            </a:pPr>
            <a:r>
              <a:rPr lang="en-IN" sz="1400" dirty="0"/>
              <a:t>display: inline-block;</a:t>
            </a:r>
          </a:p>
          <a:p>
            <a:pPr marL="0" indent="0">
              <a:buNone/>
            </a:pPr>
            <a:r>
              <a:rPr lang="en-IN" sz="1400" dirty="0"/>
              <a:t>font-size: 20px;</a:t>
            </a:r>
          </a:p>
          <a:p>
            <a:pPr marL="0" indent="0">
              <a:buNone/>
            </a:pPr>
            <a:r>
              <a:rPr lang="en-IN" sz="1400" dirty="0"/>
              <a:t>font-weight: 700;</a:t>
            </a:r>
          </a:p>
          <a:p>
            <a:pPr marL="0" indent="0">
              <a:buNone/>
            </a:pPr>
            <a:r>
              <a:rPr lang="en-IN" sz="1400" dirty="0"/>
              <a:t>letter-spacing: -0.5px;</a:t>
            </a:r>
          </a:p>
          <a:p>
            <a:pPr marL="0" indent="0">
              <a:buNone/>
            </a:pPr>
            <a:r>
              <a:rPr lang="en-IN" sz="1400" dirty="0"/>
              <a:t>line-height: 22px;</a:t>
            </a:r>
          </a:p>
          <a:p>
            <a:pPr marL="0" indent="0">
              <a:buNone/>
            </a:pPr>
            <a:r>
              <a:rPr lang="en-IN" sz="1400" dirty="0"/>
              <a:t>padding: 12px 16px;</a:t>
            </a:r>
          </a:p>
          <a:p>
            <a:pPr marL="0" indent="0">
              <a:buNone/>
            </a:pPr>
            <a:r>
              <a:rPr lang="en-IN" sz="1400" dirty="0"/>
              <a:t>text-decoration: none;</a:t>
            </a:r>
          </a:p>
          <a:p>
            <a:pPr marL="0" indent="0">
              <a:buNone/>
            </a:pPr>
            <a:r>
              <a:rPr lang="en-IN" sz="1400" dirty="0"/>
              <a:t>text-transform: uppercase;</a:t>
            </a:r>
          </a:p>
          <a:p>
            <a:pPr marL="0" indent="0">
              <a:buNone/>
            </a:pPr>
            <a:r>
              <a:rPr lang="en-IN" sz="1400" dirty="0"/>
              <a:t>}</a:t>
            </a:r>
          </a:p>
        </p:txBody>
      </p:sp>
    </p:spTree>
    <p:extLst>
      <p:ext uri="{BB962C8B-B14F-4D97-AF65-F5344CB8AC3E}">
        <p14:creationId xmlns:p14="http://schemas.microsoft.com/office/powerpoint/2010/main" val="11469310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05D3C-F4E0-ACD1-5961-84D2C55B609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93A3E8E-7D4D-3A75-D04B-EF89099AB853}"/>
              </a:ext>
            </a:extLst>
          </p:cNvPr>
          <p:cNvSpPr>
            <a:spLocks noGrp="1"/>
          </p:cNvSpPr>
          <p:nvPr>
            <p:ph idx="1"/>
          </p:nvPr>
        </p:nvSpPr>
        <p:spPr/>
        <p:txBody>
          <a:bodyPr>
            <a:normAutofit/>
          </a:bodyPr>
          <a:lstStyle/>
          <a:p>
            <a:pPr marL="0" indent="0" algn="just">
              <a:buNone/>
            </a:pPr>
            <a:r>
              <a:rPr lang="en-US" dirty="0"/>
              <a:t>2</a:t>
            </a:r>
            <a:r>
              <a:rPr lang="en-US" dirty="0">
                <a:solidFill>
                  <a:srgbClr val="FF0000"/>
                </a:solidFill>
              </a:rPr>
              <a:t>. Clean up the matching rules from the individual selectors</a:t>
            </a:r>
            <a:r>
              <a:rPr lang="en-US" dirty="0"/>
              <a:t>—Go back and remove the redundant rules from the original #okayButton, #schedule, and .</a:t>
            </a:r>
            <a:r>
              <a:rPr lang="en-US" dirty="0" err="1"/>
              <a:t>submitAppointment</a:t>
            </a:r>
            <a:r>
              <a:rPr lang="en-US" dirty="0"/>
              <a:t> a selectors.</a:t>
            </a:r>
          </a:p>
          <a:p>
            <a:pPr marL="0" indent="0" algn="just">
              <a:buNone/>
            </a:pPr>
            <a:r>
              <a:rPr lang="en-US" dirty="0"/>
              <a:t>3</a:t>
            </a:r>
            <a:r>
              <a:rPr lang="en-US" dirty="0">
                <a:solidFill>
                  <a:srgbClr val="FF0000"/>
                </a:solidFill>
              </a:rPr>
              <a:t>. Rerun </a:t>
            </a:r>
            <a:r>
              <a:rPr lang="en-US" dirty="0" err="1">
                <a:solidFill>
                  <a:srgbClr val="FF0000"/>
                </a:solidFill>
              </a:rPr>
              <a:t>csscss</a:t>
            </a:r>
            <a:r>
              <a:rPr lang="en-US" dirty="0">
                <a:solidFill>
                  <a:srgbClr val="FF0000"/>
                </a:solidFill>
              </a:rPr>
              <a:t>, examine the output, and repeat</a:t>
            </a:r>
            <a:r>
              <a:rPr lang="en-US" dirty="0"/>
              <a:t>—After you’ve cleaned up the redundant rules in the old selectors, rerun </a:t>
            </a:r>
            <a:r>
              <a:rPr lang="en-US" dirty="0" err="1"/>
              <a:t>csscss</a:t>
            </a:r>
            <a:r>
              <a:rPr lang="en-US" dirty="0"/>
              <a:t> to verify that the rule you’ve optimized is stricken from the list.</a:t>
            </a:r>
            <a:endParaRPr lang="en-IN" dirty="0"/>
          </a:p>
        </p:txBody>
      </p:sp>
    </p:spTree>
    <p:extLst>
      <p:ext uri="{BB962C8B-B14F-4D97-AF65-F5344CB8AC3E}">
        <p14:creationId xmlns:p14="http://schemas.microsoft.com/office/powerpoint/2010/main" val="18823032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F58F9-2696-2B49-93E8-5A38A8B54AA8}"/>
              </a:ext>
            </a:extLst>
          </p:cNvPr>
          <p:cNvSpPr>
            <a:spLocks noGrp="1"/>
          </p:cNvSpPr>
          <p:nvPr>
            <p:ph type="title"/>
          </p:nvPr>
        </p:nvSpPr>
        <p:spPr>
          <a:xfrm>
            <a:off x="838200" y="201495"/>
            <a:ext cx="10515600" cy="1325563"/>
          </a:xfrm>
        </p:spPr>
        <p:txBody>
          <a:bodyPr/>
          <a:lstStyle/>
          <a:p>
            <a:r>
              <a:rPr lang="en-IN" dirty="0"/>
              <a:t>Problematic </a:t>
            </a:r>
            <a:r>
              <a:rPr lang="en-IN" dirty="0" err="1"/>
              <a:t>csscss</a:t>
            </a:r>
            <a:r>
              <a:rPr lang="en-IN" dirty="0"/>
              <a:t> output</a:t>
            </a:r>
          </a:p>
        </p:txBody>
      </p:sp>
      <p:pic>
        <p:nvPicPr>
          <p:cNvPr id="5" name="Content Placeholder 4">
            <a:extLst>
              <a:ext uri="{FF2B5EF4-FFF2-40B4-BE49-F238E27FC236}">
                <a16:creationId xmlns:a16="http://schemas.microsoft.com/office/drawing/2014/main" id="{846C2304-5068-9496-6A5C-C00974FCAEF7}"/>
              </a:ext>
            </a:extLst>
          </p:cNvPr>
          <p:cNvPicPr>
            <a:picLocks noGrp="1" noChangeAspect="1"/>
          </p:cNvPicPr>
          <p:nvPr>
            <p:ph idx="1"/>
          </p:nvPr>
        </p:nvPicPr>
        <p:blipFill>
          <a:blip r:embed="rId2"/>
          <a:stretch>
            <a:fillRect/>
          </a:stretch>
        </p:blipFill>
        <p:spPr>
          <a:xfrm>
            <a:off x="1224476" y="1401930"/>
            <a:ext cx="9467953" cy="2679181"/>
          </a:xfrm>
        </p:spPr>
      </p:pic>
      <p:sp>
        <p:nvSpPr>
          <p:cNvPr id="7" name="TextBox 6">
            <a:extLst>
              <a:ext uri="{FF2B5EF4-FFF2-40B4-BE49-F238E27FC236}">
                <a16:creationId xmlns:a16="http://schemas.microsoft.com/office/drawing/2014/main" id="{F547EA1C-4670-B82E-73E0-3E79F3FC05A2}"/>
              </a:ext>
            </a:extLst>
          </p:cNvPr>
          <p:cNvSpPr txBox="1"/>
          <p:nvPr/>
        </p:nvSpPr>
        <p:spPr>
          <a:xfrm>
            <a:off x="1133375" y="4081111"/>
            <a:ext cx="10301438" cy="707886"/>
          </a:xfrm>
          <a:prstGeom prst="rect">
            <a:avLst/>
          </a:prstGeom>
          <a:noFill/>
        </p:spPr>
        <p:txBody>
          <a:bodyPr wrap="square">
            <a:spAutoFit/>
          </a:bodyPr>
          <a:lstStyle/>
          <a:p>
            <a:pPr algn="just"/>
            <a:r>
              <a:rPr lang="en-IN" sz="2000" dirty="0"/>
              <a:t>The best approach for responsive sites is to combine values that are common across all breakpoints.</a:t>
            </a:r>
          </a:p>
        </p:txBody>
      </p:sp>
    </p:spTree>
    <p:extLst>
      <p:ext uri="{BB962C8B-B14F-4D97-AF65-F5344CB8AC3E}">
        <p14:creationId xmlns:p14="http://schemas.microsoft.com/office/powerpoint/2010/main" val="23679332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06148-67E3-FD5B-2931-2DC89653C4BE}"/>
              </a:ext>
            </a:extLst>
          </p:cNvPr>
          <p:cNvSpPr>
            <a:spLocks noGrp="1"/>
          </p:cNvSpPr>
          <p:nvPr>
            <p:ph type="title"/>
          </p:nvPr>
        </p:nvSpPr>
        <p:spPr/>
        <p:txBody>
          <a:bodyPr/>
          <a:lstStyle/>
          <a:p>
            <a:r>
              <a:rPr lang="en-IN" dirty="0"/>
              <a:t>Segment CSS</a:t>
            </a:r>
          </a:p>
        </p:txBody>
      </p:sp>
      <p:sp>
        <p:nvSpPr>
          <p:cNvPr id="3" name="Content Placeholder 2">
            <a:extLst>
              <a:ext uri="{FF2B5EF4-FFF2-40B4-BE49-F238E27FC236}">
                <a16:creationId xmlns:a16="http://schemas.microsoft.com/office/drawing/2014/main" id="{5CED630D-D40A-F07A-D84F-01746EDFB1D2}"/>
              </a:ext>
            </a:extLst>
          </p:cNvPr>
          <p:cNvSpPr>
            <a:spLocks noGrp="1"/>
          </p:cNvSpPr>
          <p:nvPr>
            <p:ph idx="1"/>
          </p:nvPr>
        </p:nvSpPr>
        <p:spPr/>
        <p:txBody>
          <a:bodyPr/>
          <a:lstStyle/>
          <a:p>
            <a:pPr algn="just"/>
            <a:r>
              <a:rPr lang="en-US" dirty="0"/>
              <a:t>One way to optimize your CSS is to segment it. </a:t>
            </a:r>
            <a:r>
              <a:rPr lang="en-US" dirty="0">
                <a:solidFill>
                  <a:srgbClr val="FF0000"/>
                </a:solidFill>
              </a:rPr>
              <a:t>Segmentation splits up CSS by styles specific to particular page templates. </a:t>
            </a:r>
          </a:p>
          <a:p>
            <a:pPr algn="just"/>
            <a:r>
              <a:rPr lang="en-US" dirty="0">
                <a:solidFill>
                  <a:srgbClr val="FF0000"/>
                </a:solidFill>
              </a:rPr>
              <a:t>It can make sense to combine all of your site’s CSS into one file so that the user already has all of the site’s CSS cached on the first visit.</a:t>
            </a:r>
          </a:p>
          <a:p>
            <a:pPr algn="just"/>
            <a:r>
              <a:rPr lang="en-US" dirty="0"/>
              <a:t>Serving your CSS this way can be a gamble, however, because your users may never navigate to subpages.</a:t>
            </a:r>
          </a:p>
          <a:p>
            <a:pPr algn="just"/>
            <a:r>
              <a:rPr lang="en-US" dirty="0"/>
              <a:t>This slows the initial visit to your site. </a:t>
            </a:r>
          </a:p>
          <a:p>
            <a:pPr algn="just"/>
            <a:r>
              <a:rPr lang="en-US" dirty="0">
                <a:solidFill>
                  <a:srgbClr val="FF0000"/>
                </a:solidFill>
              </a:rPr>
              <a:t>The safer bet is to spread the weight across a few pages, but intelligently.</a:t>
            </a:r>
            <a:endParaRPr lang="en-IN" dirty="0">
              <a:solidFill>
                <a:srgbClr val="FF0000"/>
              </a:solidFill>
            </a:endParaRPr>
          </a:p>
        </p:txBody>
      </p:sp>
    </p:spTree>
    <p:extLst>
      <p:ext uri="{BB962C8B-B14F-4D97-AF65-F5344CB8AC3E}">
        <p14:creationId xmlns:p14="http://schemas.microsoft.com/office/powerpoint/2010/main" val="18168126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A9510C-1CA1-329C-1921-27117C3D8FD1}"/>
              </a:ext>
            </a:extLst>
          </p:cNvPr>
          <p:cNvSpPr>
            <a:spLocks noGrp="1"/>
          </p:cNvSpPr>
          <p:nvPr>
            <p:ph type="title"/>
          </p:nvPr>
        </p:nvSpPr>
        <p:spPr/>
        <p:txBody>
          <a:bodyPr/>
          <a:lstStyle/>
          <a:p>
            <a:r>
              <a:rPr lang="en-IN" dirty="0"/>
              <a:t>Write shorthand CSS</a:t>
            </a:r>
          </a:p>
        </p:txBody>
      </p:sp>
      <p:sp>
        <p:nvSpPr>
          <p:cNvPr id="3" name="Content Placeholder 2">
            <a:extLst>
              <a:ext uri="{FF2B5EF4-FFF2-40B4-BE49-F238E27FC236}">
                <a16:creationId xmlns:a16="http://schemas.microsoft.com/office/drawing/2014/main" id="{2D409526-43C6-2B17-36D2-F8A9B0227BBB}"/>
              </a:ext>
            </a:extLst>
          </p:cNvPr>
          <p:cNvSpPr>
            <a:spLocks noGrp="1"/>
          </p:cNvSpPr>
          <p:nvPr>
            <p:ph idx="1"/>
          </p:nvPr>
        </p:nvSpPr>
        <p:spPr/>
        <p:txBody>
          <a:bodyPr/>
          <a:lstStyle/>
          <a:p>
            <a:pPr algn="just"/>
            <a:r>
              <a:rPr lang="en-US" dirty="0"/>
              <a:t>Using shorthand CSS means </a:t>
            </a:r>
            <a:r>
              <a:rPr lang="en-US" dirty="0">
                <a:solidFill>
                  <a:srgbClr val="FF0000"/>
                </a:solidFill>
              </a:rPr>
              <a:t>using the least verbose properties and values where possible.</a:t>
            </a:r>
            <a:r>
              <a:rPr lang="en-US" dirty="0"/>
              <a:t> the rule on the left uses a set of verbose typography styles that takes up 94 bytes, and the rule on the right combines them into a single font property that takes up 60 bytes.</a:t>
            </a:r>
            <a:endParaRPr lang="en-IN" dirty="0"/>
          </a:p>
        </p:txBody>
      </p:sp>
      <p:pic>
        <p:nvPicPr>
          <p:cNvPr id="5" name="Picture 4">
            <a:extLst>
              <a:ext uri="{FF2B5EF4-FFF2-40B4-BE49-F238E27FC236}">
                <a16:creationId xmlns:a16="http://schemas.microsoft.com/office/drawing/2014/main" id="{33258FC6-4FAE-8DF6-70DC-C7CBF52A6CDF}"/>
              </a:ext>
            </a:extLst>
          </p:cNvPr>
          <p:cNvPicPr>
            <a:picLocks noChangeAspect="1"/>
          </p:cNvPicPr>
          <p:nvPr/>
        </p:nvPicPr>
        <p:blipFill>
          <a:blip r:embed="rId2"/>
          <a:stretch>
            <a:fillRect/>
          </a:stretch>
        </p:blipFill>
        <p:spPr>
          <a:xfrm>
            <a:off x="1083197" y="3543259"/>
            <a:ext cx="9563591" cy="1600282"/>
          </a:xfrm>
          <a:prstGeom prst="rect">
            <a:avLst/>
          </a:prstGeom>
        </p:spPr>
      </p:pic>
    </p:spTree>
    <p:extLst>
      <p:ext uri="{BB962C8B-B14F-4D97-AF65-F5344CB8AC3E}">
        <p14:creationId xmlns:p14="http://schemas.microsoft.com/office/powerpoint/2010/main" val="130338618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04A42-E2B3-789F-0968-F4BC7A728FA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D973834-1E66-DBE8-A432-5002DAA9025E}"/>
              </a:ext>
            </a:extLst>
          </p:cNvPr>
          <p:cNvSpPr>
            <a:spLocks noGrp="1"/>
          </p:cNvSpPr>
          <p:nvPr>
            <p:ph idx="1"/>
          </p:nvPr>
        </p:nvSpPr>
        <p:spPr/>
        <p:txBody>
          <a:bodyPr/>
          <a:lstStyle/>
          <a:p>
            <a:pPr algn="just"/>
            <a:r>
              <a:rPr lang="en-US" dirty="0"/>
              <a:t>A data-driven method of determining how to segment your site’s CSS is to </a:t>
            </a:r>
            <a:r>
              <a:rPr lang="en-US" dirty="0">
                <a:solidFill>
                  <a:srgbClr val="FF0000"/>
                </a:solidFill>
              </a:rPr>
              <a:t>look at its analytics</a:t>
            </a:r>
            <a:r>
              <a:rPr lang="en-US" dirty="0"/>
              <a:t>, and </a:t>
            </a:r>
            <a:r>
              <a:rPr lang="en-US" dirty="0">
                <a:solidFill>
                  <a:srgbClr val="FF0000"/>
                </a:solidFill>
              </a:rPr>
              <a:t>look at the path users take through your website. </a:t>
            </a:r>
          </a:p>
          <a:p>
            <a:pPr algn="just"/>
            <a:r>
              <a:rPr lang="en-US" dirty="0"/>
              <a:t>With a tool such as </a:t>
            </a:r>
            <a:r>
              <a:rPr lang="en-US" dirty="0">
                <a:solidFill>
                  <a:srgbClr val="FF0000"/>
                </a:solidFill>
              </a:rPr>
              <a:t>Google Analytics</a:t>
            </a:r>
            <a:r>
              <a:rPr lang="en-US" dirty="0"/>
              <a:t>, you can visualize this information and use it to make informed decisions on segmentation.</a:t>
            </a:r>
            <a:endParaRPr lang="en-IN" dirty="0"/>
          </a:p>
        </p:txBody>
      </p:sp>
      <p:pic>
        <p:nvPicPr>
          <p:cNvPr id="5" name="Picture 4">
            <a:extLst>
              <a:ext uri="{FF2B5EF4-FFF2-40B4-BE49-F238E27FC236}">
                <a16:creationId xmlns:a16="http://schemas.microsoft.com/office/drawing/2014/main" id="{BB72D52C-EDEC-221C-E36B-B8B92FB4E95F}"/>
              </a:ext>
            </a:extLst>
          </p:cNvPr>
          <p:cNvPicPr>
            <a:picLocks noChangeAspect="1"/>
          </p:cNvPicPr>
          <p:nvPr/>
        </p:nvPicPr>
        <p:blipFill>
          <a:blip r:embed="rId2"/>
          <a:stretch>
            <a:fillRect/>
          </a:stretch>
        </p:blipFill>
        <p:spPr>
          <a:xfrm>
            <a:off x="1687588" y="4073164"/>
            <a:ext cx="5505733" cy="2311519"/>
          </a:xfrm>
          <a:prstGeom prst="rect">
            <a:avLst/>
          </a:prstGeom>
        </p:spPr>
      </p:pic>
      <p:sp>
        <p:nvSpPr>
          <p:cNvPr id="7" name="TextBox 6">
            <a:extLst>
              <a:ext uri="{FF2B5EF4-FFF2-40B4-BE49-F238E27FC236}">
                <a16:creationId xmlns:a16="http://schemas.microsoft.com/office/drawing/2014/main" id="{3D5C2FA8-4ABB-6BF1-3B04-F14B4711FAE6}"/>
              </a:ext>
            </a:extLst>
          </p:cNvPr>
          <p:cNvSpPr txBox="1"/>
          <p:nvPr/>
        </p:nvSpPr>
        <p:spPr>
          <a:xfrm>
            <a:off x="7713847" y="4480330"/>
            <a:ext cx="4125227" cy="1200329"/>
          </a:xfrm>
          <a:prstGeom prst="rect">
            <a:avLst/>
          </a:prstGeom>
          <a:noFill/>
        </p:spPr>
        <p:txBody>
          <a:bodyPr wrap="square">
            <a:spAutoFit/>
          </a:bodyPr>
          <a:lstStyle/>
          <a:p>
            <a:r>
              <a:rPr lang="en-IN" dirty="0"/>
              <a:t>A user navigation flow to pages with CSS segmented by page template. The browser downloads only the CSS it needs for the current page.</a:t>
            </a:r>
          </a:p>
        </p:txBody>
      </p:sp>
    </p:spTree>
    <p:extLst>
      <p:ext uri="{BB962C8B-B14F-4D97-AF65-F5344CB8AC3E}">
        <p14:creationId xmlns:p14="http://schemas.microsoft.com/office/powerpoint/2010/main" val="138712632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4744F20-3074-95CE-8548-35A5C9A19D30}"/>
              </a:ext>
            </a:extLst>
          </p:cNvPr>
          <p:cNvSpPr>
            <a:spLocks noGrp="1"/>
          </p:cNvSpPr>
          <p:nvPr>
            <p:ph idx="1"/>
          </p:nvPr>
        </p:nvSpPr>
        <p:spPr>
          <a:xfrm>
            <a:off x="616819" y="509419"/>
            <a:ext cx="10515600" cy="4351338"/>
          </a:xfrm>
        </p:spPr>
        <p:txBody>
          <a:bodyPr/>
          <a:lstStyle/>
          <a:p>
            <a:pPr algn="just"/>
            <a:r>
              <a:rPr lang="en-US" dirty="0">
                <a:solidFill>
                  <a:srgbClr val="FF0000"/>
                </a:solidFill>
              </a:rPr>
              <a:t>Logging into Google Analytics</a:t>
            </a:r>
            <a:r>
              <a:rPr lang="en-US" dirty="0"/>
              <a:t>. Then find the </a:t>
            </a:r>
            <a:r>
              <a:rPr lang="en-US" dirty="0">
                <a:solidFill>
                  <a:srgbClr val="FF0000"/>
                </a:solidFill>
              </a:rPr>
              <a:t>visitor-flow information </a:t>
            </a:r>
            <a:r>
              <a:rPr lang="en-US" dirty="0"/>
              <a:t>by navigating to the </a:t>
            </a:r>
            <a:r>
              <a:rPr lang="en-US" dirty="0">
                <a:solidFill>
                  <a:srgbClr val="FF0000"/>
                </a:solidFill>
              </a:rPr>
              <a:t>Behavior</a:t>
            </a:r>
            <a:r>
              <a:rPr lang="en-US" dirty="0"/>
              <a:t> section in the left-hand menu, and selecting the </a:t>
            </a:r>
            <a:r>
              <a:rPr lang="en-US" dirty="0">
                <a:solidFill>
                  <a:srgbClr val="FF0000"/>
                </a:solidFill>
              </a:rPr>
              <a:t>Behavior Flow </a:t>
            </a:r>
            <a:r>
              <a:rPr lang="en-US" dirty="0"/>
              <a:t>option in the submenu.</a:t>
            </a:r>
            <a:endParaRPr lang="en-IN" dirty="0"/>
          </a:p>
        </p:txBody>
      </p:sp>
      <p:pic>
        <p:nvPicPr>
          <p:cNvPr id="5" name="Picture 4">
            <a:extLst>
              <a:ext uri="{FF2B5EF4-FFF2-40B4-BE49-F238E27FC236}">
                <a16:creationId xmlns:a16="http://schemas.microsoft.com/office/drawing/2014/main" id="{DBDE03DA-560B-BFE1-0C54-6E953A70E7AF}"/>
              </a:ext>
            </a:extLst>
          </p:cNvPr>
          <p:cNvPicPr>
            <a:picLocks noChangeAspect="1"/>
          </p:cNvPicPr>
          <p:nvPr/>
        </p:nvPicPr>
        <p:blipFill>
          <a:blip r:embed="rId2"/>
          <a:stretch>
            <a:fillRect/>
          </a:stretch>
        </p:blipFill>
        <p:spPr>
          <a:xfrm>
            <a:off x="977725" y="3245156"/>
            <a:ext cx="3950410" cy="1615601"/>
          </a:xfrm>
          <a:prstGeom prst="rect">
            <a:avLst/>
          </a:prstGeom>
        </p:spPr>
      </p:pic>
      <p:pic>
        <p:nvPicPr>
          <p:cNvPr id="7" name="Picture 6">
            <a:extLst>
              <a:ext uri="{FF2B5EF4-FFF2-40B4-BE49-F238E27FC236}">
                <a16:creationId xmlns:a16="http://schemas.microsoft.com/office/drawing/2014/main" id="{01E584A1-B2A6-32BF-F6FC-A8CF1423CBA0}"/>
              </a:ext>
            </a:extLst>
          </p:cNvPr>
          <p:cNvPicPr>
            <a:picLocks noChangeAspect="1"/>
          </p:cNvPicPr>
          <p:nvPr/>
        </p:nvPicPr>
        <p:blipFill>
          <a:blip r:embed="rId3"/>
          <a:stretch>
            <a:fillRect/>
          </a:stretch>
        </p:blipFill>
        <p:spPr>
          <a:xfrm>
            <a:off x="5120557" y="1716562"/>
            <a:ext cx="6372768" cy="4710592"/>
          </a:xfrm>
          <a:prstGeom prst="rect">
            <a:avLst/>
          </a:prstGeom>
        </p:spPr>
      </p:pic>
    </p:spTree>
    <p:extLst>
      <p:ext uri="{BB962C8B-B14F-4D97-AF65-F5344CB8AC3E}">
        <p14:creationId xmlns:p14="http://schemas.microsoft.com/office/powerpoint/2010/main" val="300985196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AA0CD-4A13-E2D5-A30C-883AC1411F9E}"/>
              </a:ext>
            </a:extLst>
          </p:cNvPr>
          <p:cNvSpPr>
            <a:spLocks noGrp="1"/>
          </p:cNvSpPr>
          <p:nvPr>
            <p:ph type="title"/>
          </p:nvPr>
        </p:nvSpPr>
        <p:spPr/>
        <p:txBody>
          <a:bodyPr/>
          <a:lstStyle/>
          <a:p>
            <a:r>
              <a:rPr lang="en-IN" dirty="0"/>
              <a:t>Customize framework downloads</a:t>
            </a:r>
          </a:p>
        </p:txBody>
      </p:sp>
      <p:sp>
        <p:nvSpPr>
          <p:cNvPr id="3" name="Content Placeholder 2">
            <a:extLst>
              <a:ext uri="{FF2B5EF4-FFF2-40B4-BE49-F238E27FC236}">
                <a16:creationId xmlns:a16="http://schemas.microsoft.com/office/drawing/2014/main" id="{408B1B03-AFBB-58BE-AB5B-6E8AC62F01C5}"/>
              </a:ext>
            </a:extLst>
          </p:cNvPr>
          <p:cNvSpPr>
            <a:spLocks noGrp="1"/>
          </p:cNvSpPr>
          <p:nvPr>
            <p:ph idx="1"/>
          </p:nvPr>
        </p:nvSpPr>
        <p:spPr>
          <a:xfrm>
            <a:off x="838200" y="1549667"/>
            <a:ext cx="10515600" cy="4627296"/>
          </a:xfrm>
        </p:spPr>
        <p:txBody>
          <a:bodyPr>
            <a:normAutofit/>
          </a:bodyPr>
          <a:lstStyle/>
          <a:p>
            <a:pPr algn="just"/>
            <a:r>
              <a:rPr lang="en-US" dirty="0"/>
              <a:t>CSS frameworks are a big part of the front-end development sphere, and with good reason. </a:t>
            </a:r>
          </a:p>
          <a:p>
            <a:pPr algn="just"/>
            <a:r>
              <a:rPr lang="en-US" dirty="0"/>
              <a:t>They can be time-saving tools that offer a tremendous service to the developer. </a:t>
            </a:r>
          </a:p>
          <a:p>
            <a:pPr algn="just"/>
            <a:r>
              <a:rPr lang="en-US" dirty="0"/>
              <a:t>If the benefit of using a CSS framework translates into a benefit for the user, </a:t>
            </a:r>
            <a:r>
              <a:rPr lang="en-US" dirty="0">
                <a:solidFill>
                  <a:srgbClr val="FF0000"/>
                </a:solidFill>
              </a:rPr>
              <a:t>they’re worth considering</a:t>
            </a:r>
            <a:r>
              <a:rPr lang="en-US" dirty="0"/>
              <a:t>.</a:t>
            </a:r>
          </a:p>
          <a:p>
            <a:pPr algn="just"/>
            <a:r>
              <a:rPr lang="en-US" dirty="0"/>
              <a:t>Popular frameworks such as </a:t>
            </a:r>
            <a:r>
              <a:rPr lang="en-US" dirty="0">
                <a:solidFill>
                  <a:srgbClr val="FF0000"/>
                </a:solidFill>
              </a:rPr>
              <a:t>Bootstrap and Foundation </a:t>
            </a:r>
            <a:r>
              <a:rPr lang="en-US" dirty="0"/>
              <a:t>allow the developer to </a:t>
            </a:r>
            <a:r>
              <a:rPr lang="en-US" dirty="0">
                <a:solidFill>
                  <a:srgbClr val="FF0000"/>
                </a:solidFill>
              </a:rPr>
              <a:t>customize downloads</a:t>
            </a:r>
            <a:r>
              <a:rPr lang="en-US" dirty="0"/>
              <a:t>.</a:t>
            </a:r>
          </a:p>
          <a:p>
            <a:pPr algn="just"/>
            <a:r>
              <a:rPr lang="en-US" dirty="0"/>
              <a:t>You can have too much of a good thing, though, and it makes sense to prune </a:t>
            </a:r>
            <a:r>
              <a:rPr lang="en-US" dirty="0">
                <a:solidFill>
                  <a:srgbClr val="FF0000"/>
                </a:solidFill>
              </a:rPr>
              <a:t>what you don’t need from these libraries</a:t>
            </a:r>
            <a:r>
              <a:rPr lang="en-US" dirty="0"/>
              <a:t>.</a:t>
            </a:r>
            <a:endParaRPr lang="en-IN" dirty="0"/>
          </a:p>
        </p:txBody>
      </p:sp>
    </p:spTree>
    <p:extLst>
      <p:ext uri="{BB962C8B-B14F-4D97-AF65-F5344CB8AC3E}">
        <p14:creationId xmlns:p14="http://schemas.microsoft.com/office/powerpoint/2010/main" val="5029083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9457A9C9-C3F2-4D5C-7BE3-1E602F8A884E}"/>
              </a:ext>
            </a:extLst>
          </p:cNvPr>
          <p:cNvPicPr>
            <a:picLocks noGrp="1" noChangeAspect="1"/>
          </p:cNvPicPr>
          <p:nvPr>
            <p:ph idx="1"/>
          </p:nvPr>
        </p:nvPicPr>
        <p:blipFill>
          <a:blip r:embed="rId2"/>
          <a:stretch>
            <a:fillRect/>
          </a:stretch>
        </p:blipFill>
        <p:spPr>
          <a:xfrm>
            <a:off x="549113" y="1103547"/>
            <a:ext cx="7058674" cy="3304824"/>
          </a:xfrm>
        </p:spPr>
      </p:pic>
      <p:sp>
        <p:nvSpPr>
          <p:cNvPr id="7" name="TextBox 6">
            <a:extLst>
              <a:ext uri="{FF2B5EF4-FFF2-40B4-BE49-F238E27FC236}">
                <a16:creationId xmlns:a16="http://schemas.microsoft.com/office/drawing/2014/main" id="{DE112E74-4E37-98E8-F74D-511D3F3CB6FB}"/>
              </a:ext>
            </a:extLst>
          </p:cNvPr>
          <p:cNvSpPr txBox="1"/>
          <p:nvPr/>
        </p:nvSpPr>
        <p:spPr>
          <a:xfrm>
            <a:off x="7911967" y="1811433"/>
            <a:ext cx="3899362" cy="1477328"/>
          </a:xfrm>
          <a:prstGeom prst="rect">
            <a:avLst/>
          </a:prstGeom>
          <a:noFill/>
        </p:spPr>
        <p:txBody>
          <a:bodyPr wrap="square">
            <a:spAutoFit/>
          </a:bodyPr>
          <a:lstStyle/>
          <a:p>
            <a:r>
              <a:rPr lang="en-IN" dirty="0"/>
              <a:t>The download customization screen on the Twitter Bootstrap website. Bootstrap allows the developer to specify which parts of the framework the user wants in a custom download</a:t>
            </a:r>
          </a:p>
        </p:txBody>
      </p:sp>
      <p:sp>
        <p:nvSpPr>
          <p:cNvPr id="9" name="TextBox 8">
            <a:extLst>
              <a:ext uri="{FF2B5EF4-FFF2-40B4-BE49-F238E27FC236}">
                <a16:creationId xmlns:a16="http://schemas.microsoft.com/office/drawing/2014/main" id="{29190E00-FF9A-A796-3E06-77CB7D30846A}"/>
              </a:ext>
            </a:extLst>
          </p:cNvPr>
          <p:cNvSpPr txBox="1"/>
          <p:nvPr/>
        </p:nvSpPr>
        <p:spPr>
          <a:xfrm>
            <a:off x="549113" y="5046567"/>
            <a:ext cx="10741321" cy="707886"/>
          </a:xfrm>
          <a:prstGeom prst="rect">
            <a:avLst/>
          </a:prstGeom>
          <a:noFill/>
        </p:spPr>
        <p:txBody>
          <a:bodyPr wrap="square">
            <a:spAutoFit/>
          </a:bodyPr>
          <a:lstStyle/>
          <a:p>
            <a:r>
              <a:rPr lang="en-IN" sz="2000" dirty="0"/>
              <a:t>After downloading the customized framework code, </a:t>
            </a:r>
            <a:r>
              <a:rPr lang="en-IN" sz="2000" dirty="0">
                <a:solidFill>
                  <a:srgbClr val="FF0000"/>
                </a:solidFill>
              </a:rPr>
              <a:t>don’t be afraid to go further and remove anything else you don’t need. </a:t>
            </a:r>
          </a:p>
        </p:txBody>
      </p:sp>
    </p:spTree>
    <p:extLst>
      <p:ext uri="{BB962C8B-B14F-4D97-AF65-F5344CB8AC3E}">
        <p14:creationId xmlns:p14="http://schemas.microsoft.com/office/powerpoint/2010/main" val="107050338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23D1D-0B74-9781-750D-4A5372D4A57C}"/>
              </a:ext>
            </a:extLst>
          </p:cNvPr>
          <p:cNvSpPr>
            <a:spLocks noGrp="1"/>
          </p:cNvSpPr>
          <p:nvPr>
            <p:ph type="title"/>
          </p:nvPr>
        </p:nvSpPr>
        <p:spPr/>
        <p:txBody>
          <a:bodyPr/>
          <a:lstStyle/>
          <a:p>
            <a:r>
              <a:rPr lang="en-IN" dirty="0"/>
              <a:t>Mobile-first is user-first</a:t>
            </a:r>
          </a:p>
        </p:txBody>
      </p:sp>
      <p:sp>
        <p:nvSpPr>
          <p:cNvPr id="3" name="Content Placeholder 2">
            <a:extLst>
              <a:ext uri="{FF2B5EF4-FFF2-40B4-BE49-F238E27FC236}">
                <a16:creationId xmlns:a16="http://schemas.microsoft.com/office/drawing/2014/main" id="{D2AF0937-03DF-65F4-6753-10B7AA7E92CB}"/>
              </a:ext>
            </a:extLst>
          </p:cNvPr>
          <p:cNvSpPr>
            <a:spLocks noGrp="1"/>
          </p:cNvSpPr>
          <p:nvPr>
            <p:ph idx="1"/>
          </p:nvPr>
        </p:nvSpPr>
        <p:spPr>
          <a:xfrm>
            <a:off x="760396" y="1395663"/>
            <a:ext cx="10593404" cy="4781300"/>
          </a:xfrm>
        </p:spPr>
        <p:txBody>
          <a:bodyPr>
            <a:normAutofit fontScale="70000" lnSpcReduction="20000"/>
          </a:bodyPr>
          <a:lstStyle/>
          <a:p>
            <a:pPr algn="just">
              <a:lnSpc>
                <a:spcPct val="120000"/>
              </a:lnSpc>
            </a:pPr>
            <a:r>
              <a:rPr lang="en-US" dirty="0"/>
              <a:t>In years past, front-end development has gone from a simple discipline to a more nuanced one. </a:t>
            </a:r>
          </a:p>
          <a:p>
            <a:pPr algn="just">
              <a:lnSpc>
                <a:spcPct val="120000"/>
              </a:lnSpc>
            </a:pPr>
            <a:r>
              <a:rPr lang="en-US" dirty="0"/>
              <a:t>This is due in part to the emergence of the </a:t>
            </a:r>
            <a:r>
              <a:rPr lang="en-US" dirty="0">
                <a:solidFill>
                  <a:srgbClr val="FF0000"/>
                </a:solidFill>
              </a:rPr>
              <a:t>responsive web design </a:t>
            </a:r>
            <a:r>
              <a:rPr lang="en-US" dirty="0"/>
              <a:t>principle pioneered by designer </a:t>
            </a:r>
            <a:r>
              <a:rPr lang="en-US" dirty="0">
                <a:solidFill>
                  <a:srgbClr val="FF0000"/>
                </a:solidFill>
              </a:rPr>
              <a:t>Ethan Marcotte</a:t>
            </a:r>
            <a:r>
              <a:rPr lang="en-US" dirty="0"/>
              <a:t>. </a:t>
            </a:r>
          </a:p>
          <a:p>
            <a:pPr algn="just">
              <a:lnSpc>
                <a:spcPct val="120000"/>
              </a:lnSpc>
            </a:pPr>
            <a:r>
              <a:rPr lang="en-US" dirty="0">
                <a:solidFill>
                  <a:srgbClr val="FF0000"/>
                </a:solidFill>
              </a:rPr>
              <a:t>In the past, developers would create separate sites for mobile devices with fewer capabilities than their desktop counterparts. </a:t>
            </a:r>
          </a:p>
          <a:p>
            <a:pPr algn="just">
              <a:lnSpc>
                <a:spcPct val="120000"/>
              </a:lnSpc>
            </a:pPr>
            <a:r>
              <a:rPr lang="en-US" dirty="0"/>
              <a:t>This approach has fallen out of favor, with developers embracing responsive web design instead. </a:t>
            </a:r>
          </a:p>
          <a:p>
            <a:pPr algn="just">
              <a:lnSpc>
                <a:spcPct val="120000"/>
              </a:lnSpc>
            </a:pPr>
            <a:r>
              <a:rPr lang="en-US" dirty="0">
                <a:solidFill>
                  <a:srgbClr val="FF0000"/>
                </a:solidFill>
              </a:rPr>
              <a:t>Responsive web design uses one set of markup and modifies its presentation via CSS with respect to the device’s display dimensions. </a:t>
            </a:r>
          </a:p>
          <a:p>
            <a:pPr algn="just">
              <a:lnSpc>
                <a:spcPct val="120000"/>
              </a:lnSpc>
            </a:pPr>
            <a:r>
              <a:rPr lang="en-US" dirty="0"/>
              <a:t>These dimensions (usually the width) are examined by using a </a:t>
            </a:r>
            <a:r>
              <a:rPr lang="en-US" dirty="0">
                <a:solidFill>
                  <a:srgbClr val="FF0000"/>
                </a:solidFill>
              </a:rPr>
              <a:t>media query</a:t>
            </a:r>
            <a:r>
              <a:rPr lang="en-US" dirty="0"/>
              <a:t>, and evaluated against a </a:t>
            </a:r>
            <a:r>
              <a:rPr lang="en-US" dirty="0">
                <a:solidFill>
                  <a:srgbClr val="FF0000"/>
                </a:solidFill>
              </a:rPr>
              <a:t>min-width or max-width </a:t>
            </a:r>
            <a:r>
              <a:rPr lang="en-US" dirty="0"/>
              <a:t>value. </a:t>
            </a:r>
          </a:p>
          <a:p>
            <a:pPr algn="just">
              <a:lnSpc>
                <a:spcPct val="120000"/>
              </a:lnSpc>
            </a:pPr>
            <a:r>
              <a:rPr lang="en-US" dirty="0"/>
              <a:t>Because media queries are flexible, two methods of responsive web design arose: </a:t>
            </a:r>
            <a:r>
              <a:rPr lang="en-US" dirty="0">
                <a:solidFill>
                  <a:srgbClr val="FF0000"/>
                </a:solidFill>
              </a:rPr>
              <a:t>desktop-first and mobile-first responsive design</a:t>
            </a:r>
            <a:r>
              <a:rPr lang="en-US" dirty="0"/>
              <a:t>.</a:t>
            </a:r>
            <a:endParaRPr lang="en-IN" dirty="0"/>
          </a:p>
        </p:txBody>
      </p:sp>
    </p:spTree>
    <p:extLst>
      <p:ext uri="{BB962C8B-B14F-4D97-AF65-F5344CB8AC3E}">
        <p14:creationId xmlns:p14="http://schemas.microsoft.com/office/powerpoint/2010/main" val="189972706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E101B94-2313-B6B0-B9D6-4C77E8A8F4CD}"/>
              </a:ext>
            </a:extLst>
          </p:cNvPr>
          <p:cNvSpPr>
            <a:spLocks noGrp="1"/>
          </p:cNvSpPr>
          <p:nvPr>
            <p:ph idx="1"/>
          </p:nvPr>
        </p:nvSpPr>
        <p:spPr>
          <a:xfrm>
            <a:off x="885524" y="394636"/>
            <a:ext cx="10468276" cy="5782327"/>
          </a:xfrm>
        </p:spPr>
        <p:txBody>
          <a:bodyPr>
            <a:normAutofit fontScale="92500" lnSpcReduction="10000"/>
          </a:bodyPr>
          <a:lstStyle/>
          <a:p>
            <a:pPr algn="just"/>
            <a:r>
              <a:rPr lang="en-US" b="0" i="0" dirty="0">
                <a:solidFill>
                  <a:srgbClr val="FF0000"/>
                </a:solidFill>
                <a:effectLst/>
                <a:latin typeface="SFMono-Regular"/>
              </a:rPr>
              <a:t>@media only screen and (max-width: 600px) {...}</a:t>
            </a:r>
          </a:p>
          <a:p>
            <a:pPr algn="just"/>
            <a:r>
              <a:rPr lang="en-US" dirty="0"/>
              <a:t>What this query really means is, “If [device width] is less than or equal to 600px, then do {...}.</a:t>
            </a:r>
          </a:p>
          <a:p>
            <a:pPr algn="just"/>
            <a:endParaRPr lang="en-US" dirty="0"/>
          </a:p>
          <a:p>
            <a:pPr algn="just"/>
            <a:r>
              <a:rPr lang="en-US" b="0" i="0" dirty="0">
                <a:solidFill>
                  <a:srgbClr val="FF0000"/>
                </a:solidFill>
                <a:effectLst/>
                <a:latin typeface="SFMono-Regular"/>
              </a:rPr>
              <a:t>@media only screen and (min-width: 600px) {...}</a:t>
            </a:r>
          </a:p>
          <a:p>
            <a:pPr algn="just"/>
            <a:r>
              <a:rPr lang="en-US" dirty="0"/>
              <a:t>What this query really means is, “If [device width] is greater than or equal to 600px, then do {...}“.</a:t>
            </a:r>
          </a:p>
          <a:p>
            <a:pPr algn="just"/>
            <a:endParaRPr lang="en-US" dirty="0"/>
          </a:p>
          <a:p>
            <a:pPr algn="just"/>
            <a:r>
              <a:rPr lang="en-US" b="0" i="0" dirty="0">
                <a:solidFill>
                  <a:srgbClr val="FF0000"/>
                </a:solidFill>
                <a:effectLst/>
                <a:latin typeface="SFMono-Regular"/>
              </a:rPr>
              <a:t>@media only screen and (max-width: 600px) and (min-width: 400px) {...}</a:t>
            </a:r>
          </a:p>
          <a:p>
            <a:pPr algn="just"/>
            <a:r>
              <a:rPr lang="en-US" dirty="0"/>
              <a:t>The query above will trigger only for screens that are between 600px and 400px wide. </a:t>
            </a:r>
          </a:p>
          <a:p>
            <a:pPr algn="just"/>
            <a:r>
              <a:rPr lang="en-US" dirty="0"/>
              <a:t>The </a:t>
            </a:r>
            <a:r>
              <a:rPr lang="en-US" dirty="0">
                <a:solidFill>
                  <a:srgbClr val="FF0000"/>
                </a:solidFill>
              </a:rPr>
              <a:t>breakpoint </a:t>
            </a:r>
            <a:r>
              <a:rPr lang="en-US" dirty="0"/>
              <a:t>is the screen width at which the design and layout of an HTML email or a web page will adapt to provide an </a:t>
            </a:r>
            <a:r>
              <a:rPr lang="en-US" dirty="0">
                <a:solidFill>
                  <a:srgbClr val="FF0000"/>
                </a:solidFill>
              </a:rPr>
              <a:t>optimal viewing experience.</a:t>
            </a:r>
            <a:endParaRPr lang="en-IN" dirty="0">
              <a:solidFill>
                <a:srgbClr val="FF0000"/>
              </a:solidFill>
            </a:endParaRPr>
          </a:p>
        </p:txBody>
      </p:sp>
    </p:spTree>
    <p:extLst>
      <p:ext uri="{BB962C8B-B14F-4D97-AF65-F5344CB8AC3E}">
        <p14:creationId xmlns:p14="http://schemas.microsoft.com/office/powerpoint/2010/main" val="380307969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B6DBED5C-A20A-51F1-B686-215F520F0C81}"/>
              </a:ext>
            </a:extLst>
          </p:cNvPr>
          <p:cNvPicPr>
            <a:picLocks noGrp="1" noChangeAspect="1"/>
          </p:cNvPicPr>
          <p:nvPr>
            <p:ph idx="1"/>
          </p:nvPr>
        </p:nvPicPr>
        <p:blipFill>
          <a:blip r:embed="rId2"/>
          <a:stretch>
            <a:fillRect/>
          </a:stretch>
        </p:blipFill>
        <p:spPr>
          <a:xfrm>
            <a:off x="1939316" y="1242990"/>
            <a:ext cx="7987662" cy="4372019"/>
          </a:xfrm>
        </p:spPr>
      </p:pic>
    </p:spTree>
    <p:extLst>
      <p:ext uri="{BB962C8B-B14F-4D97-AF65-F5344CB8AC3E}">
        <p14:creationId xmlns:p14="http://schemas.microsoft.com/office/powerpoint/2010/main" val="390153300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96CB23-98AF-FB8F-F681-04564A5B960C}"/>
              </a:ext>
            </a:extLst>
          </p:cNvPr>
          <p:cNvSpPr>
            <a:spLocks noGrp="1"/>
          </p:cNvSpPr>
          <p:nvPr>
            <p:ph type="title"/>
          </p:nvPr>
        </p:nvSpPr>
        <p:spPr/>
        <p:txBody>
          <a:bodyPr/>
          <a:lstStyle/>
          <a:p>
            <a:r>
              <a:rPr lang="en-IN" dirty="0"/>
              <a:t>Mobile-first vs. desktop-first</a:t>
            </a:r>
          </a:p>
        </p:txBody>
      </p:sp>
      <p:pic>
        <p:nvPicPr>
          <p:cNvPr id="5" name="Content Placeholder 4">
            <a:extLst>
              <a:ext uri="{FF2B5EF4-FFF2-40B4-BE49-F238E27FC236}">
                <a16:creationId xmlns:a16="http://schemas.microsoft.com/office/drawing/2014/main" id="{773389B8-354B-4FAF-07C7-57A20C2C47E9}"/>
              </a:ext>
            </a:extLst>
          </p:cNvPr>
          <p:cNvPicPr>
            <a:picLocks noGrp="1" noChangeAspect="1"/>
          </p:cNvPicPr>
          <p:nvPr>
            <p:ph idx="1"/>
          </p:nvPr>
        </p:nvPicPr>
        <p:blipFill>
          <a:blip r:embed="rId2"/>
          <a:stretch>
            <a:fillRect/>
          </a:stretch>
        </p:blipFill>
        <p:spPr>
          <a:xfrm>
            <a:off x="965909" y="1690688"/>
            <a:ext cx="7350317" cy="4122240"/>
          </a:xfrm>
        </p:spPr>
      </p:pic>
      <p:sp>
        <p:nvSpPr>
          <p:cNvPr id="7" name="TextBox 6">
            <a:extLst>
              <a:ext uri="{FF2B5EF4-FFF2-40B4-BE49-F238E27FC236}">
                <a16:creationId xmlns:a16="http://schemas.microsoft.com/office/drawing/2014/main" id="{ECD15FE9-692E-D1CF-7651-C2569501459E}"/>
              </a:ext>
            </a:extLst>
          </p:cNvPr>
          <p:cNvSpPr txBox="1"/>
          <p:nvPr/>
        </p:nvSpPr>
        <p:spPr>
          <a:xfrm>
            <a:off x="8527982" y="1325955"/>
            <a:ext cx="2825817" cy="4154984"/>
          </a:xfrm>
          <a:prstGeom prst="rect">
            <a:avLst/>
          </a:prstGeom>
          <a:noFill/>
        </p:spPr>
        <p:txBody>
          <a:bodyPr wrap="square">
            <a:spAutoFit/>
          </a:bodyPr>
          <a:lstStyle/>
          <a:p>
            <a:r>
              <a:rPr lang="en-IN" sz="2400" dirty="0"/>
              <a:t>Using the mobile-first method, the default appearance is the mobile version of the site. </a:t>
            </a:r>
          </a:p>
          <a:p>
            <a:endParaRPr lang="en-IN" sz="2400" dirty="0"/>
          </a:p>
          <a:p>
            <a:r>
              <a:rPr lang="en-IN" sz="2400" dirty="0"/>
              <a:t>In desktop-first sites, the default appearance is the desktop version of the site.</a:t>
            </a:r>
          </a:p>
        </p:txBody>
      </p:sp>
    </p:spTree>
    <p:extLst>
      <p:ext uri="{BB962C8B-B14F-4D97-AF65-F5344CB8AC3E}">
        <p14:creationId xmlns:p14="http://schemas.microsoft.com/office/powerpoint/2010/main" val="330385478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060F866-3361-B793-B7EE-DB2C76D30AF9}"/>
              </a:ext>
            </a:extLst>
          </p:cNvPr>
          <p:cNvSpPr>
            <a:spLocks noGrp="1"/>
          </p:cNvSpPr>
          <p:nvPr>
            <p:ph idx="1"/>
          </p:nvPr>
        </p:nvSpPr>
        <p:spPr>
          <a:xfrm>
            <a:off x="702645" y="375384"/>
            <a:ext cx="10651156" cy="6025415"/>
          </a:xfrm>
        </p:spPr>
        <p:txBody>
          <a:bodyPr>
            <a:noAutofit/>
          </a:bodyPr>
          <a:lstStyle/>
          <a:p>
            <a:pPr algn="just">
              <a:lnSpc>
                <a:spcPct val="170000"/>
              </a:lnSpc>
            </a:pPr>
            <a:r>
              <a:rPr lang="en-US" sz="1900" dirty="0"/>
              <a:t>The advantage of </a:t>
            </a:r>
            <a:r>
              <a:rPr lang="en-US" sz="1900" dirty="0">
                <a:solidFill>
                  <a:srgbClr val="FF0000"/>
                </a:solidFill>
              </a:rPr>
              <a:t>mobile-first CSS</a:t>
            </a:r>
            <a:r>
              <a:rPr lang="en-US" sz="1900" dirty="0"/>
              <a:t> is that you’re </a:t>
            </a:r>
            <a:r>
              <a:rPr lang="en-US" sz="1900" dirty="0">
                <a:solidFill>
                  <a:srgbClr val="FF0000"/>
                </a:solidFill>
              </a:rPr>
              <a:t>serving CSS intended for the devices that are most likely to consume it. </a:t>
            </a:r>
          </a:p>
          <a:p>
            <a:pPr algn="just">
              <a:lnSpc>
                <a:spcPct val="170000"/>
              </a:lnSpc>
            </a:pPr>
            <a:r>
              <a:rPr lang="en-US" sz="1900" dirty="0"/>
              <a:t>Because </a:t>
            </a:r>
            <a:r>
              <a:rPr lang="en-US" sz="1900" dirty="0">
                <a:solidFill>
                  <a:srgbClr val="FF0000"/>
                </a:solidFill>
              </a:rPr>
              <a:t>mobile devices often have less processing power and memory</a:t>
            </a:r>
            <a:r>
              <a:rPr lang="en-US" sz="1900" dirty="0"/>
              <a:t> than desktop devices, the mobile device shouldn’t have to apply desktop styles</a:t>
            </a:r>
            <a:r>
              <a:rPr lang="en-US" sz="1900" dirty="0">
                <a:solidFill>
                  <a:srgbClr val="FF0000"/>
                </a:solidFill>
              </a:rPr>
              <a:t>, interpret media queries, and then apply mobile styles</a:t>
            </a:r>
            <a:r>
              <a:rPr lang="en-US" sz="1900" dirty="0"/>
              <a:t>.</a:t>
            </a:r>
          </a:p>
          <a:p>
            <a:pPr algn="just">
              <a:lnSpc>
                <a:spcPct val="170000"/>
              </a:lnSpc>
            </a:pPr>
            <a:r>
              <a:rPr lang="en-US" sz="1900" dirty="0">
                <a:solidFill>
                  <a:srgbClr val="FF0000"/>
                </a:solidFill>
              </a:rPr>
              <a:t>The benefit is in the ability to scale up as you go, rather than scaling down</a:t>
            </a:r>
            <a:r>
              <a:rPr lang="en-US" sz="1900" dirty="0"/>
              <a:t>. If you start from the point of least complexity, you can optimize much more easily than if you remove pieces as you scale down.</a:t>
            </a:r>
          </a:p>
          <a:p>
            <a:pPr algn="just">
              <a:lnSpc>
                <a:spcPct val="170000"/>
              </a:lnSpc>
            </a:pPr>
            <a:r>
              <a:rPr lang="en-US" sz="1900" dirty="0"/>
              <a:t>Most of the time you’ll develop for three device types: </a:t>
            </a:r>
            <a:r>
              <a:rPr lang="en-US" sz="1900" dirty="0">
                <a:solidFill>
                  <a:srgbClr val="FF0000"/>
                </a:solidFill>
              </a:rPr>
              <a:t>mobile phones, tablets, and desktops</a:t>
            </a:r>
            <a:r>
              <a:rPr lang="en-US" sz="1900" dirty="0"/>
              <a:t>. </a:t>
            </a:r>
          </a:p>
          <a:p>
            <a:pPr algn="just">
              <a:lnSpc>
                <a:spcPct val="170000"/>
              </a:lnSpc>
            </a:pPr>
            <a:r>
              <a:rPr lang="en-US" sz="1900" dirty="0"/>
              <a:t>All of these except for the foundational CSS lie within their own </a:t>
            </a:r>
            <a:r>
              <a:rPr lang="en-US" sz="1900" dirty="0">
                <a:solidFill>
                  <a:srgbClr val="FF0000"/>
                </a:solidFill>
              </a:rPr>
              <a:t>media query (commonly referred to as a breakpoint)</a:t>
            </a:r>
            <a:r>
              <a:rPr lang="en-US" sz="1900" dirty="0"/>
              <a:t>. A media query is a particular point in which new styles are applied. </a:t>
            </a:r>
            <a:r>
              <a:rPr lang="en-US" sz="1900" dirty="0">
                <a:solidFill>
                  <a:srgbClr val="FF0000"/>
                </a:solidFill>
              </a:rPr>
              <a:t>This point is typically a change in the screen’s width</a:t>
            </a:r>
            <a:r>
              <a:rPr lang="en-US" sz="1900" dirty="0"/>
              <a:t>. In the case of mobile-first CSS, the mobile styles are the foundation, whereas the tablet and desktop are the breakpoints where changes in the layout occur.</a:t>
            </a:r>
            <a:endParaRPr lang="en-IN" sz="1900" dirty="0"/>
          </a:p>
        </p:txBody>
      </p:sp>
    </p:spTree>
    <p:extLst>
      <p:ext uri="{BB962C8B-B14F-4D97-AF65-F5344CB8AC3E}">
        <p14:creationId xmlns:p14="http://schemas.microsoft.com/office/powerpoint/2010/main" val="113761232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26BE180-D071-F3A1-2A86-59BA2357F479}"/>
              </a:ext>
            </a:extLst>
          </p:cNvPr>
          <p:cNvSpPr>
            <a:spLocks noGrp="1"/>
          </p:cNvSpPr>
          <p:nvPr>
            <p:ph idx="1"/>
          </p:nvPr>
        </p:nvSpPr>
        <p:spPr>
          <a:xfrm>
            <a:off x="635267" y="394636"/>
            <a:ext cx="10718533" cy="5782327"/>
          </a:xfrm>
        </p:spPr>
        <p:txBody>
          <a:bodyPr>
            <a:normAutofit/>
          </a:bodyPr>
          <a:lstStyle/>
          <a:p>
            <a:pPr algn="just"/>
            <a:r>
              <a:rPr lang="en-US" dirty="0"/>
              <a:t>Breakpoints are </a:t>
            </a:r>
            <a:r>
              <a:rPr lang="en-US" dirty="0">
                <a:solidFill>
                  <a:srgbClr val="FF0000"/>
                </a:solidFill>
              </a:rPr>
              <a:t>set using </a:t>
            </a:r>
            <a:r>
              <a:rPr lang="en-US" dirty="0" err="1">
                <a:solidFill>
                  <a:srgbClr val="FF0000"/>
                </a:solidFill>
              </a:rPr>
              <a:t>em</a:t>
            </a:r>
            <a:r>
              <a:rPr lang="en-US" dirty="0">
                <a:solidFill>
                  <a:srgbClr val="FF0000"/>
                </a:solidFill>
              </a:rPr>
              <a:t> units rather than </a:t>
            </a:r>
            <a:r>
              <a:rPr lang="en-US" dirty="0" err="1">
                <a:solidFill>
                  <a:srgbClr val="FF0000"/>
                </a:solidFill>
              </a:rPr>
              <a:t>px</a:t>
            </a:r>
            <a:r>
              <a:rPr lang="en-US" dirty="0">
                <a:solidFill>
                  <a:srgbClr val="FF0000"/>
                </a:solidFill>
              </a:rPr>
              <a:t> units</a:t>
            </a:r>
            <a:r>
              <a:rPr lang="en-US" dirty="0"/>
              <a:t>. </a:t>
            </a:r>
          </a:p>
          <a:p>
            <a:pPr algn="just"/>
            <a:r>
              <a:rPr lang="en-US" dirty="0">
                <a:solidFill>
                  <a:srgbClr val="FF0000"/>
                </a:solidFill>
              </a:rPr>
              <a:t>An </a:t>
            </a:r>
            <a:r>
              <a:rPr lang="en-US" dirty="0" err="1">
                <a:solidFill>
                  <a:srgbClr val="FF0000"/>
                </a:solidFill>
              </a:rPr>
              <a:t>em</a:t>
            </a:r>
            <a:r>
              <a:rPr lang="en-US" dirty="0">
                <a:solidFill>
                  <a:srgbClr val="FF0000"/>
                </a:solidFill>
              </a:rPr>
              <a:t> is a relative unit that’s calculated based on the document’s default font-size value (typically, 16px). </a:t>
            </a:r>
          </a:p>
          <a:p>
            <a:pPr algn="just"/>
            <a:r>
              <a:rPr lang="en-US" dirty="0"/>
              <a:t>Calculating </a:t>
            </a:r>
            <a:r>
              <a:rPr lang="en-US" dirty="0" err="1"/>
              <a:t>em</a:t>
            </a:r>
            <a:r>
              <a:rPr lang="en-US" dirty="0"/>
              <a:t> values is done with a simple formula: </a:t>
            </a:r>
          </a:p>
          <a:p>
            <a:pPr marL="457200" lvl="1" indent="0" algn="just">
              <a:buNone/>
            </a:pPr>
            <a:r>
              <a:rPr lang="en-US" dirty="0" err="1">
                <a:solidFill>
                  <a:srgbClr val="FF0000"/>
                </a:solidFill>
              </a:rPr>
              <a:t>px</a:t>
            </a:r>
            <a:r>
              <a:rPr lang="en-US" dirty="0">
                <a:solidFill>
                  <a:srgbClr val="FF0000"/>
                </a:solidFill>
              </a:rPr>
              <a:t> / default font size = </a:t>
            </a:r>
            <a:r>
              <a:rPr lang="en-US" dirty="0" err="1">
                <a:solidFill>
                  <a:srgbClr val="FF0000"/>
                </a:solidFill>
              </a:rPr>
              <a:t>em</a:t>
            </a:r>
            <a:endParaRPr lang="en-US" dirty="0">
              <a:solidFill>
                <a:srgbClr val="FF0000"/>
              </a:solidFill>
            </a:endParaRPr>
          </a:p>
          <a:p>
            <a:pPr marL="457200" lvl="1" indent="0" algn="just">
              <a:buNone/>
            </a:pPr>
            <a:r>
              <a:rPr lang="en-US" dirty="0"/>
              <a:t>In this case, the </a:t>
            </a:r>
            <a:r>
              <a:rPr lang="en-US" dirty="0">
                <a:solidFill>
                  <a:srgbClr val="FF0000"/>
                </a:solidFill>
              </a:rPr>
              <a:t>tablet breakpoint of 600px </a:t>
            </a:r>
            <a:r>
              <a:rPr lang="en-US" dirty="0"/>
              <a:t>is divided by the default document font-size of 16px to arrive to a value of 37.5em. </a:t>
            </a:r>
          </a:p>
          <a:p>
            <a:pPr marL="457200" lvl="1" indent="0" algn="just">
              <a:buNone/>
            </a:pPr>
            <a:r>
              <a:rPr lang="en-US" dirty="0"/>
              <a:t>The desktop breakpoint of 1000px is converted using the same formula to a value of 62.5em.</a:t>
            </a:r>
          </a:p>
          <a:p>
            <a:pPr algn="just"/>
            <a:endParaRPr lang="en-US" dirty="0">
              <a:solidFill>
                <a:srgbClr val="FF0000"/>
              </a:solidFill>
            </a:endParaRPr>
          </a:p>
        </p:txBody>
      </p:sp>
      <p:pic>
        <p:nvPicPr>
          <p:cNvPr id="5" name="Picture 4">
            <a:extLst>
              <a:ext uri="{FF2B5EF4-FFF2-40B4-BE49-F238E27FC236}">
                <a16:creationId xmlns:a16="http://schemas.microsoft.com/office/drawing/2014/main" id="{A37BD1BC-0138-3F5B-3D37-2ECBD073A925}"/>
              </a:ext>
            </a:extLst>
          </p:cNvPr>
          <p:cNvPicPr>
            <a:picLocks noChangeAspect="1"/>
          </p:cNvPicPr>
          <p:nvPr/>
        </p:nvPicPr>
        <p:blipFill>
          <a:blip r:embed="rId2"/>
          <a:stretch>
            <a:fillRect/>
          </a:stretch>
        </p:blipFill>
        <p:spPr>
          <a:xfrm>
            <a:off x="6096000" y="3847749"/>
            <a:ext cx="4711942" cy="2470277"/>
          </a:xfrm>
          <a:prstGeom prst="rect">
            <a:avLst/>
          </a:prstGeom>
        </p:spPr>
      </p:pic>
    </p:spTree>
    <p:extLst>
      <p:ext uri="{BB962C8B-B14F-4D97-AF65-F5344CB8AC3E}">
        <p14:creationId xmlns:p14="http://schemas.microsoft.com/office/powerpoint/2010/main" val="38658138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0446F-4578-5909-D246-32FB416A0DC1}"/>
              </a:ext>
            </a:extLst>
          </p:cNvPr>
          <p:cNvSpPr>
            <a:spLocks noGrp="1"/>
          </p:cNvSpPr>
          <p:nvPr>
            <p:ph type="title"/>
          </p:nvPr>
        </p:nvSpPr>
        <p:spPr/>
        <p:txBody>
          <a:bodyPr/>
          <a:lstStyle/>
          <a:p>
            <a:r>
              <a:rPr lang="en-US" dirty="0"/>
              <a:t>Example</a:t>
            </a:r>
            <a:endParaRPr lang="en-IN" dirty="0"/>
          </a:p>
        </p:txBody>
      </p:sp>
      <p:sp>
        <p:nvSpPr>
          <p:cNvPr id="3" name="Content Placeholder 2">
            <a:extLst>
              <a:ext uri="{FF2B5EF4-FFF2-40B4-BE49-F238E27FC236}">
                <a16:creationId xmlns:a16="http://schemas.microsoft.com/office/drawing/2014/main" id="{544FA19A-1FCF-C98A-4B81-7F94ADFCACCA}"/>
              </a:ext>
            </a:extLst>
          </p:cNvPr>
          <p:cNvSpPr>
            <a:spLocks noGrp="1"/>
          </p:cNvSpPr>
          <p:nvPr>
            <p:ph idx="1"/>
          </p:nvPr>
        </p:nvSpPr>
        <p:spPr/>
        <p:txBody>
          <a:bodyPr/>
          <a:lstStyle/>
          <a:p>
            <a:pPr algn="just"/>
            <a:r>
              <a:rPr lang="en-US" dirty="0"/>
              <a:t>Download </a:t>
            </a:r>
            <a:r>
              <a:rPr lang="en-US" dirty="0">
                <a:solidFill>
                  <a:srgbClr val="FF0000"/>
                </a:solidFill>
              </a:rPr>
              <a:t>Coyle Appliance Repair </a:t>
            </a:r>
            <a:r>
              <a:rPr lang="en-US" dirty="0"/>
              <a:t>website and run the client’s website on your local machine by running these commands in a folder of your choosing:</a:t>
            </a:r>
          </a:p>
          <a:p>
            <a:pPr marL="914400" lvl="2" indent="0">
              <a:buNone/>
            </a:pPr>
            <a:r>
              <a:rPr lang="en-US" sz="3200" dirty="0">
                <a:solidFill>
                  <a:srgbClr val="FF0000"/>
                </a:solidFill>
              </a:rPr>
              <a:t>git clone https://github.com/webopt/ch3-css.git</a:t>
            </a:r>
          </a:p>
          <a:p>
            <a:pPr marL="914400" lvl="2" indent="0">
              <a:buNone/>
            </a:pPr>
            <a:r>
              <a:rPr lang="en-US" sz="3200" dirty="0">
                <a:solidFill>
                  <a:srgbClr val="FF0000"/>
                </a:solidFill>
              </a:rPr>
              <a:t>cd ch3-css</a:t>
            </a:r>
          </a:p>
          <a:p>
            <a:pPr marL="914400" lvl="2" indent="0">
              <a:buNone/>
            </a:pPr>
            <a:r>
              <a:rPr lang="en-US" sz="3200" dirty="0" err="1">
                <a:solidFill>
                  <a:srgbClr val="FF0000"/>
                </a:solidFill>
              </a:rPr>
              <a:t>npm</a:t>
            </a:r>
            <a:r>
              <a:rPr lang="en-US" sz="3200" dirty="0">
                <a:solidFill>
                  <a:srgbClr val="FF0000"/>
                </a:solidFill>
              </a:rPr>
              <a:t> install</a:t>
            </a:r>
          </a:p>
          <a:p>
            <a:pPr marL="914400" lvl="2" indent="0">
              <a:buNone/>
            </a:pPr>
            <a:r>
              <a:rPr lang="en-US" sz="3200" dirty="0">
                <a:solidFill>
                  <a:srgbClr val="FF0000"/>
                </a:solidFill>
              </a:rPr>
              <a:t>node http.js</a:t>
            </a:r>
            <a:endParaRPr lang="en-IN" dirty="0">
              <a:solidFill>
                <a:srgbClr val="FF0000"/>
              </a:solidFill>
            </a:endParaRPr>
          </a:p>
        </p:txBody>
      </p:sp>
    </p:spTree>
    <p:extLst>
      <p:ext uri="{BB962C8B-B14F-4D97-AF65-F5344CB8AC3E}">
        <p14:creationId xmlns:p14="http://schemas.microsoft.com/office/powerpoint/2010/main" val="345588919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8209D8-532A-C415-45FE-D17DD535A95A}"/>
              </a:ext>
            </a:extLst>
          </p:cNvPr>
          <p:cNvSpPr>
            <a:spLocks noGrp="1"/>
          </p:cNvSpPr>
          <p:nvPr>
            <p:ph type="title"/>
          </p:nvPr>
        </p:nvSpPr>
        <p:spPr/>
        <p:txBody>
          <a:bodyPr/>
          <a:lstStyle/>
          <a:p>
            <a:r>
              <a:rPr lang="en-IN" dirty="0"/>
              <a:t>Mobile-first CSS boilerplate</a:t>
            </a:r>
          </a:p>
        </p:txBody>
      </p:sp>
      <p:pic>
        <p:nvPicPr>
          <p:cNvPr id="5" name="Content Placeholder 4">
            <a:extLst>
              <a:ext uri="{FF2B5EF4-FFF2-40B4-BE49-F238E27FC236}">
                <a16:creationId xmlns:a16="http://schemas.microsoft.com/office/drawing/2014/main" id="{C483B339-FE38-6AFC-EC90-C698D1E00673}"/>
              </a:ext>
            </a:extLst>
          </p:cNvPr>
          <p:cNvPicPr>
            <a:picLocks noGrp="1" noChangeAspect="1"/>
          </p:cNvPicPr>
          <p:nvPr>
            <p:ph idx="1"/>
          </p:nvPr>
        </p:nvPicPr>
        <p:blipFill>
          <a:blip r:embed="rId2"/>
          <a:stretch>
            <a:fillRect/>
          </a:stretch>
        </p:blipFill>
        <p:spPr>
          <a:xfrm>
            <a:off x="838199" y="1826454"/>
            <a:ext cx="10607733" cy="4025706"/>
          </a:xfrm>
        </p:spPr>
      </p:pic>
    </p:spTree>
    <p:extLst>
      <p:ext uri="{BB962C8B-B14F-4D97-AF65-F5344CB8AC3E}">
        <p14:creationId xmlns:p14="http://schemas.microsoft.com/office/powerpoint/2010/main" val="402453595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257A7-06A7-E193-ACE0-DB52B832AB5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9553AF3-2AE5-D1E2-AEC1-DE4FAD7E8F53}"/>
              </a:ext>
            </a:extLst>
          </p:cNvPr>
          <p:cNvSpPr>
            <a:spLocks noGrp="1"/>
          </p:cNvSpPr>
          <p:nvPr>
            <p:ph idx="1"/>
          </p:nvPr>
        </p:nvSpPr>
        <p:spPr/>
        <p:txBody>
          <a:bodyPr>
            <a:normAutofit/>
          </a:bodyPr>
          <a:lstStyle/>
          <a:p>
            <a:r>
              <a:rPr lang="en-US" dirty="0"/>
              <a:t>At this point, you’ll include your CSS as you normally would inside </a:t>
            </a:r>
            <a:r>
              <a:rPr lang="en-US" dirty="0">
                <a:solidFill>
                  <a:srgbClr val="FF0000"/>
                </a:solidFill>
              </a:rPr>
              <a:t>a &lt;link&gt; tag. </a:t>
            </a:r>
          </a:p>
          <a:p>
            <a:r>
              <a:rPr lang="en-US" dirty="0"/>
              <a:t>To ensure that devices properly display your fancy new responsive CSS , you should </a:t>
            </a:r>
            <a:r>
              <a:rPr lang="en-US" dirty="0">
                <a:solidFill>
                  <a:srgbClr val="FF0000"/>
                </a:solidFill>
              </a:rPr>
              <a:t>add the following &lt;meta&gt; </a:t>
            </a:r>
            <a:r>
              <a:rPr lang="en-US" dirty="0"/>
              <a:t>tag inside your &lt;head&gt; element:</a:t>
            </a:r>
          </a:p>
          <a:p>
            <a:r>
              <a:rPr lang="en-US" dirty="0">
                <a:solidFill>
                  <a:srgbClr val="FF0000"/>
                </a:solidFill>
              </a:rPr>
              <a:t>&lt;meta name="viewport" content="width=device-</a:t>
            </a:r>
            <a:r>
              <a:rPr lang="en-US" dirty="0" err="1">
                <a:solidFill>
                  <a:srgbClr val="FF0000"/>
                </a:solidFill>
              </a:rPr>
              <a:t>width,initial</a:t>
            </a:r>
            <a:r>
              <a:rPr lang="en-US" dirty="0">
                <a:solidFill>
                  <a:srgbClr val="FF0000"/>
                </a:solidFill>
              </a:rPr>
              <a:t>-scale=1"&gt;</a:t>
            </a:r>
          </a:p>
          <a:p>
            <a:r>
              <a:rPr lang="en-US" dirty="0"/>
              <a:t>This &lt;meta&gt; tag tells the browser two things: that the </a:t>
            </a:r>
            <a:r>
              <a:rPr lang="en-US" dirty="0">
                <a:solidFill>
                  <a:srgbClr val="FF0000"/>
                </a:solidFill>
              </a:rPr>
              <a:t>device should render the page at the same width as the device’s screen, and that the initial scale of the page should be 100%.</a:t>
            </a:r>
            <a:endParaRPr lang="en-IN" dirty="0">
              <a:solidFill>
                <a:srgbClr val="FF0000"/>
              </a:solidFill>
            </a:endParaRPr>
          </a:p>
        </p:txBody>
      </p:sp>
    </p:spTree>
    <p:extLst>
      <p:ext uri="{BB962C8B-B14F-4D97-AF65-F5344CB8AC3E}">
        <p14:creationId xmlns:p14="http://schemas.microsoft.com/office/powerpoint/2010/main" val="336535125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C662A-E83E-E681-1E7F-6CE80DC20598}"/>
              </a:ext>
            </a:extLst>
          </p:cNvPr>
          <p:cNvSpPr>
            <a:spLocks noGrp="1"/>
          </p:cNvSpPr>
          <p:nvPr>
            <p:ph type="title"/>
          </p:nvPr>
        </p:nvSpPr>
        <p:spPr/>
        <p:txBody>
          <a:bodyPr/>
          <a:lstStyle/>
          <a:p>
            <a:r>
              <a:rPr lang="en-IN" dirty="0"/>
              <a:t>Using Google’s mobile-friendly guidelines</a:t>
            </a:r>
          </a:p>
        </p:txBody>
      </p:sp>
      <p:sp>
        <p:nvSpPr>
          <p:cNvPr id="3" name="Content Placeholder 2">
            <a:extLst>
              <a:ext uri="{FF2B5EF4-FFF2-40B4-BE49-F238E27FC236}">
                <a16:creationId xmlns:a16="http://schemas.microsoft.com/office/drawing/2014/main" id="{033FA8D6-1F3B-A97B-F433-E6A48258F3DE}"/>
              </a:ext>
            </a:extLst>
          </p:cNvPr>
          <p:cNvSpPr>
            <a:spLocks noGrp="1"/>
          </p:cNvSpPr>
          <p:nvPr>
            <p:ph idx="1"/>
          </p:nvPr>
        </p:nvSpPr>
        <p:spPr>
          <a:xfrm>
            <a:off x="549442" y="1450240"/>
            <a:ext cx="7160394" cy="4351338"/>
          </a:xfrm>
        </p:spPr>
        <p:txBody>
          <a:bodyPr>
            <a:normAutofit fontScale="92500"/>
          </a:bodyPr>
          <a:lstStyle/>
          <a:p>
            <a:pPr algn="just"/>
            <a:r>
              <a:rPr lang="en-US" dirty="0"/>
              <a:t>When Google looks at your site, it’s looking for </a:t>
            </a:r>
            <a:r>
              <a:rPr lang="en-US" dirty="0">
                <a:solidFill>
                  <a:srgbClr val="FF0000"/>
                </a:solidFill>
              </a:rPr>
              <a:t>two indicators of a good mobile user experience. </a:t>
            </a:r>
          </a:p>
          <a:p>
            <a:pPr algn="just"/>
            <a:r>
              <a:rPr lang="en-US" dirty="0">
                <a:solidFill>
                  <a:srgbClr val="FF0000"/>
                </a:solidFill>
              </a:rPr>
              <a:t>A properly configured viewport</a:t>
            </a:r>
            <a:r>
              <a:rPr lang="en-US" dirty="0"/>
              <a:t>—As discussed earlier, the &lt;meta&gt; viewport tag is used by browsers to size content to the device’s screen. </a:t>
            </a:r>
          </a:p>
          <a:p>
            <a:pPr algn="just"/>
            <a:r>
              <a:rPr lang="en-US" dirty="0">
                <a:solidFill>
                  <a:srgbClr val="FF0000"/>
                </a:solidFill>
              </a:rPr>
              <a:t>Responsiveness</a:t>
            </a:r>
            <a:r>
              <a:rPr lang="en-US" dirty="0"/>
              <a:t>—A site needs to respond to the size of the viewport as it changes. </a:t>
            </a:r>
            <a:r>
              <a:rPr lang="en-US" dirty="0">
                <a:solidFill>
                  <a:srgbClr val="FF0000"/>
                </a:solidFill>
              </a:rPr>
              <a:t>Users are fine with vertical scrolling, but horizontal scrolling is usually a bad user experience, and Google checks that content fits on a device’s screen without horizontal scrolling. </a:t>
            </a:r>
            <a:endParaRPr lang="en-IN" dirty="0">
              <a:solidFill>
                <a:srgbClr val="FF0000"/>
              </a:solidFill>
            </a:endParaRPr>
          </a:p>
        </p:txBody>
      </p:sp>
      <p:pic>
        <p:nvPicPr>
          <p:cNvPr id="5" name="Picture 4">
            <a:extLst>
              <a:ext uri="{FF2B5EF4-FFF2-40B4-BE49-F238E27FC236}">
                <a16:creationId xmlns:a16="http://schemas.microsoft.com/office/drawing/2014/main" id="{00F99E88-B3DF-3D18-AB2C-4D207F5EA2F4}"/>
              </a:ext>
            </a:extLst>
          </p:cNvPr>
          <p:cNvPicPr>
            <a:picLocks noChangeAspect="1"/>
          </p:cNvPicPr>
          <p:nvPr/>
        </p:nvPicPr>
        <p:blipFill>
          <a:blip r:embed="rId2"/>
          <a:stretch>
            <a:fillRect/>
          </a:stretch>
        </p:blipFill>
        <p:spPr>
          <a:xfrm>
            <a:off x="7845163" y="1690688"/>
            <a:ext cx="4186416" cy="3079872"/>
          </a:xfrm>
          <a:prstGeom prst="rect">
            <a:avLst/>
          </a:prstGeom>
        </p:spPr>
      </p:pic>
    </p:spTree>
    <p:extLst>
      <p:ext uri="{BB962C8B-B14F-4D97-AF65-F5344CB8AC3E}">
        <p14:creationId xmlns:p14="http://schemas.microsoft.com/office/powerpoint/2010/main" val="397455205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85EC8-D8A0-F569-ECB2-38C545D6F3E8}"/>
              </a:ext>
            </a:extLst>
          </p:cNvPr>
          <p:cNvSpPr>
            <a:spLocks noGrp="1"/>
          </p:cNvSpPr>
          <p:nvPr>
            <p:ph type="title"/>
          </p:nvPr>
        </p:nvSpPr>
        <p:spPr/>
        <p:txBody>
          <a:bodyPr/>
          <a:lstStyle/>
          <a:p>
            <a:r>
              <a:rPr lang="en-IN" dirty="0"/>
              <a:t>Verifying a site’s mobile-friendliness</a:t>
            </a:r>
          </a:p>
        </p:txBody>
      </p:sp>
      <p:sp>
        <p:nvSpPr>
          <p:cNvPr id="3" name="Content Placeholder 2">
            <a:extLst>
              <a:ext uri="{FF2B5EF4-FFF2-40B4-BE49-F238E27FC236}">
                <a16:creationId xmlns:a16="http://schemas.microsoft.com/office/drawing/2014/main" id="{BE788C70-64DE-4F7B-593E-68BD7D1D71C0}"/>
              </a:ext>
            </a:extLst>
          </p:cNvPr>
          <p:cNvSpPr>
            <a:spLocks noGrp="1"/>
          </p:cNvSpPr>
          <p:nvPr>
            <p:ph idx="1"/>
          </p:nvPr>
        </p:nvSpPr>
        <p:spPr/>
        <p:txBody>
          <a:bodyPr/>
          <a:lstStyle/>
          <a:p>
            <a:pPr algn="just"/>
            <a:r>
              <a:rPr lang="en-US" dirty="0"/>
              <a:t>Google developed the Mobile-Friendly Test tool, available at </a:t>
            </a:r>
            <a:r>
              <a:rPr lang="en-US" dirty="0">
                <a:solidFill>
                  <a:srgbClr val="FF0000"/>
                </a:solidFill>
                <a:hlinkClick r:id="rId2"/>
              </a:rPr>
              <a:t>https://www.google.com/webmasters/tools/mobile-friendly/</a:t>
            </a:r>
            <a:endParaRPr lang="en-US" dirty="0">
              <a:solidFill>
                <a:srgbClr val="FF0000"/>
              </a:solidFill>
            </a:endParaRPr>
          </a:p>
          <a:p>
            <a:pPr algn="just"/>
            <a:r>
              <a:rPr lang="en-US" dirty="0"/>
              <a:t>This tool prompts the user to enter a URL to be analyzed.</a:t>
            </a:r>
          </a:p>
          <a:p>
            <a:pPr algn="just"/>
            <a:r>
              <a:rPr lang="en-US" dirty="0"/>
              <a:t>After the site is analyzed, you’ll see that it passes the mobile-friendly test, and a success message is shown.</a:t>
            </a:r>
          </a:p>
          <a:p>
            <a:pPr algn="just"/>
            <a:r>
              <a:rPr lang="en-US" dirty="0"/>
              <a:t>For sites that aren’t mobile-friendly, the tool will return a list of reasons that the site failed the test, along with next steps for correcting issues. </a:t>
            </a:r>
            <a:endParaRPr lang="en-IN" dirty="0"/>
          </a:p>
        </p:txBody>
      </p:sp>
    </p:spTree>
    <p:extLst>
      <p:ext uri="{BB962C8B-B14F-4D97-AF65-F5344CB8AC3E}">
        <p14:creationId xmlns:p14="http://schemas.microsoft.com/office/powerpoint/2010/main" val="404816461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B5C91-DFF7-B1D4-E84E-3ADFED5AA025}"/>
              </a:ext>
            </a:extLst>
          </p:cNvPr>
          <p:cNvSpPr>
            <a:spLocks noGrp="1"/>
          </p:cNvSpPr>
          <p:nvPr>
            <p:ph type="title"/>
          </p:nvPr>
        </p:nvSpPr>
        <p:spPr/>
        <p:txBody>
          <a:bodyPr/>
          <a:lstStyle/>
          <a:p>
            <a:r>
              <a:rPr lang="en-IN" b="1" dirty="0">
                <a:solidFill>
                  <a:schemeClr val="accent1"/>
                </a:solidFill>
              </a:rPr>
              <a:t>Performance-tuning your CSS</a:t>
            </a:r>
          </a:p>
        </p:txBody>
      </p:sp>
      <p:sp>
        <p:nvSpPr>
          <p:cNvPr id="3" name="Content Placeholder 2">
            <a:extLst>
              <a:ext uri="{FF2B5EF4-FFF2-40B4-BE49-F238E27FC236}">
                <a16:creationId xmlns:a16="http://schemas.microsoft.com/office/drawing/2014/main" id="{859C9B47-A542-29E1-55A7-DD803C4E3FC2}"/>
              </a:ext>
            </a:extLst>
          </p:cNvPr>
          <p:cNvSpPr>
            <a:spLocks noGrp="1"/>
          </p:cNvSpPr>
          <p:nvPr>
            <p:ph idx="1"/>
          </p:nvPr>
        </p:nvSpPr>
        <p:spPr/>
        <p:txBody>
          <a:bodyPr/>
          <a:lstStyle/>
          <a:p>
            <a:pPr marL="0" indent="0" algn="just">
              <a:buNone/>
            </a:pPr>
            <a:r>
              <a:rPr lang="en-IN" b="1" dirty="0"/>
              <a:t>Avoiding the @import declaration:</a:t>
            </a:r>
          </a:p>
          <a:p>
            <a:pPr lvl="1" algn="just"/>
            <a:r>
              <a:rPr lang="en-US" dirty="0">
                <a:solidFill>
                  <a:srgbClr val="FF0000"/>
                </a:solidFill>
              </a:rPr>
              <a:t>@import directives in a style sheet aren’t processed until the entire style sheet is downloaded. </a:t>
            </a:r>
            <a:r>
              <a:rPr lang="en-US" dirty="0"/>
              <a:t>This behavior </a:t>
            </a:r>
            <a:r>
              <a:rPr lang="en-US" dirty="0">
                <a:solidFill>
                  <a:srgbClr val="FF0000"/>
                </a:solidFill>
              </a:rPr>
              <a:t>causes a delay in the total load time </a:t>
            </a:r>
            <a:r>
              <a:rPr lang="en-US" dirty="0"/>
              <a:t>for a web page.</a:t>
            </a:r>
          </a:p>
          <a:p>
            <a:pPr marL="0" indent="0" algn="just">
              <a:buNone/>
            </a:pPr>
            <a:r>
              <a:rPr lang="en-IN" b="1" dirty="0"/>
              <a:t>@import serializes requests</a:t>
            </a:r>
            <a:r>
              <a:rPr lang="en-US" dirty="0"/>
              <a:t>: </a:t>
            </a:r>
          </a:p>
          <a:p>
            <a:pPr lvl="1" algn="just"/>
            <a:r>
              <a:rPr lang="en-US" dirty="0"/>
              <a:t>One of the </a:t>
            </a:r>
            <a:r>
              <a:rPr lang="en-US" dirty="0">
                <a:solidFill>
                  <a:srgbClr val="FF0000"/>
                </a:solidFill>
              </a:rPr>
              <a:t>goals of a performance-oriented website is to parallelize as many HTTP requests as possible</a:t>
            </a:r>
            <a:r>
              <a:rPr lang="en-US" dirty="0"/>
              <a:t>. Parallel requests are those that are made at, or near, the same time.</a:t>
            </a:r>
            <a:endParaRPr lang="en-IN" dirty="0"/>
          </a:p>
        </p:txBody>
      </p:sp>
      <p:pic>
        <p:nvPicPr>
          <p:cNvPr id="5" name="Picture 4">
            <a:extLst>
              <a:ext uri="{FF2B5EF4-FFF2-40B4-BE49-F238E27FC236}">
                <a16:creationId xmlns:a16="http://schemas.microsoft.com/office/drawing/2014/main" id="{6C3F8AEF-5353-752E-C6AD-DB9F3AA7A87D}"/>
              </a:ext>
            </a:extLst>
          </p:cNvPr>
          <p:cNvPicPr>
            <a:picLocks noChangeAspect="1"/>
          </p:cNvPicPr>
          <p:nvPr/>
        </p:nvPicPr>
        <p:blipFill>
          <a:blip r:embed="rId2"/>
          <a:stretch>
            <a:fillRect/>
          </a:stretch>
        </p:blipFill>
        <p:spPr>
          <a:xfrm>
            <a:off x="4261389" y="4563453"/>
            <a:ext cx="5016758" cy="2197213"/>
          </a:xfrm>
          <a:prstGeom prst="rect">
            <a:avLst/>
          </a:prstGeom>
        </p:spPr>
      </p:pic>
      <p:sp>
        <p:nvSpPr>
          <p:cNvPr id="7" name="TextBox 6">
            <a:extLst>
              <a:ext uri="{FF2B5EF4-FFF2-40B4-BE49-F238E27FC236}">
                <a16:creationId xmlns:a16="http://schemas.microsoft.com/office/drawing/2014/main" id="{A6441C72-2ACE-412A-1CDA-3CA022F238EB}"/>
              </a:ext>
            </a:extLst>
          </p:cNvPr>
          <p:cNvSpPr txBox="1"/>
          <p:nvPr/>
        </p:nvSpPr>
        <p:spPr>
          <a:xfrm>
            <a:off x="772837" y="5109437"/>
            <a:ext cx="3457074" cy="1477328"/>
          </a:xfrm>
          <a:prstGeom prst="rect">
            <a:avLst/>
          </a:prstGeom>
          <a:noFill/>
        </p:spPr>
        <p:txBody>
          <a:bodyPr wrap="square">
            <a:spAutoFit/>
          </a:bodyPr>
          <a:lstStyle/>
          <a:p>
            <a:r>
              <a:rPr lang="en-IN" dirty="0"/>
              <a:t>Downloads for two style sheets are serialized one after the</a:t>
            </a:r>
          </a:p>
          <a:p>
            <a:r>
              <a:rPr lang="en-IN" dirty="0"/>
              <a:t>other because of an @import directive in styles.css that requests fonts.css.</a:t>
            </a:r>
          </a:p>
        </p:txBody>
      </p:sp>
    </p:spTree>
    <p:extLst>
      <p:ext uri="{BB962C8B-B14F-4D97-AF65-F5344CB8AC3E}">
        <p14:creationId xmlns:p14="http://schemas.microsoft.com/office/powerpoint/2010/main" val="343159592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16A795-C1B7-B54C-B7B2-5A1508A5F7E2}"/>
              </a:ext>
            </a:extLst>
          </p:cNvPr>
          <p:cNvSpPr>
            <a:spLocks noGrp="1"/>
          </p:cNvSpPr>
          <p:nvPr>
            <p:ph idx="1"/>
          </p:nvPr>
        </p:nvSpPr>
        <p:spPr>
          <a:xfrm>
            <a:off x="731520" y="712269"/>
            <a:ext cx="10622280" cy="5464694"/>
          </a:xfrm>
        </p:spPr>
        <p:txBody>
          <a:bodyPr>
            <a:normAutofit lnSpcReduction="10000"/>
          </a:bodyPr>
          <a:lstStyle/>
          <a:p>
            <a:pPr algn="just"/>
            <a:r>
              <a:rPr lang="en-US" dirty="0"/>
              <a:t>When @import is used to load a CSS file from within an external style sheet, the request for the initial style sheet must be loaded before the browser discovers the @import directive within it. </a:t>
            </a:r>
          </a:p>
          <a:p>
            <a:pPr algn="just"/>
            <a:r>
              <a:rPr lang="en-IN" b="1" dirty="0"/>
              <a:t>@import </a:t>
            </a:r>
            <a:r>
              <a:rPr lang="en-IN" b="1" dirty="0" err="1"/>
              <a:t>url</a:t>
            </a:r>
            <a:r>
              <a:rPr lang="en-IN" b="1" dirty="0"/>
              <a:t>("fonts.css");</a:t>
            </a:r>
            <a:endParaRPr lang="en-US" b="1" dirty="0"/>
          </a:p>
          <a:p>
            <a:pPr algn="just"/>
            <a:r>
              <a:rPr lang="en-US" dirty="0"/>
              <a:t>This contributes to a </a:t>
            </a:r>
            <a:r>
              <a:rPr lang="en-US" dirty="0">
                <a:solidFill>
                  <a:srgbClr val="FF0000"/>
                </a:solidFill>
              </a:rPr>
              <a:t>poor performance pattern; requests are serialized one after the other. </a:t>
            </a:r>
          </a:p>
          <a:p>
            <a:pPr algn="just"/>
            <a:r>
              <a:rPr lang="en-US" dirty="0">
                <a:solidFill>
                  <a:srgbClr val="FF0000"/>
                </a:solidFill>
              </a:rPr>
              <a:t>This increases the overall loading and rendering time for a page</a:t>
            </a:r>
            <a:r>
              <a:rPr lang="en-US" dirty="0"/>
              <a:t>. </a:t>
            </a:r>
          </a:p>
          <a:p>
            <a:pPr algn="just"/>
            <a:r>
              <a:rPr lang="en-US" dirty="0"/>
              <a:t>Ideally, you should seek to </a:t>
            </a:r>
            <a:r>
              <a:rPr lang="en-US" dirty="0">
                <a:solidFill>
                  <a:srgbClr val="FF0000"/>
                </a:solidFill>
              </a:rPr>
              <a:t>bundle as many files of the same type as you possibly can. </a:t>
            </a:r>
          </a:p>
          <a:p>
            <a:pPr algn="just"/>
            <a:r>
              <a:rPr lang="en-US" dirty="0"/>
              <a:t>But some CSS includes in your website can come from </a:t>
            </a:r>
            <a:r>
              <a:rPr lang="en-US" dirty="0">
                <a:solidFill>
                  <a:srgbClr val="FF0000"/>
                </a:solidFill>
              </a:rPr>
              <a:t>third parties, making bundling impractical.</a:t>
            </a:r>
          </a:p>
          <a:p>
            <a:pPr algn="just"/>
            <a:r>
              <a:rPr lang="en-US" dirty="0">
                <a:solidFill>
                  <a:srgbClr val="FF0000"/>
                </a:solidFill>
              </a:rPr>
              <a:t>In these cases, you should rely on the HTML &lt;link&gt; tag instead of @import.</a:t>
            </a:r>
            <a:endParaRPr lang="en-IN" dirty="0">
              <a:solidFill>
                <a:srgbClr val="FF0000"/>
              </a:solidFill>
            </a:endParaRPr>
          </a:p>
        </p:txBody>
      </p:sp>
    </p:spTree>
    <p:extLst>
      <p:ext uri="{BB962C8B-B14F-4D97-AF65-F5344CB8AC3E}">
        <p14:creationId xmlns:p14="http://schemas.microsoft.com/office/powerpoint/2010/main" val="172261727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9A55896-3E50-56ED-FA8C-687C98598E9C}"/>
              </a:ext>
            </a:extLst>
          </p:cNvPr>
          <p:cNvSpPr>
            <a:spLocks noGrp="1"/>
          </p:cNvSpPr>
          <p:nvPr>
            <p:ph idx="1"/>
          </p:nvPr>
        </p:nvSpPr>
        <p:spPr>
          <a:xfrm>
            <a:off x="664945" y="464060"/>
            <a:ext cx="10515600" cy="4351338"/>
          </a:xfrm>
        </p:spPr>
        <p:txBody>
          <a:bodyPr/>
          <a:lstStyle/>
          <a:p>
            <a:pPr algn="just"/>
            <a:r>
              <a:rPr lang="en-IN" b="1" dirty="0"/>
              <a:t>&lt;link&gt; parallelizes requests: </a:t>
            </a:r>
          </a:p>
          <a:p>
            <a:pPr lvl="1" algn="just"/>
            <a:r>
              <a:rPr lang="en-US" dirty="0"/>
              <a:t>The HTML &lt;link&gt; tag is the best native method for loading CSS . Rather than serializing requests as @import does, it loads requests in parallel. </a:t>
            </a:r>
          </a:p>
          <a:p>
            <a:pPr lvl="1" algn="just"/>
            <a:r>
              <a:rPr lang="en-US" dirty="0">
                <a:solidFill>
                  <a:srgbClr val="FF0000"/>
                </a:solidFill>
              </a:rPr>
              <a:t>After the HTML document is scanned, all &lt;link&gt; tags found in the document are loaded.</a:t>
            </a:r>
          </a:p>
          <a:p>
            <a:pPr lvl="1" algn="just"/>
            <a:r>
              <a:rPr lang="en-US" dirty="0"/>
              <a:t>Unlike the </a:t>
            </a:r>
            <a:r>
              <a:rPr lang="en-US" dirty="0">
                <a:solidFill>
                  <a:srgbClr val="FF0000"/>
                </a:solidFill>
              </a:rPr>
              <a:t>@import directive’s </a:t>
            </a:r>
            <a:r>
              <a:rPr lang="en-US" dirty="0"/>
              <a:t>behavior in CSS files, whereby references to </a:t>
            </a:r>
            <a:r>
              <a:rPr lang="en-US" dirty="0">
                <a:solidFill>
                  <a:srgbClr val="FF0000"/>
                </a:solidFill>
              </a:rPr>
              <a:t>external files can be discovered only after a style sheet is downloaded</a:t>
            </a:r>
            <a:r>
              <a:rPr lang="en-US" dirty="0"/>
              <a:t>, </a:t>
            </a:r>
            <a:r>
              <a:rPr lang="en-US" dirty="0">
                <a:solidFill>
                  <a:srgbClr val="FF0000"/>
                </a:solidFill>
              </a:rPr>
              <a:t>the &lt;link&gt; tag references are discovered when the HTML file downloads.</a:t>
            </a:r>
          </a:p>
          <a:p>
            <a:pPr lvl="1" algn="just"/>
            <a:r>
              <a:rPr lang="en-US" dirty="0">
                <a:solidFill>
                  <a:srgbClr val="FF0000"/>
                </a:solidFill>
              </a:rPr>
              <a:t>It’s better to stick with the &lt;link&gt; tag, because its behavior is predictable and relegates the task of importing CSS to the HTML.</a:t>
            </a:r>
          </a:p>
          <a:p>
            <a:pPr lvl="1" algn="just"/>
            <a:endParaRPr lang="en-US" dirty="0">
              <a:solidFill>
                <a:srgbClr val="FF0000"/>
              </a:solidFill>
            </a:endParaRPr>
          </a:p>
          <a:p>
            <a:pPr lvl="1" algn="just"/>
            <a:endParaRPr lang="en-IN" dirty="0"/>
          </a:p>
        </p:txBody>
      </p:sp>
      <p:pic>
        <p:nvPicPr>
          <p:cNvPr id="5" name="Picture 4">
            <a:extLst>
              <a:ext uri="{FF2B5EF4-FFF2-40B4-BE49-F238E27FC236}">
                <a16:creationId xmlns:a16="http://schemas.microsoft.com/office/drawing/2014/main" id="{400A3E05-A069-3A48-C618-40FD0B8C0A02}"/>
              </a:ext>
            </a:extLst>
          </p:cNvPr>
          <p:cNvPicPr>
            <a:picLocks noChangeAspect="1"/>
          </p:cNvPicPr>
          <p:nvPr/>
        </p:nvPicPr>
        <p:blipFill>
          <a:blip r:embed="rId2"/>
          <a:stretch>
            <a:fillRect/>
          </a:stretch>
        </p:blipFill>
        <p:spPr>
          <a:xfrm>
            <a:off x="8190638" y="3934636"/>
            <a:ext cx="3587934" cy="2565532"/>
          </a:xfrm>
          <a:prstGeom prst="rect">
            <a:avLst/>
          </a:prstGeom>
        </p:spPr>
      </p:pic>
      <p:sp>
        <p:nvSpPr>
          <p:cNvPr id="7" name="TextBox 6">
            <a:extLst>
              <a:ext uri="{FF2B5EF4-FFF2-40B4-BE49-F238E27FC236}">
                <a16:creationId xmlns:a16="http://schemas.microsoft.com/office/drawing/2014/main" id="{906A1BFC-3D13-9C09-CC96-A6008DF1C379}"/>
              </a:ext>
            </a:extLst>
          </p:cNvPr>
          <p:cNvSpPr txBox="1"/>
          <p:nvPr/>
        </p:nvSpPr>
        <p:spPr>
          <a:xfrm>
            <a:off x="3459362" y="4372860"/>
            <a:ext cx="4548397" cy="1477328"/>
          </a:xfrm>
          <a:prstGeom prst="rect">
            <a:avLst/>
          </a:prstGeom>
          <a:noFill/>
        </p:spPr>
        <p:txBody>
          <a:bodyPr wrap="square">
            <a:spAutoFit/>
          </a:bodyPr>
          <a:lstStyle/>
          <a:p>
            <a:pPr algn="just"/>
            <a:r>
              <a:rPr lang="en-IN" dirty="0"/>
              <a:t>Two requests for style sheets made by using the &lt;link&gt; tag. </a:t>
            </a:r>
          </a:p>
          <a:p>
            <a:pPr algn="just"/>
            <a:r>
              <a:rPr lang="en-IN" dirty="0"/>
              <a:t>The &lt;link&gt; tags are found by the browser after</a:t>
            </a:r>
          </a:p>
          <a:p>
            <a:pPr algn="just"/>
            <a:r>
              <a:rPr lang="en-IN" dirty="0"/>
              <a:t>downloading the HTML, and the browser executes these two requests at the same time.</a:t>
            </a:r>
          </a:p>
        </p:txBody>
      </p:sp>
    </p:spTree>
    <p:extLst>
      <p:ext uri="{BB962C8B-B14F-4D97-AF65-F5344CB8AC3E}">
        <p14:creationId xmlns:p14="http://schemas.microsoft.com/office/powerpoint/2010/main" val="65088620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AB8673C-D8BB-6C6C-E579-68FFE17C90BD}"/>
              </a:ext>
            </a:extLst>
          </p:cNvPr>
          <p:cNvSpPr>
            <a:spLocks noGrp="1"/>
          </p:cNvSpPr>
          <p:nvPr>
            <p:ph idx="1"/>
          </p:nvPr>
        </p:nvSpPr>
        <p:spPr>
          <a:xfrm>
            <a:off x="693019" y="519764"/>
            <a:ext cx="10660781" cy="5657199"/>
          </a:xfrm>
        </p:spPr>
        <p:txBody>
          <a:bodyPr>
            <a:normAutofit/>
          </a:bodyPr>
          <a:lstStyle/>
          <a:p>
            <a:pPr algn="just"/>
            <a:r>
              <a:rPr lang="en-US" b="1" dirty="0"/>
              <a:t>Placing CSS in the &lt;head&gt;:</a:t>
            </a:r>
          </a:p>
          <a:p>
            <a:pPr lvl="1" algn="just"/>
            <a:r>
              <a:rPr lang="en-US" dirty="0"/>
              <a:t>You should place references to your CSS as early in the document as possible, and the </a:t>
            </a:r>
            <a:r>
              <a:rPr lang="en-US" dirty="0">
                <a:solidFill>
                  <a:srgbClr val="FF0000"/>
                </a:solidFill>
              </a:rPr>
              <a:t>earliest place you can load your CSS is in the &lt;head&gt; tag</a:t>
            </a:r>
            <a:r>
              <a:rPr lang="en-US" dirty="0"/>
              <a:t>. </a:t>
            </a:r>
          </a:p>
          <a:p>
            <a:pPr lvl="1" algn="just"/>
            <a:r>
              <a:rPr lang="en-US" dirty="0"/>
              <a:t>By doing this, you mitigate two issues: </a:t>
            </a:r>
            <a:r>
              <a:rPr lang="en-US" dirty="0">
                <a:solidFill>
                  <a:srgbClr val="FF0000"/>
                </a:solidFill>
              </a:rPr>
              <a:t>the Flash of </a:t>
            </a:r>
            <a:r>
              <a:rPr lang="en-US" dirty="0" err="1">
                <a:solidFill>
                  <a:srgbClr val="FF0000"/>
                </a:solidFill>
              </a:rPr>
              <a:t>Unstyled</a:t>
            </a:r>
            <a:r>
              <a:rPr lang="en-US" dirty="0">
                <a:solidFill>
                  <a:srgbClr val="FF0000"/>
                </a:solidFill>
              </a:rPr>
              <a:t> Content effect</a:t>
            </a:r>
            <a:r>
              <a:rPr lang="en-US" dirty="0"/>
              <a:t>, and </a:t>
            </a:r>
            <a:r>
              <a:rPr lang="en-US" dirty="0">
                <a:solidFill>
                  <a:srgbClr val="FF0000"/>
                </a:solidFill>
              </a:rPr>
              <a:t>improving the rendering performance of the page on load</a:t>
            </a:r>
            <a:r>
              <a:rPr lang="en-US" dirty="0"/>
              <a:t>.</a:t>
            </a:r>
            <a:endParaRPr lang="en-IN" dirty="0"/>
          </a:p>
          <a:p>
            <a:pPr algn="just"/>
            <a:r>
              <a:rPr lang="en-US" b="1" dirty="0"/>
              <a:t>Preventing the Flash of </a:t>
            </a:r>
            <a:r>
              <a:rPr lang="en-US" b="1" dirty="0" err="1"/>
              <a:t>Unstyled</a:t>
            </a:r>
            <a:r>
              <a:rPr lang="en-US" b="1" dirty="0"/>
              <a:t> Content</a:t>
            </a:r>
            <a:r>
              <a:rPr lang="en-IN" dirty="0"/>
              <a:t>: </a:t>
            </a:r>
          </a:p>
          <a:p>
            <a:pPr lvl="1" algn="just"/>
            <a:r>
              <a:rPr lang="en-US" dirty="0"/>
              <a:t>A compelling reason to </a:t>
            </a:r>
            <a:r>
              <a:rPr lang="en-US" dirty="0">
                <a:solidFill>
                  <a:srgbClr val="FF0000"/>
                </a:solidFill>
              </a:rPr>
              <a:t>keep CSS in the &lt;head&gt; of the HTML is that it prevents your users from seeing your site in an </a:t>
            </a:r>
            <a:r>
              <a:rPr lang="en-US" dirty="0" err="1">
                <a:solidFill>
                  <a:srgbClr val="FF0000"/>
                </a:solidFill>
              </a:rPr>
              <a:t>unstyled</a:t>
            </a:r>
            <a:r>
              <a:rPr lang="en-US" dirty="0">
                <a:solidFill>
                  <a:srgbClr val="FF0000"/>
                </a:solidFill>
              </a:rPr>
              <a:t> state.</a:t>
            </a:r>
          </a:p>
          <a:p>
            <a:pPr lvl="1" algn="just"/>
            <a:r>
              <a:rPr lang="en-US" dirty="0"/>
              <a:t>This phenomenon is called a </a:t>
            </a:r>
            <a:r>
              <a:rPr lang="en-US" dirty="0">
                <a:solidFill>
                  <a:srgbClr val="FF0000"/>
                </a:solidFill>
              </a:rPr>
              <a:t>Flash of </a:t>
            </a:r>
            <a:r>
              <a:rPr lang="en-US" dirty="0" err="1">
                <a:solidFill>
                  <a:srgbClr val="FF0000"/>
                </a:solidFill>
              </a:rPr>
              <a:t>Unstyled</a:t>
            </a:r>
            <a:r>
              <a:rPr lang="en-US" dirty="0">
                <a:solidFill>
                  <a:srgbClr val="FF0000"/>
                </a:solidFill>
              </a:rPr>
              <a:t> Content</a:t>
            </a:r>
            <a:r>
              <a:rPr lang="en-US" dirty="0"/>
              <a:t>, and it occurs when your users briefly (but noticeably) see your website without any CSS applied to it.</a:t>
            </a:r>
          </a:p>
          <a:p>
            <a:pPr lvl="1" algn="just"/>
            <a:r>
              <a:rPr lang="en-US" dirty="0"/>
              <a:t>This occurs because browsers read HTML from top to bottom. As the HTML document is read, the browser finds references to external assets. In the case of CSS, browsers are so fast at rendering that the </a:t>
            </a:r>
            <a:r>
              <a:rPr lang="en-US" dirty="0">
                <a:solidFill>
                  <a:srgbClr val="FF0000"/>
                </a:solidFill>
              </a:rPr>
              <a:t>browser has a chance to render the </a:t>
            </a:r>
            <a:r>
              <a:rPr lang="en-US" dirty="0" err="1">
                <a:solidFill>
                  <a:srgbClr val="FF0000"/>
                </a:solidFill>
              </a:rPr>
              <a:t>unstyled</a:t>
            </a:r>
            <a:r>
              <a:rPr lang="en-US" dirty="0">
                <a:solidFill>
                  <a:srgbClr val="FF0000"/>
                </a:solidFill>
              </a:rPr>
              <a:t> page before the external CSS is loaded.</a:t>
            </a:r>
          </a:p>
        </p:txBody>
      </p:sp>
    </p:spTree>
    <p:extLst>
      <p:ext uri="{BB962C8B-B14F-4D97-AF65-F5344CB8AC3E}">
        <p14:creationId xmlns:p14="http://schemas.microsoft.com/office/powerpoint/2010/main" val="246243522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2CAD74B5-B598-D7BA-F87D-B63F54313A4C}"/>
              </a:ext>
            </a:extLst>
          </p:cNvPr>
          <p:cNvPicPr>
            <a:picLocks noGrp="1" noChangeAspect="1"/>
          </p:cNvPicPr>
          <p:nvPr>
            <p:ph idx="1"/>
          </p:nvPr>
        </p:nvPicPr>
        <p:blipFill>
          <a:blip r:embed="rId2"/>
          <a:stretch>
            <a:fillRect/>
          </a:stretch>
        </p:blipFill>
        <p:spPr>
          <a:xfrm>
            <a:off x="1100054" y="418945"/>
            <a:ext cx="9106368" cy="3010055"/>
          </a:xfrm>
        </p:spPr>
      </p:pic>
      <p:sp>
        <p:nvSpPr>
          <p:cNvPr id="7" name="TextBox 6">
            <a:extLst>
              <a:ext uri="{FF2B5EF4-FFF2-40B4-BE49-F238E27FC236}">
                <a16:creationId xmlns:a16="http://schemas.microsoft.com/office/drawing/2014/main" id="{F4651A02-8D0F-BF25-1C26-915D15A85A48}"/>
              </a:ext>
            </a:extLst>
          </p:cNvPr>
          <p:cNvSpPr txBox="1"/>
          <p:nvPr/>
        </p:nvSpPr>
        <p:spPr>
          <a:xfrm>
            <a:off x="3424188" y="3892155"/>
            <a:ext cx="6097604" cy="1477328"/>
          </a:xfrm>
          <a:prstGeom prst="rect">
            <a:avLst/>
          </a:prstGeom>
          <a:noFill/>
        </p:spPr>
        <p:txBody>
          <a:bodyPr wrap="square">
            <a:spAutoFit/>
          </a:bodyPr>
          <a:lstStyle/>
          <a:p>
            <a:pPr algn="just"/>
            <a:r>
              <a:rPr lang="en-IN" dirty="0"/>
              <a:t>A rendering timeline in Chrome showing the Flash of </a:t>
            </a:r>
            <a:r>
              <a:rPr lang="en-IN" dirty="0" err="1"/>
              <a:t>Unstyled</a:t>
            </a:r>
            <a:r>
              <a:rPr lang="en-IN" dirty="0"/>
              <a:t> Content effect at left. The document eventually renders as intended, but with a brief display of the </a:t>
            </a:r>
            <a:r>
              <a:rPr lang="en-IN" dirty="0" err="1"/>
              <a:t>unstyled</a:t>
            </a:r>
            <a:r>
              <a:rPr lang="en-IN" dirty="0"/>
              <a:t> content. In this case, the effect is due to a &lt;link&gt; tag referencing a style sheet being placed at the end of the document.</a:t>
            </a:r>
          </a:p>
        </p:txBody>
      </p:sp>
      <p:sp>
        <p:nvSpPr>
          <p:cNvPr id="8" name="TextBox 7">
            <a:extLst>
              <a:ext uri="{FF2B5EF4-FFF2-40B4-BE49-F238E27FC236}">
                <a16:creationId xmlns:a16="http://schemas.microsoft.com/office/drawing/2014/main" id="{AD40D96C-7FC6-BD7B-35CF-019B7B9F31A6}"/>
              </a:ext>
            </a:extLst>
          </p:cNvPr>
          <p:cNvSpPr txBox="1"/>
          <p:nvPr/>
        </p:nvSpPr>
        <p:spPr>
          <a:xfrm>
            <a:off x="616017" y="5509472"/>
            <a:ext cx="10786712" cy="646331"/>
          </a:xfrm>
          <a:prstGeom prst="rect">
            <a:avLst/>
          </a:prstGeom>
          <a:noFill/>
        </p:spPr>
        <p:txBody>
          <a:bodyPr wrap="square" rtlCol="0">
            <a:spAutoFit/>
          </a:bodyPr>
          <a:lstStyle/>
          <a:p>
            <a:r>
              <a:rPr lang="en-IN" b="1" dirty="0">
                <a:solidFill>
                  <a:srgbClr val="FF0000"/>
                </a:solidFill>
              </a:rPr>
              <a:t>Practical: Evaluate the effect of a &lt;link&gt; tag referencing a style sheet being placed in head section and in body section of the document.</a:t>
            </a:r>
          </a:p>
        </p:txBody>
      </p:sp>
    </p:spTree>
    <p:extLst>
      <p:ext uri="{BB962C8B-B14F-4D97-AF65-F5344CB8AC3E}">
        <p14:creationId xmlns:p14="http://schemas.microsoft.com/office/powerpoint/2010/main" val="241546755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6F382EC-9D43-7472-207F-C388DC160092}"/>
              </a:ext>
            </a:extLst>
          </p:cNvPr>
          <p:cNvSpPr>
            <a:spLocks noGrp="1"/>
          </p:cNvSpPr>
          <p:nvPr>
            <p:ph idx="1"/>
          </p:nvPr>
        </p:nvSpPr>
        <p:spPr>
          <a:xfrm>
            <a:off x="789272" y="442762"/>
            <a:ext cx="10564528" cy="5734201"/>
          </a:xfrm>
        </p:spPr>
        <p:txBody>
          <a:bodyPr/>
          <a:lstStyle/>
          <a:p>
            <a:pPr algn="just"/>
            <a:r>
              <a:rPr lang="en-IN" b="1" dirty="0"/>
              <a:t>Increasing rendering speed: </a:t>
            </a:r>
          </a:p>
          <a:p>
            <a:pPr lvl="1" algn="just"/>
            <a:r>
              <a:rPr lang="en-US" dirty="0"/>
              <a:t>Placing your </a:t>
            </a:r>
            <a:r>
              <a:rPr lang="en-US" dirty="0">
                <a:solidFill>
                  <a:srgbClr val="FF0000"/>
                </a:solidFill>
              </a:rPr>
              <a:t>CSS in the &lt;head&gt; </a:t>
            </a:r>
            <a:r>
              <a:rPr lang="en-US" dirty="0"/>
              <a:t>of your HTML does more than prevent </a:t>
            </a:r>
            <a:r>
              <a:rPr lang="en-US" dirty="0" err="1"/>
              <a:t>unstyled</a:t>
            </a:r>
            <a:r>
              <a:rPr lang="en-US" dirty="0"/>
              <a:t> content from appearing; </a:t>
            </a:r>
            <a:r>
              <a:rPr lang="en-US" dirty="0">
                <a:solidFill>
                  <a:srgbClr val="FF0000"/>
                </a:solidFill>
              </a:rPr>
              <a:t>it also speeds up the rendering of your site on the initial page load.</a:t>
            </a:r>
          </a:p>
          <a:p>
            <a:pPr lvl="1" algn="just"/>
            <a:r>
              <a:rPr lang="en-US" dirty="0"/>
              <a:t>The reason for this is that browsers are fast at rendering pages. If a style sheet is included later in the document, the browser has to do more work than if the style sheet was loaded in the &lt;head&gt;, because it has to re-render and repaint the entire DOM .</a:t>
            </a:r>
            <a:endParaRPr lang="en-IN" dirty="0"/>
          </a:p>
        </p:txBody>
      </p:sp>
      <p:pic>
        <p:nvPicPr>
          <p:cNvPr id="5" name="Picture 4">
            <a:extLst>
              <a:ext uri="{FF2B5EF4-FFF2-40B4-BE49-F238E27FC236}">
                <a16:creationId xmlns:a16="http://schemas.microsoft.com/office/drawing/2014/main" id="{E246D748-42FF-0EF2-BB4A-7ECC985ECE52}"/>
              </a:ext>
            </a:extLst>
          </p:cNvPr>
          <p:cNvPicPr>
            <a:picLocks noChangeAspect="1"/>
          </p:cNvPicPr>
          <p:nvPr/>
        </p:nvPicPr>
        <p:blipFill>
          <a:blip r:embed="rId2"/>
          <a:stretch>
            <a:fillRect/>
          </a:stretch>
        </p:blipFill>
        <p:spPr>
          <a:xfrm>
            <a:off x="6428383" y="3195141"/>
            <a:ext cx="4510046" cy="3301912"/>
          </a:xfrm>
          <a:prstGeom prst="rect">
            <a:avLst/>
          </a:prstGeom>
        </p:spPr>
      </p:pic>
      <p:sp>
        <p:nvSpPr>
          <p:cNvPr id="7" name="TextBox 6">
            <a:extLst>
              <a:ext uri="{FF2B5EF4-FFF2-40B4-BE49-F238E27FC236}">
                <a16:creationId xmlns:a16="http://schemas.microsoft.com/office/drawing/2014/main" id="{EFE7D0FC-FCE8-E830-B45B-26C88CEFFE5F}"/>
              </a:ext>
            </a:extLst>
          </p:cNvPr>
          <p:cNvSpPr txBox="1"/>
          <p:nvPr/>
        </p:nvSpPr>
        <p:spPr>
          <a:xfrm>
            <a:off x="2702293" y="4131942"/>
            <a:ext cx="3149867" cy="1200329"/>
          </a:xfrm>
          <a:prstGeom prst="rect">
            <a:avLst/>
          </a:prstGeom>
          <a:noFill/>
        </p:spPr>
        <p:txBody>
          <a:bodyPr wrap="square">
            <a:spAutoFit/>
          </a:bodyPr>
          <a:lstStyle/>
          <a:p>
            <a:pPr algn="just"/>
            <a:r>
              <a:rPr lang="en-IN" dirty="0"/>
              <a:t>Rendering performance at load time for example website in Chrome with styles placed in the &lt;head&gt; versus at the end.</a:t>
            </a:r>
          </a:p>
        </p:txBody>
      </p:sp>
    </p:spTree>
    <p:extLst>
      <p:ext uri="{BB962C8B-B14F-4D97-AF65-F5344CB8AC3E}">
        <p14:creationId xmlns:p14="http://schemas.microsoft.com/office/powerpoint/2010/main" val="16179150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D9D41FD-63EA-1F5B-D08C-D6710525D3EF}"/>
              </a:ext>
            </a:extLst>
          </p:cNvPr>
          <p:cNvSpPr>
            <a:spLocks noGrp="1"/>
          </p:cNvSpPr>
          <p:nvPr>
            <p:ph idx="1"/>
          </p:nvPr>
        </p:nvSpPr>
        <p:spPr/>
        <p:txBody>
          <a:bodyPr/>
          <a:lstStyle/>
          <a:p>
            <a:pPr eaLnBrk="1" hangingPunct="1"/>
            <a:r>
              <a:rPr lang="en-US" altLang="en-IN" dirty="0">
                <a:latin typeface="Calibri" panose="020F0502020204030204" pitchFamily="34" charset="0"/>
              </a:rPr>
              <a:t>When you run this command, a local web server running the client website will be accessible on your computer at </a:t>
            </a:r>
            <a:r>
              <a:rPr lang="en-US" altLang="en-IN" dirty="0">
                <a:solidFill>
                  <a:srgbClr val="FF0000"/>
                </a:solidFill>
                <a:latin typeface="Calibri" panose="020F0502020204030204" pitchFamily="34" charset="0"/>
              </a:rPr>
              <a:t>http://localhost:8080 </a:t>
            </a:r>
            <a:r>
              <a:rPr lang="en-US" altLang="en-IN" dirty="0">
                <a:latin typeface="Calibri" panose="020F0502020204030204" pitchFamily="34" charset="0"/>
              </a:rPr>
              <a:t>and will appear.</a:t>
            </a:r>
          </a:p>
          <a:p>
            <a:pPr eaLnBrk="1" hangingPunct="1"/>
            <a:r>
              <a:rPr lang="en-US" altLang="en-IN" dirty="0">
                <a:latin typeface="Calibri" panose="020F0502020204030204" pitchFamily="34" charset="0"/>
              </a:rPr>
              <a:t>if you have another service running on </a:t>
            </a:r>
            <a:r>
              <a:rPr lang="en-US" altLang="en-IN" dirty="0">
                <a:solidFill>
                  <a:srgbClr val="FF0000"/>
                </a:solidFill>
                <a:latin typeface="Calibri" panose="020F0502020204030204" pitchFamily="34" charset="0"/>
              </a:rPr>
              <a:t>port 8080</a:t>
            </a:r>
            <a:r>
              <a:rPr lang="en-US" altLang="en-IN" dirty="0">
                <a:latin typeface="Calibri" panose="020F0502020204030204" pitchFamily="34" charset="0"/>
              </a:rPr>
              <a:t>, we can open the http.js file in your text editor and change the port number on </a:t>
            </a:r>
            <a:r>
              <a:rPr lang="en-US" altLang="en-IN" dirty="0">
                <a:solidFill>
                  <a:srgbClr val="FF0000"/>
                </a:solidFill>
                <a:latin typeface="Calibri" panose="020F0502020204030204" pitchFamily="34" charset="0"/>
              </a:rPr>
              <a:t>line 8</a:t>
            </a:r>
            <a:r>
              <a:rPr lang="en-US" altLang="en-IN" dirty="0">
                <a:latin typeface="Calibri" panose="020F0502020204030204" pitchFamily="34" charset="0"/>
              </a:rPr>
              <a:t>.</a:t>
            </a:r>
          </a:p>
          <a:p>
            <a:pPr eaLnBrk="1" hangingPunct="1"/>
            <a:r>
              <a:rPr lang="en-US" altLang="en-IN" dirty="0">
                <a:latin typeface="Calibri" panose="020F0502020204030204" pitchFamily="34" charset="0"/>
              </a:rPr>
              <a:t> To stop the server from running, press </a:t>
            </a:r>
            <a:r>
              <a:rPr lang="en-US" altLang="en-IN" dirty="0">
                <a:solidFill>
                  <a:srgbClr val="FF0000"/>
                </a:solidFill>
                <a:latin typeface="Calibri" panose="020F0502020204030204" pitchFamily="34" charset="0"/>
              </a:rPr>
              <a:t>Ctrl-C</a:t>
            </a:r>
            <a:r>
              <a:rPr lang="en-US" altLang="en-IN" dirty="0">
                <a:latin typeface="Calibri" panose="020F0502020204030204" pitchFamily="34" charset="0"/>
              </a:rPr>
              <a:t>. </a:t>
            </a:r>
          </a:p>
          <a:p>
            <a:endParaRPr lang="en-IN" dirty="0"/>
          </a:p>
        </p:txBody>
      </p:sp>
    </p:spTree>
    <p:extLst>
      <p:ext uri="{BB962C8B-B14F-4D97-AF65-F5344CB8AC3E}">
        <p14:creationId xmlns:p14="http://schemas.microsoft.com/office/powerpoint/2010/main" val="337200855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CAF8AF-340F-4B7E-F3F0-7F365F0A3FD6}"/>
              </a:ext>
            </a:extLst>
          </p:cNvPr>
          <p:cNvSpPr>
            <a:spLocks noGrp="1"/>
          </p:cNvSpPr>
          <p:nvPr>
            <p:ph idx="1"/>
          </p:nvPr>
        </p:nvSpPr>
        <p:spPr>
          <a:xfrm>
            <a:off x="741145" y="596766"/>
            <a:ext cx="10612655" cy="5580197"/>
          </a:xfrm>
        </p:spPr>
        <p:txBody>
          <a:bodyPr>
            <a:normAutofit lnSpcReduction="10000"/>
          </a:bodyPr>
          <a:lstStyle/>
          <a:p>
            <a:pPr algn="just"/>
            <a:r>
              <a:rPr lang="en-IN" b="1" dirty="0"/>
              <a:t>Using faster selectors: </a:t>
            </a:r>
            <a:r>
              <a:rPr lang="en-US" dirty="0"/>
              <a:t>overall performance for most selector types are similar, but specialized selector types such as the </a:t>
            </a:r>
            <a:r>
              <a:rPr lang="en-US" dirty="0">
                <a:solidFill>
                  <a:srgbClr val="FF0000"/>
                </a:solidFill>
              </a:rPr>
              <a:t>sibling, pseudo class, and attribute selector types are especially expensive</a:t>
            </a:r>
            <a:r>
              <a:rPr lang="en-US" dirty="0"/>
              <a:t>.</a:t>
            </a:r>
          </a:p>
          <a:p>
            <a:pPr algn="just"/>
            <a:endParaRPr lang="en-IN" b="1" dirty="0"/>
          </a:p>
          <a:p>
            <a:pPr algn="just"/>
            <a:r>
              <a:rPr lang="en-IN" b="1" dirty="0"/>
              <a:t>Using flexbox where possible</a:t>
            </a:r>
            <a:r>
              <a:rPr lang="en-US" dirty="0"/>
              <a:t>: For years, laying out content on the web was a combination of floating elements, manipulating their CSS display properties, and using margins and padding. </a:t>
            </a:r>
          </a:p>
          <a:p>
            <a:pPr algn="just"/>
            <a:r>
              <a:rPr lang="en-US" dirty="0">
                <a:solidFill>
                  <a:srgbClr val="FF0000"/>
                </a:solidFill>
              </a:rPr>
              <a:t>Flexbox is a new CSS layout engine available in modern browsers. It simplifies laying out elements on a page. </a:t>
            </a:r>
          </a:p>
          <a:p>
            <a:pPr algn="just"/>
            <a:r>
              <a:rPr lang="en-US" dirty="0">
                <a:solidFill>
                  <a:srgbClr val="FF0000"/>
                </a:solidFill>
              </a:rPr>
              <a:t>It automatically takes care of spacing, alignment, and justification on both axes. </a:t>
            </a:r>
          </a:p>
          <a:p>
            <a:pPr algn="just"/>
            <a:r>
              <a:rPr lang="en-US" dirty="0"/>
              <a:t>It not only is a more robust way of laying out elements on a page, but also tends to perform better than traditional methods.</a:t>
            </a:r>
            <a:endParaRPr lang="en-IN" dirty="0"/>
          </a:p>
        </p:txBody>
      </p:sp>
    </p:spTree>
    <p:extLst>
      <p:ext uri="{BB962C8B-B14F-4D97-AF65-F5344CB8AC3E}">
        <p14:creationId xmlns:p14="http://schemas.microsoft.com/office/powerpoint/2010/main" val="19187173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3DECAF-ABCE-E3A4-A564-7E8EE449D0EF}"/>
              </a:ext>
            </a:extLst>
          </p:cNvPr>
          <p:cNvSpPr>
            <a:spLocks noGrp="1"/>
          </p:cNvSpPr>
          <p:nvPr>
            <p:ph type="title"/>
          </p:nvPr>
        </p:nvSpPr>
        <p:spPr>
          <a:xfrm>
            <a:off x="838200" y="365126"/>
            <a:ext cx="10515600" cy="481898"/>
          </a:xfrm>
        </p:spPr>
        <p:txBody>
          <a:bodyPr>
            <a:normAutofit/>
          </a:bodyPr>
          <a:lstStyle/>
          <a:p>
            <a:r>
              <a:rPr lang="en-US" sz="2800" b="1" dirty="0">
                <a:solidFill>
                  <a:srgbClr val="FF0000"/>
                </a:solidFill>
              </a:rPr>
              <a:t>Comparing box model and flexbox styles: </a:t>
            </a:r>
            <a:endParaRPr lang="en-IN" sz="2800" b="1" dirty="0">
              <a:solidFill>
                <a:srgbClr val="FF0000"/>
              </a:solidFill>
            </a:endParaRPr>
          </a:p>
        </p:txBody>
      </p:sp>
      <p:sp>
        <p:nvSpPr>
          <p:cNvPr id="3" name="Content Placeholder 2">
            <a:extLst>
              <a:ext uri="{FF2B5EF4-FFF2-40B4-BE49-F238E27FC236}">
                <a16:creationId xmlns:a16="http://schemas.microsoft.com/office/drawing/2014/main" id="{071748AA-235B-31BD-B2EE-5ED522586D8B}"/>
              </a:ext>
            </a:extLst>
          </p:cNvPr>
          <p:cNvSpPr>
            <a:spLocks noGrp="1"/>
          </p:cNvSpPr>
          <p:nvPr>
            <p:ph idx="1"/>
          </p:nvPr>
        </p:nvSpPr>
        <p:spPr>
          <a:xfrm>
            <a:off x="838200" y="847024"/>
            <a:ext cx="10515600" cy="5329939"/>
          </a:xfrm>
        </p:spPr>
        <p:txBody>
          <a:bodyPr>
            <a:normAutofit/>
          </a:bodyPr>
          <a:lstStyle/>
          <a:p>
            <a:pPr algn="just"/>
            <a:r>
              <a:rPr lang="en-US" dirty="0">
                <a:solidFill>
                  <a:srgbClr val="FF0000"/>
                </a:solidFill>
              </a:rPr>
              <a:t>Practical:</a:t>
            </a:r>
            <a:r>
              <a:rPr lang="en-US" dirty="0"/>
              <a:t> </a:t>
            </a:r>
          </a:p>
          <a:p>
            <a:pPr algn="just"/>
            <a:r>
              <a:rPr lang="en-US" dirty="0"/>
              <a:t>You have two test documents, and both are identically styled as a four-column gallery of list items. </a:t>
            </a:r>
          </a:p>
          <a:p>
            <a:pPr algn="just"/>
            <a:r>
              <a:rPr lang="en-US" dirty="0"/>
              <a:t>The first document uses the box model to lay out elements, and the second uses flexbox. </a:t>
            </a:r>
          </a:p>
          <a:p>
            <a:pPr algn="just"/>
            <a:r>
              <a:rPr lang="en-US" dirty="0"/>
              <a:t>The structure of the HTML is a single &lt;</a:t>
            </a:r>
            <a:r>
              <a:rPr lang="en-US" dirty="0" err="1"/>
              <a:t>ul</a:t>
            </a:r>
            <a:r>
              <a:rPr lang="en-US" dirty="0"/>
              <a:t>&gt; element containing a little more than 3,000 &lt;li&gt; elements. Each &lt;li&gt; contains an &lt;</a:t>
            </a:r>
            <a:r>
              <a:rPr lang="en-US" dirty="0" err="1"/>
              <a:t>img</a:t>
            </a:r>
            <a:r>
              <a:rPr lang="en-US" dirty="0"/>
              <a:t>&gt; element and a &lt;p&gt; element. </a:t>
            </a:r>
          </a:p>
          <a:p>
            <a:pPr algn="just"/>
            <a:r>
              <a:rPr lang="en-US" dirty="0"/>
              <a:t>The benchmark is run 10 times, and the figures are averaged. </a:t>
            </a:r>
          </a:p>
          <a:p>
            <a:pPr algn="just"/>
            <a:r>
              <a:rPr lang="en-US" dirty="0"/>
              <a:t>The CSS is the same, except for the way the list and list item elements are styled. </a:t>
            </a:r>
            <a:endParaRPr lang="en-IN" dirty="0"/>
          </a:p>
        </p:txBody>
      </p:sp>
    </p:spTree>
    <p:extLst>
      <p:ext uri="{BB962C8B-B14F-4D97-AF65-F5344CB8AC3E}">
        <p14:creationId xmlns:p14="http://schemas.microsoft.com/office/powerpoint/2010/main" val="427107701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5C37BD8-F1A3-B7DF-90CB-51BF7150F61C}"/>
              </a:ext>
            </a:extLst>
          </p:cNvPr>
          <p:cNvPicPr>
            <a:picLocks noChangeAspect="1"/>
          </p:cNvPicPr>
          <p:nvPr/>
        </p:nvPicPr>
        <p:blipFill>
          <a:blip r:embed="rId2"/>
          <a:stretch>
            <a:fillRect/>
          </a:stretch>
        </p:blipFill>
        <p:spPr>
          <a:xfrm>
            <a:off x="648107" y="1001028"/>
            <a:ext cx="3849131" cy="4247957"/>
          </a:xfrm>
          <a:prstGeom prst="rect">
            <a:avLst/>
          </a:prstGeom>
        </p:spPr>
      </p:pic>
      <p:sp>
        <p:nvSpPr>
          <p:cNvPr id="9" name="TextBox 8">
            <a:extLst>
              <a:ext uri="{FF2B5EF4-FFF2-40B4-BE49-F238E27FC236}">
                <a16:creationId xmlns:a16="http://schemas.microsoft.com/office/drawing/2014/main" id="{A5062723-9E55-F997-42AB-32D81C70E289}"/>
              </a:ext>
            </a:extLst>
          </p:cNvPr>
          <p:cNvSpPr txBox="1"/>
          <p:nvPr/>
        </p:nvSpPr>
        <p:spPr>
          <a:xfrm>
            <a:off x="786865" y="378410"/>
            <a:ext cx="2350971" cy="369332"/>
          </a:xfrm>
          <a:prstGeom prst="rect">
            <a:avLst/>
          </a:prstGeom>
          <a:noFill/>
        </p:spPr>
        <p:txBody>
          <a:bodyPr wrap="square">
            <a:spAutoFit/>
          </a:bodyPr>
          <a:lstStyle/>
          <a:p>
            <a:r>
              <a:rPr lang="en-IN" b="1" dirty="0">
                <a:solidFill>
                  <a:srgbClr val="FF0000"/>
                </a:solidFill>
              </a:rPr>
              <a:t>Box model styling</a:t>
            </a:r>
          </a:p>
        </p:txBody>
      </p:sp>
      <p:pic>
        <p:nvPicPr>
          <p:cNvPr id="11" name="Picture 10">
            <a:extLst>
              <a:ext uri="{FF2B5EF4-FFF2-40B4-BE49-F238E27FC236}">
                <a16:creationId xmlns:a16="http://schemas.microsoft.com/office/drawing/2014/main" id="{D3298A10-A3EB-860F-28D6-2580632A6D47}"/>
              </a:ext>
            </a:extLst>
          </p:cNvPr>
          <p:cNvPicPr>
            <a:picLocks noChangeAspect="1"/>
          </p:cNvPicPr>
          <p:nvPr/>
        </p:nvPicPr>
        <p:blipFill>
          <a:blip r:embed="rId3"/>
          <a:stretch>
            <a:fillRect/>
          </a:stretch>
        </p:blipFill>
        <p:spPr>
          <a:xfrm>
            <a:off x="4331764" y="1001028"/>
            <a:ext cx="7527316" cy="2964580"/>
          </a:xfrm>
          <a:prstGeom prst="rect">
            <a:avLst/>
          </a:prstGeom>
        </p:spPr>
      </p:pic>
      <p:sp>
        <p:nvSpPr>
          <p:cNvPr id="13" name="TextBox 12">
            <a:extLst>
              <a:ext uri="{FF2B5EF4-FFF2-40B4-BE49-F238E27FC236}">
                <a16:creationId xmlns:a16="http://schemas.microsoft.com/office/drawing/2014/main" id="{FF627383-F478-9FF4-B4C5-ADB6ECDB49A2}"/>
              </a:ext>
            </a:extLst>
          </p:cNvPr>
          <p:cNvSpPr txBox="1"/>
          <p:nvPr/>
        </p:nvSpPr>
        <p:spPr>
          <a:xfrm>
            <a:off x="6065916" y="378410"/>
            <a:ext cx="4560375" cy="369332"/>
          </a:xfrm>
          <a:prstGeom prst="rect">
            <a:avLst/>
          </a:prstGeom>
          <a:noFill/>
        </p:spPr>
        <p:txBody>
          <a:bodyPr wrap="square">
            <a:spAutoFit/>
          </a:bodyPr>
          <a:lstStyle/>
          <a:p>
            <a:r>
              <a:rPr lang="en-IN" b="1" dirty="0">
                <a:solidFill>
                  <a:srgbClr val="FF0000"/>
                </a:solidFill>
              </a:rPr>
              <a:t>Flexbox styling with flexbox properties in bold</a:t>
            </a:r>
          </a:p>
        </p:txBody>
      </p:sp>
      <p:pic>
        <p:nvPicPr>
          <p:cNvPr id="15" name="Picture 14">
            <a:extLst>
              <a:ext uri="{FF2B5EF4-FFF2-40B4-BE49-F238E27FC236}">
                <a16:creationId xmlns:a16="http://schemas.microsoft.com/office/drawing/2014/main" id="{21197FA4-F105-E029-2254-0F0AC4C8D3B8}"/>
              </a:ext>
            </a:extLst>
          </p:cNvPr>
          <p:cNvPicPr>
            <a:picLocks noChangeAspect="1"/>
          </p:cNvPicPr>
          <p:nvPr/>
        </p:nvPicPr>
        <p:blipFill>
          <a:blip r:embed="rId4"/>
          <a:stretch>
            <a:fillRect/>
          </a:stretch>
        </p:blipFill>
        <p:spPr>
          <a:xfrm>
            <a:off x="4051305" y="3638349"/>
            <a:ext cx="3312021" cy="3245912"/>
          </a:xfrm>
          <a:prstGeom prst="rect">
            <a:avLst/>
          </a:prstGeom>
        </p:spPr>
      </p:pic>
      <p:sp>
        <p:nvSpPr>
          <p:cNvPr id="17" name="TextBox 16">
            <a:extLst>
              <a:ext uri="{FF2B5EF4-FFF2-40B4-BE49-F238E27FC236}">
                <a16:creationId xmlns:a16="http://schemas.microsoft.com/office/drawing/2014/main" id="{289E3E32-C764-0DDD-6671-52F7CC76859E}"/>
              </a:ext>
            </a:extLst>
          </p:cNvPr>
          <p:cNvSpPr txBox="1"/>
          <p:nvPr/>
        </p:nvSpPr>
        <p:spPr>
          <a:xfrm>
            <a:off x="7632833" y="4692663"/>
            <a:ext cx="2793732" cy="1477328"/>
          </a:xfrm>
          <a:prstGeom prst="rect">
            <a:avLst/>
          </a:prstGeom>
          <a:noFill/>
        </p:spPr>
        <p:txBody>
          <a:bodyPr wrap="square">
            <a:spAutoFit/>
          </a:bodyPr>
          <a:lstStyle/>
          <a:p>
            <a:pPr algn="just"/>
            <a:r>
              <a:rPr lang="en-IN" dirty="0"/>
              <a:t>The conclusion you can draw is that when it comes to </a:t>
            </a:r>
            <a:r>
              <a:rPr lang="en-IN" dirty="0">
                <a:solidFill>
                  <a:srgbClr val="FF0000"/>
                </a:solidFill>
              </a:rPr>
              <a:t>rendering content, flexbox tends to be a better-performing solution.</a:t>
            </a:r>
          </a:p>
        </p:txBody>
      </p:sp>
    </p:spTree>
    <p:extLst>
      <p:ext uri="{BB962C8B-B14F-4D97-AF65-F5344CB8AC3E}">
        <p14:creationId xmlns:p14="http://schemas.microsoft.com/office/powerpoint/2010/main" val="427647098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02D13-DCEE-0971-A18E-3CDE3715925D}"/>
              </a:ext>
            </a:extLst>
          </p:cNvPr>
          <p:cNvSpPr>
            <a:spLocks noGrp="1"/>
          </p:cNvSpPr>
          <p:nvPr>
            <p:ph type="title"/>
          </p:nvPr>
        </p:nvSpPr>
        <p:spPr/>
        <p:txBody>
          <a:bodyPr/>
          <a:lstStyle/>
          <a:p>
            <a:r>
              <a:rPr lang="en-IN" b="1" dirty="0">
                <a:solidFill>
                  <a:schemeClr val="accent1"/>
                </a:solidFill>
              </a:rPr>
              <a:t>Working with CSS transitions</a:t>
            </a:r>
          </a:p>
        </p:txBody>
      </p:sp>
      <p:sp>
        <p:nvSpPr>
          <p:cNvPr id="3" name="Content Placeholder 2">
            <a:extLst>
              <a:ext uri="{FF2B5EF4-FFF2-40B4-BE49-F238E27FC236}">
                <a16:creationId xmlns:a16="http://schemas.microsoft.com/office/drawing/2014/main" id="{92A419E5-4C84-4510-A137-CEBF08E7547D}"/>
              </a:ext>
            </a:extLst>
          </p:cNvPr>
          <p:cNvSpPr>
            <a:spLocks noGrp="1"/>
          </p:cNvSpPr>
          <p:nvPr>
            <p:ph idx="1"/>
          </p:nvPr>
        </p:nvSpPr>
        <p:spPr>
          <a:xfrm>
            <a:off x="838200" y="1443789"/>
            <a:ext cx="10802462" cy="4733174"/>
          </a:xfrm>
        </p:spPr>
        <p:txBody>
          <a:bodyPr>
            <a:normAutofit/>
          </a:bodyPr>
          <a:lstStyle/>
          <a:p>
            <a:pPr algn="just"/>
            <a:r>
              <a:rPr lang="en-US" sz="2400" dirty="0"/>
              <a:t>CSS transitions are a solid choice for simple, linear animations on websites with few animation requirements. </a:t>
            </a:r>
          </a:p>
          <a:p>
            <a:pPr algn="just"/>
            <a:r>
              <a:rPr lang="en-US" sz="2400" dirty="0"/>
              <a:t>Here are a few advantages of this native CSS feature:</a:t>
            </a:r>
          </a:p>
          <a:p>
            <a:pPr lvl="1" algn="just"/>
            <a:r>
              <a:rPr lang="en-IN" sz="2000" dirty="0"/>
              <a:t>Wide support</a:t>
            </a:r>
            <a:r>
              <a:rPr lang="en-US" sz="2000" dirty="0"/>
              <a:t> by modern browsers</a:t>
            </a:r>
          </a:p>
          <a:p>
            <a:pPr lvl="1" algn="just"/>
            <a:r>
              <a:rPr lang="en-US" sz="2000" dirty="0"/>
              <a:t>More-efficient CPU usage when reflowing complex DOM s</a:t>
            </a:r>
          </a:p>
          <a:p>
            <a:pPr lvl="1" algn="just"/>
            <a:r>
              <a:rPr lang="en-US" sz="2000" dirty="0"/>
              <a:t>No overhead— CSS transitions come with no overhead, as they ship with the browser.</a:t>
            </a:r>
            <a:r>
              <a:rPr lang="en-IN" sz="2000" dirty="0"/>
              <a:t> </a:t>
            </a:r>
          </a:p>
          <a:p>
            <a:pPr marL="457200" lvl="1" indent="0" algn="just">
              <a:buNone/>
            </a:pPr>
            <a:r>
              <a:rPr lang="en-IN" sz="2000" b="1" dirty="0"/>
              <a:t>Syntax-</a:t>
            </a:r>
            <a:r>
              <a:rPr lang="en-IN" sz="2000" dirty="0"/>
              <a:t> </a:t>
            </a:r>
            <a:r>
              <a:rPr lang="en-US" sz="2000" dirty="0"/>
              <a:t>transition: transition-property transition-duration transition-timing-function transition-delay</a:t>
            </a:r>
          </a:p>
        </p:txBody>
      </p:sp>
      <p:pic>
        <p:nvPicPr>
          <p:cNvPr id="5" name="Picture 4">
            <a:extLst>
              <a:ext uri="{FF2B5EF4-FFF2-40B4-BE49-F238E27FC236}">
                <a16:creationId xmlns:a16="http://schemas.microsoft.com/office/drawing/2014/main" id="{FEC97BD3-B2D3-F779-6829-D5B7741651B4}"/>
              </a:ext>
            </a:extLst>
          </p:cNvPr>
          <p:cNvPicPr>
            <a:picLocks noChangeAspect="1"/>
          </p:cNvPicPr>
          <p:nvPr/>
        </p:nvPicPr>
        <p:blipFill>
          <a:blip r:embed="rId2"/>
          <a:stretch>
            <a:fillRect/>
          </a:stretch>
        </p:blipFill>
        <p:spPr>
          <a:xfrm>
            <a:off x="8675060" y="3999819"/>
            <a:ext cx="2965602" cy="1784442"/>
          </a:xfrm>
          <a:prstGeom prst="rect">
            <a:avLst/>
          </a:prstGeom>
        </p:spPr>
      </p:pic>
      <p:sp>
        <p:nvSpPr>
          <p:cNvPr id="7" name="TextBox 6">
            <a:extLst>
              <a:ext uri="{FF2B5EF4-FFF2-40B4-BE49-F238E27FC236}">
                <a16:creationId xmlns:a16="http://schemas.microsoft.com/office/drawing/2014/main" id="{B12D1453-3E6B-05D2-03E5-983BB7A5AC97}"/>
              </a:ext>
            </a:extLst>
          </p:cNvPr>
          <p:cNvSpPr txBox="1"/>
          <p:nvPr/>
        </p:nvSpPr>
        <p:spPr>
          <a:xfrm>
            <a:off x="7457173" y="5715298"/>
            <a:ext cx="4401152" cy="923330"/>
          </a:xfrm>
          <a:prstGeom prst="rect">
            <a:avLst/>
          </a:prstGeom>
          <a:noFill/>
        </p:spPr>
        <p:txBody>
          <a:bodyPr wrap="square">
            <a:spAutoFit/>
          </a:bodyPr>
          <a:lstStyle/>
          <a:p>
            <a:pPr algn="just"/>
            <a:r>
              <a:rPr lang="en-IN" dirty="0"/>
              <a:t>The .box element on the page before and after a transition on its border-radius property when mouse is hover.</a:t>
            </a:r>
          </a:p>
        </p:txBody>
      </p:sp>
      <p:pic>
        <p:nvPicPr>
          <p:cNvPr id="9" name="Picture 8">
            <a:extLst>
              <a:ext uri="{FF2B5EF4-FFF2-40B4-BE49-F238E27FC236}">
                <a16:creationId xmlns:a16="http://schemas.microsoft.com/office/drawing/2014/main" id="{F8F3B5F3-D10E-970A-8F13-D1CAEE83A8A9}"/>
              </a:ext>
            </a:extLst>
          </p:cNvPr>
          <p:cNvPicPr>
            <a:picLocks noChangeAspect="1"/>
          </p:cNvPicPr>
          <p:nvPr/>
        </p:nvPicPr>
        <p:blipFill>
          <a:blip r:embed="rId3"/>
          <a:stretch>
            <a:fillRect/>
          </a:stretch>
        </p:blipFill>
        <p:spPr>
          <a:xfrm>
            <a:off x="772270" y="4375997"/>
            <a:ext cx="6398041" cy="2076428"/>
          </a:xfrm>
          <a:prstGeom prst="rect">
            <a:avLst/>
          </a:prstGeom>
        </p:spPr>
      </p:pic>
    </p:spTree>
    <p:extLst>
      <p:ext uri="{BB962C8B-B14F-4D97-AF65-F5344CB8AC3E}">
        <p14:creationId xmlns:p14="http://schemas.microsoft.com/office/powerpoint/2010/main" val="307196069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A02A836-AE52-0340-525D-FF1A6D789AAA}"/>
              </a:ext>
            </a:extLst>
          </p:cNvPr>
          <p:cNvSpPr>
            <a:spLocks noGrp="1"/>
          </p:cNvSpPr>
          <p:nvPr>
            <p:ph idx="1"/>
          </p:nvPr>
        </p:nvSpPr>
        <p:spPr>
          <a:xfrm>
            <a:off x="838200" y="548640"/>
            <a:ext cx="10515600" cy="6208295"/>
          </a:xfrm>
        </p:spPr>
        <p:txBody>
          <a:bodyPr>
            <a:normAutofit fontScale="92500" lnSpcReduction="10000"/>
          </a:bodyPr>
          <a:lstStyle/>
          <a:p>
            <a:pPr algn="just"/>
            <a:r>
              <a:rPr lang="en-IN" b="1" dirty="0">
                <a:solidFill>
                  <a:srgbClr val="FF0000"/>
                </a:solidFill>
              </a:rPr>
              <a:t>Practical: Observing CSS transition performance</a:t>
            </a:r>
          </a:p>
          <a:p>
            <a:pPr lvl="1" algn="just"/>
            <a:r>
              <a:rPr lang="en-US" dirty="0"/>
              <a:t>Prepare an animation benchmark that tests the performance of CSS transitions and jQuery-driven animations. </a:t>
            </a:r>
          </a:p>
          <a:p>
            <a:pPr lvl="1" algn="just"/>
            <a:r>
              <a:rPr lang="en-US" dirty="0"/>
              <a:t>Create two identical HTML documents, each with a &lt;</a:t>
            </a:r>
            <a:r>
              <a:rPr lang="en-US" dirty="0" err="1"/>
              <a:t>ul</a:t>
            </a:r>
            <a:r>
              <a:rPr lang="en-US" dirty="0"/>
              <a:t>&gt; element populated with 128 list items. In each test, animate the list items to grow from a width and height of 5rems to 24rems. </a:t>
            </a:r>
          </a:p>
          <a:p>
            <a:pPr lvl="1" algn="just"/>
            <a:r>
              <a:rPr lang="en-US" dirty="0">
                <a:solidFill>
                  <a:srgbClr val="FF0000"/>
                </a:solidFill>
              </a:rPr>
              <a:t>In the first test, use the jQuery animate() method, and in the second test use a CSS transition. </a:t>
            </a:r>
          </a:p>
          <a:p>
            <a:pPr lvl="1" algn="just"/>
            <a:r>
              <a:rPr lang="en-US" dirty="0"/>
              <a:t>The test is structure should cause a massive amount of DOM reflow. </a:t>
            </a:r>
          </a:p>
          <a:p>
            <a:pPr lvl="1" algn="just"/>
            <a:r>
              <a:rPr lang="en-US" dirty="0"/>
              <a:t>Test these scenarios by using Google Chrome’s Performance tool five times and </a:t>
            </a:r>
            <a:r>
              <a:rPr lang="en-US" dirty="0" err="1"/>
              <a:t>recorde</a:t>
            </a:r>
            <a:r>
              <a:rPr lang="en-US" dirty="0"/>
              <a:t> the average memory usage, CPU time, and average frame rate of each run.</a:t>
            </a:r>
          </a:p>
          <a:p>
            <a:pPr lvl="1" algn="just"/>
            <a:endParaRPr lang="en-US" dirty="0"/>
          </a:p>
          <a:p>
            <a:pPr lvl="1" algn="just"/>
            <a:endParaRPr lang="en-US" dirty="0"/>
          </a:p>
          <a:p>
            <a:pPr marL="457200" lvl="1" indent="0" algn="just">
              <a:buNone/>
            </a:pPr>
            <a:r>
              <a:rPr lang="en-US" dirty="0"/>
              <a:t> </a:t>
            </a:r>
          </a:p>
          <a:p>
            <a:pPr lvl="1" algn="just"/>
            <a:endParaRPr lang="en-US" dirty="0"/>
          </a:p>
          <a:p>
            <a:pPr lvl="1" algn="just"/>
            <a:endParaRPr lang="en-US" dirty="0"/>
          </a:p>
          <a:p>
            <a:pPr lvl="1" algn="just"/>
            <a:r>
              <a:rPr lang="en-US" dirty="0">
                <a:solidFill>
                  <a:srgbClr val="FF0000"/>
                </a:solidFill>
              </a:rPr>
              <a:t>If your requirements are simple and you can implement high-performance transitions using CSS rather than adding more weight to the page via a JavaScript animation library, then use CSS transitions. </a:t>
            </a:r>
            <a:endParaRPr lang="en-IN" dirty="0">
              <a:solidFill>
                <a:srgbClr val="FF0000"/>
              </a:solidFill>
            </a:endParaRPr>
          </a:p>
        </p:txBody>
      </p:sp>
      <p:pic>
        <p:nvPicPr>
          <p:cNvPr id="5" name="Picture 4">
            <a:extLst>
              <a:ext uri="{FF2B5EF4-FFF2-40B4-BE49-F238E27FC236}">
                <a16:creationId xmlns:a16="http://schemas.microsoft.com/office/drawing/2014/main" id="{8AA38FFB-8993-B911-F2A4-BA74753C7426}"/>
              </a:ext>
            </a:extLst>
          </p:cNvPr>
          <p:cNvPicPr>
            <a:picLocks noChangeAspect="1"/>
          </p:cNvPicPr>
          <p:nvPr/>
        </p:nvPicPr>
        <p:blipFill>
          <a:blip r:embed="rId2"/>
          <a:stretch>
            <a:fillRect/>
          </a:stretch>
        </p:blipFill>
        <p:spPr>
          <a:xfrm>
            <a:off x="3226668" y="3967413"/>
            <a:ext cx="6547186" cy="1632034"/>
          </a:xfrm>
          <a:prstGeom prst="rect">
            <a:avLst/>
          </a:prstGeom>
        </p:spPr>
      </p:pic>
    </p:spTree>
    <p:extLst>
      <p:ext uri="{BB962C8B-B14F-4D97-AF65-F5344CB8AC3E}">
        <p14:creationId xmlns:p14="http://schemas.microsoft.com/office/powerpoint/2010/main" val="39456067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082F138-DDC6-AEE8-335B-DB381CCBA8AC}"/>
              </a:ext>
            </a:extLst>
          </p:cNvPr>
          <p:cNvSpPr>
            <a:spLocks noGrp="1"/>
          </p:cNvSpPr>
          <p:nvPr>
            <p:ph idx="1"/>
          </p:nvPr>
        </p:nvSpPr>
        <p:spPr>
          <a:xfrm>
            <a:off x="770021" y="308008"/>
            <a:ext cx="10583779" cy="5868955"/>
          </a:xfrm>
        </p:spPr>
        <p:txBody>
          <a:bodyPr>
            <a:normAutofit/>
          </a:bodyPr>
          <a:lstStyle/>
          <a:p>
            <a:pPr algn="just"/>
            <a:r>
              <a:rPr lang="en-US" dirty="0"/>
              <a:t>Optimizing transitions with the </a:t>
            </a:r>
            <a:r>
              <a:rPr lang="en-US" i="1" dirty="0">
                <a:solidFill>
                  <a:schemeClr val="accent1"/>
                </a:solidFill>
              </a:rPr>
              <a:t>will-change</a:t>
            </a:r>
            <a:r>
              <a:rPr lang="en-US" dirty="0"/>
              <a:t> property</a:t>
            </a:r>
          </a:p>
          <a:p>
            <a:pPr lvl="1" algn="just"/>
            <a:r>
              <a:rPr lang="en-US" dirty="0"/>
              <a:t>When the browser first executes a CSS transition, it must determine which aspects of that element will change.</a:t>
            </a:r>
          </a:p>
          <a:p>
            <a:pPr lvl="1" algn="just"/>
            <a:r>
              <a:rPr lang="en-US" dirty="0"/>
              <a:t>developers discovered a CSS hack that would promote the targeted element to a new stacking context by using the </a:t>
            </a:r>
            <a:r>
              <a:rPr lang="en-US" dirty="0" err="1">
                <a:solidFill>
                  <a:srgbClr val="FF0000"/>
                </a:solidFill>
              </a:rPr>
              <a:t>translateZ</a:t>
            </a:r>
            <a:r>
              <a:rPr lang="en-US" dirty="0"/>
              <a:t> property, it  hints to the browser that this </a:t>
            </a:r>
            <a:r>
              <a:rPr lang="en-US" dirty="0">
                <a:solidFill>
                  <a:srgbClr val="FF0000"/>
                </a:solidFill>
              </a:rPr>
              <a:t>element’s rendering should be handled by the GPU </a:t>
            </a:r>
            <a:r>
              <a:rPr lang="en-US" dirty="0"/>
              <a:t>in the event that it’s animated with CSS .</a:t>
            </a:r>
          </a:p>
          <a:p>
            <a:pPr lvl="1" algn="just"/>
            <a:r>
              <a:rPr lang="en-US" dirty="0" err="1">
                <a:solidFill>
                  <a:srgbClr val="FF0000"/>
                </a:solidFill>
              </a:rPr>
              <a:t>translateZ</a:t>
            </a:r>
            <a:r>
              <a:rPr lang="en-US" dirty="0">
                <a:solidFill>
                  <a:srgbClr val="FF0000"/>
                </a:solidFill>
              </a:rPr>
              <a:t> is now targeted for obsolescence </a:t>
            </a:r>
            <a:r>
              <a:rPr lang="en-US" dirty="0"/>
              <a:t>with the new </a:t>
            </a:r>
            <a:r>
              <a:rPr lang="en-US" dirty="0">
                <a:solidFill>
                  <a:srgbClr val="FF0000"/>
                </a:solidFill>
              </a:rPr>
              <a:t>will-change</a:t>
            </a:r>
            <a:r>
              <a:rPr lang="en-US" dirty="0"/>
              <a:t> property. </a:t>
            </a:r>
          </a:p>
          <a:p>
            <a:pPr lvl="1" algn="just"/>
            <a:r>
              <a:rPr lang="en-US" dirty="0" err="1">
                <a:solidFill>
                  <a:srgbClr val="FF0000"/>
                </a:solidFill>
              </a:rPr>
              <a:t>translateZ</a:t>
            </a:r>
            <a:r>
              <a:rPr lang="en-US" dirty="0">
                <a:solidFill>
                  <a:srgbClr val="FF0000"/>
                </a:solidFill>
              </a:rPr>
              <a:t> </a:t>
            </a:r>
            <a:r>
              <a:rPr lang="en-US" dirty="0"/>
              <a:t>hack tells the browser, </a:t>
            </a:r>
            <a:r>
              <a:rPr lang="en-US" dirty="0">
                <a:solidFill>
                  <a:srgbClr val="FF0000"/>
                </a:solidFill>
              </a:rPr>
              <a:t>“Something’s going to happen here, but I can’t tell you what.” </a:t>
            </a:r>
          </a:p>
          <a:p>
            <a:pPr lvl="1" algn="just"/>
            <a:r>
              <a:rPr lang="en-US" dirty="0"/>
              <a:t>With the </a:t>
            </a:r>
            <a:r>
              <a:rPr lang="en-US" dirty="0">
                <a:solidFill>
                  <a:srgbClr val="FF0000"/>
                </a:solidFill>
              </a:rPr>
              <a:t>will-change </a:t>
            </a:r>
            <a:r>
              <a:rPr lang="en-US" dirty="0"/>
              <a:t>property, </a:t>
            </a:r>
            <a:r>
              <a:rPr lang="en-US" dirty="0">
                <a:solidFill>
                  <a:srgbClr val="FF0000"/>
                </a:solidFill>
              </a:rPr>
              <a:t>you can inform the browser as to which aspects of the element will change such as color, width, or height</a:t>
            </a:r>
            <a:r>
              <a:rPr lang="en-US" dirty="0"/>
              <a:t>.</a:t>
            </a:r>
          </a:p>
          <a:p>
            <a:pPr lvl="1" algn="just"/>
            <a:r>
              <a:rPr lang="en-US" b="1" dirty="0"/>
              <a:t>Syntax: will-change: property, [property]...</a:t>
            </a:r>
          </a:p>
          <a:p>
            <a:pPr lvl="1" algn="just"/>
            <a:r>
              <a:rPr lang="en-US" dirty="0"/>
              <a:t>But be careful: understand that using it improperly can affect the way that resources are allocated on a device.</a:t>
            </a:r>
            <a:endParaRPr lang="en-IN" dirty="0"/>
          </a:p>
        </p:txBody>
      </p:sp>
    </p:spTree>
    <p:extLst>
      <p:ext uri="{BB962C8B-B14F-4D97-AF65-F5344CB8AC3E}">
        <p14:creationId xmlns:p14="http://schemas.microsoft.com/office/powerpoint/2010/main" val="185749638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C2365CF-E531-65AC-B18C-8E2CC5796354}"/>
              </a:ext>
            </a:extLst>
          </p:cNvPr>
          <p:cNvSpPr>
            <a:spLocks noGrp="1"/>
          </p:cNvSpPr>
          <p:nvPr>
            <p:ph idx="1"/>
          </p:nvPr>
        </p:nvSpPr>
        <p:spPr>
          <a:xfrm>
            <a:off x="808522" y="433137"/>
            <a:ext cx="10545278" cy="5743826"/>
          </a:xfrm>
        </p:spPr>
        <p:txBody>
          <a:bodyPr>
            <a:normAutofit/>
          </a:bodyPr>
          <a:lstStyle/>
          <a:p>
            <a:pPr marL="914400" lvl="2" indent="0" algn="just">
              <a:buNone/>
            </a:pPr>
            <a:r>
              <a:rPr lang="en-US" dirty="0"/>
              <a:t>*,</a:t>
            </a:r>
          </a:p>
          <a:p>
            <a:pPr marL="914400" lvl="2" indent="0" algn="just">
              <a:buNone/>
            </a:pPr>
            <a:r>
              <a:rPr lang="en-US" dirty="0"/>
              <a:t>*::before,</a:t>
            </a:r>
          </a:p>
          <a:p>
            <a:pPr marL="914400" lvl="2" indent="0" algn="just">
              <a:buNone/>
            </a:pPr>
            <a:r>
              <a:rPr lang="en-US" dirty="0"/>
              <a:t>*::after{</a:t>
            </a:r>
          </a:p>
          <a:p>
            <a:pPr marL="914400" lvl="2" indent="0" algn="just">
              <a:buNone/>
            </a:pPr>
            <a:r>
              <a:rPr lang="en-US" dirty="0"/>
              <a:t>will-change: all;</a:t>
            </a:r>
          </a:p>
          <a:p>
            <a:pPr marL="914400" lvl="2" indent="0" algn="just">
              <a:buNone/>
            </a:pPr>
            <a:r>
              <a:rPr lang="en-US" dirty="0"/>
              <a:t>}</a:t>
            </a:r>
          </a:p>
          <a:p>
            <a:pPr algn="just"/>
            <a:r>
              <a:rPr lang="en-US" dirty="0"/>
              <a:t>Don’t do this. This can have a detrimental effect on page performance, especially in heavily layered and complex pages. </a:t>
            </a:r>
          </a:p>
          <a:p>
            <a:pPr algn="just"/>
            <a:r>
              <a:rPr lang="en-US" dirty="0"/>
              <a:t>If you use this, what you’re doing is preparing the browser for the possibility that every element on the page will change.</a:t>
            </a:r>
          </a:p>
          <a:p>
            <a:pPr algn="just"/>
            <a:r>
              <a:rPr lang="en-US" dirty="0"/>
              <a:t>Another thing to consider </a:t>
            </a:r>
            <a:r>
              <a:rPr lang="en-US" dirty="0">
                <a:solidFill>
                  <a:srgbClr val="FF0000"/>
                </a:solidFill>
              </a:rPr>
              <a:t>when using </a:t>
            </a:r>
            <a:r>
              <a:rPr lang="en-US" i="1" dirty="0">
                <a:solidFill>
                  <a:srgbClr val="FF0000"/>
                </a:solidFill>
              </a:rPr>
              <a:t>will-change</a:t>
            </a:r>
            <a:r>
              <a:rPr lang="en-US" dirty="0">
                <a:solidFill>
                  <a:srgbClr val="FF0000"/>
                </a:solidFill>
              </a:rPr>
              <a:t> is that you need to give the property enough time to work. Ex.</a:t>
            </a:r>
          </a:p>
          <a:p>
            <a:pPr algn="just"/>
            <a:endParaRPr lang="en-IN" dirty="0">
              <a:solidFill>
                <a:srgbClr val="FF0000"/>
              </a:solidFill>
            </a:endParaRPr>
          </a:p>
        </p:txBody>
      </p:sp>
      <p:pic>
        <p:nvPicPr>
          <p:cNvPr id="5" name="Picture 4">
            <a:extLst>
              <a:ext uri="{FF2B5EF4-FFF2-40B4-BE49-F238E27FC236}">
                <a16:creationId xmlns:a16="http://schemas.microsoft.com/office/drawing/2014/main" id="{97B9A1CE-C66B-482A-8A95-AC234FA27693}"/>
              </a:ext>
            </a:extLst>
          </p:cNvPr>
          <p:cNvPicPr>
            <a:picLocks noChangeAspect="1"/>
          </p:cNvPicPr>
          <p:nvPr/>
        </p:nvPicPr>
        <p:blipFill>
          <a:blip r:embed="rId2"/>
          <a:stretch>
            <a:fillRect/>
          </a:stretch>
        </p:blipFill>
        <p:spPr>
          <a:xfrm>
            <a:off x="1029524" y="4998734"/>
            <a:ext cx="4586333" cy="1178229"/>
          </a:xfrm>
          <a:prstGeom prst="rect">
            <a:avLst/>
          </a:prstGeom>
        </p:spPr>
      </p:pic>
      <p:sp>
        <p:nvSpPr>
          <p:cNvPr id="7" name="TextBox 6">
            <a:extLst>
              <a:ext uri="{FF2B5EF4-FFF2-40B4-BE49-F238E27FC236}">
                <a16:creationId xmlns:a16="http://schemas.microsoft.com/office/drawing/2014/main" id="{B8B05DEA-62BD-B48D-E069-781E69396FFE}"/>
              </a:ext>
            </a:extLst>
          </p:cNvPr>
          <p:cNvSpPr txBox="1"/>
          <p:nvPr/>
        </p:nvSpPr>
        <p:spPr>
          <a:xfrm>
            <a:off x="931244" y="6240196"/>
            <a:ext cx="4684613" cy="369332"/>
          </a:xfrm>
          <a:prstGeom prst="rect">
            <a:avLst/>
          </a:prstGeom>
          <a:noFill/>
        </p:spPr>
        <p:txBody>
          <a:bodyPr wrap="square">
            <a:spAutoFit/>
          </a:bodyPr>
          <a:lstStyle/>
          <a:p>
            <a:r>
              <a:rPr lang="en-IN" dirty="0">
                <a:solidFill>
                  <a:srgbClr val="FF0000"/>
                </a:solidFill>
              </a:rPr>
              <a:t>This is a poor usage of the will-change property:</a:t>
            </a:r>
          </a:p>
        </p:txBody>
      </p:sp>
      <p:pic>
        <p:nvPicPr>
          <p:cNvPr id="9" name="Picture 8">
            <a:extLst>
              <a:ext uri="{FF2B5EF4-FFF2-40B4-BE49-F238E27FC236}">
                <a16:creationId xmlns:a16="http://schemas.microsoft.com/office/drawing/2014/main" id="{79EBFCF7-7214-711F-E2D1-BDADBE8D437E}"/>
              </a:ext>
            </a:extLst>
          </p:cNvPr>
          <p:cNvPicPr>
            <a:picLocks noChangeAspect="1"/>
          </p:cNvPicPr>
          <p:nvPr/>
        </p:nvPicPr>
        <p:blipFill>
          <a:blip r:embed="rId3"/>
          <a:stretch>
            <a:fillRect/>
          </a:stretch>
        </p:blipFill>
        <p:spPr>
          <a:xfrm>
            <a:off x="6852509" y="4998734"/>
            <a:ext cx="4554614" cy="1084432"/>
          </a:xfrm>
          <a:prstGeom prst="rect">
            <a:avLst/>
          </a:prstGeom>
        </p:spPr>
      </p:pic>
      <p:sp>
        <p:nvSpPr>
          <p:cNvPr id="11" name="TextBox 10">
            <a:extLst>
              <a:ext uri="{FF2B5EF4-FFF2-40B4-BE49-F238E27FC236}">
                <a16:creationId xmlns:a16="http://schemas.microsoft.com/office/drawing/2014/main" id="{5F385AB1-3241-17D9-8F00-7108068553CA}"/>
              </a:ext>
            </a:extLst>
          </p:cNvPr>
          <p:cNvSpPr txBox="1"/>
          <p:nvPr/>
        </p:nvSpPr>
        <p:spPr>
          <a:xfrm>
            <a:off x="5874522" y="6101696"/>
            <a:ext cx="6097604" cy="646331"/>
          </a:xfrm>
          <a:prstGeom prst="rect">
            <a:avLst/>
          </a:prstGeom>
          <a:noFill/>
        </p:spPr>
        <p:txBody>
          <a:bodyPr wrap="square">
            <a:spAutoFit/>
          </a:bodyPr>
          <a:lstStyle/>
          <a:p>
            <a:r>
              <a:rPr lang="en-IN" dirty="0">
                <a:solidFill>
                  <a:srgbClr val="FF0000"/>
                </a:solidFill>
              </a:rPr>
              <a:t>This gives the browser enough time to prepare for changes to the element</a:t>
            </a:r>
          </a:p>
        </p:txBody>
      </p:sp>
    </p:spTree>
    <p:extLst>
      <p:ext uri="{BB962C8B-B14F-4D97-AF65-F5344CB8AC3E}">
        <p14:creationId xmlns:p14="http://schemas.microsoft.com/office/powerpoint/2010/main" val="170025204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82672B4-B698-ADA7-314A-9A8C3E11A800}"/>
              </a:ext>
            </a:extLst>
          </p:cNvPr>
          <p:cNvSpPr>
            <a:spLocks noGrp="1"/>
          </p:cNvSpPr>
          <p:nvPr>
            <p:ph idx="1"/>
          </p:nvPr>
        </p:nvSpPr>
        <p:spPr>
          <a:xfrm>
            <a:off x="798897" y="770021"/>
            <a:ext cx="10554903" cy="5406942"/>
          </a:xfrm>
        </p:spPr>
        <p:txBody>
          <a:bodyPr/>
          <a:lstStyle/>
          <a:p>
            <a:r>
              <a:rPr lang="en-US" dirty="0"/>
              <a:t>You can also use JavaScript to programmatically add will-change on demand.</a:t>
            </a:r>
          </a:p>
          <a:p>
            <a:r>
              <a:rPr lang="en-US" dirty="0"/>
              <a:t>If a modal window opens and there are background-color transitions on the &lt;button&gt; elements within it, you could use something similar to the following code:</a:t>
            </a:r>
          </a:p>
          <a:p>
            <a:pPr lvl="1"/>
            <a:r>
              <a:rPr lang="en-IN" dirty="0" err="1">
                <a:solidFill>
                  <a:srgbClr val="FF0000"/>
                </a:solidFill>
              </a:rPr>
              <a:t>document.querySelector</a:t>
            </a:r>
            <a:r>
              <a:rPr lang="en-IN" dirty="0">
                <a:solidFill>
                  <a:srgbClr val="FF0000"/>
                </a:solidFill>
              </a:rPr>
              <a:t>("#modal").</a:t>
            </a:r>
            <a:r>
              <a:rPr lang="en-IN" dirty="0" err="1">
                <a:solidFill>
                  <a:srgbClr val="FF0000"/>
                </a:solidFill>
              </a:rPr>
              <a:t>style.display</a:t>
            </a:r>
            <a:r>
              <a:rPr lang="en-IN" dirty="0">
                <a:solidFill>
                  <a:srgbClr val="FF0000"/>
                </a:solidFill>
              </a:rPr>
              <a:t> = "block";</a:t>
            </a:r>
          </a:p>
          <a:p>
            <a:pPr lvl="1"/>
            <a:r>
              <a:rPr lang="en-IN" dirty="0" err="1">
                <a:solidFill>
                  <a:srgbClr val="FF0000"/>
                </a:solidFill>
              </a:rPr>
              <a:t>document.querySelector</a:t>
            </a:r>
            <a:r>
              <a:rPr lang="en-IN" dirty="0">
                <a:solidFill>
                  <a:srgbClr val="FF0000"/>
                </a:solidFill>
              </a:rPr>
              <a:t>("#modal button").</a:t>
            </a:r>
            <a:r>
              <a:rPr lang="en-IN" dirty="0" err="1">
                <a:solidFill>
                  <a:srgbClr val="FF0000"/>
                </a:solidFill>
              </a:rPr>
              <a:t>style.willChange</a:t>
            </a:r>
            <a:r>
              <a:rPr lang="en-IN" dirty="0">
                <a:solidFill>
                  <a:srgbClr val="FF0000"/>
                </a:solidFill>
              </a:rPr>
              <a:t> = "background-</a:t>
            </a:r>
            <a:r>
              <a:rPr lang="en-IN" dirty="0" err="1">
                <a:solidFill>
                  <a:srgbClr val="FF0000"/>
                </a:solidFill>
              </a:rPr>
              <a:t>color</a:t>
            </a:r>
            <a:r>
              <a:rPr lang="en-IN" dirty="0">
                <a:solidFill>
                  <a:srgbClr val="FF0000"/>
                </a:solidFill>
              </a:rPr>
              <a:t>";</a:t>
            </a:r>
          </a:p>
          <a:p>
            <a:r>
              <a:rPr lang="en-US" dirty="0"/>
              <a:t>The key thing to remember about this property is that you anticipate potential changes on elements rather than assuming they’ll happen.</a:t>
            </a:r>
            <a:endParaRPr lang="en-IN" dirty="0"/>
          </a:p>
        </p:txBody>
      </p:sp>
    </p:spTree>
    <p:extLst>
      <p:ext uri="{BB962C8B-B14F-4D97-AF65-F5344CB8AC3E}">
        <p14:creationId xmlns:p14="http://schemas.microsoft.com/office/powerpoint/2010/main" val="301688639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4C969-87CE-2745-9560-1ADB853763A8}"/>
              </a:ext>
            </a:extLst>
          </p:cNvPr>
          <p:cNvSpPr>
            <a:spLocks noGrp="1"/>
          </p:cNvSpPr>
          <p:nvPr>
            <p:ph type="title"/>
          </p:nvPr>
        </p:nvSpPr>
        <p:spPr>
          <a:xfrm>
            <a:off x="838200" y="365126"/>
            <a:ext cx="10515600" cy="799532"/>
          </a:xfrm>
        </p:spPr>
        <p:txBody>
          <a:bodyPr/>
          <a:lstStyle/>
          <a:p>
            <a:r>
              <a:rPr lang="en-IN" b="1" dirty="0">
                <a:solidFill>
                  <a:schemeClr val="accent1"/>
                </a:solidFill>
              </a:rPr>
              <a:t>Understanding critical CSS</a:t>
            </a:r>
          </a:p>
        </p:txBody>
      </p:sp>
      <p:sp>
        <p:nvSpPr>
          <p:cNvPr id="3" name="Content Placeholder 2">
            <a:extLst>
              <a:ext uri="{FF2B5EF4-FFF2-40B4-BE49-F238E27FC236}">
                <a16:creationId xmlns:a16="http://schemas.microsoft.com/office/drawing/2014/main" id="{9E954B20-533C-D444-9E94-F23D740A8088}"/>
              </a:ext>
            </a:extLst>
          </p:cNvPr>
          <p:cNvSpPr>
            <a:spLocks noGrp="1"/>
          </p:cNvSpPr>
          <p:nvPr>
            <p:ph idx="1"/>
          </p:nvPr>
        </p:nvSpPr>
        <p:spPr>
          <a:xfrm>
            <a:off x="741145" y="1164658"/>
            <a:ext cx="10612655" cy="5012305"/>
          </a:xfrm>
        </p:spPr>
        <p:txBody>
          <a:bodyPr>
            <a:normAutofit/>
          </a:bodyPr>
          <a:lstStyle/>
          <a:p>
            <a:pPr algn="just"/>
            <a:r>
              <a:rPr lang="en-US" dirty="0"/>
              <a:t>Critical CSS is an optimization task that enables you to rethink how CSS is loaded by the browser by prioritizing the CSS for </a:t>
            </a:r>
            <a:r>
              <a:rPr lang="en-US" dirty="0">
                <a:solidFill>
                  <a:srgbClr val="FF0000"/>
                </a:solidFill>
              </a:rPr>
              <a:t>above-the-fold</a:t>
            </a:r>
            <a:r>
              <a:rPr lang="en-US" dirty="0"/>
              <a:t> content ahead of </a:t>
            </a:r>
            <a:r>
              <a:rPr lang="en-US" dirty="0">
                <a:solidFill>
                  <a:srgbClr val="FF0000"/>
                </a:solidFill>
              </a:rPr>
              <a:t>below-the-fold </a:t>
            </a:r>
            <a:r>
              <a:rPr lang="en-US" dirty="0"/>
              <a:t>content. </a:t>
            </a:r>
          </a:p>
          <a:p>
            <a:pPr algn="just"/>
            <a:r>
              <a:rPr lang="en-US" dirty="0"/>
              <a:t>When done properly, the user senses a perceived decrease in page-load time owing to faster page rendering. </a:t>
            </a:r>
          </a:p>
          <a:p>
            <a:pPr algn="just"/>
            <a:r>
              <a:rPr lang="en-US" dirty="0"/>
              <a:t>It makes sense to think of </a:t>
            </a:r>
            <a:r>
              <a:rPr lang="en-US" dirty="0">
                <a:solidFill>
                  <a:srgbClr val="FF0000"/>
                </a:solidFill>
              </a:rPr>
              <a:t>the fold </a:t>
            </a:r>
            <a:r>
              <a:rPr lang="en-US" dirty="0"/>
              <a:t>this way, because that’s where the concept originates. </a:t>
            </a:r>
          </a:p>
          <a:p>
            <a:pPr algn="just"/>
            <a:r>
              <a:rPr lang="en-US" dirty="0"/>
              <a:t>When newspapers are printed, the most important story is printed at the top of the front page. This content strategy ensures that when the papers are folded, bundled, and distributed, the lead story is seen on top.</a:t>
            </a:r>
            <a:endParaRPr lang="en-IN" dirty="0"/>
          </a:p>
        </p:txBody>
      </p:sp>
    </p:spTree>
    <p:extLst>
      <p:ext uri="{BB962C8B-B14F-4D97-AF65-F5344CB8AC3E}">
        <p14:creationId xmlns:p14="http://schemas.microsoft.com/office/powerpoint/2010/main" val="350888774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7912187-7819-51B8-DD94-8CABA7E7EDDA}"/>
              </a:ext>
            </a:extLst>
          </p:cNvPr>
          <p:cNvSpPr>
            <a:spLocks noGrp="1"/>
          </p:cNvSpPr>
          <p:nvPr>
            <p:ph idx="1"/>
          </p:nvPr>
        </p:nvSpPr>
        <p:spPr>
          <a:xfrm>
            <a:off x="731520" y="529389"/>
            <a:ext cx="10622280" cy="5647574"/>
          </a:xfrm>
        </p:spPr>
        <p:txBody>
          <a:bodyPr>
            <a:normAutofit lnSpcReduction="10000"/>
          </a:bodyPr>
          <a:lstStyle/>
          <a:p>
            <a:pPr algn="just"/>
            <a:r>
              <a:rPr lang="en-US" dirty="0"/>
              <a:t>Designers, marketers, and content strategists have long stressed the importance of placing the most important content above the fold, and developers have been tasked with building websites that meet this goal.</a:t>
            </a:r>
          </a:p>
          <a:p>
            <a:pPr algn="just"/>
            <a:r>
              <a:rPr lang="en-US" dirty="0">
                <a:solidFill>
                  <a:srgbClr val="FF0000"/>
                </a:solidFill>
              </a:rPr>
              <a:t>The fold changes position depending on the device’s resolution, its orientation, and in the case of desktop devices, the size of the browser window.</a:t>
            </a:r>
          </a:p>
          <a:p>
            <a:pPr algn="just"/>
            <a:r>
              <a:rPr lang="en-US" b="1" dirty="0">
                <a:solidFill>
                  <a:srgbClr val="FF0000"/>
                </a:solidFill>
              </a:rPr>
              <a:t>The critical CSS, or above-the-fold content</a:t>
            </a:r>
            <a:r>
              <a:rPr lang="en-US" dirty="0"/>
              <a:t>—These are styles for content that the user sees immediately and that need to be loaded as fast as possible. </a:t>
            </a:r>
          </a:p>
          <a:p>
            <a:pPr algn="just"/>
            <a:r>
              <a:rPr lang="en-US" b="1" dirty="0">
                <a:solidFill>
                  <a:srgbClr val="FF0000"/>
                </a:solidFill>
              </a:rPr>
              <a:t>The noncritical CSS, or below-the-fold content</a:t>
            </a:r>
            <a:r>
              <a:rPr lang="en-US" dirty="0"/>
              <a:t>—These are styles for content that users don’t see until they begin scrolling down the page. This CSS should be loaded as quickly as possible too, but not before the critical CSS.</a:t>
            </a:r>
            <a:endParaRPr lang="en-IN" dirty="0"/>
          </a:p>
        </p:txBody>
      </p:sp>
    </p:spTree>
    <p:extLst>
      <p:ext uri="{BB962C8B-B14F-4D97-AF65-F5344CB8AC3E}">
        <p14:creationId xmlns:p14="http://schemas.microsoft.com/office/powerpoint/2010/main" val="12207943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602EC-B893-FB68-CBB5-DA5FF7AB3BC9}"/>
              </a:ext>
            </a:extLst>
          </p:cNvPr>
          <p:cNvSpPr>
            <a:spLocks noGrp="1"/>
          </p:cNvSpPr>
          <p:nvPr>
            <p:ph type="title"/>
          </p:nvPr>
        </p:nvSpPr>
        <p:spPr/>
        <p:txBody>
          <a:bodyPr>
            <a:normAutofit/>
          </a:bodyPr>
          <a:lstStyle/>
          <a:p>
            <a:r>
              <a:rPr lang="en-US" dirty="0"/>
              <a:t>The following is a guide for shorthand properties using this syntax:</a:t>
            </a:r>
            <a:endParaRPr lang="en-IN" dirty="0"/>
          </a:p>
        </p:txBody>
      </p:sp>
      <p:sp>
        <p:nvSpPr>
          <p:cNvPr id="3" name="Content Placeholder 2">
            <a:extLst>
              <a:ext uri="{FF2B5EF4-FFF2-40B4-BE49-F238E27FC236}">
                <a16:creationId xmlns:a16="http://schemas.microsoft.com/office/drawing/2014/main" id="{41959710-E9B3-02F4-9378-A4DD1982965B}"/>
              </a:ext>
            </a:extLst>
          </p:cNvPr>
          <p:cNvSpPr>
            <a:spLocks noGrp="1"/>
          </p:cNvSpPr>
          <p:nvPr>
            <p:ph idx="1"/>
          </p:nvPr>
        </p:nvSpPr>
        <p:spPr/>
        <p:txBody>
          <a:bodyPr>
            <a:normAutofit fontScale="92500" lnSpcReduction="10000"/>
          </a:bodyPr>
          <a:lstStyle/>
          <a:p>
            <a:pPr algn="just"/>
            <a:r>
              <a:rPr lang="en-US" dirty="0"/>
              <a:t>Use </a:t>
            </a:r>
            <a:r>
              <a:rPr lang="en-US" dirty="0">
                <a:solidFill>
                  <a:srgbClr val="FF0000"/>
                </a:solidFill>
              </a:rPr>
              <a:t>one value </a:t>
            </a:r>
            <a:r>
              <a:rPr lang="en-US" dirty="0"/>
              <a:t>when all four sides of an element have the same value. If all four sides of an element have a margin of 20px, you can abbreviate to margin: 20px;.</a:t>
            </a:r>
          </a:p>
          <a:p>
            <a:pPr algn="just"/>
            <a:r>
              <a:rPr lang="en-US" dirty="0">
                <a:solidFill>
                  <a:srgbClr val="FF0000"/>
                </a:solidFill>
              </a:rPr>
              <a:t>Use two </a:t>
            </a:r>
            <a:r>
              <a:rPr lang="en-US" dirty="0"/>
              <a:t>values when the top/bottom and right/left values are the same. If an element has a margin of 10px on the top and bottom sides, and 20px on the right and left sides, you can abbreviate to margin: 10px 20px;.</a:t>
            </a:r>
          </a:p>
          <a:p>
            <a:pPr algn="just"/>
            <a:r>
              <a:rPr lang="en-US" dirty="0"/>
              <a:t>Use </a:t>
            </a:r>
            <a:r>
              <a:rPr lang="en-US" dirty="0">
                <a:solidFill>
                  <a:srgbClr val="FF0000"/>
                </a:solidFill>
              </a:rPr>
              <a:t>three values </a:t>
            </a:r>
            <a:r>
              <a:rPr lang="en-US" dirty="0"/>
              <a:t>when only the right/left values are the same, but the top and bottom values are different. If an element has a top margin of 10px, a right/left margin of 20px, and a bottom margin of 30px, you can write margin: 10px 20px 30px;.</a:t>
            </a:r>
          </a:p>
          <a:p>
            <a:pPr algn="just"/>
            <a:r>
              <a:rPr lang="en-US" dirty="0"/>
              <a:t>Use </a:t>
            </a:r>
            <a:r>
              <a:rPr lang="en-US" dirty="0">
                <a:solidFill>
                  <a:srgbClr val="FF0000"/>
                </a:solidFill>
              </a:rPr>
              <a:t>all four values </a:t>
            </a:r>
            <a:r>
              <a:rPr lang="en-US" dirty="0"/>
              <a:t>when all of the values are unique.</a:t>
            </a:r>
            <a:endParaRPr lang="en-IN" dirty="0"/>
          </a:p>
        </p:txBody>
      </p:sp>
    </p:spTree>
    <p:extLst>
      <p:ext uri="{BB962C8B-B14F-4D97-AF65-F5344CB8AC3E}">
        <p14:creationId xmlns:p14="http://schemas.microsoft.com/office/powerpoint/2010/main" val="36425272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C4ECE6E-1288-C47C-C46E-ABC065BC25C9}"/>
              </a:ext>
            </a:extLst>
          </p:cNvPr>
          <p:cNvSpPr>
            <a:spLocks noGrp="1"/>
          </p:cNvSpPr>
          <p:nvPr>
            <p:ph idx="1"/>
          </p:nvPr>
        </p:nvSpPr>
        <p:spPr>
          <a:xfrm>
            <a:off x="838200" y="2579571"/>
            <a:ext cx="10515600" cy="3597392"/>
          </a:xfrm>
        </p:spPr>
        <p:txBody>
          <a:bodyPr>
            <a:normAutofit fontScale="92500" lnSpcReduction="10000"/>
          </a:bodyPr>
          <a:lstStyle/>
          <a:p>
            <a:r>
              <a:rPr lang="en-IN" b="1" dirty="0"/>
              <a:t>Understanding render blocking : </a:t>
            </a:r>
          </a:p>
          <a:p>
            <a:r>
              <a:rPr lang="en-US" dirty="0">
                <a:solidFill>
                  <a:srgbClr val="FF0000"/>
                </a:solidFill>
              </a:rPr>
              <a:t>Render blocking delays the display of a site’s content to the screen</a:t>
            </a:r>
            <a:r>
              <a:rPr lang="en-US" dirty="0"/>
              <a:t>. Knowing that time is of the essence and that your users won’t wait for long, you should seek to minimize render blocking.</a:t>
            </a:r>
          </a:p>
          <a:p>
            <a:r>
              <a:rPr lang="en-US" dirty="0"/>
              <a:t>To see render blocking in action, open the Coyle Appliance Repair website, and capture the activity in Chrome’s Timeline profiler.</a:t>
            </a:r>
          </a:p>
          <a:p>
            <a:r>
              <a:rPr lang="en-US" dirty="0"/>
              <a:t>Click the </a:t>
            </a:r>
            <a:r>
              <a:rPr lang="en-US" dirty="0">
                <a:solidFill>
                  <a:srgbClr val="FF0000"/>
                </a:solidFill>
              </a:rPr>
              <a:t>Event Log tab</a:t>
            </a:r>
            <a:r>
              <a:rPr lang="en-US" dirty="0"/>
              <a:t>, and </a:t>
            </a:r>
            <a:r>
              <a:rPr lang="en-US" dirty="0">
                <a:solidFill>
                  <a:srgbClr val="FF0000"/>
                </a:solidFill>
              </a:rPr>
              <a:t>filter out all but the painting events</a:t>
            </a:r>
            <a:r>
              <a:rPr lang="en-US" dirty="0"/>
              <a:t>. If you </a:t>
            </a:r>
            <a:r>
              <a:rPr lang="en-US" dirty="0">
                <a:solidFill>
                  <a:srgbClr val="FF0000"/>
                </a:solidFill>
              </a:rPr>
              <a:t>sort the Start Time column by ascending order</a:t>
            </a:r>
            <a:r>
              <a:rPr lang="en-US" dirty="0"/>
              <a:t>, you’ll see the Time to </a:t>
            </a:r>
            <a:r>
              <a:rPr lang="en-US" dirty="0">
                <a:solidFill>
                  <a:srgbClr val="FF0000"/>
                </a:solidFill>
              </a:rPr>
              <a:t>First Paint event on the page</a:t>
            </a:r>
            <a:r>
              <a:rPr lang="en-US" dirty="0"/>
              <a:t>.</a:t>
            </a:r>
            <a:endParaRPr lang="en-IN" dirty="0"/>
          </a:p>
        </p:txBody>
      </p:sp>
      <p:pic>
        <p:nvPicPr>
          <p:cNvPr id="5" name="Picture 4">
            <a:extLst>
              <a:ext uri="{FF2B5EF4-FFF2-40B4-BE49-F238E27FC236}">
                <a16:creationId xmlns:a16="http://schemas.microsoft.com/office/drawing/2014/main" id="{5EA9D71C-A8C7-7B35-C03C-A56CD0F048EC}"/>
              </a:ext>
            </a:extLst>
          </p:cNvPr>
          <p:cNvPicPr>
            <a:picLocks noChangeAspect="1"/>
          </p:cNvPicPr>
          <p:nvPr/>
        </p:nvPicPr>
        <p:blipFill>
          <a:blip r:embed="rId2"/>
          <a:stretch>
            <a:fillRect/>
          </a:stretch>
        </p:blipFill>
        <p:spPr>
          <a:xfrm>
            <a:off x="6475200" y="365125"/>
            <a:ext cx="5016758" cy="2292468"/>
          </a:xfrm>
          <a:prstGeom prst="rect">
            <a:avLst/>
          </a:prstGeom>
        </p:spPr>
      </p:pic>
      <p:sp>
        <p:nvSpPr>
          <p:cNvPr id="7" name="TextBox 6">
            <a:extLst>
              <a:ext uri="{FF2B5EF4-FFF2-40B4-BE49-F238E27FC236}">
                <a16:creationId xmlns:a16="http://schemas.microsoft.com/office/drawing/2014/main" id="{39811ABA-483E-3D33-5E42-5805CC4050D4}"/>
              </a:ext>
            </a:extLst>
          </p:cNvPr>
          <p:cNvSpPr txBox="1"/>
          <p:nvPr/>
        </p:nvSpPr>
        <p:spPr>
          <a:xfrm>
            <a:off x="377596" y="748414"/>
            <a:ext cx="6097604" cy="1200329"/>
          </a:xfrm>
          <a:prstGeom prst="rect">
            <a:avLst/>
          </a:prstGeom>
          <a:noFill/>
        </p:spPr>
        <p:txBody>
          <a:bodyPr wrap="square">
            <a:spAutoFit/>
          </a:bodyPr>
          <a:lstStyle/>
          <a:p>
            <a:r>
              <a:rPr lang="en-IN" dirty="0"/>
              <a:t>A depiction of above- and below-the-fold content on an array of devices. The above-the-fold content begins at the top of a website and ends at the bottom of the screen. Anything that’s out of the browser’s view is below the fold.</a:t>
            </a:r>
          </a:p>
        </p:txBody>
      </p:sp>
    </p:spTree>
    <p:extLst>
      <p:ext uri="{BB962C8B-B14F-4D97-AF65-F5344CB8AC3E}">
        <p14:creationId xmlns:p14="http://schemas.microsoft.com/office/powerpoint/2010/main" val="154533590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9E9B91F-0C12-0B1E-1FFE-178850278406}"/>
              </a:ext>
            </a:extLst>
          </p:cNvPr>
          <p:cNvSpPr>
            <a:spLocks noGrp="1"/>
          </p:cNvSpPr>
          <p:nvPr>
            <p:ph idx="1"/>
          </p:nvPr>
        </p:nvSpPr>
        <p:spPr>
          <a:xfrm>
            <a:off x="633304" y="2691899"/>
            <a:ext cx="10515600" cy="2207360"/>
          </a:xfrm>
        </p:spPr>
        <p:txBody>
          <a:bodyPr>
            <a:normAutofit/>
          </a:bodyPr>
          <a:lstStyle/>
          <a:p>
            <a:pPr algn="just"/>
            <a:r>
              <a:rPr lang="en-US" dirty="0"/>
              <a:t>Waiting about 860 </a:t>
            </a:r>
            <a:r>
              <a:rPr lang="en-US" dirty="0" err="1"/>
              <a:t>ms</a:t>
            </a:r>
            <a:r>
              <a:rPr lang="en-US" dirty="0"/>
              <a:t> is a tad long for the document to begin painting. So how do you fix this? For starters, </a:t>
            </a:r>
            <a:r>
              <a:rPr lang="en-US" dirty="0">
                <a:solidFill>
                  <a:srgbClr val="FF0000"/>
                </a:solidFill>
              </a:rPr>
              <a:t>you can inline the website’s CSS directly into index.html</a:t>
            </a:r>
            <a:r>
              <a:rPr lang="en-US" dirty="0"/>
              <a:t>, </a:t>
            </a:r>
            <a:r>
              <a:rPr lang="en-US" dirty="0">
                <a:solidFill>
                  <a:srgbClr val="FF0000"/>
                </a:solidFill>
              </a:rPr>
              <a:t>inside the &lt;style&gt; tags</a:t>
            </a:r>
            <a:r>
              <a:rPr lang="en-US" dirty="0"/>
              <a:t>. This reduces the time it takes for content to begin rendering, as you can see </a:t>
            </a:r>
            <a:endParaRPr lang="en-IN" dirty="0"/>
          </a:p>
        </p:txBody>
      </p:sp>
      <p:pic>
        <p:nvPicPr>
          <p:cNvPr id="5" name="Picture 4">
            <a:extLst>
              <a:ext uri="{FF2B5EF4-FFF2-40B4-BE49-F238E27FC236}">
                <a16:creationId xmlns:a16="http://schemas.microsoft.com/office/drawing/2014/main" id="{2205B639-F410-25AF-554E-0D81AB37AF12}"/>
              </a:ext>
            </a:extLst>
          </p:cNvPr>
          <p:cNvPicPr>
            <a:picLocks noChangeAspect="1"/>
          </p:cNvPicPr>
          <p:nvPr/>
        </p:nvPicPr>
        <p:blipFill>
          <a:blip r:embed="rId2"/>
          <a:stretch>
            <a:fillRect/>
          </a:stretch>
        </p:blipFill>
        <p:spPr>
          <a:xfrm>
            <a:off x="1373826" y="324084"/>
            <a:ext cx="9444347" cy="2074975"/>
          </a:xfrm>
          <a:prstGeom prst="rect">
            <a:avLst/>
          </a:prstGeom>
        </p:spPr>
      </p:pic>
      <p:pic>
        <p:nvPicPr>
          <p:cNvPr id="7" name="Picture 6">
            <a:extLst>
              <a:ext uri="{FF2B5EF4-FFF2-40B4-BE49-F238E27FC236}">
                <a16:creationId xmlns:a16="http://schemas.microsoft.com/office/drawing/2014/main" id="{E590132D-BDE5-1EC7-2318-5981727EC647}"/>
              </a:ext>
            </a:extLst>
          </p:cNvPr>
          <p:cNvPicPr>
            <a:picLocks noChangeAspect="1"/>
          </p:cNvPicPr>
          <p:nvPr/>
        </p:nvPicPr>
        <p:blipFill>
          <a:blip r:embed="rId3"/>
          <a:stretch>
            <a:fillRect/>
          </a:stretch>
        </p:blipFill>
        <p:spPr>
          <a:xfrm>
            <a:off x="1713289" y="4547540"/>
            <a:ext cx="7924281" cy="1853259"/>
          </a:xfrm>
          <a:prstGeom prst="rect">
            <a:avLst/>
          </a:prstGeom>
        </p:spPr>
      </p:pic>
    </p:spTree>
    <p:extLst>
      <p:ext uri="{BB962C8B-B14F-4D97-AF65-F5344CB8AC3E}">
        <p14:creationId xmlns:p14="http://schemas.microsoft.com/office/powerpoint/2010/main" val="161908228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AE2A1F-A21C-2B9E-69C0-61A8701B895A}"/>
              </a:ext>
            </a:extLst>
          </p:cNvPr>
          <p:cNvSpPr>
            <a:spLocks noGrp="1"/>
          </p:cNvSpPr>
          <p:nvPr>
            <p:ph idx="1"/>
          </p:nvPr>
        </p:nvSpPr>
        <p:spPr>
          <a:xfrm>
            <a:off x="837398" y="404261"/>
            <a:ext cx="10516402" cy="5772702"/>
          </a:xfrm>
        </p:spPr>
        <p:txBody>
          <a:bodyPr/>
          <a:lstStyle/>
          <a:p>
            <a:pPr marL="0" indent="0" algn="just">
              <a:buNone/>
            </a:pPr>
            <a:r>
              <a:rPr lang="en-US" b="1" dirty="0"/>
              <a:t>Critical CSS: </a:t>
            </a:r>
            <a:r>
              <a:rPr lang="en-US" dirty="0"/>
              <a:t>is a technique used in web development to improve page load times by delivering the most important styling information to the browser as quickly as possible. </a:t>
            </a:r>
          </a:p>
          <a:p>
            <a:pPr marL="0" indent="0" algn="just">
              <a:buNone/>
            </a:pPr>
            <a:r>
              <a:rPr lang="en-US" dirty="0"/>
              <a:t>It involves identifying the CSS rules that are necessary to render the above-the-fold content of a webpage—the content visible in the viewport without scrolling—and delivering only those styles to the browser initially. </a:t>
            </a:r>
          </a:p>
          <a:p>
            <a:pPr marL="0" indent="0" algn="just">
              <a:buNone/>
            </a:pPr>
            <a:r>
              <a:rPr lang="en-US" dirty="0"/>
              <a:t>This helps in rendering the page quickly, giving users a better initial experience, while the remaining CSS can be loaded asynchronously.</a:t>
            </a:r>
            <a:endParaRPr lang="en-IN" dirty="0"/>
          </a:p>
        </p:txBody>
      </p:sp>
    </p:spTree>
    <p:extLst>
      <p:ext uri="{BB962C8B-B14F-4D97-AF65-F5344CB8AC3E}">
        <p14:creationId xmlns:p14="http://schemas.microsoft.com/office/powerpoint/2010/main" val="215271212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114B1-347B-FB58-895E-8B2318A1B93F}"/>
              </a:ext>
            </a:extLst>
          </p:cNvPr>
          <p:cNvSpPr>
            <a:spLocks noGrp="1"/>
          </p:cNvSpPr>
          <p:nvPr>
            <p:ph type="title"/>
          </p:nvPr>
        </p:nvSpPr>
        <p:spPr/>
        <p:txBody>
          <a:bodyPr/>
          <a:lstStyle/>
          <a:p>
            <a:r>
              <a:rPr lang="en-US" b="0" i="0" dirty="0">
                <a:solidFill>
                  <a:srgbClr val="374151"/>
                </a:solidFill>
                <a:effectLst/>
                <a:latin typeface="Söhne"/>
              </a:rPr>
              <a:t>Implementing critical CSS typically involves the following steps:</a:t>
            </a:r>
            <a:endParaRPr lang="en-IN" dirty="0"/>
          </a:p>
        </p:txBody>
      </p:sp>
      <p:sp>
        <p:nvSpPr>
          <p:cNvPr id="3" name="Content Placeholder 2">
            <a:extLst>
              <a:ext uri="{FF2B5EF4-FFF2-40B4-BE49-F238E27FC236}">
                <a16:creationId xmlns:a16="http://schemas.microsoft.com/office/drawing/2014/main" id="{A642569E-9252-3091-DE61-E5B7778B8CCF}"/>
              </a:ext>
            </a:extLst>
          </p:cNvPr>
          <p:cNvSpPr>
            <a:spLocks noGrp="1"/>
          </p:cNvSpPr>
          <p:nvPr>
            <p:ph idx="1"/>
          </p:nvPr>
        </p:nvSpPr>
        <p:spPr/>
        <p:txBody>
          <a:bodyPr>
            <a:normAutofit fontScale="70000" lnSpcReduction="20000"/>
          </a:bodyPr>
          <a:lstStyle/>
          <a:p>
            <a:pPr algn="just">
              <a:lnSpc>
                <a:spcPct val="120000"/>
              </a:lnSpc>
            </a:pPr>
            <a:r>
              <a:rPr lang="en-US" b="1" dirty="0">
                <a:latin typeface="Times New Roman" panose="02020603050405020304" pitchFamily="18" charset="0"/>
                <a:cs typeface="Times New Roman" panose="02020603050405020304" pitchFamily="18" charset="0"/>
              </a:rPr>
              <a:t>Identifying Critical CSS</a:t>
            </a:r>
            <a:r>
              <a:rPr lang="en-US" dirty="0">
                <a:latin typeface="Times New Roman" panose="02020603050405020304" pitchFamily="18" charset="0"/>
                <a:cs typeface="Times New Roman" panose="02020603050405020304" pitchFamily="18" charset="0"/>
              </a:rPr>
              <a:t>: </a:t>
            </a:r>
            <a:r>
              <a:rPr lang="en-US" dirty="0">
                <a:solidFill>
                  <a:srgbClr val="FF0000"/>
                </a:solidFill>
                <a:latin typeface="Times New Roman" panose="02020603050405020304" pitchFamily="18" charset="0"/>
                <a:cs typeface="Times New Roman" panose="02020603050405020304" pitchFamily="18" charset="0"/>
              </a:rPr>
              <a:t>Analyze your webpage to determine which CSS rules are required to style the above-the-fold content. </a:t>
            </a:r>
            <a:r>
              <a:rPr lang="en-US" dirty="0">
                <a:latin typeface="Times New Roman" panose="02020603050405020304" pitchFamily="18" charset="0"/>
                <a:cs typeface="Times New Roman" panose="02020603050405020304" pitchFamily="18" charset="0"/>
              </a:rPr>
              <a:t>This can be done manually by inspecting the HTML and CSS, or by using tools and services that automate this process.</a:t>
            </a:r>
          </a:p>
          <a:p>
            <a:pPr marL="0" indent="0" algn="just">
              <a:lnSpc>
                <a:spcPct val="120000"/>
              </a:lnSpc>
              <a:buNone/>
            </a:pPr>
            <a:r>
              <a:rPr lang="en-US" b="1" dirty="0">
                <a:latin typeface="Times New Roman" panose="02020603050405020304" pitchFamily="18" charset="0"/>
                <a:cs typeface="Times New Roman" panose="02020603050405020304" pitchFamily="18" charset="0"/>
              </a:rPr>
              <a:t>	Node modules:- Critical, Critical-CSS, Penthouse</a:t>
            </a:r>
          </a:p>
          <a:p>
            <a:pPr algn="just">
              <a:lnSpc>
                <a:spcPct val="120000"/>
              </a:lnSpc>
            </a:pPr>
            <a:r>
              <a:rPr lang="en-US" b="1" dirty="0">
                <a:latin typeface="Times New Roman" panose="02020603050405020304" pitchFamily="18" charset="0"/>
                <a:cs typeface="Times New Roman" panose="02020603050405020304" pitchFamily="18" charset="0"/>
              </a:rPr>
              <a:t>Extracting Critical CSS: </a:t>
            </a:r>
            <a:r>
              <a:rPr lang="en-US" dirty="0">
                <a:solidFill>
                  <a:srgbClr val="FF0000"/>
                </a:solidFill>
                <a:latin typeface="Times New Roman" panose="02020603050405020304" pitchFamily="18" charset="0"/>
                <a:cs typeface="Times New Roman" panose="02020603050405020304" pitchFamily="18" charset="0"/>
              </a:rPr>
              <a:t>Once identified, extract the critical CSS rules. </a:t>
            </a:r>
            <a:r>
              <a:rPr lang="en-US" dirty="0">
                <a:latin typeface="Times New Roman" panose="02020603050405020304" pitchFamily="18" charset="0"/>
                <a:cs typeface="Times New Roman" panose="02020603050405020304" pitchFamily="18" charset="0"/>
              </a:rPr>
              <a:t>You can do this manually or use tools and services that automate this process. There are also build tools and plugins available for popular web development frameworks and platforms that can help automate this step.</a:t>
            </a:r>
          </a:p>
          <a:p>
            <a:pPr algn="just">
              <a:lnSpc>
                <a:spcPct val="120000"/>
              </a:lnSpc>
            </a:pPr>
            <a:r>
              <a:rPr lang="en-US" b="1" dirty="0">
                <a:latin typeface="Times New Roman" panose="02020603050405020304" pitchFamily="18" charset="0"/>
                <a:cs typeface="Times New Roman" panose="02020603050405020304" pitchFamily="18" charset="0"/>
              </a:rPr>
              <a:t>Inlining Critical CSS: </a:t>
            </a:r>
            <a:r>
              <a:rPr lang="en-US" dirty="0">
                <a:solidFill>
                  <a:srgbClr val="FF0000"/>
                </a:solidFill>
                <a:latin typeface="Times New Roman" panose="02020603050405020304" pitchFamily="18" charset="0"/>
                <a:cs typeface="Times New Roman" panose="02020603050405020304" pitchFamily="18" charset="0"/>
              </a:rPr>
              <a:t>Inline the critical CSS directly into the HTML document, usually within &lt;style&gt; tags in the &lt;head&gt; section. </a:t>
            </a:r>
            <a:r>
              <a:rPr lang="en-US" dirty="0">
                <a:latin typeface="Times New Roman" panose="02020603050405020304" pitchFamily="18" charset="0"/>
                <a:cs typeface="Times New Roman" panose="02020603050405020304" pitchFamily="18" charset="0"/>
              </a:rPr>
              <a:t>This ensures that the critical styles are available to the browser without needing to wait for an external stylesheet to be downloaded and parsed.</a:t>
            </a:r>
            <a:endParaRPr lang="en-IN"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34BDC7DE-2C36-E68C-A1F6-D9D091BB137E}"/>
              </a:ext>
            </a:extLst>
          </p:cNvPr>
          <p:cNvPicPr>
            <a:picLocks noChangeAspect="1"/>
          </p:cNvPicPr>
          <p:nvPr/>
        </p:nvPicPr>
        <p:blipFill rotWithShape="1">
          <a:blip r:embed="rId2">
            <a:extLst>
              <a:ext uri="{28A0092B-C50C-407E-A947-70E740481C1C}">
                <a14:useLocalDpi xmlns:a14="http://schemas.microsoft.com/office/drawing/2010/main" val="0"/>
              </a:ext>
            </a:extLst>
          </a:blip>
          <a:srcRect l="9354" t="26621" r="6963" b="28982"/>
          <a:stretch/>
        </p:blipFill>
        <p:spPr>
          <a:xfrm>
            <a:off x="3484345" y="5346409"/>
            <a:ext cx="5001126" cy="1511591"/>
          </a:xfrm>
          <a:prstGeom prst="rect">
            <a:avLst/>
          </a:prstGeom>
        </p:spPr>
      </p:pic>
    </p:spTree>
    <p:extLst>
      <p:ext uri="{BB962C8B-B14F-4D97-AF65-F5344CB8AC3E}">
        <p14:creationId xmlns:p14="http://schemas.microsoft.com/office/powerpoint/2010/main" val="414577490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0FC651F-27B0-B61D-E5CA-A31B220EFA44}"/>
              </a:ext>
            </a:extLst>
          </p:cNvPr>
          <p:cNvSpPr>
            <a:spLocks noGrp="1"/>
          </p:cNvSpPr>
          <p:nvPr>
            <p:ph idx="1"/>
          </p:nvPr>
        </p:nvSpPr>
        <p:spPr>
          <a:xfrm>
            <a:off x="721895" y="567891"/>
            <a:ext cx="10631905" cy="5609072"/>
          </a:xfrm>
        </p:spPr>
        <p:txBody>
          <a:bodyPr>
            <a:normAutofit fontScale="92500" lnSpcReduction="10000"/>
          </a:bodyPr>
          <a:lstStyle/>
          <a:p>
            <a:pPr algn="just">
              <a:lnSpc>
                <a:spcPct val="100000"/>
              </a:lnSpc>
            </a:pPr>
            <a:r>
              <a:rPr lang="en-US" b="1" dirty="0">
                <a:latin typeface="Times New Roman" panose="02020603050405020304" pitchFamily="18" charset="0"/>
                <a:cs typeface="Times New Roman" panose="02020603050405020304" pitchFamily="18" charset="0"/>
              </a:rPr>
              <a:t>Loading Remaining CSS</a:t>
            </a:r>
            <a:r>
              <a:rPr lang="en-US" dirty="0">
                <a:latin typeface="Times New Roman" panose="02020603050405020304" pitchFamily="18" charset="0"/>
                <a:cs typeface="Times New Roman" panose="02020603050405020304" pitchFamily="18" charset="0"/>
              </a:rPr>
              <a:t>: </a:t>
            </a:r>
            <a:r>
              <a:rPr lang="en-US" dirty="0">
                <a:solidFill>
                  <a:srgbClr val="FF0000"/>
                </a:solidFill>
                <a:latin typeface="Times New Roman" panose="02020603050405020304" pitchFamily="18" charset="0"/>
                <a:cs typeface="Times New Roman" panose="02020603050405020304" pitchFamily="18" charset="0"/>
              </a:rPr>
              <a:t>Load the remaining CSS asynchronously or defer its loading until after the above-the-fold content has been rendered</a:t>
            </a:r>
            <a:r>
              <a:rPr lang="en-US" dirty="0">
                <a:latin typeface="Times New Roman" panose="02020603050405020304" pitchFamily="18" charset="0"/>
                <a:cs typeface="Times New Roman" panose="02020603050405020304" pitchFamily="18" charset="0"/>
              </a:rPr>
              <a:t>. This can be done using techniques such as asynchronous loading with JavaScript, or by deferring the loading of CSS files using the defer attribute or JavaScript.</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r>
              <a:rPr lang="en-US" b="1" dirty="0">
                <a:latin typeface="Times New Roman" panose="02020603050405020304" pitchFamily="18" charset="0"/>
                <a:cs typeface="Times New Roman" panose="02020603050405020304" pitchFamily="18" charset="0"/>
              </a:rPr>
              <a:t>Testing and Optimization:</a:t>
            </a:r>
            <a:r>
              <a:rPr lang="en-US" dirty="0">
                <a:latin typeface="Times New Roman" panose="02020603050405020304" pitchFamily="18" charset="0"/>
                <a:cs typeface="Times New Roman" panose="02020603050405020304" pitchFamily="18" charset="0"/>
              </a:rPr>
              <a:t> </a:t>
            </a:r>
            <a:r>
              <a:rPr lang="en-US" dirty="0">
                <a:solidFill>
                  <a:srgbClr val="FF0000"/>
                </a:solidFill>
                <a:latin typeface="Times New Roman" panose="02020603050405020304" pitchFamily="18" charset="0"/>
                <a:cs typeface="Times New Roman" panose="02020603050405020304" pitchFamily="18" charset="0"/>
              </a:rPr>
              <a:t>Test your implementation to ensure that it improves page load times without negatively impacting the rendering or functionality of your webpage. </a:t>
            </a:r>
            <a:r>
              <a:rPr lang="en-US" dirty="0">
                <a:latin typeface="Times New Roman" panose="02020603050405020304" pitchFamily="18" charset="0"/>
                <a:cs typeface="Times New Roman" panose="02020603050405020304" pitchFamily="18" charset="0"/>
              </a:rPr>
              <a:t>You may need to fine-tune your critical CSS selection and implementation based on performance testing and user feedback.</a:t>
            </a: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r>
              <a:rPr lang="en-US" dirty="0">
                <a:latin typeface="Times New Roman" panose="02020603050405020304" pitchFamily="18" charset="0"/>
                <a:cs typeface="Times New Roman" panose="02020603050405020304" pitchFamily="18" charset="0"/>
              </a:rPr>
              <a:t>By implementing critical CSS, you can significantly improve the perceived performance of your webpages, leading to better user experiences and potentially higher engagement and conversion rates.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7778808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3C999-0D2B-DE81-A665-ADD851A23B2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E44AEBD-211C-AE3D-B3E0-86436BE785CD}"/>
              </a:ext>
            </a:extLst>
          </p:cNvPr>
          <p:cNvSpPr>
            <a:spLocks noGrp="1"/>
          </p:cNvSpPr>
          <p:nvPr>
            <p:ph idx="1"/>
          </p:nvPr>
        </p:nvSpPr>
        <p:spPr/>
        <p:txBody>
          <a:bodyPr/>
          <a:lstStyle/>
          <a:p>
            <a:r>
              <a:rPr lang="en-US" b="0" i="0" dirty="0">
                <a:solidFill>
                  <a:srgbClr val="374151"/>
                </a:solidFill>
                <a:effectLst/>
                <a:latin typeface="Söhne"/>
              </a:rPr>
              <a:t>Penthouse GitHub Repository: </a:t>
            </a:r>
            <a:r>
              <a:rPr lang="en-US" b="0" i="0" u="none" strike="noStrike" dirty="0">
                <a:effectLst/>
                <a:latin typeface="Söhne"/>
                <a:hlinkClick r:id="rId2"/>
              </a:rPr>
              <a:t>https://github.com/pocketjoso/penthouse</a:t>
            </a:r>
            <a:endParaRPr lang="en-US" b="0" i="0" u="none" strike="noStrike" dirty="0">
              <a:effectLst/>
              <a:latin typeface="Söhne"/>
            </a:endParaRPr>
          </a:p>
          <a:p>
            <a:pPr algn="l">
              <a:buFont typeface="Arial" panose="020B0604020202020204" pitchFamily="34" charset="0"/>
              <a:buChar char="•"/>
            </a:pPr>
            <a:r>
              <a:rPr lang="en-IN" b="1" i="0" dirty="0">
                <a:solidFill>
                  <a:srgbClr val="374151"/>
                </a:solidFill>
                <a:effectLst/>
                <a:latin typeface="Söhne"/>
              </a:rPr>
              <a:t>Online Tools-</a:t>
            </a:r>
          </a:p>
          <a:p>
            <a:pPr algn="l">
              <a:buFont typeface="Arial" panose="020B0604020202020204" pitchFamily="34" charset="0"/>
              <a:buChar char="•"/>
            </a:pPr>
            <a:r>
              <a:rPr lang="en-IN" b="1" i="0" dirty="0">
                <a:solidFill>
                  <a:srgbClr val="374151"/>
                </a:solidFill>
                <a:effectLst/>
                <a:latin typeface="Söhne"/>
                <a:hlinkClick r:id="rId3"/>
              </a:rPr>
              <a:t>https://www.corewebvitals.io/tools/critical-css-generator</a:t>
            </a:r>
            <a:endParaRPr lang="en-IN" b="1" dirty="0">
              <a:solidFill>
                <a:srgbClr val="374151"/>
              </a:solidFill>
              <a:latin typeface="Söhne"/>
            </a:endParaRPr>
          </a:p>
          <a:p>
            <a:pPr algn="l">
              <a:buFont typeface="Arial" panose="020B0604020202020204" pitchFamily="34" charset="0"/>
              <a:buChar char="•"/>
            </a:pPr>
            <a:r>
              <a:rPr lang="en-IN" b="0" i="0" dirty="0" err="1">
                <a:solidFill>
                  <a:srgbClr val="374151"/>
                </a:solidFill>
                <a:effectLst/>
                <a:latin typeface="Söhne"/>
              </a:rPr>
              <a:t>CriticalCSS</a:t>
            </a:r>
            <a:r>
              <a:rPr lang="en-IN" b="0" i="0" dirty="0">
                <a:solidFill>
                  <a:srgbClr val="374151"/>
                </a:solidFill>
                <a:effectLst/>
                <a:latin typeface="Söhne"/>
              </a:rPr>
              <a:t>: </a:t>
            </a:r>
            <a:r>
              <a:rPr lang="en-IN" b="0" i="0" u="none" strike="noStrike" dirty="0">
                <a:solidFill>
                  <a:srgbClr val="374151"/>
                </a:solidFill>
                <a:effectLst/>
                <a:latin typeface="Söhne"/>
                <a:hlinkClick r:id="rId4"/>
              </a:rPr>
              <a:t>https://criticalcss.com/</a:t>
            </a:r>
            <a:endParaRPr lang="en-IN" b="0" i="0" dirty="0">
              <a:solidFill>
                <a:srgbClr val="374151"/>
              </a:solidFill>
              <a:effectLst/>
              <a:latin typeface="Söhne"/>
            </a:endParaRPr>
          </a:p>
          <a:p>
            <a:pPr algn="l">
              <a:buFont typeface="Arial" panose="020B0604020202020204" pitchFamily="34" charset="0"/>
              <a:buChar char="•"/>
            </a:pPr>
            <a:r>
              <a:rPr lang="en-IN" b="0" i="0" dirty="0" err="1">
                <a:solidFill>
                  <a:srgbClr val="374151"/>
                </a:solidFill>
                <a:effectLst/>
                <a:latin typeface="Söhne"/>
              </a:rPr>
              <a:t>PageSpeed</a:t>
            </a:r>
            <a:r>
              <a:rPr lang="en-IN" b="0" i="0" dirty="0">
                <a:solidFill>
                  <a:srgbClr val="374151"/>
                </a:solidFill>
                <a:effectLst/>
                <a:latin typeface="Söhne"/>
              </a:rPr>
              <a:t> Insights: </a:t>
            </a:r>
            <a:r>
              <a:rPr lang="en-IN" b="0" i="0" u="none" strike="noStrike" dirty="0">
                <a:solidFill>
                  <a:srgbClr val="374151"/>
                </a:solidFill>
                <a:effectLst/>
                <a:latin typeface="Söhne"/>
                <a:hlinkClick r:id="rId5"/>
              </a:rPr>
              <a:t>https://developers.google.com/speed/pagespeed/insights/</a:t>
            </a:r>
            <a:endParaRPr lang="en-IN" b="0" i="0" u="none" strike="noStrike" dirty="0">
              <a:solidFill>
                <a:srgbClr val="374151"/>
              </a:solidFill>
              <a:effectLst/>
              <a:latin typeface="Söhne"/>
            </a:endParaRPr>
          </a:p>
          <a:p>
            <a:pPr algn="l">
              <a:buFont typeface="Arial" panose="020B0604020202020204" pitchFamily="34" charset="0"/>
              <a:buChar char="•"/>
            </a:pPr>
            <a:r>
              <a:rPr lang="en-IN" b="0" i="0" dirty="0" err="1">
                <a:solidFill>
                  <a:srgbClr val="374151"/>
                </a:solidFill>
                <a:effectLst/>
                <a:latin typeface="Söhne"/>
              </a:rPr>
              <a:t>WebPageTest</a:t>
            </a:r>
            <a:r>
              <a:rPr lang="en-IN" b="0" i="0" dirty="0">
                <a:solidFill>
                  <a:srgbClr val="374151"/>
                </a:solidFill>
                <a:effectLst/>
                <a:latin typeface="Söhne"/>
              </a:rPr>
              <a:t>: </a:t>
            </a:r>
            <a:r>
              <a:rPr lang="en-IN" b="0" i="0" u="none" strike="noStrike" dirty="0">
                <a:solidFill>
                  <a:srgbClr val="374151"/>
                </a:solidFill>
                <a:effectLst/>
                <a:latin typeface="Söhne"/>
                <a:hlinkClick r:id="rId6"/>
              </a:rPr>
              <a:t>https://www.webpagetest.org/</a:t>
            </a:r>
            <a:endParaRPr lang="en-IN" b="0" i="0" dirty="0">
              <a:solidFill>
                <a:srgbClr val="374151"/>
              </a:solidFill>
              <a:effectLst/>
              <a:latin typeface="Söhne"/>
            </a:endParaRPr>
          </a:p>
          <a:p>
            <a:endParaRPr lang="en-US" b="0" i="0" u="none" strike="noStrike" dirty="0">
              <a:effectLst/>
              <a:latin typeface="Söhne"/>
            </a:endParaRPr>
          </a:p>
          <a:p>
            <a:endParaRPr lang="en-IN" dirty="0"/>
          </a:p>
        </p:txBody>
      </p:sp>
    </p:spTree>
    <p:extLst>
      <p:ext uri="{BB962C8B-B14F-4D97-AF65-F5344CB8AC3E}">
        <p14:creationId xmlns:p14="http://schemas.microsoft.com/office/powerpoint/2010/main" val="143705273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C76EE-4078-F73A-868E-790194E28C18}"/>
              </a:ext>
            </a:extLst>
          </p:cNvPr>
          <p:cNvSpPr>
            <a:spLocks noGrp="1"/>
          </p:cNvSpPr>
          <p:nvPr>
            <p:ph type="title"/>
          </p:nvPr>
        </p:nvSpPr>
        <p:spPr/>
        <p:txBody>
          <a:bodyPr/>
          <a:lstStyle/>
          <a:p>
            <a:r>
              <a:rPr lang="en-US" b="1" dirty="0"/>
              <a:t>critical</a:t>
            </a:r>
            <a:r>
              <a:rPr lang="en-US" dirty="0"/>
              <a:t> module for Node.js</a:t>
            </a:r>
            <a:endParaRPr lang="en-IN" dirty="0"/>
          </a:p>
        </p:txBody>
      </p:sp>
      <p:sp>
        <p:nvSpPr>
          <p:cNvPr id="3" name="Content Placeholder 2">
            <a:extLst>
              <a:ext uri="{FF2B5EF4-FFF2-40B4-BE49-F238E27FC236}">
                <a16:creationId xmlns:a16="http://schemas.microsoft.com/office/drawing/2014/main" id="{669B5333-F323-7682-B85A-84024E6F5CE3}"/>
              </a:ext>
            </a:extLst>
          </p:cNvPr>
          <p:cNvSpPr>
            <a:spLocks noGrp="1"/>
          </p:cNvSpPr>
          <p:nvPr>
            <p:ph idx="1"/>
          </p:nvPr>
        </p:nvSpPr>
        <p:spPr>
          <a:xfrm>
            <a:off x="838200" y="1424539"/>
            <a:ext cx="10515600" cy="4752424"/>
          </a:xfrm>
        </p:spPr>
        <p:txBody>
          <a:bodyPr>
            <a:normAutofit lnSpcReduction="10000"/>
          </a:bodyPr>
          <a:lstStyle/>
          <a:p>
            <a:pPr algn="just"/>
            <a:r>
              <a:rPr lang="en-US" dirty="0"/>
              <a:t>The critical module for Node.js is a tool that helps automate the process of extracting and inlining critical CSS for web pages. It's particularly useful for optimizing web performance by reducing render-blocking CSS.</a:t>
            </a:r>
          </a:p>
          <a:p>
            <a:pPr algn="just"/>
            <a:r>
              <a:rPr lang="en-US" dirty="0"/>
              <a:t>How to use the critical module in a Node.js project:</a:t>
            </a:r>
          </a:p>
          <a:p>
            <a:pPr algn="just"/>
            <a:r>
              <a:rPr lang="en-US" b="1" dirty="0"/>
              <a:t>Installation</a:t>
            </a:r>
            <a:r>
              <a:rPr lang="en-US" dirty="0"/>
              <a:t>: First, you need to install the critical module. You can do this via </a:t>
            </a:r>
            <a:r>
              <a:rPr lang="en-US" dirty="0" err="1"/>
              <a:t>npm</a:t>
            </a:r>
            <a:r>
              <a:rPr lang="en-US" dirty="0"/>
              <a:t>:</a:t>
            </a:r>
          </a:p>
          <a:p>
            <a:pPr marL="0" indent="0" algn="just">
              <a:buNone/>
            </a:pPr>
            <a:r>
              <a:rPr lang="en-US" dirty="0"/>
              <a:t>	</a:t>
            </a:r>
            <a:r>
              <a:rPr lang="en-US" b="1" dirty="0" err="1"/>
              <a:t>npm</a:t>
            </a:r>
            <a:r>
              <a:rPr lang="en-US" b="1" dirty="0"/>
              <a:t> install critical --save-dev</a:t>
            </a:r>
          </a:p>
          <a:p>
            <a:pPr algn="just"/>
            <a:r>
              <a:rPr lang="en-US" b="1" dirty="0"/>
              <a:t>Require the Module</a:t>
            </a:r>
            <a:r>
              <a:rPr lang="en-US" dirty="0"/>
              <a:t>: In your Node.js script, require the critical module:	</a:t>
            </a:r>
          </a:p>
          <a:p>
            <a:pPr marL="0" indent="0" algn="just">
              <a:buNone/>
            </a:pPr>
            <a:r>
              <a:rPr lang="en-US" b="1" dirty="0"/>
              <a:t>	const critical = require('critical');</a:t>
            </a:r>
            <a:endParaRPr lang="en-IN" b="1" dirty="0"/>
          </a:p>
        </p:txBody>
      </p:sp>
    </p:spTree>
    <p:extLst>
      <p:ext uri="{BB962C8B-B14F-4D97-AF65-F5344CB8AC3E}">
        <p14:creationId xmlns:p14="http://schemas.microsoft.com/office/powerpoint/2010/main" val="327825214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D597402-020C-F5B5-0E2C-4DEBD935F7A4}"/>
              </a:ext>
            </a:extLst>
          </p:cNvPr>
          <p:cNvSpPr>
            <a:spLocks noGrp="1"/>
          </p:cNvSpPr>
          <p:nvPr>
            <p:ph idx="1"/>
          </p:nvPr>
        </p:nvSpPr>
        <p:spPr>
          <a:xfrm>
            <a:off x="269507" y="134754"/>
            <a:ext cx="11444437" cy="6583680"/>
          </a:xfrm>
        </p:spPr>
        <p:txBody>
          <a:bodyPr>
            <a:noAutofit/>
          </a:bodyPr>
          <a:lstStyle/>
          <a:p>
            <a:pPr algn="just"/>
            <a:r>
              <a:rPr lang="en-US" sz="2400" b="1" dirty="0"/>
              <a:t>Usage</a:t>
            </a:r>
            <a:r>
              <a:rPr lang="en-US" sz="2400" dirty="0"/>
              <a:t>: Use the </a:t>
            </a:r>
            <a:r>
              <a:rPr lang="en-US" sz="2400" b="1" dirty="0"/>
              <a:t>generate method</a:t>
            </a:r>
            <a:r>
              <a:rPr lang="en-US" sz="2400" dirty="0"/>
              <a:t> of the critical module to generate critical CSS for a specific webpage. </a:t>
            </a:r>
          </a:p>
          <a:p>
            <a:pPr algn="just"/>
            <a:r>
              <a:rPr lang="en-US" sz="2400" dirty="0"/>
              <a:t>example:</a:t>
            </a:r>
          </a:p>
          <a:p>
            <a:pPr marL="0" indent="0" algn="just">
              <a:buNone/>
            </a:pPr>
            <a:r>
              <a:rPr lang="en-US" sz="2400" dirty="0"/>
              <a:t>const options = {</a:t>
            </a:r>
          </a:p>
          <a:p>
            <a:pPr marL="0" indent="0" algn="just">
              <a:buNone/>
            </a:pPr>
            <a:r>
              <a:rPr lang="en-US" sz="2400" dirty="0"/>
              <a:t>  // Specify the URL of the webpage to generate critical CSS for</a:t>
            </a:r>
          </a:p>
          <a:p>
            <a:pPr marL="0" indent="0" algn="just">
              <a:buNone/>
            </a:pPr>
            <a:r>
              <a:rPr lang="en-US" sz="2400" dirty="0"/>
              <a:t>  </a:t>
            </a:r>
            <a:r>
              <a:rPr lang="en-US" sz="2400" b="1" dirty="0"/>
              <a:t>base: 'https://example.com',</a:t>
            </a:r>
          </a:p>
          <a:p>
            <a:pPr marL="0" indent="0" algn="just">
              <a:buNone/>
            </a:pPr>
            <a:r>
              <a:rPr lang="en-US" sz="2400" dirty="0"/>
              <a:t>  // Specify the path to the CSS file to extract critical CSS from</a:t>
            </a:r>
          </a:p>
          <a:p>
            <a:pPr marL="0" indent="0" algn="just">
              <a:buNone/>
            </a:pPr>
            <a:r>
              <a:rPr lang="en-US" sz="2400" dirty="0"/>
              <a:t>  </a:t>
            </a:r>
            <a:r>
              <a:rPr lang="en-US" sz="2400" b="1" dirty="0" err="1"/>
              <a:t>css</a:t>
            </a:r>
            <a:r>
              <a:rPr lang="en-US" sz="2400" b="1" dirty="0"/>
              <a:t>: 'path/to/styles.css',</a:t>
            </a:r>
          </a:p>
          <a:p>
            <a:pPr marL="0" indent="0" algn="just">
              <a:buNone/>
            </a:pPr>
            <a:r>
              <a:rPr lang="en-US" sz="2400" dirty="0"/>
              <a:t>  // Specify the viewport width for which to generate critical CSS</a:t>
            </a:r>
          </a:p>
          <a:p>
            <a:pPr marL="0" indent="0" algn="just">
              <a:buNone/>
            </a:pPr>
            <a:r>
              <a:rPr lang="en-US" sz="2400" dirty="0"/>
              <a:t>  </a:t>
            </a:r>
            <a:r>
              <a:rPr lang="en-US" sz="2400" b="1" dirty="0"/>
              <a:t>width: 1200,</a:t>
            </a:r>
          </a:p>
          <a:p>
            <a:pPr marL="0" indent="0" algn="just">
              <a:buNone/>
            </a:pPr>
            <a:r>
              <a:rPr lang="en-US" sz="2400" dirty="0"/>
              <a:t>  // Specify the height of the viewport for which to generate critical CSS</a:t>
            </a:r>
          </a:p>
          <a:p>
            <a:pPr marL="0" indent="0" algn="just">
              <a:buNone/>
            </a:pPr>
            <a:r>
              <a:rPr lang="en-US" sz="2400" b="1" dirty="0"/>
              <a:t>  height: 800,</a:t>
            </a:r>
          </a:p>
          <a:p>
            <a:pPr marL="0" indent="0" algn="just">
              <a:buNone/>
            </a:pPr>
            <a:r>
              <a:rPr lang="en-US" sz="2400" dirty="0"/>
              <a:t>  // Specify the destination path for the generated critical CSS file</a:t>
            </a:r>
          </a:p>
          <a:p>
            <a:pPr marL="0" indent="0" algn="just">
              <a:buNone/>
            </a:pPr>
            <a:r>
              <a:rPr lang="en-US" sz="2400" dirty="0"/>
              <a:t>  </a:t>
            </a:r>
            <a:r>
              <a:rPr lang="en-US" sz="2400" b="1" dirty="0"/>
              <a:t>target: 'path/to/critical.css’, </a:t>
            </a:r>
            <a:r>
              <a:rPr lang="en-US" sz="2400" dirty="0"/>
              <a:t>};</a:t>
            </a:r>
          </a:p>
          <a:p>
            <a:pPr algn="just"/>
            <a:endParaRPr lang="en-IN" sz="2400" dirty="0"/>
          </a:p>
        </p:txBody>
      </p:sp>
    </p:spTree>
    <p:extLst>
      <p:ext uri="{BB962C8B-B14F-4D97-AF65-F5344CB8AC3E}">
        <p14:creationId xmlns:p14="http://schemas.microsoft.com/office/powerpoint/2010/main" val="34203664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F7EBD3E-34B6-07F8-FAE1-3AC1FB44C251}"/>
              </a:ext>
            </a:extLst>
          </p:cNvPr>
          <p:cNvSpPr>
            <a:spLocks noGrp="1"/>
          </p:cNvSpPr>
          <p:nvPr>
            <p:ph idx="1"/>
          </p:nvPr>
        </p:nvSpPr>
        <p:spPr>
          <a:xfrm>
            <a:off x="596766" y="308008"/>
            <a:ext cx="10757034" cy="6314173"/>
          </a:xfrm>
        </p:spPr>
        <p:txBody>
          <a:bodyPr>
            <a:normAutofit fontScale="70000" lnSpcReduction="20000"/>
          </a:bodyPr>
          <a:lstStyle/>
          <a:p>
            <a:pPr marL="457200" lvl="1" indent="0" algn="just">
              <a:lnSpc>
                <a:spcPct val="120000"/>
              </a:lnSpc>
              <a:buNone/>
            </a:pPr>
            <a:r>
              <a:rPr lang="en-US" b="1" dirty="0" err="1">
                <a:latin typeface="Times New Roman" panose="02020603050405020304" pitchFamily="18" charset="0"/>
                <a:cs typeface="Times New Roman" panose="02020603050405020304" pitchFamily="18" charset="0"/>
              </a:rPr>
              <a:t>critical.generate</a:t>
            </a:r>
            <a:r>
              <a:rPr lang="en-US" b="1" dirty="0">
                <a:latin typeface="Times New Roman" panose="02020603050405020304" pitchFamily="18" charset="0"/>
                <a:cs typeface="Times New Roman" panose="02020603050405020304" pitchFamily="18" charset="0"/>
              </a:rPr>
              <a:t>(options)</a:t>
            </a:r>
          </a:p>
          <a:p>
            <a:pPr marL="457200" lvl="1" indent="0" algn="just">
              <a:lnSpc>
                <a:spcPct val="120000"/>
              </a:lnSpc>
              <a:buNone/>
            </a:pPr>
            <a:r>
              <a:rPr lang="en-US" b="1" dirty="0">
                <a:latin typeface="Times New Roman" panose="02020603050405020304" pitchFamily="18" charset="0"/>
                <a:cs typeface="Times New Roman" panose="02020603050405020304" pitchFamily="18" charset="0"/>
              </a:rPr>
              <a:t>  .then(output =&gt; {</a:t>
            </a:r>
          </a:p>
          <a:p>
            <a:pPr marL="457200" lvl="1" indent="0" algn="just">
              <a:lnSpc>
                <a:spcPct val="120000"/>
              </a:lnSpc>
              <a:buNone/>
            </a:pPr>
            <a:r>
              <a:rPr lang="en-US" b="1" dirty="0">
                <a:latin typeface="Times New Roman" panose="02020603050405020304" pitchFamily="18" charset="0"/>
                <a:cs typeface="Times New Roman" panose="02020603050405020304" pitchFamily="18" charset="0"/>
              </a:rPr>
              <a:t>    // Critical CSS has been generated successfully</a:t>
            </a:r>
          </a:p>
          <a:p>
            <a:pPr marL="457200" lvl="1" indent="0" algn="just">
              <a:lnSpc>
                <a:spcPct val="120000"/>
              </a:lnSpc>
              <a:buNone/>
            </a:pPr>
            <a:r>
              <a:rPr lang="en-US" b="1" dirty="0">
                <a:latin typeface="Times New Roman" panose="02020603050405020304" pitchFamily="18" charset="0"/>
                <a:cs typeface="Times New Roman" panose="02020603050405020304" pitchFamily="18" charset="0"/>
              </a:rPr>
              <a:t>    console.log('Critical CSS generated successfully:', output);</a:t>
            </a:r>
          </a:p>
          <a:p>
            <a:pPr marL="457200" lvl="1" indent="0" algn="just">
              <a:lnSpc>
                <a:spcPct val="120000"/>
              </a:lnSpc>
              <a:buNone/>
            </a:pPr>
            <a:r>
              <a:rPr lang="en-US" b="1" dirty="0">
                <a:latin typeface="Times New Roman" panose="02020603050405020304" pitchFamily="18" charset="0"/>
                <a:cs typeface="Times New Roman" panose="02020603050405020304" pitchFamily="18" charset="0"/>
              </a:rPr>
              <a:t>  })</a:t>
            </a:r>
          </a:p>
          <a:p>
            <a:pPr marL="457200" lvl="1" indent="0" algn="just">
              <a:lnSpc>
                <a:spcPct val="120000"/>
              </a:lnSpc>
              <a:buNone/>
            </a:pPr>
            <a:r>
              <a:rPr lang="en-US" b="1" dirty="0">
                <a:latin typeface="Times New Roman" panose="02020603050405020304" pitchFamily="18" charset="0"/>
                <a:cs typeface="Times New Roman" panose="02020603050405020304" pitchFamily="18" charset="0"/>
              </a:rPr>
              <a:t>  .catch(error =&gt; {</a:t>
            </a:r>
          </a:p>
          <a:p>
            <a:pPr marL="457200" lvl="1" indent="0" algn="just">
              <a:lnSpc>
                <a:spcPct val="120000"/>
              </a:lnSpc>
              <a:buNone/>
            </a:pPr>
            <a:r>
              <a:rPr lang="en-US" b="1" dirty="0">
                <a:latin typeface="Times New Roman" panose="02020603050405020304" pitchFamily="18" charset="0"/>
                <a:cs typeface="Times New Roman" panose="02020603050405020304" pitchFamily="18" charset="0"/>
              </a:rPr>
              <a:t>    // An error occurred while generating critical CSS</a:t>
            </a:r>
          </a:p>
          <a:p>
            <a:pPr marL="457200" lvl="1" indent="0" algn="just">
              <a:lnSpc>
                <a:spcPct val="120000"/>
              </a:lnSpc>
              <a:buNone/>
            </a:pP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console.error</a:t>
            </a:r>
            <a:r>
              <a:rPr lang="en-US" b="1" dirty="0">
                <a:latin typeface="Times New Roman" panose="02020603050405020304" pitchFamily="18" charset="0"/>
                <a:cs typeface="Times New Roman" panose="02020603050405020304" pitchFamily="18" charset="0"/>
              </a:rPr>
              <a:t>('Error generating critical CSS:', error);</a:t>
            </a:r>
          </a:p>
          <a:p>
            <a:pPr marL="457200" lvl="1" indent="0" algn="just">
              <a:lnSpc>
                <a:spcPct val="120000"/>
              </a:lnSpc>
              <a:buNone/>
            </a:pPr>
            <a:r>
              <a:rPr lang="en-US" b="1" dirty="0">
                <a:latin typeface="Times New Roman" panose="02020603050405020304" pitchFamily="18" charset="0"/>
                <a:cs typeface="Times New Roman" panose="02020603050405020304" pitchFamily="18" charset="0"/>
              </a:rPr>
              <a:t>  });</a:t>
            </a:r>
          </a:p>
          <a:p>
            <a:pPr marL="457200" lvl="1" indent="0" algn="just">
              <a:lnSpc>
                <a:spcPct val="120000"/>
              </a:lnSpc>
              <a:buNone/>
            </a:pPr>
            <a:r>
              <a:rPr lang="en-US" b="1" dirty="0">
                <a:latin typeface="Times New Roman" panose="02020603050405020304" pitchFamily="18" charset="0"/>
                <a:cs typeface="Times New Roman" panose="02020603050405020304" pitchFamily="18" charset="0"/>
              </a:rPr>
              <a:t>You can save this script in a file, for example, generate-critical-css.js, and then run it using Node.js:</a:t>
            </a:r>
          </a:p>
          <a:p>
            <a:pPr marL="457200" lvl="1" indent="0" algn="just">
              <a:lnSpc>
                <a:spcPct val="120000"/>
              </a:lnSpc>
              <a:buNone/>
            </a:pPr>
            <a:r>
              <a:rPr lang="en-US" b="1" dirty="0">
                <a:latin typeface="Times New Roman" panose="02020603050405020304" pitchFamily="18" charset="0"/>
                <a:cs typeface="Times New Roman" panose="02020603050405020304" pitchFamily="18" charset="0"/>
              </a:rPr>
              <a:t>		node generate-critical-css.js	</a:t>
            </a:r>
          </a:p>
          <a:p>
            <a:pPr marL="0" indent="0" algn="just">
              <a:lnSpc>
                <a:spcPct val="120000"/>
              </a:lnSpc>
              <a:buNone/>
            </a:pPr>
            <a:r>
              <a:rPr lang="en-US" sz="2800" b="1" dirty="0">
                <a:latin typeface="Times New Roman" panose="02020603050405020304" pitchFamily="18" charset="0"/>
                <a:cs typeface="Times New Roman" panose="02020603050405020304" pitchFamily="18" charset="0"/>
              </a:rPr>
              <a:t>Customization: </a:t>
            </a:r>
            <a:r>
              <a:rPr lang="en-US" sz="2800" dirty="0">
                <a:latin typeface="Times New Roman" panose="02020603050405020304" pitchFamily="18" charset="0"/>
                <a:cs typeface="Times New Roman" panose="02020603050405020304" pitchFamily="18" charset="0"/>
              </a:rPr>
              <a:t>You can customize the options based on your specific requirements. The critical module provides various options for customization, such as specifying custom dimensions, ignoring certain CSS rules, and more. Refer to the documentation for a comprehensive list of available options.</a:t>
            </a:r>
          </a:p>
          <a:p>
            <a:pPr marL="0" indent="0" algn="just">
              <a:lnSpc>
                <a:spcPct val="120000"/>
              </a:lnSpc>
              <a:buNone/>
            </a:pPr>
            <a:r>
              <a:rPr lang="en-US" sz="2800" b="1" dirty="0">
                <a:latin typeface="Times New Roman" panose="02020603050405020304" pitchFamily="18" charset="0"/>
                <a:cs typeface="Times New Roman" panose="02020603050405020304" pitchFamily="18" charset="0"/>
              </a:rPr>
              <a:t>Integration: </a:t>
            </a:r>
            <a:r>
              <a:rPr lang="en-US" sz="2800" dirty="0">
                <a:latin typeface="Times New Roman" panose="02020603050405020304" pitchFamily="18" charset="0"/>
                <a:cs typeface="Times New Roman" panose="02020603050405020304" pitchFamily="18" charset="0"/>
              </a:rPr>
              <a:t>You can integrate the critical module into your build process or deployment pipeline to automatically generate critical CSS for your webpages during development or deployment. This ensures that your webpages are optimized for performance before being served to users.</a:t>
            </a:r>
          </a:p>
          <a:p>
            <a:pPr>
              <a:lnSpc>
                <a:spcPct val="120000"/>
              </a:lnSpc>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753604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A0CCA4-2DE6-DA39-1817-9C6CFAD85EBF}"/>
              </a:ext>
            </a:extLst>
          </p:cNvPr>
          <p:cNvSpPr>
            <a:spLocks noGrp="1"/>
          </p:cNvSpPr>
          <p:nvPr>
            <p:ph type="title"/>
          </p:nvPr>
        </p:nvSpPr>
        <p:spPr/>
        <p:txBody>
          <a:bodyPr/>
          <a:lstStyle/>
          <a:p>
            <a:r>
              <a:rPr lang="en-US" b="1" dirty="0"/>
              <a:t>Online </a:t>
            </a:r>
            <a:r>
              <a:rPr lang="en-US" b="1" dirty="0">
                <a:solidFill>
                  <a:schemeClr val="tx2"/>
                </a:solidFill>
              </a:rPr>
              <a:t>Critical CSS generator</a:t>
            </a:r>
            <a:endParaRPr lang="en-IN" b="1" dirty="0">
              <a:solidFill>
                <a:schemeClr val="tx2"/>
              </a:solidFill>
            </a:endParaRPr>
          </a:p>
        </p:txBody>
      </p:sp>
      <p:pic>
        <p:nvPicPr>
          <p:cNvPr id="5" name="Picture 4">
            <a:extLst>
              <a:ext uri="{FF2B5EF4-FFF2-40B4-BE49-F238E27FC236}">
                <a16:creationId xmlns:a16="http://schemas.microsoft.com/office/drawing/2014/main" id="{57370452-3DD0-AE20-D8CF-E61D1241C858}"/>
              </a:ext>
            </a:extLst>
          </p:cNvPr>
          <p:cNvPicPr>
            <a:picLocks noChangeAspect="1"/>
          </p:cNvPicPr>
          <p:nvPr/>
        </p:nvPicPr>
        <p:blipFill>
          <a:blip r:embed="rId2"/>
          <a:stretch>
            <a:fillRect/>
          </a:stretch>
        </p:blipFill>
        <p:spPr>
          <a:xfrm>
            <a:off x="1560370" y="1468862"/>
            <a:ext cx="8782501" cy="4940554"/>
          </a:xfrm>
          <a:prstGeom prst="rect">
            <a:avLst/>
          </a:prstGeom>
        </p:spPr>
      </p:pic>
    </p:spTree>
    <p:extLst>
      <p:ext uri="{BB962C8B-B14F-4D97-AF65-F5344CB8AC3E}">
        <p14:creationId xmlns:p14="http://schemas.microsoft.com/office/powerpoint/2010/main" val="42376746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87036E5-78E9-54A6-86B4-1AA7A8EF231A}"/>
              </a:ext>
            </a:extLst>
          </p:cNvPr>
          <p:cNvSpPr>
            <a:spLocks noGrp="1"/>
          </p:cNvSpPr>
          <p:nvPr>
            <p:ph idx="1"/>
          </p:nvPr>
        </p:nvSpPr>
        <p:spPr/>
        <p:txBody>
          <a:bodyPr/>
          <a:lstStyle/>
          <a:p>
            <a:r>
              <a:rPr lang="en-US" dirty="0"/>
              <a:t>Ex.</a:t>
            </a:r>
          </a:p>
          <a:p>
            <a:pPr marL="457200" lvl="1" indent="0">
              <a:buNone/>
            </a:pPr>
            <a:r>
              <a:rPr lang="en-US" dirty="0">
                <a:solidFill>
                  <a:srgbClr val="FF0000"/>
                </a:solidFill>
              </a:rPr>
              <a:t>background-color: #000;</a:t>
            </a:r>
          </a:p>
          <a:p>
            <a:pPr marL="457200" lvl="1" indent="0">
              <a:buNone/>
            </a:pPr>
            <a:r>
              <a:rPr lang="en-US" dirty="0">
                <a:solidFill>
                  <a:srgbClr val="FF0000"/>
                </a:solidFill>
              </a:rPr>
              <a:t>background-image: </a:t>
            </a:r>
            <a:r>
              <a:rPr lang="en-US" dirty="0" err="1">
                <a:solidFill>
                  <a:srgbClr val="FF0000"/>
                </a:solidFill>
              </a:rPr>
              <a:t>url</a:t>
            </a:r>
            <a:r>
              <a:rPr lang="en-US" dirty="0">
                <a:solidFill>
                  <a:srgbClr val="FF0000"/>
                </a:solidFill>
              </a:rPr>
              <a:t>(images/bg.gif);</a:t>
            </a:r>
          </a:p>
          <a:p>
            <a:pPr marL="457200" lvl="1" indent="0">
              <a:buNone/>
            </a:pPr>
            <a:r>
              <a:rPr lang="en-US" dirty="0">
                <a:solidFill>
                  <a:srgbClr val="FF0000"/>
                </a:solidFill>
              </a:rPr>
              <a:t>background-repeat: no-repeat;</a:t>
            </a:r>
          </a:p>
          <a:p>
            <a:pPr marL="457200" lvl="1" indent="0">
              <a:buNone/>
            </a:pPr>
            <a:r>
              <a:rPr lang="en-US" dirty="0">
                <a:solidFill>
                  <a:srgbClr val="FF0000"/>
                </a:solidFill>
              </a:rPr>
              <a:t>background-position: left top;</a:t>
            </a:r>
          </a:p>
          <a:p>
            <a:pPr marL="0" indent="0">
              <a:buNone/>
            </a:pPr>
            <a:r>
              <a:rPr lang="en-US" dirty="0"/>
              <a:t>Replace with-</a:t>
            </a:r>
          </a:p>
          <a:p>
            <a:pPr marL="457200" lvl="1" indent="0">
              <a:buNone/>
            </a:pPr>
            <a:r>
              <a:rPr lang="en-US" dirty="0">
                <a:solidFill>
                  <a:srgbClr val="FF0000"/>
                </a:solidFill>
              </a:rPr>
              <a:t>background: #000 </a:t>
            </a:r>
            <a:r>
              <a:rPr lang="en-US" dirty="0" err="1">
                <a:solidFill>
                  <a:srgbClr val="FF0000"/>
                </a:solidFill>
              </a:rPr>
              <a:t>url</a:t>
            </a:r>
            <a:r>
              <a:rPr lang="en-US" dirty="0">
                <a:solidFill>
                  <a:srgbClr val="FF0000"/>
                </a:solidFill>
              </a:rPr>
              <a:t>(images/bg.gif) no-repeat left top;</a:t>
            </a:r>
          </a:p>
          <a:p>
            <a:endParaRPr lang="en-IN" dirty="0"/>
          </a:p>
        </p:txBody>
      </p:sp>
      <p:sp>
        <p:nvSpPr>
          <p:cNvPr id="4" name="Title 1">
            <a:extLst>
              <a:ext uri="{FF2B5EF4-FFF2-40B4-BE49-F238E27FC236}">
                <a16:creationId xmlns:a16="http://schemas.microsoft.com/office/drawing/2014/main" id="{436CEAA8-5AD9-83F9-B625-9E875F5EA0C0}"/>
              </a:ext>
            </a:extLst>
          </p:cNvPr>
          <p:cNvSpPr>
            <a:spLocks noGrp="1"/>
          </p:cNvSpPr>
          <p:nvPr>
            <p:ph type="title"/>
          </p:nvPr>
        </p:nvSpPr>
        <p:spPr>
          <a:xfrm>
            <a:off x="838200" y="365125"/>
            <a:ext cx="10515600" cy="1325563"/>
          </a:xfrm>
        </p:spPr>
        <p:txBody>
          <a:bodyPr/>
          <a:lstStyle/>
          <a:p>
            <a:r>
              <a:rPr lang="en-IN" dirty="0"/>
              <a:t>Write shorthand CSS</a:t>
            </a:r>
          </a:p>
        </p:txBody>
      </p:sp>
    </p:spTree>
    <p:extLst>
      <p:ext uri="{BB962C8B-B14F-4D97-AF65-F5344CB8AC3E}">
        <p14:creationId xmlns:p14="http://schemas.microsoft.com/office/powerpoint/2010/main" val="40084802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C3C3B66-58EE-C0AF-EF84-F69C581163D4}"/>
              </a:ext>
            </a:extLst>
          </p:cNvPr>
          <p:cNvSpPr>
            <a:spLocks noGrp="1"/>
          </p:cNvSpPr>
          <p:nvPr>
            <p:ph idx="1"/>
          </p:nvPr>
        </p:nvSpPr>
        <p:spPr/>
        <p:txBody>
          <a:bodyPr>
            <a:normAutofit/>
          </a:bodyPr>
          <a:lstStyle/>
          <a:p>
            <a:r>
              <a:rPr lang="en-US" dirty="0"/>
              <a:t>Ex.</a:t>
            </a:r>
          </a:p>
          <a:p>
            <a:pPr marL="457200" lvl="1" indent="0">
              <a:buNone/>
            </a:pPr>
            <a:r>
              <a:rPr lang="en-US" dirty="0">
                <a:solidFill>
                  <a:srgbClr val="FF0000"/>
                </a:solidFill>
              </a:rPr>
              <a:t>font-style: italic;</a:t>
            </a:r>
          </a:p>
          <a:p>
            <a:pPr marL="457200" lvl="1" indent="0">
              <a:buNone/>
            </a:pPr>
            <a:r>
              <a:rPr lang="en-US" dirty="0">
                <a:solidFill>
                  <a:srgbClr val="FF0000"/>
                </a:solidFill>
              </a:rPr>
              <a:t>font-weight: bold;</a:t>
            </a:r>
          </a:p>
          <a:p>
            <a:pPr marL="457200" lvl="1" indent="0">
              <a:buNone/>
            </a:pPr>
            <a:r>
              <a:rPr lang="en-US" dirty="0">
                <a:solidFill>
                  <a:srgbClr val="FF0000"/>
                </a:solidFill>
              </a:rPr>
              <a:t>font-size: 0.8em;</a:t>
            </a:r>
          </a:p>
          <a:p>
            <a:pPr marL="457200" lvl="1" indent="0">
              <a:buNone/>
            </a:pPr>
            <a:r>
              <a:rPr lang="en-US" dirty="0">
                <a:solidFill>
                  <a:srgbClr val="FF0000"/>
                </a:solidFill>
              </a:rPr>
              <a:t>line-height: 1.2;</a:t>
            </a:r>
          </a:p>
          <a:p>
            <a:pPr marL="457200" lvl="1" indent="0">
              <a:buNone/>
            </a:pPr>
            <a:r>
              <a:rPr lang="en-US" dirty="0">
                <a:solidFill>
                  <a:srgbClr val="FF0000"/>
                </a:solidFill>
              </a:rPr>
              <a:t>font-family: Arial, sans-serif;</a:t>
            </a:r>
          </a:p>
          <a:p>
            <a:r>
              <a:rPr lang="en-US" dirty="0"/>
              <a:t>Replace with-</a:t>
            </a:r>
          </a:p>
          <a:p>
            <a:pPr marL="457200" lvl="1" indent="0">
              <a:buNone/>
            </a:pPr>
            <a:r>
              <a:rPr lang="en-IN" dirty="0">
                <a:solidFill>
                  <a:srgbClr val="FF0000"/>
                </a:solidFill>
              </a:rPr>
              <a:t>font: italic bold 0.8em/1.2 Arial, sans-serif;</a:t>
            </a:r>
          </a:p>
          <a:p>
            <a:endParaRPr lang="en-IN" dirty="0"/>
          </a:p>
        </p:txBody>
      </p:sp>
      <p:sp>
        <p:nvSpPr>
          <p:cNvPr id="4" name="Title 1">
            <a:extLst>
              <a:ext uri="{FF2B5EF4-FFF2-40B4-BE49-F238E27FC236}">
                <a16:creationId xmlns:a16="http://schemas.microsoft.com/office/drawing/2014/main" id="{08E3690E-0A97-FFBC-5528-2499B021D0BF}"/>
              </a:ext>
            </a:extLst>
          </p:cNvPr>
          <p:cNvSpPr>
            <a:spLocks noGrp="1"/>
          </p:cNvSpPr>
          <p:nvPr>
            <p:ph type="title"/>
          </p:nvPr>
        </p:nvSpPr>
        <p:spPr>
          <a:xfrm>
            <a:off x="838200" y="365125"/>
            <a:ext cx="10515600" cy="1325563"/>
          </a:xfrm>
        </p:spPr>
        <p:txBody>
          <a:bodyPr/>
          <a:lstStyle/>
          <a:p>
            <a:r>
              <a:rPr lang="en-IN" dirty="0"/>
              <a:t>Write shorthand CSS</a:t>
            </a:r>
          </a:p>
        </p:txBody>
      </p:sp>
    </p:spTree>
    <p:extLst>
      <p:ext uri="{BB962C8B-B14F-4D97-AF65-F5344CB8AC3E}">
        <p14:creationId xmlns:p14="http://schemas.microsoft.com/office/powerpoint/2010/main" val="537327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9BCFF2B-BD0B-75F3-2FE2-62F1A938099B}"/>
              </a:ext>
            </a:extLst>
          </p:cNvPr>
          <p:cNvSpPr>
            <a:spLocks noGrp="1"/>
          </p:cNvSpPr>
          <p:nvPr>
            <p:ph idx="1"/>
          </p:nvPr>
        </p:nvSpPr>
        <p:spPr/>
        <p:txBody>
          <a:bodyPr/>
          <a:lstStyle/>
          <a:p>
            <a:r>
              <a:rPr lang="en-US" dirty="0"/>
              <a:t>Ex.</a:t>
            </a:r>
          </a:p>
          <a:p>
            <a:pPr marL="457200" lvl="1" indent="0">
              <a:buNone/>
            </a:pPr>
            <a:r>
              <a:rPr lang="en-IN" dirty="0">
                <a:solidFill>
                  <a:srgbClr val="FF0000"/>
                </a:solidFill>
              </a:rPr>
              <a:t>border-width: 1px;</a:t>
            </a:r>
          </a:p>
          <a:p>
            <a:pPr marL="457200" lvl="1" indent="0">
              <a:buNone/>
            </a:pPr>
            <a:r>
              <a:rPr lang="en-IN" dirty="0">
                <a:solidFill>
                  <a:srgbClr val="FF0000"/>
                </a:solidFill>
              </a:rPr>
              <a:t>border-style: solid;</a:t>
            </a:r>
          </a:p>
          <a:p>
            <a:pPr marL="457200" lvl="1" indent="0">
              <a:buNone/>
            </a:pPr>
            <a:r>
              <a:rPr lang="en-IN" dirty="0">
                <a:solidFill>
                  <a:srgbClr val="FF0000"/>
                </a:solidFill>
              </a:rPr>
              <a:t>border-</a:t>
            </a:r>
            <a:r>
              <a:rPr lang="en-IN" dirty="0" err="1">
                <a:solidFill>
                  <a:srgbClr val="FF0000"/>
                </a:solidFill>
              </a:rPr>
              <a:t>color</a:t>
            </a:r>
            <a:r>
              <a:rPr lang="en-IN" dirty="0">
                <a:solidFill>
                  <a:srgbClr val="FF0000"/>
                </a:solidFill>
              </a:rPr>
              <a:t>: #000;</a:t>
            </a:r>
          </a:p>
          <a:p>
            <a:pPr marL="0" indent="0">
              <a:buNone/>
            </a:pPr>
            <a:r>
              <a:rPr lang="en-IN" dirty="0"/>
              <a:t>Replace With-</a:t>
            </a:r>
          </a:p>
          <a:p>
            <a:pPr marL="457200" lvl="1" indent="0">
              <a:buNone/>
            </a:pPr>
            <a:r>
              <a:rPr lang="en-IN" dirty="0">
                <a:solidFill>
                  <a:srgbClr val="FF0000"/>
                </a:solidFill>
              </a:rPr>
              <a:t>border: 1px solid #000;</a:t>
            </a:r>
          </a:p>
          <a:p>
            <a:endParaRPr lang="en-IN" dirty="0"/>
          </a:p>
        </p:txBody>
      </p:sp>
      <p:sp>
        <p:nvSpPr>
          <p:cNvPr id="4" name="Title 1">
            <a:extLst>
              <a:ext uri="{FF2B5EF4-FFF2-40B4-BE49-F238E27FC236}">
                <a16:creationId xmlns:a16="http://schemas.microsoft.com/office/drawing/2014/main" id="{81CA9590-315B-C505-3075-EE44850A70E4}"/>
              </a:ext>
            </a:extLst>
          </p:cNvPr>
          <p:cNvSpPr>
            <a:spLocks noGrp="1"/>
          </p:cNvSpPr>
          <p:nvPr>
            <p:ph type="title"/>
          </p:nvPr>
        </p:nvSpPr>
        <p:spPr>
          <a:xfrm>
            <a:off x="838200" y="365125"/>
            <a:ext cx="10515600" cy="1325563"/>
          </a:xfrm>
        </p:spPr>
        <p:txBody>
          <a:bodyPr/>
          <a:lstStyle/>
          <a:p>
            <a:r>
              <a:rPr lang="en-IN" dirty="0"/>
              <a:t>Write shorthand CSS</a:t>
            </a:r>
          </a:p>
        </p:txBody>
      </p:sp>
    </p:spTree>
    <p:extLst>
      <p:ext uri="{BB962C8B-B14F-4D97-AF65-F5344CB8AC3E}">
        <p14:creationId xmlns:p14="http://schemas.microsoft.com/office/powerpoint/2010/main" val="2244957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878</TotalTime>
  <Words>6422</Words>
  <Application>Microsoft Office PowerPoint</Application>
  <PresentationFormat>Widescreen</PresentationFormat>
  <Paragraphs>438</Paragraphs>
  <Slides>69</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69</vt:i4>
      </vt:variant>
    </vt:vector>
  </HeadingPairs>
  <TitlesOfParts>
    <vt:vector size="79" baseType="lpstr">
      <vt:lpstr>Arial</vt:lpstr>
      <vt:lpstr>Calibri</vt:lpstr>
      <vt:lpstr>Calibri Light</vt:lpstr>
      <vt:lpstr>Consolas</vt:lpstr>
      <vt:lpstr>Monaco</vt:lpstr>
      <vt:lpstr>Oxygen</vt:lpstr>
      <vt:lpstr>SFMono-Regular</vt:lpstr>
      <vt:lpstr>Söhne</vt:lpstr>
      <vt:lpstr>Times New Roman</vt:lpstr>
      <vt:lpstr>Office Theme</vt:lpstr>
      <vt:lpstr>Optimizing CSS</vt:lpstr>
      <vt:lpstr>This chapter covers</vt:lpstr>
      <vt:lpstr>Write shorthand CSS</vt:lpstr>
      <vt:lpstr>Example</vt:lpstr>
      <vt:lpstr>PowerPoint Presentation</vt:lpstr>
      <vt:lpstr>The following is a guide for shorthand properties using this syntax:</vt:lpstr>
      <vt:lpstr>Write shorthand CSS</vt:lpstr>
      <vt:lpstr>Write shorthand CSS</vt:lpstr>
      <vt:lpstr>Write shorthand CSS</vt:lpstr>
      <vt:lpstr>Use shallow CSS selectors</vt:lpstr>
      <vt:lpstr>Use shallow CSS selectors</vt:lpstr>
      <vt:lpstr>uncss</vt:lpstr>
      <vt:lpstr>Ex. </vt:lpstr>
      <vt:lpstr>LESS is more and taming SASS</vt:lpstr>
      <vt:lpstr>Variables</vt:lpstr>
      <vt:lpstr>LESS and SASS selector nesting</vt:lpstr>
      <vt:lpstr>LESS/SASS nested selectors after compilation</vt:lpstr>
      <vt:lpstr>Mixins </vt:lpstr>
      <vt:lpstr>Don’t repeat yourself</vt:lpstr>
      <vt:lpstr>Going DRY</vt:lpstr>
      <vt:lpstr>PowerPoint Presentation</vt:lpstr>
      <vt:lpstr>Finding redundancies with csscss</vt:lpstr>
      <vt:lpstr>Finding redundancies with csscss</vt:lpstr>
      <vt:lpstr>A portion of csscss output</vt:lpstr>
      <vt:lpstr>PowerPoint Presentation</vt:lpstr>
      <vt:lpstr>Combined CSS rule from csscss output</vt:lpstr>
      <vt:lpstr>PowerPoint Presentation</vt:lpstr>
      <vt:lpstr>Problematic csscss output</vt:lpstr>
      <vt:lpstr>Segment CSS</vt:lpstr>
      <vt:lpstr>PowerPoint Presentation</vt:lpstr>
      <vt:lpstr>PowerPoint Presentation</vt:lpstr>
      <vt:lpstr>Customize framework downloads</vt:lpstr>
      <vt:lpstr>PowerPoint Presentation</vt:lpstr>
      <vt:lpstr>Mobile-first is user-first</vt:lpstr>
      <vt:lpstr>PowerPoint Presentation</vt:lpstr>
      <vt:lpstr>PowerPoint Presentation</vt:lpstr>
      <vt:lpstr>Mobile-first vs. desktop-first</vt:lpstr>
      <vt:lpstr>PowerPoint Presentation</vt:lpstr>
      <vt:lpstr>PowerPoint Presentation</vt:lpstr>
      <vt:lpstr>Mobile-first CSS boilerplate</vt:lpstr>
      <vt:lpstr>PowerPoint Presentation</vt:lpstr>
      <vt:lpstr>Using Google’s mobile-friendly guidelines</vt:lpstr>
      <vt:lpstr>Verifying a site’s mobile-friendliness</vt:lpstr>
      <vt:lpstr>Performance-tuning your CSS</vt:lpstr>
      <vt:lpstr>PowerPoint Presentation</vt:lpstr>
      <vt:lpstr>PowerPoint Presentation</vt:lpstr>
      <vt:lpstr>PowerPoint Presentation</vt:lpstr>
      <vt:lpstr>PowerPoint Presentation</vt:lpstr>
      <vt:lpstr>PowerPoint Presentation</vt:lpstr>
      <vt:lpstr>PowerPoint Presentation</vt:lpstr>
      <vt:lpstr>Comparing box model and flexbox styles: </vt:lpstr>
      <vt:lpstr>PowerPoint Presentation</vt:lpstr>
      <vt:lpstr>Working with CSS transitions</vt:lpstr>
      <vt:lpstr>PowerPoint Presentation</vt:lpstr>
      <vt:lpstr>PowerPoint Presentation</vt:lpstr>
      <vt:lpstr>PowerPoint Presentation</vt:lpstr>
      <vt:lpstr>PowerPoint Presentation</vt:lpstr>
      <vt:lpstr>Understanding critical CSS</vt:lpstr>
      <vt:lpstr>PowerPoint Presentation</vt:lpstr>
      <vt:lpstr>PowerPoint Presentation</vt:lpstr>
      <vt:lpstr>PowerPoint Presentation</vt:lpstr>
      <vt:lpstr>PowerPoint Presentation</vt:lpstr>
      <vt:lpstr>Implementing critical CSS typically involves the following steps:</vt:lpstr>
      <vt:lpstr>PowerPoint Presentation</vt:lpstr>
      <vt:lpstr>PowerPoint Presentation</vt:lpstr>
      <vt:lpstr>critical module for Node.js</vt:lpstr>
      <vt:lpstr>PowerPoint Presentation</vt:lpstr>
      <vt:lpstr>PowerPoint Presentation</vt:lpstr>
      <vt:lpstr>Online Critical CSS generator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BILAL AHMED</dc:creator>
  <cp:lastModifiedBy>Sahil Rampal</cp:lastModifiedBy>
  <cp:revision>209</cp:revision>
  <dcterms:created xsi:type="dcterms:W3CDTF">2024-01-30T04:00:39Z</dcterms:created>
  <dcterms:modified xsi:type="dcterms:W3CDTF">2024-02-07T09:25:04Z</dcterms:modified>
</cp:coreProperties>
</file>