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59" r:id="rId5"/>
    <p:sldId id="260" r:id="rId6"/>
    <p:sldId id="262" r:id="rId7"/>
    <p:sldId id="263" r:id="rId8"/>
    <p:sldId id="264" r:id="rId9"/>
    <p:sldId id="266" r:id="rId10"/>
    <p:sldId id="269" r:id="rId11"/>
    <p:sldId id="267"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91"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782C08-3382-4EA4-9845-7C96206D1757}" type="datetimeFigureOut">
              <a:rPr lang="en-IN" smtClean="0"/>
              <a:t>27-07-2020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7F00BA5-6BF4-4C86-8096-120E8F6ADBE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3319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82C08-3382-4EA4-9845-7C96206D1757}"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00BA5-6BF4-4C86-8096-120E8F6ADBE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199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82C08-3382-4EA4-9845-7C96206D1757}"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00BA5-6BF4-4C86-8096-120E8F6ADBE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8336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82C08-3382-4EA4-9845-7C96206D1757}"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00BA5-6BF4-4C86-8096-120E8F6ADBE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4588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782C08-3382-4EA4-9845-7C96206D1757}"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00BA5-6BF4-4C86-8096-120E8F6ADBE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498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782C08-3382-4EA4-9845-7C96206D1757}" type="datetimeFigureOut">
              <a:rPr lang="en-IN" smtClean="0"/>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F00BA5-6BF4-4C86-8096-120E8F6ADBE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9566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782C08-3382-4EA4-9845-7C96206D1757}" type="datetimeFigureOut">
              <a:rPr lang="en-IN" smtClean="0"/>
              <a:t>27-07-2020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F00BA5-6BF4-4C86-8096-120E8F6ADBE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456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782C08-3382-4EA4-9845-7C96206D1757}" type="datetimeFigureOut">
              <a:rPr lang="en-IN" smtClean="0"/>
              <a:t>27-07-2020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F00BA5-6BF4-4C86-8096-120E8F6ADBE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6264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782C08-3382-4EA4-9845-7C96206D1757}" type="datetimeFigureOut">
              <a:rPr lang="en-IN" smtClean="0"/>
              <a:t>27-07-2020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F00BA5-6BF4-4C86-8096-120E8F6ADBEE}" type="slidenum">
              <a:rPr lang="en-IN" smtClean="0"/>
              <a:t>‹#›</a:t>
            </a:fld>
            <a:endParaRPr lang="en-IN"/>
          </a:p>
        </p:txBody>
      </p:sp>
    </p:spTree>
    <p:extLst>
      <p:ext uri="{BB962C8B-B14F-4D97-AF65-F5344CB8AC3E}">
        <p14:creationId xmlns:p14="http://schemas.microsoft.com/office/powerpoint/2010/main" val="2001537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782C08-3382-4EA4-9845-7C96206D1757}" type="datetimeFigureOut">
              <a:rPr lang="en-IN" smtClean="0"/>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F00BA5-6BF4-4C86-8096-120E8F6ADBE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5486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4782C08-3382-4EA4-9845-7C96206D1757}" type="datetimeFigureOut">
              <a:rPr lang="en-IN" smtClean="0"/>
              <a:t>27-07-2020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7F00BA5-6BF4-4C86-8096-120E8F6ADBE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25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4782C08-3382-4EA4-9845-7C96206D1757}" type="datetimeFigureOut">
              <a:rPr lang="en-IN" smtClean="0"/>
              <a:t>27-07-2020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7F00BA5-6BF4-4C86-8096-120E8F6ADBE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1718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AE4D-1D63-4770-AC0D-A9117AFB019F}"/>
              </a:ext>
            </a:extLst>
          </p:cNvPr>
          <p:cNvSpPr>
            <a:spLocks noGrp="1"/>
          </p:cNvSpPr>
          <p:nvPr>
            <p:ph type="ctrTitle"/>
          </p:nvPr>
        </p:nvSpPr>
        <p:spPr/>
        <p:txBody>
          <a:bodyPr/>
          <a:lstStyle/>
          <a:p>
            <a:r>
              <a:rPr lang="en-IN" dirty="0"/>
              <a:t>Smarter Charts</a:t>
            </a:r>
          </a:p>
        </p:txBody>
      </p:sp>
      <p:sp>
        <p:nvSpPr>
          <p:cNvPr id="3" name="Subtitle 2">
            <a:extLst>
              <a:ext uri="{FF2B5EF4-FFF2-40B4-BE49-F238E27FC236}">
                <a16:creationId xmlns:a16="http://schemas.microsoft.com/office/drawing/2014/main" id="{733E31CC-91D6-4638-900A-25B24A4B99EC}"/>
              </a:ext>
            </a:extLst>
          </p:cNvPr>
          <p:cNvSpPr>
            <a:spLocks noGrp="1"/>
          </p:cNvSpPr>
          <p:nvPr>
            <p:ph type="subTitle" idx="1"/>
          </p:nvPr>
        </p:nvSpPr>
        <p:spPr>
          <a:xfrm>
            <a:off x="2417780" y="3531204"/>
            <a:ext cx="9286540" cy="1645707"/>
          </a:xfrm>
        </p:spPr>
        <p:txBody>
          <a:bodyPr>
            <a:normAutofit/>
          </a:bodyPr>
          <a:lstStyle/>
          <a:p>
            <a:r>
              <a:rPr lang="en-IN" dirty="0"/>
              <a:t>UNDER THE SUPERVISION OF</a:t>
            </a:r>
          </a:p>
          <a:p>
            <a:r>
              <a:rPr lang="en-IN" dirty="0"/>
              <a:t>Dr.  Anil Singh Parihar</a:t>
            </a:r>
          </a:p>
        </p:txBody>
      </p:sp>
      <p:sp>
        <p:nvSpPr>
          <p:cNvPr id="4" name="Subtitle 2">
            <a:extLst>
              <a:ext uri="{FF2B5EF4-FFF2-40B4-BE49-F238E27FC236}">
                <a16:creationId xmlns:a16="http://schemas.microsoft.com/office/drawing/2014/main" id="{53C59140-EC8C-4A8D-95D8-49F2FE6A05FB}"/>
              </a:ext>
            </a:extLst>
          </p:cNvPr>
          <p:cNvSpPr txBox="1">
            <a:spLocks/>
          </p:cNvSpPr>
          <p:nvPr/>
        </p:nvSpPr>
        <p:spPr>
          <a:xfrm>
            <a:off x="2417780" y="1250159"/>
            <a:ext cx="9286540" cy="1645707"/>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IN" dirty="0"/>
              <a:t>Mini Project SE391</a:t>
            </a:r>
          </a:p>
          <a:p>
            <a:r>
              <a:rPr lang="en-IN" dirty="0"/>
              <a:t>By aakash gupta (2k17/SE/02)</a:t>
            </a:r>
          </a:p>
        </p:txBody>
      </p:sp>
      <p:pic>
        <p:nvPicPr>
          <p:cNvPr id="7" name="Picture 6">
            <a:extLst>
              <a:ext uri="{FF2B5EF4-FFF2-40B4-BE49-F238E27FC236}">
                <a16:creationId xmlns:a16="http://schemas.microsoft.com/office/drawing/2014/main" id="{1BE45C75-CB7E-46D9-8B36-4371F046D4F4}"/>
              </a:ext>
            </a:extLst>
          </p:cNvPr>
          <p:cNvPicPr>
            <a:picLocks noChangeAspect="1"/>
          </p:cNvPicPr>
          <p:nvPr/>
        </p:nvPicPr>
        <p:blipFill>
          <a:blip r:embed="rId2"/>
          <a:stretch>
            <a:fillRect/>
          </a:stretch>
        </p:blipFill>
        <p:spPr>
          <a:xfrm>
            <a:off x="0" y="0"/>
            <a:ext cx="1894920" cy="1567842"/>
          </a:xfrm>
          <a:prstGeom prst="rect">
            <a:avLst/>
          </a:prstGeom>
        </p:spPr>
      </p:pic>
      <p:pic>
        <p:nvPicPr>
          <p:cNvPr id="9" name="Picture 8">
            <a:extLst>
              <a:ext uri="{FF2B5EF4-FFF2-40B4-BE49-F238E27FC236}">
                <a16:creationId xmlns:a16="http://schemas.microsoft.com/office/drawing/2014/main" id="{558E49DF-52F6-44DA-9A2B-F1E0BC76CA27}"/>
              </a:ext>
            </a:extLst>
          </p:cNvPr>
          <p:cNvPicPr>
            <a:picLocks noChangeAspect="1"/>
          </p:cNvPicPr>
          <p:nvPr/>
        </p:nvPicPr>
        <p:blipFill>
          <a:blip r:embed="rId3"/>
          <a:stretch>
            <a:fillRect/>
          </a:stretch>
        </p:blipFill>
        <p:spPr>
          <a:xfrm>
            <a:off x="9791365" y="4635622"/>
            <a:ext cx="2400635" cy="1457528"/>
          </a:xfrm>
          <a:prstGeom prst="rect">
            <a:avLst/>
          </a:prstGeom>
        </p:spPr>
      </p:pic>
    </p:spTree>
    <p:extLst>
      <p:ext uri="{BB962C8B-B14F-4D97-AF65-F5344CB8AC3E}">
        <p14:creationId xmlns:p14="http://schemas.microsoft.com/office/powerpoint/2010/main" val="805277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0C8-806C-4B10-B5EE-0FEFC9C6E64C}"/>
              </a:ext>
            </a:extLst>
          </p:cNvPr>
          <p:cNvSpPr>
            <a:spLocks noGrp="1"/>
          </p:cNvSpPr>
          <p:nvPr>
            <p:ph type="title"/>
          </p:nvPr>
        </p:nvSpPr>
        <p:spPr>
          <a:xfrm>
            <a:off x="1449218" y="804889"/>
            <a:ext cx="4643266" cy="1059305"/>
          </a:xfrm>
        </p:spPr>
        <p:txBody>
          <a:bodyPr/>
          <a:lstStyle/>
          <a:p>
            <a:r>
              <a:rPr lang="en-IN" dirty="0"/>
              <a:t>XLSX Writer</a:t>
            </a:r>
          </a:p>
        </p:txBody>
      </p:sp>
      <p:sp>
        <p:nvSpPr>
          <p:cNvPr id="3" name="Content Placeholder 2">
            <a:extLst>
              <a:ext uri="{FF2B5EF4-FFF2-40B4-BE49-F238E27FC236}">
                <a16:creationId xmlns:a16="http://schemas.microsoft.com/office/drawing/2014/main" id="{26F3CA53-2943-4505-B33D-478B773A06AC}"/>
              </a:ext>
            </a:extLst>
          </p:cNvPr>
          <p:cNvSpPr>
            <a:spLocks noGrp="1"/>
          </p:cNvSpPr>
          <p:nvPr>
            <p:ph sz="half" idx="1"/>
          </p:nvPr>
        </p:nvSpPr>
        <p:spPr/>
        <p:txBody>
          <a:bodyPr>
            <a:normAutofit fontScale="85000" lnSpcReduction="20000"/>
          </a:bodyPr>
          <a:lstStyle/>
          <a:p>
            <a:r>
              <a:rPr lang="en-US" dirty="0"/>
              <a:t>To export the data generated by the Bar graph or pie chart algorithm we use Xlsxwriter library Of Python. It is an open-source and free to use tool.</a:t>
            </a:r>
          </a:p>
          <a:p>
            <a:r>
              <a:rPr lang="en-US" dirty="0"/>
              <a:t>Using this tool, we can write text, merge cells, export images and it even has the support for Pandas so that one could directly put their data frame to an excel file.</a:t>
            </a:r>
          </a:p>
          <a:p>
            <a:r>
              <a:rPr lang="en-US" dirty="0"/>
              <a:t>We made use of it’s cell formatting feature to make the output Excel file legible and presentable.</a:t>
            </a:r>
            <a:endParaRPr lang="en-IN" dirty="0"/>
          </a:p>
          <a:p>
            <a:endParaRPr lang="en-IN" dirty="0"/>
          </a:p>
        </p:txBody>
      </p:sp>
      <p:sp>
        <p:nvSpPr>
          <p:cNvPr id="4" name="Content Placeholder 3">
            <a:extLst>
              <a:ext uri="{FF2B5EF4-FFF2-40B4-BE49-F238E27FC236}">
                <a16:creationId xmlns:a16="http://schemas.microsoft.com/office/drawing/2014/main" id="{EE6D9672-57CE-47F1-8E46-D0385C7F444C}"/>
              </a:ext>
            </a:extLst>
          </p:cNvPr>
          <p:cNvSpPr>
            <a:spLocks noGrp="1"/>
          </p:cNvSpPr>
          <p:nvPr>
            <p:ph sz="half" idx="2"/>
          </p:nvPr>
        </p:nvSpPr>
        <p:spPr/>
        <p:txBody>
          <a:bodyPr>
            <a:normAutofit fontScale="85000" lnSpcReduction="20000"/>
          </a:bodyPr>
          <a:lstStyle/>
          <a:p>
            <a:r>
              <a:rPr lang="en-IN" dirty="0"/>
              <a:t>Used throughout the code for debugging the code.</a:t>
            </a:r>
          </a:p>
          <a:p>
            <a:r>
              <a:rPr lang="en-IN" dirty="0"/>
              <a:t>We just need to place the function pdb.set_trace() wherever we need to debug the code.</a:t>
            </a:r>
          </a:p>
        </p:txBody>
      </p:sp>
      <p:sp>
        <p:nvSpPr>
          <p:cNvPr id="7" name="Title 1">
            <a:extLst>
              <a:ext uri="{FF2B5EF4-FFF2-40B4-BE49-F238E27FC236}">
                <a16:creationId xmlns:a16="http://schemas.microsoft.com/office/drawing/2014/main" id="{406EDEFF-80B1-406A-AE9B-28AAF93EDE11}"/>
              </a:ext>
            </a:extLst>
          </p:cNvPr>
          <p:cNvSpPr txBox="1">
            <a:spLocks/>
          </p:cNvSpPr>
          <p:nvPr/>
        </p:nvSpPr>
        <p:spPr>
          <a:xfrm>
            <a:off x="6413771" y="804888"/>
            <a:ext cx="4643266" cy="105930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dirty="0"/>
              <a:t>Python Debugger</a:t>
            </a:r>
          </a:p>
        </p:txBody>
      </p:sp>
      <p:cxnSp>
        <p:nvCxnSpPr>
          <p:cNvPr id="11" name="Straight Connector 10">
            <a:extLst>
              <a:ext uri="{FF2B5EF4-FFF2-40B4-BE49-F238E27FC236}">
                <a16:creationId xmlns:a16="http://schemas.microsoft.com/office/drawing/2014/main" id="{5A1D782F-2375-4CBC-A54A-6B1D437DB72A}"/>
              </a:ext>
            </a:extLst>
          </p:cNvPr>
          <p:cNvCxnSpPr>
            <a:cxnSpLocks/>
          </p:cNvCxnSpPr>
          <p:nvPr/>
        </p:nvCxnSpPr>
        <p:spPr>
          <a:xfrm>
            <a:off x="6092483" y="721882"/>
            <a:ext cx="7035" cy="55066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205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2772-3143-40FA-9B5F-7D438AC4A7A5}"/>
              </a:ext>
            </a:extLst>
          </p:cNvPr>
          <p:cNvSpPr>
            <a:spLocks noGrp="1"/>
          </p:cNvSpPr>
          <p:nvPr>
            <p:ph type="title"/>
          </p:nvPr>
        </p:nvSpPr>
        <p:spPr/>
        <p:txBody>
          <a:bodyPr/>
          <a:lstStyle/>
          <a:p>
            <a:r>
              <a:rPr lang="en-IN" dirty="0"/>
              <a:t>Result of Pie Chart</a:t>
            </a:r>
          </a:p>
        </p:txBody>
      </p:sp>
      <p:sp>
        <p:nvSpPr>
          <p:cNvPr id="9" name="TextBox 8">
            <a:extLst>
              <a:ext uri="{FF2B5EF4-FFF2-40B4-BE49-F238E27FC236}">
                <a16:creationId xmlns:a16="http://schemas.microsoft.com/office/drawing/2014/main" id="{1467B33D-B928-457F-B3EE-50CFDC6B92AC}"/>
              </a:ext>
            </a:extLst>
          </p:cNvPr>
          <p:cNvSpPr txBox="1"/>
          <p:nvPr/>
        </p:nvSpPr>
        <p:spPr>
          <a:xfrm>
            <a:off x="51208" y="4770879"/>
            <a:ext cx="2800741" cy="923330"/>
          </a:xfrm>
          <a:prstGeom prst="rect">
            <a:avLst/>
          </a:prstGeom>
          <a:noFill/>
        </p:spPr>
        <p:txBody>
          <a:bodyPr wrap="square" rtlCol="0">
            <a:spAutoFit/>
          </a:bodyPr>
          <a:lstStyle/>
          <a:p>
            <a:r>
              <a:rPr lang="en-US" dirty="0"/>
              <a:t>Angle subtended by Lenovo Category. Courtesy : Ursupplier.com</a:t>
            </a:r>
            <a:endParaRPr lang="en-IN" dirty="0"/>
          </a:p>
        </p:txBody>
      </p:sp>
      <p:pic>
        <p:nvPicPr>
          <p:cNvPr id="11" name="Picture 10">
            <a:extLst>
              <a:ext uri="{FF2B5EF4-FFF2-40B4-BE49-F238E27FC236}">
                <a16:creationId xmlns:a16="http://schemas.microsoft.com/office/drawing/2014/main" id="{7C4E67E7-ECE4-43C5-B107-48ACCA451930}"/>
              </a:ext>
            </a:extLst>
          </p:cNvPr>
          <p:cNvPicPr>
            <a:picLocks noChangeAspect="1"/>
          </p:cNvPicPr>
          <p:nvPr/>
        </p:nvPicPr>
        <p:blipFill>
          <a:blip r:embed="rId2"/>
          <a:stretch>
            <a:fillRect/>
          </a:stretch>
        </p:blipFill>
        <p:spPr>
          <a:xfrm>
            <a:off x="51208" y="2245367"/>
            <a:ext cx="3036550" cy="2406146"/>
          </a:xfrm>
          <a:prstGeom prst="rect">
            <a:avLst/>
          </a:prstGeom>
        </p:spPr>
      </p:pic>
      <p:graphicFrame>
        <p:nvGraphicFramePr>
          <p:cNvPr id="12" name="Table 11">
            <a:extLst>
              <a:ext uri="{FF2B5EF4-FFF2-40B4-BE49-F238E27FC236}">
                <a16:creationId xmlns:a16="http://schemas.microsoft.com/office/drawing/2014/main" id="{873C3373-0BCA-4BA8-92EA-1658D93CAED2}"/>
              </a:ext>
            </a:extLst>
          </p:cNvPr>
          <p:cNvGraphicFramePr>
            <a:graphicFrameLocks noGrp="1"/>
          </p:cNvGraphicFramePr>
          <p:nvPr>
            <p:extLst>
              <p:ext uri="{D42A27DB-BD31-4B8C-83A1-F6EECF244321}">
                <p14:modId xmlns:p14="http://schemas.microsoft.com/office/powerpoint/2010/main" val="226298291"/>
              </p:ext>
            </p:extLst>
          </p:nvPr>
        </p:nvGraphicFramePr>
        <p:xfrm>
          <a:off x="3273288" y="2001078"/>
          <a:ext cx="7781566" cy="4052405"/>
        </p:xfrm>
        <a:graphic>
          <a:graphicData uri="http://schemas.openxmlformats.org/drawingml/2006/table">
            <a:tbl>
              <a:tblPr firstRow="1" firstCol="1" bandRow="1">
                <a:tableStyleId>{5C22544A-7EE6-4342-B048-85BDC9FD1C3A}</a:tableStyleId>
              </a:tblPr>
              <a:tblGrid>
                <a:gridCol w="1945605">
                  <a:extLst>
                    <a:ext uri="{9D8B030D-6E8A-4147-A177-3AD203B41FA5}">
                      <a16:colId xmlns:a16="http://schemas.microsoft.com/office/drawing/2014/main" val="3028247534"/>
                    </a:ext>
                  </a:extLst>
                </a:gridCol>
                <a:gridCol w="2087946">
                  <a:extLst>
                    <a:ext uri="{9D8B030D-6E8A-4147-A177-3AD203B41FA5}">
                      <a16:colId xmlns:a16="http://schemas.microsoft.com/office/drawing/2014/main" val="1675276803"/>
                    </a:ext>
                  </a:extLst>
                </a:gridCol>
                <a:gridCol w="2080230">
                  <a:extLst>
                    <a:ext uri="{9D8B030D-6E8A-4147-A177-3AD203B41FA5}">
                      <a16:colId xmlns:a16="http://schemas.microsoft.com/office/drawing/2014/main" val="1006953768"/>
                    </a:ext>
                  </a:extLst>
                </a:gridCol>
                <a:gridCol w="1667785">
                  <a:extLst>
                    <a:ext uri="{9D8B030D-6E8A-4147-A177-3AD203B41FA5}">
                      <a16:colId xmlns:a16="http://schemas.microsoft.com/office/drawing/2014/main" val="2089611415"/>
                    </a:ext>
                  </a:extLst>
                </a:gridCol>
              </a:tblGrid>
              <a:tr h="810481">
                <a:tc>
                  <a:txBody>
                    <a:bodyPr/>
                    <a:lstStyle/>
                    <a:p>
                      <a:pPr algn="just">
                        <a:lnSpc>
                          <a:spcPct val="107000"/>
                        </a:lnSpc>
                        <a:spcAft>
                          <a:spcPts val="0"/>
                        </a:spcAft>
                      </a:pPr>
                      <a:r>
                        <a:rPr lang="en-IN" sz="1600">
                          <a:effectLst/>
                        </a:rPr>
                        <a:t>Categories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Actual value(Tracing)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Smarter Charts Result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a:effectLst/>
                        </a:rPr>
                        <a:t>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0152888"/>
                  </a:ext>
                </a:extLst>
              </a:tr>
              <a:tr h="810481">
                <a:tc>
                  <a:txBody>
                    <a:bodyPr/>
                    <a:lstStyle/>
                    <a:p>
                      <a:pPr algn="just">
                        <a:lnSpc>
                          <a:spcPct val="107000"/>
                        </a:lnSpc>
                        <a:spcAft>
                          <a:spcPts val="0"/>
                        </a:spcAft>
                      </a:pPr>
                      <a:r>
                        <a:rPr lang="en-IN" sz="1200">
                          <a:effectLst/>
                        </a:rPr>
                        <a:t>Asus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19.16%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18.68%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646463"/>
                  </a:ext>
                </a:extLst>
              </a:tr>
              <a:tr h="810481">
                <a:tc>
                  <a:txBody>
                    <a:bodyPr/>
                    <a:lstStyle/>
                    <a:p>
                      <a:pPr algn="just">
                        <a:lnSpc>
                          <a:spcPct val="107000"/>
                        </a:lnSpc>
                        <a:spcAft>
                          <a:spcPts val="0"/>
                        </a:spcAft>
                      </a:pPr>
                      <a:r>
                        <a:rPr lang="en-IN" sz="1200">
                          <a:effectLst/>
                        </a:rPr>
                        <a:t>Lenovo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15.44%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8239682"/>
                  </a:ext>
                </a:extLst>
              </a:tr>
              <a:tr h="810481">
                <a:tc>
                  <a:txBody>
                    <a:bodyPr/>
                    <a:lstStyle/>
                    <a:p>
                      <a:pPr algn="just">
                        <a:lnSpc>
                          <a:spcPct val="107000"/>
                        </a:lnSpc>
                        <a:spcAft>
                          <a:spcPts val="0"/>
                        </a:spcAft>
                      </a:pPr>
                      <a:r>
                        <a:rPr lang="en-IN" sz="1200">
                          <a:effectLst/>
                        </a:rPr>
                        <a:t>Dell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38.84%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0621754"/>
                  </a:ext>
                </a:extLst>
              </a:tr>
              <a:tr h="810481">
                <a:tc>
                  <a:txBody>
                    <a:bodyPr/>
                    <a:lstStyle/>
                    <a:p>
                      <a:pPr algn="just">
                        <a:lnSpc>
                          <a:spcPct val="107000"/>
                        </a:lnSpc>
                        <a:spcAft>
                          <a:spcPts val="0"/>
                        </a:spcAft>
                      </a:pPr>
                      <a:r>
                        <a:rPr lang="en-IN" sz="1200">
                          <a:effectLst/>
                        </a:rPr>
                        <a:t>HP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25.01%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27.04%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dirty="0">
                          <a:effectLst/>
                        </a:rPr>
                        <a:t>8.12%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6946134"/>
                  </a:ext>
                </a:extLst>
              </a:tr>
            </a:tbl>
          </a:graphicData>
        </a:graphic>
      </p:graphicFrame>
    </p:spTree>
    <p:extLst>
      <p:ext uri="{BB962C8B-B14F-4D97-AF65-F5344CB8AC3E}">
        <p14:creationId xmlns:p14="http://schemas.microsoft.com/office/powerpoint/2010/main" val="2182034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2772-3143-40FA-9B5F-7D438AC4A7A5}"/>
              </a:ext>
            </a:extLst>
          </p:cNvPr>
          <p:cNvSpPr>
            <a:spLocks noGrp="1"/>
          </p:cNvSpPr>
          <p:nvPr>
            <p:ph type="title"/>
          </p:nvPr>
        </p:nvSpPr>
        <p:spPr>
          <a:xfrm>
            <a:off x="1451579" y="773738"/>
            <a:ext cx="9603275" cy="1049235"/>
          </a:xfrm>
        </p:spPr>
        <p:txBody>
          <a:bodyPr/>
          <a:lstStyle/>
          <a:p>
            <a:r>
              <a:rPr lang="en-IN" dirty="0"/>
              <a:t>Result of Bar Graph</a:t>
            </a:r>
          </a:p>
        </p:txBody>
      </p:sp>
      <p:pic>
        <p:nvPicPr>
          <p:cNvPr id="5" name="Content Placeholder 4">
            <a:extLst>
              <a:ext uri="{FF2B5EF4-FFF2-40B4-BE49-F238E27FC236}">
                <a16:creationId xmlns:a16="http://schemas.microsoft.com/office/drawing/2014/main" id="{CAA16072-D07F-40CC-BFBB-57180F82F5F4}"/>
              </a:ext>
            </a:extLst>
          </p:cNvPr>
          <p:cNvPicPr>
            <a:picLocks noGrp="1" noChangeAspect="1"/>
          </p:cNvPicPr>
          <p:nvPr>
            <p:ph idx="1"/>
          </p:nvPr>
        </p:nvPicPr>
        <p:blipFill>
          <a:blip r:embed="rId2"/>
          <a:stretch>
            <a:fillRect/>
          </a:stretch>
        </p:blipFill>
        <p:spPr>
          <a:xfrm>
            <a:off x="0" y="2333471"/>
            <a:ext cx="3034748" cy="2344545"/>
          </a:xfrm>
        </p:spPr>
      </p:pic>
      <p:graphicFrame>
        <p:nvGraphicFramePr>
          <p:cNvPr id="8" name="Table 7">
            <a:extLst>
              <a:ext uri="{FF2B5EF4-FFF2-40B4-BE49-F238E27FC236}">
                <a16:creationId xmlns:a16="http://schemas.microsoft.com/office/drawing/2014/main" id="{2D9BEFB7-F546-4F25-95E2-717684E6D681}"/>
              </a:ext>
            </a:extLst>
          </p:cNvPr>
          <p:cNvGraphicFramePr>
            <a:graphicFrameLocks noGrp="1"/>
          </p:cNvGraphicFramePr>
          <p:nvPr>
            <p:extLst>
              <p:ext uri="{D42A27DB-BD31-4B8C-83A1-F6EECF244321}">
                <p14:modId xmlns:p14="http://schemas.microsoft.com/office/powerpoint/2010/main" val="962574729"/>
              </p:ext>
            </p:extLst>
          </p:nvPr>
        </p:nvGraphicFramePr>
        <p:xfrm>
          <a:off x="3220277" y="2005357"/>
          <a:ext cx="7834577" cy="4078905"/>
        </p:xfrm>
        <a:graphic>
          <a:graphicData uri="http://schemas.openxmlformats.org/drawingml/2006/table">
            <a:tbl>
              <a:tblPr firstRow="1" firstCol="1" bandRow="1">
                <a:tableStyleId>{5C22544A-7EE6-4342-B048-85BDC9FD1C3A}</a:tableStyleId>
              </a:tblPr>
              <a:tblGrid>
                <a:gridCol w="1958860">
                  <a:extLst>
                    <a:ext uri="{9D8B030D-6E8A-4147-A177-3AD203B41FA5}">
                      <a16:colId xmlns:a16="http://schemas.microsoft.com/office/drawing/2014/main" val="3679203394"/>
                    </a:ext>
                  </a:extLst>
                </a:gridCol>
                <a:gridCol w="2102171">
                  <a:extLst>
                    <a:ext uri="{9D8B030D-6E8A-4147-A177-3AD203B41FA5}">
                      <a16:colId xmlns:a16="http://schemas.microsoft.com/office/drawing/2014/main" val="1647887995"/>
                    </a:ext>
                  </a:extLst>
                </a:gridCol>
                <a:gridCol w="2094400">
                  <a:extLst>
                    <a:ext uri="{9D8B030D-6E8A-4147-A177-3AD203B41FA5}">
                      <a16:colId xmlns:a16="http://schemas.microsoft.com/office/drawing/2014/main" val="140142432"/>
                    </a:ext>
                  </a:extLst>
                </a:gridCol>
                <a:gridCol w="1679146">
                  <a:extLst>
                    <a:ext uri="{9D8B030D-6E8A-4147-A177-3AD203B41FA5}">
                      <a16:colId xmlns:a16="http://schemas.microsoft.com/office/drawing/2014/main" val="2250658089"/>
                    </a:ext>
                  </a:extLst>
                </a:gridCol>
              </a:tblGrid>
              <a:tr h="815781">
                <a:tc>
                  <a:txBody>
                    <a:bodyPr/>
                    <a:lstStyle/>
                    <a:p>
                      <a:pPr algn="ctr">
                        <a:lnSpc>
                          <a:spcPct val="107000"/>
                        </a:lnSpc>
                        <a:spcAft>
                          <a:spcPts val="0"/>
                        </a:spcAft>
                      </a:pPr>
                      <a:r>
                        <a:rPr lang="en-IN" sz="1600" dirty="0">
                          <a:effectLst/>
                        </a:rPr>
                        <a:t>Categories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200">
                          <a:effectLst/>
                        </a:rPr>
                        <a:t>Actual value(Tracing)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200">
                          <a:effectLst/>
                        </a:rPr>
                        <a:t>Smarter Charts Result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rPr>
                        <a:t>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6728697"/>
                  </a:ext>
                </a:extLst>
              </a:tr>
              <a:tr h="815781">
                <a:tc>
                  <a:txBody>
                    <a:bodyPr/>
                    <a:lstStyle/>
                    <a:p>
                      <a:pPr algn="ctr">
                        <a:lnSpc>
                          <a:spcPct val="107000"/>
                        </a:lnSpc>
                        <a:spcAft>
                          <a:spcPts val="0"/>
                        </a:spcAft>
                      </a:pPr>
                      <a:r>
                        <a:rPr lang="en-IN" sz="1200" dirty="0">
                          <a:effectLst/>
                        </a:rPr>
                        <a:t>1992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200">
                          <a:effectLst/>
                        </a:rPr>
                        <a:t>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200">
                          <a:effectLst/>
                        </a:rPr>
                        <a:t>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200">
                          <a:effectLst/>
                        </a:rPr>
                        <a:t>8.69%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850998"/>
                  </a:ext>
                </a:extLst>
              </a:tr>
              <a:tr h="815781">
                <a:tc>
                  <a:txBody>
                    <a:bodyPr/>
                    <a:lstStyle/>
                    <a:p>
                      <a:pPr algn="ctr">
                        <a:lnSpc>
                          <a:spcPct val="107000"/>
                        </a:lnSpc>
                        <a:spcAft>
                          <a:spcPts val="0"/>
                        </a:spcAft>
                      </a:pPr>
                      <a:r>
                        <a:rPr lang="en-IN" sz="1200">
                          <a:effectLst/>
                        </a:rPr>
                        <a:t>1993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200">
                          <a:effectLst/>
                        </a:rPr>
                        <a:t>47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200" dirty="0">
                          <a:effectLst/>
                        </a:rPr>
                        <a:t>45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200" dirty="0">
                          <a:effectLst/>
                        </a:rPr>
                        <a:t>4.25%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4963931"/>
                  </a:ext>
                </a:extLst>
              </a:tr>
              <a:tr h="815781">
                <a:tc>
                  <a:txBody>
                    <a:bodyPr/>
                    <a:lstStyle/>
                    <a:p>
                      <a:pPr algn="ctr">
                        <a:lnSpc>
                          <a:spcPct val="107000"/>
                        </a:lnSpc>
                        <a:spcAft>
                          <a:spcPts val="0"/>
                        </a:spcAft>
                      </a:pPr>
                      <a:r>
                        <a:rPr lang="en-IN" sz="1200">
                          <a:effectLst/>
                        </a:rPr>
                        <a:t>1994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200">
                          <a:effectLst/>
                        </a:rPr>
                        <a:t>117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200">
                          <a:effectLst/>
                        </a:rPr>
                        <a:t>114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200">
                          <a:effectLst/>
                        </a:rPr>
                        <a:t>2.56%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8210778"/>
                  </a:ext>
                </a:extLst>
              </a:tr>
              <a:tr h="815781">
                <a:tc>
                  <a:txBody>
                    <a:bodyPr/>
                    <a:lstStyle/>
                    <a:p>
                      <a:pPr algn="ctr">
                        <a:lnSpc>
                          <a:spcPct val="107000"/>
                        </a:lnSpc>
                        <a:spcAft>
                          <a:spcPts val="0"/>
                        </a:spcAft>
                      </a:pPr>
                      <a:r>
                        <a:rPr lang="en-IN" sz="1200">
                          <a:effectLst/>
                        </a:rPr>
                        <a:t>1995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200">
                          <a:effectLst/>
                        </a:rPr>
                        <a:t>141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200">
                          <a:effectLst/>
                        </a:rPr>
                        <a:t>138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200" dirty="0">
                          <a:effectLst/>
                        </a:rPr>
                        <a:t>2.13%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1120243"/>
                  </a:ext>
                </a:extLst>
              </a:tr>
            </a:tbl>
          </a:graphicData>
        </a:graphic>
      </p:graphicFrame>
      <p:sp>
        <p:nvSpPr>
          <p:cNvPr id="9" name="TextBox 8">
            <a:extLst>
              <a:ext uri="{FF2B5EF4-FFF2-40B4-BE49-F238E27FC236}">
                <a16:creationId xmlns:a16="http://schemas.microsoft.com/office/drawing/2014/main" id="{1467B33D-B928-457F-B3EE-50CFDC6B92AC}"/>
              </a:ext>
            </a:extLst>
          </p:cNvPr>
          <p:cNvSpPr txBox="1"/>
          <p:nvPr/>
        </p:nvSpPr>
        <p:spPr>
          <a:xfrm>
            <a:off x="51208" y="4770879"/>
            <a:ext cx="2800741" cy="646331"/>
          </a:xfrm>
          <a:prstGeom prst="rect">
            <a:avLst/>
          </a:prstGeom>
          <a:noFill/>
        </p:spPr>
        <p:txBody>
          <a:bodyPr wrap="square" rtlCol="0">
            <a:spAutoFit/>
          </a:bodyPr>
          <a:lstStyle/>
          <a:p>
            <a:r>
              <a:rPr lang="en-IN" dirty="0"/>
              <a:t>Dimension for Year 1992 using tracing technique.</a:t>
            </a:r>
          </a:p>
        </p:txBody>
      </p:sp>
    </p:spTree>
    <p:extLst>
      <p:ext uri="{BB962C8B-B14F-4D97-AF65-F5344CB8AC3E}">
        <p14:creationId xmlns:p14="http://schemas.microsoft.com/office/powerpoint/2010/main" val="898025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361C4-4EA5-43E1-83E3-6FBD5F7D1586}"/>
              </a:ext>
            </a:extLst>
          </p:cNvPr>
          <p:cNvSpPr>
            <a:spLocks noGrp="1"/>
          </p:cNvSpPr>
          <p:nvPr>
            <p:ph type="ctrTitle"/>
          </p:nvPr>
        </p:nvSpPr>
        <p:spPr>
          <a:xfrm>
            <a:off x="1113183" y="802298"/>
            <a:ext cx="9941669" cy="2541431"/>
          </a:xfrm>
        </p:spPr>
        <p:txBody>
          <a:bodyPr/>
          <a:lstStyle/>
          <a:p>
            <a:r>
              <a:rPr lang="en-IN" dirty="0"/>
              <a:t>End of Presentation</a:t>
            </a:r>
          </a:p>
        </p:txBody>
      </p:sp>
      <p:sp>
        <p:nvSpPr>
          <p:cNvPr id="3" name="Subtitle 2">
            <a:extLst>
              <a:ext uri="{FF2B5EF4-FFF2-40B4-BE49-F238E27FC236}">
                <a16:creationId xmlns:a16="http://schemas.microsoft.com/office/drawing/2014/main" id="{4133B4B3-89CD-47E9-8E36-75487C454135}"/>
              </a:ext>
            </a:extLst>
          </p:cNvPr>
          <p:cNvSpPr>
            <a:spLocks noGrp="1"/>
          </p:cNvSpPr>
          <p:nvPr>
            <p:ph type="subTitle" idx="1"/>
          </p:nvPr>
        </p:nvSpPr>
        <p:spPr>
          <a:xfrm>
            <a:off x="2417779" y="4061291"/>
            <a:ext cx="8637072" cy="977621"/>
          </a:xfrm>
        </p:spPr>
        <p:txBody>
          <a:bodyPr/>
          <a:lstStyle/>
          <a:p>
            <a:r>
              <a:rPr lang="en-IN" dirty="0"/>
              <a:t>Thank you.</a:t>
            </a:r>
          </a:p>
        </p:txBody>
      </p:sp>
    </p:spTree>
    <p:extLst>
      <p:ext uri="{BB962C8B-B14F-4D97-AF65-F5344CB8AC3E}">
        <p14:creationId xmlns:p14="http://schemas.microsoft.com/office/powerpoint/2010/main" val="53652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B954-1F0E-4475-8D06-5360DF88BF1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83EC6D1-F8E8-4F86-A3D1-F7C0A72D71E1}"/>
              </a:ext>
            </a:extLst>
          </p:cNvPr>
          <p:cNvSpPr>
            <a:spLocks noGrp="1"/>
          </p:cNvSpPr>
          <p:nvPr>
            <p:ph idx="1"/>
          </p:nvPr>
        </p:nvSpPr>
        <p:spPr/>
        <p:txBody>
          <a:bodyPr>
            <a:normAutofit fontScale="92500" lnSpcReduction="20000"/>
          </a:bodyPr>
          <a:lstStyle/>
          <a:p>
            <a:r>
              <a:rPr lang="en-US" dirty="0"/>
              <a:t>There are times when the statistical data provided by graphs such as Pie Charts, Bar Graph etc.  are needed so that they could be further processed and manipulated to generate the results or sometimes produce more related graphics at those instances of time we need the data in a flexible format so that we can easily and quickly use stylesheets tools such as Microsoft Excel and complete our goal with the data. Hence we need to extract the data from the image files. Smarter Charts is the tool to accomplish the same.</a:t>
            </a:r>
          </a:p>
          <a:p>
            <a:r>
              <a:rPr lang="en-US" dirty="0"/>
              <a:t>Although project is not based on a completely original idea and nor it is claimed but the implementation was aimed at creating an open source tool which had fully automation from Image classification to data output in MS Excel Files that too with an intuitive user interface. The product survey revealed that no tool had all the features or if it did it was not a free to use tool but was a proprietary software. </a:t>
            </a:r>
            <a:endParaRPr lang="en-IN" dirty="0"/>
          </a:p>
        </p:txBody>
      </p:sp>
    </p:spTree>
    <p:extLst>
      <p:ext uri="{BB962C8B-B14F-4D97-AF65-F5344CB8AC3E}">
        <p14:creationId xmlns:p14="http://schemas.microsoft.com/office/powerpoint/2010/main" val="372027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734657-4C99-46CC-94C7-58067FD3EAE8}"/>
              </a:ext>
            </a:extLst>
          </p:cNvPr>
          <p:cNvPicPr>
            <a:picLocks noChangeAspect="1"/>
          </p:cNvPicPr>
          <p:nvPr/>
        </p:nvPicPr>
        <p:blipFill>
          <a:blip r:embed="rId2"/>
          <a:stretch>
            <a:fillRect/>
          </a:stretch>
        </p:blipFill>
        <p:spPr>
          <a:xfrm>
            <a:off x="2908018" y="1"/>
            <a:ext cx="4744112" cy="1772528"/>
          </a:xfrm>
          <a:prstGeom prst="rect">
            <a:avLst/>
          </a:prstGeom>
        </p:spPr>
      </p:pic>
      <p:pic>
        <p:nvPicPr>
          <p:cNvPr id="5" name="Picture 4">
            <a:extLst>
              <a:ext uri="{FF2B5EF4-FFF2-40B4-BE49-F238E27FC236}">
                <a16:creationId xmlns:a16="http://schemas.microsoft.com/office/drawing/2014/main" id="{DCA587D6-E8FF-437B-8B37-EB53BC979524}"/>
              </a:ext>
            </a:extLst>
          </p:cNvPr>
          <p:cNvPicPr>
            <a:picLocks noChangeAspect="1"/>
          </p:cNvPicPr>
          <p:nvPr/>
        </p:nvPicPr>
        <p:blipFill>
          <a:blip r:embed="rId3"/>
          <a:stretch>
            <a:fillRect/>
          </a:stretch>
        </p:blipFill>
        <p:spPr>
          <a:xfrm>
            <a:off x="2461847" y="1772530"/>
            <a:ext cx="6217920" cy="3312942"/>
          </a:xfrm>
          <a:prstGeom prst="rect">
            <a:avLst/>
          </a:prstGeom>
        </p:spPr>
      </p:pic>
      <p:pic>
        <p:nvPicPr>
          <p:cNvPr id="9" name="Picture 8">
            <a:extLst>
              <a:ext uri="{FF2B5EF4-FFF2-40B4-BE49-F238E27FC236}">
                <a16:creationId xmlns:a16="http://schemas.microsoft.com/office/drawing/2014/main" id="{3D86EBF0-2343-4184-B95D-2ED96E38223F}"/>
              </a:ext>
            </a:extLst>
          </p:cNvPr>
          <p:cNvPicPr>
            <a:picLocks noChangeAspect="1"/>
          </p:cNvPicPr>
          <p:nvPr/>
        </p:nvPicPr>
        <p:blipFill>
          <a:blip r:embed="rId4"/>
          <a:stretch>
            <a:fillRect/>
          </a:stretch>
        </p:blipFill>
        <p:spPr>
          <a:xfrm>
            <a:off x="3924886" y="5085472"/>
            <a:ext cx="3727244" cy="1540411"/>
          </a:xfrm>
          <a:prstGeom prst="rect">
            <a:avLst/>
          </a:prstGeom>
        </p:spPr>
      </p:pic>
      <p:sp>
        <p:nvSpPr>
          <p:cNvPr id="10" name="TextBox 9">
            <a:extLst>
              <a:ext uri="{FF2B5EF4-FFF2-40B4-BE49-F238E27FC236}">
                <a16:creationId xmlns:a16="http://schemas.microsoft.com/office/drawing/2014/main" id="{B22B06B6-34DA-4EA3-A15D-178A92649314}"/>
              </a:ext>
            </a:extLst>
          </p:cNvPr>
          <p:cNvSpPr txBox="1"/>
          <p:nvPr/>
        </p:nvSpPr>
        <p:spPr>
          <a:xfrm>
            <a:off x="262596" y="107466"/>
            <a:ext cx="4079631" cy="1077218"/>
          </a:xfrm>
          <a:prstGeom prst="rect">
            <a:avLst/>
          </a:prstGeom>
          <a:noFill/>
        </p:spPr>
        <p:txBody>
          <a:bodyPr wrap="square" rtlCol="0">
            <a:spAutoFit/>
          </a:bodyPr>
          <a:lstStyle/>
          <a:p>
            <a:r>
              <a:rPr lang="en-IN" sz="3200" dirty="0">
                <a:latin typeface="+mj-lt"/>
              </a:rPr>
              <a:t>The Workflow of Smarter Charts.</a:t>
            </a:r>
          </a:p>
        </p:txBody>
      </p:sp>
    </p:spTree>
    <p:extLst>
      <p:ext uri="{BB962C8B-B14F-4D97-AF65-F5344CB8AC3E}">
        <p14:creationId xmlns:p14="http://schemas.microsoft.com/office/powerpoint/2010/main" val="361331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4191-8559-442B-AB0F-633424769D6A}"/>
              </a:ext>
            </a:extLst>
          </p:cNvPr>
          <p:cNvSpPr>
            <a:spLocks noGrp="1"/>
          </p:cNvSpPr>
          <p:nvPr>
            <p:ph type="title"/>
          </p:nvPr>
        </p:nvSpPr>
        <p:spPr/>
        <p:txBody>
          <a:bodyPr/>
          <a:lstStyle/>
          <a:p>
            <a:r>
              <a:rPr lang="en-IN" dirty="0"/>
              <a:t>The Web Application	</a:t>
            </a:r>
          </a:p>
        </p:txBody>
      </p:sp>
      <p:sp>
        <p:nvSpPr>
          <p:cNvPr id="3" name="Content Placeholder 2">
            <a:extLst>
              <a:ext uri="{FF2B5EF4-FFF2-40B4-BE49-F238E27FC236}">
                <a16:creationId xmlns:a16="http://schemas.microsoft.com/office/drawing/2014/main" id="{5ED359AC-4CBA-4024-8F86-9E4DED1732CC}"/>
              </a:ext>
            </a:extLst>
          </p:cNvPr>
          <p:cNvSpPr>
            <a:spLocks noGrp="1"/>
          </p:cNvSpPr>
          <p:nvPr>
            <p:ph idx="1"/>
          </p:nvPr>
        </p:nvSpPr>
        <p:spPr/>
        <p:txBody>
          <a:bodyPr>
            <a:normAutofit fontScale="92500" lnSpcReduction="10000"/>
          </a:bodyPr>
          <a:lstStyle/>
          <a:p>
            <a:r>
              <a:rPr lang="en-IN" dirty="0"/>
              <a:t>Streamlit which is a python based framework is used to make the web application</a:t>
            </a:r>
          </a:p>
          <a:p>
            <a:r>
              <a:rPr lang="en-IN" dirty="0"/>
              <a:t>There are 13 Streamlit calls which when used in combinations can create elaborate and interactive web applications in a matter of hours. Out of the 13 calls, 6 were used in making of Smarter Charts.</a:t>
            </a:r>
          </a:p>
          <a:p>
            <a:r>
              <a:rPr lang="en-IN" dirty="0"/>
              <a:t>The web application for smarter charts aims for Ease of Use for the user and Intuitiveness for the user.  </a:t>
            </a:r>
          </a:p>
          <a:p>
            <a:r>
              <a:rPr lang="en-IN" dirty="0"/>
              <a:t>Few shortcomings of Streamlit are,</a:t>
            </a:r>
          </a:p>
          <a:p>
            <a:pPr lvl="1"/>
            <a:r>
              <a:rPr lang="en-IN" dirty="0"/>
              <a:t>Major Bugs</a:t>
            </a:r>
          </a:p>
          <a:p>
            <a:pPr lvl="1"/>
            <a:r>
              <a:rPr lang="en-IN" dirty="0"/>
              <a:t>Due to its young age, community support is not as strong as few other frameworks. </a:t>
            </a:r>
          </a:p>
          <a:p>
            <a:endParaRPr lang="en-IN" dirty="0"/>
          </a:p>
        </p:txBody>
      </p:sp>
    </p:spTree>
    <p:extLst>
      <p:ext uri="{BB962C8B-B14F-4D97-AF65-F5344CB8AC3E}">
        <p14:creationId xmlns:p14="http://schemas.microsoft.com/office/powerpoint/2010/main" val="336591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15F0-994E-4DF4-B352-4B27E7A24DB0}"/>
              </a:ext>
            </a:extLst>
          </p:cNvPr>
          <p:cNvSpPr>
            <a:spLocks noGrp="1"/>
          </p:cNvSpPr>
          <p:nvPr>
            <p:ph type="title"/>
          </p:nvPr>
        </p:nvSpPr>
        <p:spPr/>
        <p:txBody>
          <a:bodyPr/>
          <a:lstStyle/>
          <a:p>
            <a:r>
              <a:rPr lang="en-IN" dirty="0"/>
              <a:t>Image classification</a:t>
            </a:r>
          </a:p>
        </p:txBody>
      </p:sp>
      <p:sp>
        <p:nvSpPr>
          <p:cNvPr id="3" name="Content Placeholder 2">
            <a:extLst>
              <a:ext uri="{FF2B5EF4-FFF2-40B4-BE49-F238E27FC236}">
                <a16:creationId xmlns:a16="http://schemas.microsoft.com/office/drawing/2014/main" id="{7021675A-0DE0-4651-981F-E3FCB3503AA2}"/>
              </a:ext>
            </a:extLst>
          </p:cNvPr>
          <p:cNvSpPr>
            <a:spLocks noGrp="1"/>
          </p:cNvSpPr>
          <p:nvPr>
            <p:ph idx="1"/>
          </p:nvPr>
        </p:nvSpPr>
        <p:spPr/>
        <p:txBody>
          <a:bodyPr/>
          <a:lstStyle/>
          <a:p>
            <a:r>
              <a:rPr lang="en-IN" dirty="0"/>
              <a:t>Smarter charts classifies the input image using a deep neural network which are nothing but function approximators. </a:t>
            </a:r>
          </a:p>
          <a:p>
            <a:r>
              <a:rPr lang="en-IN" dirty="0"/>
              <a:t>The neural network for smarter charts is made using the transfer learning technique where the user takes an existing neural network and then modify it according to our requirements and finally train the model.</a:t>
            </a:r>
          </a:p>
          <a:p>
            <a:r>
              <a:rPr lang="en-IN" dirty="0"/>
              <a:t>Transfer learning makes the learning process quicker and reduces the data needed.</a:t>
            </a:r>
          </a:p>
          <a:p>
            <a:r>
              <a:rPr lang="en-IN" dirty="0"/>
              <a:t>We have used the ImageNet competition winning neural network ResNet34 added a linear layer with 512 in features and 2 out features.</a:t>
            </a:r>
          </a:p>
        </p:txBody>
      </p:sp>
    </p:spTree>
    <p:extLst>
      <p:ext uri="{BB962C8B-B14F-4D97-AF65-F5344CB8AC3E}">
        <p14:creationId xmlns:p14="http://schemas.microsoft.com/office/powerpoint/2010/main" val="3434020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81B0-BF94-4096-897C-1A0EB1FFAEAC}"/>
              </a:ext>
            </a:extLst>
          </p:cNvPr>
          <p:cNvSpPr>
            <a:spLocks noGrp="1"/>
          </p:cNvSpPr>
          <p:nvPr>
            <p:ph type="title"/>
          </p:nvPr>
        </p:nvSpPr>
        <p:spPr/>
        <p:txBody>
          <a:bodyPr/>
          <a:lstStyle/>
          <a:p>
            <a:r>
              <a:rPr lang="en-IN" dirty="0"/>
              <a:t>Architecture of our Network</a:t>
            </a:r>
          </a:p>
        </p:txBody>
      </p:sp>
      <p:pic>
        <p:nvPicPr>
          <p:cNvPr id="4" name="Picture 3">
            <a:extLst>
              <a:ext uri="{FF2B5EF4-FFF2-40B4-BE49-F238E27FC236}">
                <a16:creationId xmlns:a16="http://schemas.microsoft.com/office/drawing/2014/main" id="{518847A1-B890-48F4-B1EF-D2FF544B02EB}"/>
              </a:ext>
            </a:extLst>
          </p:cNvPr>
          <p:cNvPicPr>
            <a:picLocks noChangeAspect="1"/>
          </p:cNvPicPr>
          <p:nvPr/>
        </p:nvPicPr>
        <p:blipFill>
          <a:blip r:embed="rId2"/>
          <a:stretch>
            <a:fillRect/>
          </a:stretch>
        </p:blipFill>
        <p:spPr>
          <a:xfrm>
            <a:off x="1451579" y="1970858"/>
            <a:ext cx="9603275" cy="4082623"/>
          </a:xfrm>
          <a:prstGeom prst="rect">
            <a:avLst/>
          </a:prstGeom>
        </p:spPr>
      </p:pic>
    </p:spTree>
    <p:extLst>
      <p:ext uri="{BB962C8B-B14F-4D97-AF65-F5344CB8AC3E}">
        <p14:creationId xmlns:p14="http://schemas.microsoft.com/office/powerpoint/2010/main" val="4224263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DD57B-2478-4446-8C75-5A2BE4D06572}"/>
              </a:ext>
            </a:extLst>
          </p:cNvPr>
          <p:cNvSpPr>
            <a:spLocks noGrp="1"/>
          </p:cNvSpPr>
          <p:nvPr>
            <p:ph type="title"/>
          </p:nvPr>
        </p:nvSpPr>
        <p:spPr/>
        <p:txBody>
          <a:bodyPr/>
          <a:lstStyle/>
          <a:p>
            <a:r>
              <a:rPr lang="en-IN" dirty="0"/>
              <a:t>Bar graph value detection</a:t>
            </a:r>
          </a:p>
        </p:txBody>
      </p:sp>
      <p:sp>
        <p:nvSpPr>
          <p:cNvPr id="3" name="Content Placeholder 2">
            <a:extLst>
              <a:ext uri="{FF2B5EF4-FFF2-40B4-BE49-F238E27FC236}">
                <a16:creationId xmlns:a16="http://schemas.microsoft.com/office/drawing/2014/main" id="{A2F7F0DB-A3D2-46C5-BFA2-2BC7219D9706}"/>
              </a:ext>
            </a:extLst>
          </p:cNvPr>
          <p:cNvSpPr>
            <a:spLocks noGrp="1"/>
          </p:cNvSpPr>
          <p:nvPr>
            <p:ph idx="1"/>
          </p:nvPr>
        </p:nvSpPr>
        <p:spPr/>
        <p:txBody>
          <a:bodyPr/>
          <a:lstStyle/>
          <a:p>
            <a:r>
              <a:rPr lang="en-US" dirty="0"/>
              <a:t>Bar Graphs are a pictorial representation of categorical data.  For example Sales of a car YoY.</a:t>
            </a:r>
          </a:p>
          <a:p>
            <a:r>
              <a:rPr lang="en-US" dirty="0"/>
              <a:t>The step by step approach used for value detection in a bar graph</a:t>
            </a:r>
          </a:p>
          <a:p>
            <a:pPr marL="800100" lvl="1" indent="-342900">
              <a:buFont typeface="+mj-lt"/>
              <a:buAutoNum type="arabicPeriod"/>
            </a:pPr>
            <a:r>
              <a:rPr lang="en-US" dirty="0"/>
              <a:t>X- axis detection using the list of corners,</a:t>
            </a:r>
          </a:p>
          <a:p>
            <a:pPr marL="800100" lvl="1" indent="-342900">
              <a:buFont typeface="+mj-lt"/>
              <a:buAutoNum type="arabicPeriod"/>
            </a:pPr>
            <a:r>
              <a:rPr lang="en-US" dirty="0"/>
              <a:t>Detecting a verification point on a bar</a:t>
            </a:r>
          </a:p>
          <a:p>
            <a:pPr marL="800100" lvl="1" indent="-342900">
              <a:buFont typeface="+mj-lt"/>
              <a:buAutoNum type="arabicPeriod"/>
            </a:pPr>
            <a:r>
              <a:rPr lang="en-US" dirty="0"/>
              <a:t>Scanning along the x-axis and storing all the </a:t>
            </a:r>
            <a:r>
              <a:rPr lang="en-US" b="1" dirty="0"/>
              <a:t>gaps </a:t>
            </a:r>
            <a:r>
              <a:rPr lang="en-US" dirty="0"/>
              <a:t>with their colors and sizes.</a:t>
            </a:r>
          </a:p>
          <a:p>
            <a:pPr marL="800100" lvl="1" indent="-342900">
              <a:buFont typeface="+mj-lt"/>
              <a:buAutoNum type="arabicPeriod"/>
            </a:pPr>
            <a:r>
              <a:rPr lang="en-US" dirty="0"/>
              <a:t>Calculating thickness of a bar(most occurring thickness of gap) and computing all the bars.</a:t>
            </a:r>
          </a:p>
          <a:p>
            <a:pPr marL="800100" lvl="1" indent="-342900">
              <a:buFont typeface="+mj-lt"/>
              <a:buAutoNum type="arabicPeriod"/>
            </a:pPr>
            <a:r>
              <a:rPr lang="en-US" dirty="0"/>
              <a:t>Calculating Vertical heights.</a:t>
            </a:r>
            <a:endParaRPr lang="en-IN" dirty="0"/>
          </a:p>
        </p:txBody>
      </p:sp>
      <p:pic>
        <p:nvPicPr>
          <p:cNvPr id="5" name="Picture 4">
            <a:extLst>
              <a:ext uri="{FF2B5EF4-FFF2-40B4-BE49-F238E27FC236}">
                <a16:creationId xmlns:a16="http://schemas.microsoft.com/office/drawing/2014/main" id="{D8416165-5EA8-41FA-B771-05890939ED33}"/>
              </a:ext>
            </a:extLst>
          </p:cNvPr>
          <p:cNvPicPr>
            <a:picLocks noChangeAspect="1"/>
          </p:cNvPicPr>
          <p:nvPr/>
        </p:nvPicPr>
        <p:blipFill>
          <a:blip r:embed="rId2"/>
          <a:stretch>
            <a:fillRect/>
          </a:stretch>
        </p:blipFill>
        <p:spPr>
          <a:xfrm>
            <a:off x="9819861" y="0"/>
            <a:ext cx="2387932" cy="1779500"/>
          </a:xfrm>
          <a:prstGeom prst="rect">
            <a:avLst/>
          </a:prstGeom>
        </p:spPr>
      </p:pic>
    </p:spTree>
    <p:extLst>
      <p:ext uri="{BB962C8B-B14F-4D97-AF65-F5344CB8AC3E}">
        <p14:creationId xmlns:p14="http://schemas.microsoft.com/office/powerpoint/2010/main" val="3760204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101B-D12A-4C51-832F-ABAF1CB7E202}"/>
              </a:ext>
            </a:extLst>
          </p:cNvPr>
          <p:cNvSpPr>
            <a:spLocks noGrp="1"/>
          </p:cNvSpPr>
          <p:nvPr>
            <p:ph type="title"/>
          </p:nvPr>
        </p:nvSpPr>
        <p:spPr/>
        <p:txBody>
          <a:bodyPr/>
          <a:lstStyle/>
          <a:p>
            <a:r>
              <a:rPr lang="en-IN" dirty="0"/>
              <a:t>Pie Chart Value detection</a:t>
            </a:r>
          </a:p>
        </p:txBody>
      </p:sp>
      <p:sp>
        <p:nvSpPr>
          <p:cNvPr id="3" name="Content Placeholder 2">
            <a:extLst>
              <a:ext uri="{FF2B5EF4-FFF2-40B4-BE49-F238E27FC236}">
                <a16:creationId xmlns:a16="http://schemas.microsoft.com/office/drawing/2014/main" id="{E7F39993-17B4-4D87-8E05-6C49E5617443}"/>
              </a:ext>
            </a:extLst>
          </p:cNvPr>
          <p:cNvSpPr>
            <a:spLocks noGrp="1"/>
          </p:cNvSpPr>
          <p:nvPr>
            <p:ph idx="1"/>
          </p:nvPr>
        </p:nvSpPr>
        <p:spPr>
          <a:xfrm>
            <a:off x="1451579" y="2015732"/>
            <a:ext cx="9603275" cy="4037749"/>
          </a:xfrm>
        </p:spPr>
        <p:txBody>
          <a:bodyPr>
            <a:normAutofit lnSpcReduction="10000"/>
          </a:bodyPr>
          <a:lstStyle/>
          <a:p>
            <a:r>
              <a:rPr lang="en-US" dirty="0"/>
              <a:t>In Pie Charts the value representation is very different from bar graph, and it is not used to represent the absolute values of a category but just the share of it in percentages. For example : Market Share of various car manufacturers in the market.</a:t>
            </a:r>
          </a:p>
          <a:p>
            <a:r>
              <a:rPr lang="en-US" dirty="0"/>
              <a:t>The step by step approach used for value detection in a pie chart.</a:t>
            </a:r>
          </a:p>
          <a:p>
            <a:pPr marL="800100" lvl="1" indent="-342900">
              <a:buFont typeface="+mj-lt"/>
              <a:buAutoNum type="arabicPeriod"/>
            </a:pPr>
            <a:r>
              <a:rPr lang="en-US" dirty="0"/>
              <a:t>We detect the center using 8 different points using a circle around the corners with a radius </a:t>
            </a:r>
            <a:r>
              <a:rPr lang="en-US" b="1" dirty="0"/>
              <a:t>R </a:t>
            </a:r>
            <a:r>
              <a:rPr lang="en-US" dirty="0"/>
              <a:t> which is defined on basis of the dimension of the image.</a:t>
            </a:r>
          </a:p>
          <a:p>
            <a:pPr marL="800100" lvl="1" indent="-342900">
              <a:buFont typeface="+mj-lt"/>
              <a:buAutoNum type="arabicPeriod"/>
            </a:pPr>
            <a:r>
              <a:rPr lang="en-US" dirty="0"/>
              <a:t>Calculating the radius by creating the circle around the center and then incrementing it and checking 4 points on that circle.</a:t>
            </a:r>
          </a:p>
          <a:p>
            <a:pPr marL="800100" lvl="1" indent="-342900">
              <a:buFont typeface="+mj-lt"/>
              <a:buAutoNum type="arabicPeriod"/>
            </a:pPr>
            <a:r>
              <a:rPr lang="en-IN" dirty="0"/>
              <a:t>We detect the edges around the centre point.</a:t>
            </a:r>
          </a:p>
          <a:p>
            <a:pPr marL="800100" lvl="1" indent="-342900">
              <a:buFont typeface="+mj-lt"/>
              <a:buAutoNum type="arabicPeriod"/>
            </a:pPr>
            <a:r>
              <a:rPr lang="en-IN" dirty="0"/>
              <a:t>Calculating points on the edge of the pie chart </a:t>
            </a:r>
          </a:p>
          <a:p>
            <a:pPr marL="800100" lvl="1" indent="-342900">
              <a:buFont typeface="+mj-lt"/>
              <a:buAutoNum type="arabicPeriod"/>
            </a:pPr>
            <a:r>
              <a:rPr lang="en-IN" dirty="0"/>
              <a:t>Calculating the angle subtended by the detected sectors.</a:t>
            </a:r>
          </a:p>
          <a:p>
            <a:pPr marL="800100" lvl="1" indent="-342900">
              <a:buFont typeface="+mj-lt"/>
              <a:buAutoNum type="arabicPeriod"/>
            </a:pPr>
            <a:endParaRPr lang="en-IN" dirty="0"/>
          </a:p>
        </p:txBody>
      </p:sp>
      <p:pic>
        <p:nvPicPr>
          <p:cNvPr id="5" name="Picture 4">
            <a:extLst>
              <a:ext uri="{FF2B5EF4-FFF2-40B4-BE49-F238E27FC236}">
                <a16:creationId xmlns:a16="http://schemas.microsoft.com/office/drawing/2014/main" id="{20C8EBA4-2EAE-4119-B369-1C30C629058F}"/>
              </a:ext>
            </a:extLst>
          </p:cNvPr>
          <p:cNvPicPr>
            <a:picLocks noChangeAspect="1"/>
          </p:cNvPicPr>
          <p:nvPr/>
        </p:nvPicPr>
        <p:blipFill>
          <a:blip r:embed="rId2"/>
          <a:stretch>
            <a:fillRect/>
          </a:stretch>
        </p:blipFill>
        <p:spPr>
          <a:xfrm>
            <a:off x="10429461" y="0"/>
            <a:ext cx="1762539" cy="1733822"/>
          </a:xfrm>
          <a:prstGeom prst="rect">
            <a:avLst/>
          </a:prstGeom>
        </p:spPr>
      </p:pic>
    </p:spTree>
    <p:extLst>
      <p:ext uri="{BB962C8B-B14F-4D97-AF65-F5344CB8AC3E}">
        <p14:creationId xmlns:p14="http://schemas.microsoft.com/office/powerpoint/2010/main" val="2462541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B168C-9C53-43E2-AE4B-0222633DC1F6}"/>
              </a:ext>
            </a:extLst>
          </p:cNvPr>
          <p:cNvSpPr>
            <a:spLocks noGrp="1"/>
          </p:cNvSpPr>
          <p:nvPr>
            <p:ph type="title"/>
          </p:nvPr>
        </p:nvSpPr>
        <p:spPr/>
        <p:txBody>
          <a:bodyPr/>
          <a:lstStyle/>
          <a:p>
            <a:r>
              <a:rPr lang="en-IN" dirty="0"/>
              <a:t>XLSX Writer</a:t>
            </a:r>
          </a:p>
        </p:txBody>
      </p:sp>
      <p:sp>
        <p:nvSpPr>
          <p:cNvPr id="3" name="Content Placeholder 2">
            <a:extLst>
              <a:ext uri="{FF2B5EF4-FFF2-40B4-BE49-F238E27FC236}">
                <a16:creationId xmlns:a16="http://schemas.microsoft.com/office/drawing/2014/main" id="{0B8075EC-6798-4D7E-88AF-B1E9E10F86E3}"/>
              </a:ext>
            </a:extLst>
          </p:cNvPr>
          <p:cNvSpPr>
            <a:spLocks noGrp="1"/>
          </p:cNvSpPr>
          <p:nvPr>
            <p:ph idx="1"/>
          </p:nvPr>
        </p:nvSpPr>
        <p:spPr/>
        <p:txBody>
          <a:bodyPr/>
          <a:lstStyle/>
          <a:p>
            <a:r>
              <a:rPr lang="en-US" dirty="0"/>
              <a:t>To export the data generated by the Bar graph or pie chart algorithm we use Xlsxwriter library Of Python. It is an open-source and free to use tool.</a:t>
            </a:r>
          </a:p>
          <a:p>
            <a:r>
              <a:rPr lang="en-US" dirty="0"/>
              <a:t>Using this tool, we can write text, merge cells, export images and it even has the support for Pandas so that one could directly put their data frame to an excel file.</a:t>
            </a:r>
          </a:p>
          <a:p>
            <a:r>
              <a:rPr lang="en-US" dirty="0"/>
              <a:t>We made use of it’s cell formatting feature to make the output Excel file legible and presentable.</a:t>
            </a:r>
            <a:endParaRPr lang="en-IN" dirty="0"/>
          </a:p>
        </p:txBody>
      </p:sp>
    </p:spTree>
    <p:extLst>
      <p:ext uri="{BB962C8B-B14F-4D97-AF65-F5344CB8AC3E}">
        <p14:creationId xmlns:p14="http://schemas.microsoft.com/office/powerpoint/2010/main" val="14548989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98</TotalTime>
  <Words>939</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Gallery</vt:lpstr>
      <vt:lpstr>Smarter Charts</vt:lpstr>
      <vt:lpstr>Introduction</vt:lpstr>
      <vt:lpstr>PowerPoint Presentation</vt:lpstr>
      <vt:lpstr>The Web Application </vt:lpstr>
      <vt:lpstr>Image classification</vt:lpstr>
      <vt:lpstr>Architecture of our Network</vt:lpstr>
      <vt:lpstr>Bar graph value detection</vt:lpstr>
      <vt:lpstr>Pie Chart Value detection</vt:lpstr>
      <vt:lpstr>XLSX Writer</vt:lpstr>
      <vt:lpstr>XLSX Writer</vt:lpstr>
      <vt:lpstr>Result of Pie Chart</vt:lpstr>
      <vt:lpstr>Result of Bar Graph</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Smarter Charts</dc:title>
  <dc:creator>aakash gupta</dc:creator>
  <cp:lastModifiedBy>aakash gupta</cp:lastModifiedBy>
  <cp:revision>19</cp:revision>
  <dcterms:created xsi:type="dcterms:W3CDTF">2020-07-27T16:21:30Z</dcterms:created>
  <dcterms:modified xsi:type="dcterms:W3CDTF">2020-07-27T17:59:42Z</dcterms:modified>
</cp:coreProperties>
</file>