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71" r:id="rId10"/>
    <p:sldId id="263" r:id="rId11"/>
    <p:sldId id="264" r:id="rId12"/>
    <p:sldId id="265" r:id="rId13"/>
    <p:sldId id="266" r:id="rId14"/>
    <p:sldId id="267" r:id="rId15"/>
    <p:sldId id="268" r:id="rId16"/>
    <p:sldId id="272" r:id="rId17"/>
    <p:sldId id="269" r:id="rId18"/>
    <p:sldId id="270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CASE STUDY -1</a:t>
            </a:r>
            <a:br>
              <a:rPr lang="en-IN" dirty="0" smtClean="0"/>
            </a:br>
            <a:r>
              <a:rPr lang="en-IN" dirty="0" smtClean="0"/>
              <a:t>Machine Learning Lab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Name: Aakash </a:t>
            </a:r>
            <a:r>
              <a:rPr lang="en-IN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kumar</a:t>
            </a:r>
            <a:r>
              <a:rPr lang="en-I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						group : B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I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Uid:18bcs6007									submitted to: Mrs . </a:t>
            </a:r>
            <a:r>
              <a:rPr lang="en-IN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Shifali</a:t>
            </a:r>
            <a:r>
              <a:rPr lang="en-I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																mam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A Conversation With BlackLine's Machine Learning Expert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936" y="1140977"/>
            <a:ext cx="4508240" cy="253588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81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128" y="2318534"/>
            <a:ext cx="10291375" cy="3924903"/>
          </a:xfrm>
        </p:spPr>
        <p:txBody>
          <a:bodyPr/>
          <a:lstStyle/>
          <a:p>
            <a:r>
              <a:rPr lang="en-IN" sz="7000" dirty="0" err="1" smtClean="0">
                <a:solidFill>
                  <a:schemeClr val="accent6">
                    <a:lumMod val="75000"/>
                  </a:schemeClr>
                </a:solidFill>
              </a:rPr>
              <a:t>Kernal</a:t>
            </a:r>
            <a:r>
              <a:rPr lang="en-IN" sz="7000" dirty="0" smtClean="0">
                <a:solidFill>
                  <a:schemeClr val="accent6">
                    <a:lumMod val="75000"/>
                  </a:schemeClr>
                </a:solidFill>
              </a:rPr>
              <a:t> Density Estimation (KDE) PLOTS </a:t>
            </a:r>
            <a:br>
              <a:rPr lang="en-IN" sz="70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along with normalised plots</a:t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i.e. NORMALISATION 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08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TARGET_deathRate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1" y="2704029"/>
            <a:ext cx="10966021" cy="349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9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PctBachDeg25_Over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58" y="2724601"/>
            <a:ext cx="11228614" cy="360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5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medIncome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11" y="2622337"/>
            <a:ext cx="10930460" cy="366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3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583" y="3771900"/>
            <a:ext cx="9017746" cy="1027489"/>
          </a:xfrm>
        </p:spPr>
        <p:txBody>
          <a:bodyPr/>
          <a:lstStyle/>
          <a:p>
            <a:r>
              <a:rPr lang="en-IN" sz="7200" dirty="0" smtClean="0">
                <a:solidFill>
                  <a:schemeClr val="accent6">
                    <a:lumMod val="75000"/>
                  </a:schemeClr>
                </a:solidFill>
              </a:rPr>
              <a:t>HEAT MAP </a:t>
            </a:r>
            <a:endParaRPr lang="en-IN" sz="7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36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577" y="199504"/>
            <a:ext cx="7485423" cy="6658495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54955" y="767443"/>
            <a:ext cx="2793157" cy="2128157"/>
          </a:xfrm>
        </p:spPr>
        <p:txBody>
          <a:bodyPr/>
          <a:lstStyle/>
          <a:p>
            <a:r>
              <a:rPr lang="en-US" sz="1800" dirty="0"/>
              <a:t>A </a:t>
            </a:r>
            <a:r>
              <a:rPr lang="en-US" sz="1800" b="1" dirty="0" err="1"/>
              <a:t>heatmap</a:t>
            </a:r>
            <a:r>
              <a:rPr lang="en-US" sz="1800" dirty="0"/>
              <a:t> is a graphical representation of data that uses a system of color-coding to represent different values. </a:t>
            </a:r>
            <a:endParaRPr lang="en-IN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55006" y="3145608"/>
            <a:ext cx="3727289" cy="2895599"/>
          </a:xfrm>
        </p:spPr>
        <p:txBody>
          <a:bodyPr>
            <a:normAutofit/>
          </a:bodyPr>
          <a:lstStyle/>
          <a:p>
            <a:r>
              <a:rPr lang="en-IN" dirty="0" smtClean="0"/>
              <a:t>Here we find that very few columns have correlation above 0.4 :</a:t>
            </a:r>
          </a:p>
          <a:p>
            <a:r>
              <a:rPr lang="en-IN" sz="1300" dirty="0">
                <a:solidFill>
                  <a:schemeClr val="bg1"/>
                </a:solidFill>
              </a:rPr>
              <a:t>PctEmployed16_Over </a:t>
            </a:r>
            <a:r>
              <a:rPr lang="en-IN" sz="1300" dirty="0" smtClean="0">
                <a:solidFill>
                  <a:schemeClr val="bg1"/>
                </a:solidFill>
              </a:rPr>
              <a:t> 		 0.403575 </a:t>
            </a:r>
            <a:r>
              <a:rPr lang="en-IN" sz="1300" dirty="0" err="1" smtClean="0">
                <a:solidFill>
                  <a:schemeClr val="bg1"/>
                </a:solidFill>
              </a:rPr>
              <a:t>PctPublicCoverage</a:t>
            </a:r>
            <a:r>
              <a:rPr lang="en-IN" sz="1300" dirty="0" smtClean="0">
                <a:solidFill>
                  <a:schemeClr val="bg1"/>
                </a:solidFill>
              </a:rPr>
              <a:t>		 </a:t>
            </a:r>
            <a:r>
              <a:rPr lang="en-IN" sz="1300" dirty="0">
                <a:solidFill>
                  <a:schemeClr val="bg1"/>
                </a:solidFill>
              </a:rPr>
              <a:t>0.404572 </a:t>
            </a:r>
            <a:br>
              <a:rPr lang="en-IN" sz="1300" dirty="0">
                <a:solidFill>
                  <a:schemeClr val="bg1"/>
                </a:solidFill>
              </a:rPr>
            </a:br>
            <a:r>
              <a:rPr lang="en-IN" sz="1300" dirty="0" smtClean="0">
                <a:solidFill>
                  <a:schemeClr val="bg1"/>
                </a:solidFill>
              </a:rPr>
              <a:t>PctHS25_Over 			 0.404589 </a:t>
            </a:r>
            <a:br>
              <a:rPr lang="en-IN" sz="1300" dirty="0" smtClean="0">
                <a:solidFill>
                  <a:schemeClr val="bg1"/>
                </a:solidFill>
              </a:rPr>
            </a:br>
            <a:r>
              <a:rPr lang="en-IN" sz="1300" dirty="0" err="1" smtClean="0">
                <a:solidFill>
                  <a:schemeClr val="bg1"/>
                </a:solidFill>
              </a:rPr>
              <a:t>medIncome</a:t>
            </a:r>
            <a:r>
              <a:rPr lang="en-IN" sz="1300" dirty="0" smtClean="0">
                <a:solidFill>
                  <a:schemeClr val="bg1"/>
                </a:solidFill>
              </a:rPr>
              <a:t> 			0.428615 </a:t>
            </a:r>
            <a:r>
              <a:rPr lang="en-IN" sz="1300" dirty="0" err="1">
                <a:solidFill>
                  <a:schemeClr val="bg1"/>
                </a:solidFill>
              </a:rPr>
              <a:t>povertyPercent</a:t>
            </a:r>
            <a:r>
              <a:rPr lang="en-IN" sz="1300" dirty="0">
                <a:solidFill>
                  <a:schemeClr val="bg1"/>
                </a:solidFill>
              </a:rPr>
              <a:t> </a:t>
            </a:r>
            <a:r>
              <a:rPr lang="en-IN" sz="1300" dirty="0" smtClean="0">
                <a:solidFill>
                  <a:schemeClr val="bg1"/>
                </a:solidFill>
              </a:rPr>
              <a:t>			0.429389 </a:t>
            </a:r>
            <a:r>
              <a:rPr lang="en-IN" sz="1300" dirty="0" err="1">
                <a:solidFill>
                  <a:schemeClr val="bg1"/>
                </a:solidFill>
              </a:rPr>
              <a:t>PctPublicCoverageAlone</a:t>
            </a:r>
            <a:r>
              <a:rPr lang="en-IN" sz="1300" dirty="0">
                <a:solidFill>
                  <a:schemeClr val="bg1"/>
                </a:solidFill>
              </a:rPr>
              <a:t> </a:t>
            </a:r>
            <a:r>
              <a:rPr lang="en-IN" sz="1300" dirty="0" smtClean="0">
                <a:solidFill>
                  <a:schemeClr val="bg1"/>
                </a:solidFill>
              </a:rPr>
              <a:t> 	0.449358 </a:t>
            </a:r>
            <a:r>
              <a:rPr lang="en-IN" sz="1300" dirty="0" err="1">
                <a:solidFill>
                  <a:schemeClr val="bg1"/>
                </a:solidFill>
              </a:rPr>
              <a:t>incidenceRate</a:t>
            </a:r>
            <a:r>
              <a:rPr lang="en-IN" sz="1300" dirty="0">
                <a:solidFill>
                  <a:schemeClr val="bg1"/>
                </a:solidFill>
              </a:rPr>
              <a:t> </a:t>
            </a:r>
            <a:r>
              <a:rPr lang="en-IN" sz="1300" dirty="0" smtClean="0">
                <a:solidFill>
                  <a:schemeClr val="bg1"/>
                </a:solidFill>
              </a:rPr>
              <a:t>			0.449432 </a:t>
            </a:r>
            <a:r>
              <a:rPr lang="en-IN" sz="1300" dirty="0">
                <a:solidFill>
                  <a:schemeClr val="bg1"/>
                </a:solidFill>
              </a:rPr>
              <a:t>PctBachDeg25_Over </a:t>
            </a:r>
            <a:r>
              <a:rPr lang="en-IN" sz="1300" dirty="0" smtClean="0">
                <a:solidFill>
                  <a:schemeClr val="bg1"/>
                </a:solidFill>
              </a:rPr>
              <a:t>		0.485477 </a:t>
            </a:r>
            <a:r>
              <a:rPr lang="en-IN" sz="1300" dirty="0" err="1">
                <a:solidFill>
                  <a:schemeClr val="bg1"/>
                </a:solidFill>
              </a:rPr>
              <a:t>TARGET_deathRate</a:t>
            </a:r>
            <a:r>
              <a:rPr lang="en-IN" sz="1300" dirty="0">
                <a:solidFill>
                  <a:schemeClr val="bg1"/>
                </a:solidFill>
              </a:rPr>
              <a:t> </a:t>
            </a:r>
            <a:r>
              <a:rPr lang="en-IN" sz="1300" dirty="0" smtClean="0">
                <a:solidFill>
                  <a:schemeClr val="bg1"/>
                </a:solidFill>
              </a:rPr>
              <a:t>		</a:t>
            </a:r>
            <a:r>
              <a:rPr lang="en-IN" dirty="0" smtClean="0">
                <a:solidFill>
                  <a:schemeClr val="bg1"/>
                </a:solidFill>
              </a:rPr>
              <a:t>1.000000</a:t>
            </a:r>
          </a:p>
        </p:txBody>
      </p:sp>
    </p:spTree>
    <p:extLst>
      <p:ext uri="{BB962C8B-B14F-4D97-AF65-F5344CB8AC3E}">
        <p14:creationId xmlns:p14="http://schemas.microsoft.com/office/powerpoint/2010/main" val="289512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OLS REGRESSION </a:t>
            </a:r>
            <a:br>
              <a:rPr lang="en-IN" dirty="0" smtClean="0"/>
            </a:br>
            <a:r>
              <a:rPr lang="en-IN" dirty="0" smtClean="0"/>
              <a:t>RESULT</a:t>
            </a:r>
            <a:endParaRPr lang="en-IN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R-squared value : 0.74</a:t>
            </a:r>
          </a:p>
          <a:p>
            <a:r>
              <a:rPr lang="en-IN" dirty="0" smtClean="0"/>
              <a:t>Adj. R-squared </a:t>
            </a:r>
            <a:r>
              <a:rPr lang="en-IN" dirty="0"/>
              <a:t>value : </a:t>
            </a:r>
            <a:r>
              <a:rPr lang="en-IN" dirty="0" smtClean="0"/>
              <a:t>0.738</a:t>
            </a:r>
          </a:p>
          <a:p>
            <a:r>
              <a:rPr lang="en-IN" dirty="0" smtClean="0"/>
              <a:t>Skew : 0.128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324" y="0"/>
            <a:ext cx="6920993" cy="647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46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 smtClean="0"/>
              <a:t>Error Analysis</a:t>
            </a:r>
            <a:endParaRPr lang="en-IN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14" y="2841171"/>
            <a:ext cx="5842660" cy="401682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268" y="2841171"/>
            <a:ext cx="4997527" cy="401682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8270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226" y="2699657"/>
            <a:ext cx="2793158" cy="1600200"/>
          </a:xfrm>
        </p:spPr>
        <p:txBody>
          <a:bodyPr/>
          <a:lstStyle/>
          <a:p>
            <a:pPr algn="ctr"/>
            <a:r>
              <a:rPr lang="en-IN" sz="3000" dirty="0" smtClean="0"/>
              <a:t>PREDICTION</a:t>
            </a:r>
            <a:br>
              <a:rPr lang="en-IN" sz="3000" dirty="0" smtClean="0"/>
            </a:br>
            <a:r>
              <a:rPr lang="en-IN" sz="3000" dirty="0"/>
              <a:t>	</a:t>
            </a:r>
            <a:r>
              <a:rPr lang="en-IN" sz="3000" dirty="0" smtClean="0"/>
              <a:t>VS</a:t>
            </a:r>
            <a:br>
              <a:rPr lang="en-IN" sz="3000" dirty="0" smtClean="0"/>
            </a:br>
            <a:r>
              <a:rPr lang="en-IN" sz="3000" dirty="0" smtClean="0"/>
              <a:t>ACTUAL VALUES</a:t>
            </a:r>
            <a:endParaRPr lang="en-IN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369" y="1758517"/>
            <a:ext cx="4966832" cy="37981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4506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OPTIMISATION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sz="5000" dirty="0" smtClean="0"/>
              <a:t>VIF TABLE:</a:t>
            </a:r>
            <a:endParaRPr lang="en-IN" sz="5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082" y="105976"/>
            <a:ext cx="3055139" cy="64768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itle 1"/>
          <p:cNvSpPr txBox="1">
            <a:spLocks/>
          </p:cNvSpPr>
          <p:nvPr/>
        </p:nvSpPr>
        <p:spPr bwMode="gray">
          <a:xfrm>
            <a:off x="1154954" y="4672879"/>
            <a:ext cx="2793158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1500" dirty="0" smtClean="0"/>
              <a:t>Here we observe VIF values of some columns are very high thus removing those columns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247525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2663" y="610797"/>
            <a:ext cx="8825658" cy="2677648"/>
          </a:xfrm>
        </p:spPr>
        <p:txBody>
          <a:bodyPr/>
          <a:lstStyle/>
          <a:p>
            <a:r>
              <a:rPr lang="en-IN" dirty="0" smtClean="0"/>
              <a:t>DATA VISUALIZATION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6734" y="3155021"/>
            <a:ext cx="8825658" cy="861420"/>
          </a:xfrm>
        </p:spPr>
        <p:txBody>
          <a:bodyPr>
            <a:normAutofit/>
          </a:bodyPr>
          <a:lstStyle/>
          <a:p>
            <a:r>
              <a:rPr lang="en-IN" sz="4000" dirty="0" smtClean="0"/>
              <a:t>And analysis</a:t>
            </a:r>
            <a:endParaRPr lang="en-IN" sz="4000" dirty="0"/>
          </a:p>
        </p:txBody>
      </p:sp>
      <p:pic>
        <p:nvPicPr>
          <p:cNvPr id="2050" name="Picture 2" descr="Effective Ways How Data Analytics Help to Make a Better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03" y="3391593"/>
            <a:ext cx="4045573" cy="2697049"/>
          </a:xfrm>
          <a:prstGeom prst="roundRect">
            <a:avLst>
              <a:gd name="adj" fmla="val 23448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ata Science vs. Big Data vs. Data Analyti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868" y="3524596"/>
            <a:ext cx="4558303" cy="25640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23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327768"/>
            <a:ext cx="2793158" cy="1600200"/>
          </a:xfrm>
        </p:spPr>
        <p:txBody>
          <a:bodyPr/>
          <a:lstStyle/>
          <a:p>
            <a:r>
              <a:rPr lang="en-IN" dirty="0" smtClean="0"/>
              <a:t>OPTIMISATION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sz="5000" dirty="0" smtClean="0"/>
              <a:t>VIF TABLE:</a:t>
            </a:r>
            <a:endParaRPr lang="en-IN" sz="5000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1154954" y="4672879"/>
            <a:ext cx="2793158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1500" dirty="0" smtClean="0"/>
              <a:t>FINAL Reduced Table with all the VIF values less  than 3</a:t>
            </a:r>
            <a:endParaRPr lang="en-IN" sz="1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061" y="1461406"/>
            <a:ext cx="3448531" cy="37247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2162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Mean Squared Error </a:t>
            </a:r>
            <a:br>
              <a:rPr lang="en-IN" dirty="0" smtClean="0"/>
            </a:br>
            <a:r>
              <a:rPr lang="en-IN" dirty="0"/>
              <a:t>	</a:t>
            </a:r>
            <a:r>
              <a:rPr lang="en-IN" dirty="0" smtClean="0"/>
              <a:t>		and </a:t>
            </a:r>
            <a:br>
              <a:rPr lang="en-IN" dirty="0" smtClean="0"/>
            </a:br>
            <a:r>
              <a:rPr lang="en-IN" dirty="0" smtClean="0"/>
              <a:t>R2 value after optimisation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34" y="4871525"/>
            <a:ext cx="11482598" cy="131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43623"/>
            <a:ext cx="8761413" cy="706964"/>
          </a:xfrm>
        </p:spPr>
        <p:txBody>
          <a:bodyPr/>
          <a:lstStyle/>
          <a:p>
            <a:r>
              <a:rPr lang="en-IN" dirty="0" smtClean="0"/>
              <a:t>SCATTER PLOTS </a:t>
            </a:r>
            <a:r>
              <a:rPr lang="en-IN" sz="1600" dirty="0" smtClean="0"/>
              <a:t>against the </a:t>
            </a:r>
            <a:r>
              <a:rPr lang="en-IN" sz="1600" dirty="0" err="1" smtClean="0"/>
              <a:t>TARGET_deathRate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561178"/>
            <a:ext cx="4825157" cy="576262"/>
          </a:xfrm>
        </p:spPr>
        <p:txBody>
          <a:bodyPr/>
          <a:lstStyle/>
          <a:p>
            <a:r>
              <a:rPr lang="en-IN" sz="1500" dirty="0" err="1" smtClean="0"/>
              <a:t>avgDeathsPerYear</a:t>
            </a:r>
            <a:endParaRPr lang="en-IN" sz="15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76" y="3186094"/>
            <a:ext cx="3711991" cy="36859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61325" y="2573259"/>
            <a:ext cx="4825159" cy="576262"/>
          </a:xfrm>
        </p:spPr>
        <p:txBody>
          <a:bodyPr/>
          <a:lstStyle/>
          <a:p>
            <a:r>
              <a:rPr lang="en-IN" sz="1500" dirty="0" smtClean="0"/>
              <a:t>PctBatchDeg_25</a:t>
            </a:r>
            <a:endParaRPr lang="en-IN" sz="15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944" y="3277070"/>
            <a:ext cx="3439519" cy="35039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970" y="3212558"/>
            <a:ext cx="3671235" cy="36454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0" name="Text Placeholder 2"/>
          <p:cNvSpPr txBox="1">
            <a:spLocks/>
          </p:cNvSpPr>
          <p:nvPr/>
        </p:nvSpPr>
        <p:spPr>
          <a:xfrm>
            <a:off x="2101722" y="2190720"/>
            <a:ext cx="4825157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4707358" y="1441741"/>
            <a:ext cx="4825157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4984651" y="2593974"/>
            <a:ext cx="4825157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500" dirty="0" err="1" smtClean="0"/>
              <a:t>medIncome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356804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1072" y="1339082"/>
            <a:ext cx="8825658" cy="2677648"/>
          </a:xfrm>
        </p:spPr>
        <p:txBody>
          <a:bodyPr/>
          <a:lstStyle/>
          <a:p>
            <a:pPr algn="ctr"/>
            <a:r>
              <a:rPr lang="en-IN" dirty="0" smtClean="0"/>
              <a:t>Now let’s have a look on few of the OUTLIERS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96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950181"/>
            <a:ext cx="4436641" cy="1577946"/>
          </a:xfrm>
        </p:spPr>
        <p:txBody>
          <a:bodyPr>
            <a:normAutofit/>
          </a:bodyPr>
          <a:lstStyle/>
          <a:p>
            <a:r>
              <a:rPr lang="en-IN" sz="2800" dirty="0" smtClean="0"/>
              <a:t>PctBachDeg25_Over</a:t>
            </a:r>
            <a:endParaRPr lang="en-IN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183" y="1596728"/>
            <a:ext cx="4471419" cy="3340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itle 1"/>
          <p:cNvSpPr txBox="1">
            <a:spLocks/>
          </p:cNvSpPr>
          <p:nvPr/>
        </p:nvSpPr>
        <p:spPr bwMode="gray">
          <a:xfrm>
            <a:off x="7685226" y="4515355"/>
            <a:ext cx="3433231" cy="9953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Clearly the outliers are visible</a:t>
            </a:r>
            <a:endParaRPr lang="en-IN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33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950181"/>
            <a:ext cx="4436641" cy="1577946"/>
          </a:xfrm>
        </p:spPr>
        <p:txBody>
          <a:bodyPr>
            <a:normAutofit/>
          </a:bodyPr>
          <a:lstStyle/>
          <a:p>
            <a:r>
              <a:rPr lang="en-IN" sz="2800" dirty="0" err="1" smtClean="0"/>
              <a:t>incidenceRate</a:t>
            </a:r>
            <a:endParaRPr lang="en-IN" sz="2800" dirty="0"/>
          </a:p>
        </p:txBody>
      </p:sp>
      <p:sp>
        <p:nvSpPr>
          <p:cNvPr id="10" name="Title 1"/>
          <p:cNvSpPr txBox="1">
            <a:spLocks/>
          </p:cNvSpPr>
          <p:nvPr/>
        </p:nvSpPr>
        <p:spPr bwMode="gray">
          <a:xfrm>
            <a:off x="7685226" y="4515355"/>
            <a:ext cx="3433231" cy="9953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Clearly the outliers are visible</a:t>
            </a:r>
            <a:endParaRPr lang="en-IN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131" y="1570712"/>
            <a:ext cx="4471419" cy="33281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352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950181"/>
            <a:ext cx="4436641" cy="1577946"/>
          </a:xfrm>
        </p:spPr>
        <p:txBody>
          <a:bodyPr>
            <a:normAutofit/>
          </a:bodyPr>
          <a:lstStyle/>
          <a:p>
            <a:r>
              <a:rPr lang="en-IN" sz="2800" dirty="0" err="1" smtClean="0"/>
              <a:t>medincome</a:t>
            </a:r>
            <a:endParaRPr lang="en-IN" sz="2800" dirty="0"/>
          </a:p>
        </p:txBody>
      </p:sp>
      <p:sp>
        <p:nvSpPr>
          <p:cNvPr id="10" name="Title 1"/>
          <p:cNvSpPr txBox="1">
            <a:spLocks/>
          </p:cNvSpPr>
          <p:nvPr/>
        </p:nvSpPr>
        <p:spPr bwMode="gray">
          <a:xfrm>
            <a:off x="7685226" y="4515355"/>
            <a:ext cx="3433231" cy="9953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Clearly the outliers are visible</a:t>
            </a:r>
            <a:endParaRPr lang="en-IN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648" y="1684856"/>
            <a:ext cx="4534933" cy="33281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83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950181"/>
            <a:ext cx="4436641" cy="1577946"/>
          </a:xfrm>
        </p:spPr>
        <p:txBody>
          <a:bodyPr>
            <a:normAutofit/>
          </a:bodyPr>
          <a:lstStyle/>
          <a:p>
            <a:r>
              <a:rPr lang="en-IN" sz="2800" dirty="0" err="1" smtClean="0"/>
              <a:t>TARGET_deathRate</a:t>
            </a:r>
            <a:endParaRPr lang="en-IN" sz="2800" dirty="0"/>
          </a:p>
        </p:txBody>
      </p:sp>
      <p:sp>
        <p:nvSpPr>
          <p:cNvPr id="10" name="Title 1"/>
          <p:cNvSpPr txBox="1">
            <a:spLocks/>
          </p:cNvSpPr>
          <p:nvPr/>
        </p:nvSpPr>
        <p:spPr bwMode="gray">
          <a:xfrm>
            <a:off x="7685226" y="4515355"/>
            <a:ext cx="3433231" cy="9953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Clearly the outliers are visible</a:t>
            </a:r>
            <a:endParaRPr lang="en-IN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362" y="1427225"/>
            <a:ext cx="4471419" cy="3340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526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Handle Missing Values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59" y="2429500"/>
            <a:ext cx="11506874" cy="284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4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83</TotalTime>
  <Words>138</Words>
  <Application>Microsoft Office PowerPoint</Application>
  <PresentationFormat>Widescreen</PresentationFormat>
  <Paragraphs>40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Ion Boardroom</vt:lpstr>
      <vt:lpstr>CASE STUDY -1 Machine Learning Lab</vt:lpstr>
      <vt:lpstr>DATA VISUALIZATION</vt:lpstr>
      <vt:lpstr>SCATTER PLOTS against the TARGET_deathRate </vt:lpstr>
      <vt:lpstr>Now let’s have a look on few of the OUTLIERS</vt:lpstr>
      <vt:lpstr>PctBachDeg25_Over</vt:lpstr>
      <vt:lpstr>incidenceRate</vt:lpstr>
      <vt:lpstr>medincome</vt:lpstr>
      <vt:lpstr>TARGET_deathRate</vt:lpstr>
      <vt:lpstr>Handle Missing Values</vt:lpstr>
      <vt:lpstr>Kernal Density Estimation (KDE) PLOTS  along with normalised plots  i.e. NORMALISATION </vt:lpstr>
      <vt:lpstr>TARGET_deathRate</vt:lpstr>
      <vt:lpstr>PctBachDeg25_Over</vt:lpstr>
      <vt:lpstr>medIncome</vt:lpstr>
      <vt:lpstr>HEAT MAP </vt:lpstr>
      <vt:lpstr>A heatmap is a graphical representation of data that uses a system of color-coding to represent different values. </vt:lpstr>
      <vt:lpstr>OLS REGRESSION  RESULT</vt:lpstr>
      <vt:lpstr>Error Analysis</vt:lpstr>
      <vt:lpstr>PREDICTION  VS ACTUAL VALUES</vt:lpstr>
      <vt:lpstr>OPTIMISATION</vt:lpstr>
      <vt:lpstr>OPTIMISATION</vt:lpstr>
      <vt:lpstr>Mean Squared Error     and  R2 value after optimisation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Ashu</dc:creator>
  <cp:lastModifiedBy>Ashu</cp:lastModifiedBy>
  <cp:revision>8</cp:revision>
  <dcterms:created xsi:type="dcterms:W3CDTF">2020-08-11T13:21:41Z</dcterms:created>
  <dcterms:modified xsi:type="dcterms:W3CDTF">2020-08-11T14:54:58Z</dcterms:modified>
</cp:coreProperties>
</file>