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256" r:id="rId2"/>
    <p:sldId id="257" r:id="rId3"/>
    <p:sldId id="269" r:id="rId4"/>
    <p:sldId id="258" r:id="rId5"/>
    <p:sldId id="277" r:id="rId6"/>
    <p:sldId id="260" r:id="rId7"/>
    <p:sldId id="259" r:id="rId8"/>
    <p:sldId id="261" r:id="rId9"/>
    <p:sldId id="262" r:id="rId10"/>
    <p:sldId id="263" r:id="rId11"/>
    <p:sldId id="270" r:id="rId12"/>
    <p:sldId id="271" r:id="rId13"/>
    <p:sldId id="272" r:id="rId14"/>
    <p:sldId id="273" r:id="rId15"/>
    <p:sldId id="274" r:id="rId16"/>
    <p:sldId id="275" r:id="rId17"/>
    <p:sldId id="27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304" r:id="rId38"/>
    <p:sldId id="297" r:id="rId39"/>
    <p:sldId id="298" r:id="rId40"/>
    <p:sldId id="299" r:id="rId41"/>
    <p:sldId id="337" r:id="rId42"/>
    <p:sldId id="348" r:id="rId43"/>
    <p:sldId id="347" r:id="rId44"/>
    <p:sldId id="349" r:id="rId45"/>
    <p:sldId id="350" r:id="rId46"/>
    <p:sldId id="338" r:id="rId47"/>
    <p:sldId id="351" r:id="rId48"/>
    <p:sldId id="352" r:id="rId49"/>
    <p:sldId id="353" r:id="rId50"/>
    <p:sldId id="354" r:id="rId51"/>
    <p:sldId id="339" r:id="rId52"/>
    <p:sldId id="355" r:id="rId53"/>
    <p:sldId id="356" r:id="rId54"/>
    <p:sldId id="357" r:id="rId55"/>
    <p:sldId id="358" r:id="rId56"/>
    <p:sldId id="340" r:id="rId57"/>
    <p:sldId id="360" r:id="rId58"/>
    <p:sldId id="361" r:id="rId59"/>
    <p:sldId id="362" r:id="rId60"/>
    <p:sldId id="363" r:id="rId61"/>
    <p:sldId id="341" r:id="rId62"/>
    <p:sldId id="368" r:id="rId63"/>
    <p:sldId id="369" r:id="rId64"/>
    <p:sldId id="370" r:id="rId65"/>
    <p:sldId id="359" r:id="rId66"/>
    <p:sldId id="364" r:id="rId67"/>
    <p:sldId id="365" r:id="rId68"/>
    <p:sldId id="366" r:id="rId69"/>
    <p:sldId id="367"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34" r:id="rId100"/>
    <p:sldId id="335" r:id="rId101"/>
    <p:sldId id="374" r:id="rId102"/>
    <p:sldId id="336" r:id="rId103"/>
    <p:sldId id="375" r:id="rId104"/>
    <p:sldId id="376" r:id="rId105"/>
    <p:sldId id="377" r:id="rId106"/>
    <p:sldId id="378" r:id="rId107"/>
    <p:sldId id="380" r:id="rId108"/>
    <p:sldId id="381" r:id="rId109"/>
    <p:sldId id="379" r:id="rId110"/>
    <p:sldId id="382" r:id="rId111"/>
    <p:sldId id="383" r:id="rId112"/>
    <p:sldId id="384" r:id="rId113"/>
    <p:sldId id="385" r:id="rId114"/>
    <p:sldId id="386" r:id="rId115"/>
    <p:sldId id="342" r:id="rId116"/>
    <p:sldId id="387" r:id="rId117"/>
    <p:sldId id="388" r:id="rId118"/>
    <p:sldId id="392" r:id="rId119"/>
    <p:sldId id="396" r:id="rId120"/>
    <p:sldId id="394" r:id="rId121"/>
    <p:sldId id="395" r:id="rId122"/>
    <p:sldId id="397" r:id="rId123"/>
    <p:sldId id="398" r:id="rId124"/>
    <p:sldId id="399" r:id="rId125"/>
    <p:sldId id="400" r:id="rId126"/>
    <p:sldId id="389" r:id="rId127"/>
    <p:sldId id="390" r:id="rId128"/>
    <p:sldId id="391" r:id="rId129"/>
    <p:sldId id="343" r:id="rId130"/>
    <p:sldId id="402" r:id="rId131"/>
    <p:sldId id="393" r:id="rId132"/>
    <p:sldId id="401" r:id="rId133"/>
    <p:sldId id="403" r:id="rId134"/>
    <p:sldId id="404" r:id="rId135"/>
    <p:sldId id="408" r:id="rId136"/>
    <p:sldId id="405" r:id="rId137"/>
    <p:sldId id="406" r:id="rId138"/>
    <p:sldId id="407" r:id="rId139"/>
    <p:sldId id="344" r:id="rId140"/>
    <p:sldId id="371" r:id="rId141"/>
    <p:sldId id="372" r:id="rId142"/>
    <p:sldId id="373"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34" autoAdjust="0"/>
    <p:restoredTop sz="94660"/>
  </p:normalViewPr>
  <p:slideViewPr>
    <p:cSldViewPr>
      <p:cViewPr varScale="1">
        <p:scale>
          <a:sx n="74" d="100"/>
          <a:sy n="74" d="100"/>
        </p:scale>
        <p:origin x="-9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BB0FB-CC9A-4D49-A895-31A5C62F1FDE}" type="datetimeFigureOut">
              <a:rPr lang="en-US" smtClean="0"/>
              <a:pPr/>
              <a:t>3/13/2017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F2EA6-09BE-4738-940D-1D3B5E3C584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BF2EA6-09BE-4738-940D-1D3B5E3C584F}"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0043F-3F61-4756-A953-F817A71882D0}" type="slidenum">
              <a:rPr lang="en-US" smtClean="0"/>
              <a:pPr/>
              <a:t>100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0043F-3F61-4756-A953-F817A71882D0}" type="slidenum">
              <a:rPr lang="en-US" smtClean="0"/>
              <a:pPr/>
              <a:t>115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0043F-3F61-4756-A953-F817A71882D0}" type="slidenum">
              <a:rPr lang="en-US" smtClean="0"/>
              <a:pPr/>
              <a:t>129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0043F-3F61-4756-A953-F817A71882D0}" type="slidenum">
              <a:rPr lang="en-US" smtClean="0"/>
              <a:pPr/>
              <a:t>139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1481D7-41A0-4597-8428-CA6225C32282}" type="datetimeFigureOut">
              <a:rPr lang="en-US" smtClean="0"/>
              <a:pPr/>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735C8A-4B04-4500-A618-F67B8528D68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481D7-41A0-4597-8428-CA6225C32282}" type="datetimeFigureOut">
              <a:rPr lang="en-US" smtClean="0"/>
              <a:pPr/>
              <a:t>3/13/2017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35C8A-4B04-4500-A618-F67B8528D68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357166"/>
            <a:ext cx="7772400" cy="1500198"/>
          </a:xfrm>
        </p:spPr>
        <p:txBody>
          <a:bodyPr>
            <a:normAutofit/>
          </a:bodyPr>
          <a:lstStyle/>
          <a:p>
            <a:r>
              <a:rPr lang="en-US" dirty="0" smtClean="0"/>
              <a:t>ASSEMBLY LANGUAGE </a:t>
            </a:r>
            <a:br>
              <a:rPr lang="en-US" dirty="0" smtClean="0"/>
            </a:br>
            <a:r>
              <a:rPr lang="en-US" dirty="0" smtClean="0"/>
              <a:t>PROGRAMMING  </a:t>
            </a:r>
            <a:endParaRPr lang="en-US" dirty="0"/>
          </a:p>
        </p:txBody>
      </p:sp>
      <p:sp>
        <p:nvSpPr>
          <p:cNvPr id="3" name="Subtitle 2"/>
          <p:cNvSpPr>
            <a:spLocks noGrp="1"/>
          </p:cNvSpPr>
          <p:nvPr>
            <p:ph type="subTitle" idx="1"/>
          </p:nvPr>
        </p:nvSpPr>
        <p:spPr>
          <a:xfrm>
            <a:off x="1357290" y="1857364"/>
            <a:ext cx="6400800" cy="1752600"/>
          </a:xfrm>
        </p:spPr>
        <p:txBody>
          <a:bodyPr/>
          <a:lstStyle/>
          <a:p>
            <a:r>
              <a:rPr lang="en-US" b="1" dirty="0" smtClean="0">
                <a:solidFill>
                  <a:srgbClr val="FF0000"/>
                </a:solidFill>
              </a:rPr>
              <a:t>For 8085 microprocessor</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4 </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800" b="1" u="sng" dirty="0" smtClean="0"/>
          </a:p>
          <a:p>
            <a:pPr algn="just"/>
            <a:r>
              <a:rPr lang="en-US" sz="2200" b="1" u="sng" dirty="0" smtClean="0"/>
              <a:t>AIM:-</a:t>
            </a:r>
            <a:r>
              <a:rPr lang="en-US" sz="2200" dirty="0" smtClean="0"/>
              <a:t> WAP to add 2,8-bit numbers 28 and 49 using immediate addressing mode and store result at 4150 .</a:t>
            </a:r>
            <a:endParaRPr lang="en-US" sz="800" dirty="0" smtClean="0"/>
          </a:p>
          <a:p>
            <a:pPr algn="just">
              <a:buNone/>
            </a:pPr>
            <a:endParaRPr lang="en-US" sz="800" dirty="0" smtClean="0"/>
          </a:p>
          <a:p>
            <a:pPr algn="just">
              <a:buNone/>
            </a:pPr>
            <a:endParaRPr lang="en-US" sz="800" dirty="0" smtClean="0"/>
          </a:p>
          <a:p>
            <a:r>
              <a:rPr lang="en-US" sz="2200" b="1" u="sng" dirty="0" smtClean="0"/>
              <a:t>THEORY:- </a:t>
            </a:r>
          </a:p>
          <a:p>
            <a:pPr>
              <a:buNone/>
            </a:pPr>
            <a:r>
              <a:rPr lang="en-US" sz="2200" dirty="0" smtClean="0"/>
              <a:t>1)  Load 28 in A using immediate addressing mode.</a:t>
            </a:r>
          </a:p>
          <a:p>
            <a:pPr marL="457200" indent="-457200">
              <a:buAutoNum type="arabicParenR" startAt="2"/>
            </a:pPr>
            <a:r>
              <a:rPr lang="en-US" sz="2200" dirty="0" smtClean="0"/>
              <a:t>Load 49 in register B  using immediate addressing mode.</a:t>
            </a:r>
          </a:p>
          <a:p>
            <a:pPr marL="457200" indent="-457200">
              <a:buAutoNum type="arabicParenR" startAt="2"/>
            </a:pPr>
            <a:r>
              <a:rPr lang="en-US" sz="2200" dirty="0" smtClean="0"/>
              <a:t>Add  value of B register with accumulator.</a:t>
            </a:r>
          </a:p>
          <a:p>
            <a:pPr marL="457200" indent="-457200">
              <a:buAutoNum type="arabicParenR" startAt="2"/>
            </a:pPr>
            <a:r>
              <a:rPr lang="en-US" sz="2200" dirty="0" smtClean="0"/>
              <a:t>Store added value from a to 4150.</a:t>
            </a:r>
          </a:p>
          <a:p>
            <a:pPr>
              <a:buNone/>
            </a:pPr>
            <a:r>
              <a:rPr lang="en-US" sz="2200" dirty="0" smtClean="0"/>
              <a:t>5)  Terminate the program.</a:t>
            </a:r>
          </a:p>
          <a:p>
            <a:pPr>
              <a:buNone/>
            </a:pPr>
            <a:endParaRPr lang="en-US" sz="2200" dirty="0" smtClean="0"/>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26</a:t>
            </a:r>
            <a:endParaRPr lang="en-US" sz="2400" u="sng" dirty="0"/>
          </a:p>
        </p:txBody>
      </p:sp>
      <p:sp>
        <p:nvSpPr>
          <p:cNvPr id="3" name="Content Placeholder 2"/>
          <p:cNvSpPr>
            <a:spLocks noGrp="1"/>
          </p:cNvSpPr>
          <p:nvPr>
            <p:ph idx="1"/>
          </p:nvPr>
        </p:nvSpPr>
        <p:spPr>
          <a:xfrm>
            <a:off x="214282" y="500042"/>
            <a:ext cx="8701142" cy="5824574"/>
          </a:xfrm>
        </p:spPr>
        <p:txBody>
          <a:bodyPr>
            <a:noAutofit/>
          </a:bodyPr>
          <a:lstStyle/>
          <a:p>
            <a:pPr algn="just">
              <a:buNone/>
            </a:pPr>
            <a:endParaRPr lang="en-US" sz="800" b="1" u="sng" dirty="0" smtClean="0"/>
          </a:p>
          <a:p>
            <a:r>
              <a:rPr lang="en-US" sz="2200" b="1" u="sng" dirty="0" smtClean="0"/>
              <a:t>AIM:- </a:t>
            </a:r>
            <a:r>
              <a:rPr lang="en-US" sz="2200" b="1" dirty="0" smtClean="0"/>
              <a:t> </a:t>
            </a:r>
            <a:r>
              <a:rPr lang="en-US" sz="2200" dirty="0" smtClean="0"/>
              <a:t>Write a program to perform:-</a:t>
            </a:r>
          </a:p>
          <a:p>
            <a:pPr>
              <a:buNone/>
            </a:pPr>
            <a:r>
              <a:rPr lang="en-US" sz="2200" dirty="0" smtClean="0"/>
              <a:t>a) Binary to BCD conversion</a:t>
            </a:r>
          </a:p>
          <a:p>
            <a:pPr>
              <a:buNone/>
            </a:pPr>
            <a:r>
              <a:rPr lang="en-US" sz="2200" dirty="0" smtClean="0"/>
              <a:t>b) BCD to Binary conversion</a:t>
            </a:r>
          </a:p>
          <a:p>
            <a:pPr>
              <a:buNone/>
            </a:pPr>
            <a:r>
              <a:rPr lang="en-US" sz="2200" dirty="0" smtClean="0"/>
              <a:t>c) ASCII to Decimal conversion</a:t>
            </a:r>
          </a:p>
          <a:p>
            <a:pPr>
              <a:buNone/>
            </a:pPr>
            <a:r>
              <a:rPr lang="en-US" sz="2200" dirty="0" smtClean="0"/>
              <a:t>d) Decimal to ASCII conversion</a:t>
            </a:r>
          </a:p>
          <a:p>
            <a:pPr algn="just">
              <a:buNone/>
            </a:pPr>
            <a:endParaRPr lang="en-US" sz="800" dirty="0" smtClean="0"/>
          </a:p>
          <a:p>
            <a:r>
              <a:rPr lang="en-US" sz="2200" b="1" u="sng" dirty="0" smtClean="0"/>
              <a:t>THEORY</a:t>
            </a:r>
            <a:r>
              <a:rPr lang="en-US" sz="2000" b="1" u="sng" dirty="0" smtClean="0"/>
              <a:t>:-</a:t>
            </a:r>
            <a:r>
              <a:rPr lang="en-US" sz="2000" b="1" dirty="0" smtClean="0"/>
              <a:t>       </a:t>
            </a:r>
            <a:r>
              <a:rPr lang="en-US" sz="2000" dirty="0" smtClean="0"/>
              <a:t>a) Binary to BCD conversion</a:t>
            </a:r>
          </a:p>
          <a:p>
            <a:pPr>
              <a:buNone/>
            </a:pPr>
            <a:endParaRPr lang="en-US" sz="2000" dirty="0" smtClean="0"/>
          </a:p>
          <a:p>
            <a:pPr marL="457200" indent="-457200">
              <a:buFont typeface="+mj-lt"/>
              <a:buAutoNum type="arabicPeriod"/>
            </a:pPr>
            <a:r>
              <a:rPr lang="en-US" sz="2000" dirty="0" smtClean="0"/>
              <a:t>Clear ‘D’ and ‘E’ register to account for hundred’s and ten’s</a:t>
            </a:r>
          </a:p>
          <a:p>
            <a:pPr marL="457200" indent="-457200">
              <a:buFont typeface="+mj-lt"/>
              <a:buAutoNum type="arabicPeriod"/>
            </a:pPr>
            <a:r>
              <a:rPr lang="en-US" sz="2000" dirty="0" smtClean="0"/>
              <a:t>load the binary data in accumulator</a:t>
            </a:r>
          </a:p>
          <a:p>
            <a:pPr marL="457200" indent="-457200">
              <a:buFont typeface="+mj-lt"/>
              <a:buAutoNum type="arabicPeriod"/>
            </a:pPr>
            <a:r>
              <a:rPr lang="en-US" sz="2000" dirty="0" smtClean="0"/>
              <a:t>Compare ‘A’ with 64 if cy = 01, go step C otherwise next step</a:t>
            </a:r>
          </a:p>
          <a:p>
            <a:pPr marL="457200" indent="-457200">
              <a:buFont typeface="+mj-lt"/>
              <a:buAutoNum type="arabicPeriod"/>
            </a:pPr>
            <a:r>
              <a:rPr lang="en-US" sz="2000" dirty="0" smtClean="0"/>
              <a:t>Subtract 64 from (64+1) ‘A’ register</a:t>
            </a:r>
          </a:p>
          <a:p>
            <a:pPr marL="457200" indent="-457200">
              <a:buFont typeface="+mj-lt"/>
              <a:buAutoNum type="arabicPeriod"/>
            </a:pPr>
            <a:r>
              <a:rPr lang="en-US" sz="2000" dirty="0" smtClean="0"/>
              <a:t>Increment ‘E’ register</a:t>
            </a:r>
          </a:p>
          <a:p>
            <a:pPr marL="457200" indent="-457200">
              <a:buFont typeface="+mj-lt"/>
              <a:buAutoNum type="arabicPeriod"/>
            </a:pPr>
            <a:r>
              <a:rPr lang="en-US" sz="2000" dirty="0" smtClean="0"/>
              <a:t>Compare the register ‘A’ with ‘0A’, if cy=1, go to step 11,otherwise next step.</a:t>
            </a:r>
          </a:p>
          <a:p>
            <a:pPr marL="457200" indent="-457200">
              <a:buFont typeface="+mj-lt"/>
              <a:buAutoNum type="arabicPeriod"/>
            </a:pPr>
            <a:r>
              <a:rPr lang="en-US" sz="2000" dirty="0" smtClean="0"/>
              <a:t>Subtract (0A</a:t>
            </a:r>
            <a:r>
              <a:rPr lang="en-US" sz="2000" baseline="-25000" dirty="0" smtClean="0"/>
              <a:t>H</a:t>
            </a:r>
            <a:r>
              <a:rPr lang="en-US" sz="2000" dirty="0" smtClean="0"/>
              <a:t>) from ‘A’ register</a:t>
            </a:r>
          </a:p>
          <a:p>
            <a:pPr marL="457200" indent="-457200">
              <a:buFont typeface="+mj-lt"/>
              <a:buAutoNum type="arabicPeriod"/>
            </a:pPr>
            <a:endParaRPr lang="en-US" sz="2200" dirty="0" smtClean="0"/>
          </a:p>
          <a:p>
            <a:pPr marL="457200" indent="-457200">
              <a:buFont typeface="+mj-lt"/>
              <a:buAutoNum type="arabicPeriod"/>
            </a:pPr>
            <a:endParaRPr lang="en-US" sz="2200" dirty="0" smtClean="0"/>
          </a:p>
          <a:p>
            <a:pPr marL="457200" indent="-457200">
              <a:buFont typeface="+mj-lt"/>
              <a:buAutoNum type="arabicPeriod"/>
            </a:pPr>
            <a:endParaRPr lang="en-US" sz="2200" dirty="0" smtClean="0"/>
          </a:p>
          <a:p>
            <a:pPr marL="457200" indent="-457200">
              <a:buFont typeface="+mj-lt"/>
              <a:buAutoNum type="arabicPeriod"/>
            </a:pPr>
            <a:endParaRPr lang="en-US" sz="2200" b="1" u="sng"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642918"/>
            <a:ext cx="7643866" cy="1785104"/>
          </a:xfrm>
          <a:prstGeom prst="rect">
            <a:avLst/>
          </a:prstGeom>
        </p:spPr>
        <p:txBody>
          <a:bodyPr wrap="square">
            <a:spAutoFit/>
          </a:bodyPr>
          <a:lstStyle/>
          <a:p>
            <a:pPr marL="457200" indent="-457200"/>
            <a:r>
              <a:rPr lang="en-US" sz="2200" dirty="0" smtClean="0"/>
              <a:t>8.  Increment D register</a:t>
            </a:r>
          </a:p>
          <a:p>
            <a:pPr marL="457200" indent="-457200"/>
            <a:r>
              <a:rPr lang="en-US" sz="2200" dirty="0" smtClean="0"/>
              <a:t>9.   Go to step 7</a:t>
            </a:r>
          </a:p>
          <a:p>
            <a:pPr marL="457200" indent="-457200"/>
            <a:r>
              <a:rPr lang="en-US" sz="2200" dirty="0" smtClean="0"/>
              <a:t>10. Combine the units and tens to from 8 bit result</a:t>
            </a:r>
          </a:p>
          <a:p>
            <a:pPr marL="457200" indent="-457200"/>
            <a:r>
              <a:rPr lang="en-US" sz="2200" dirty="0" smtClean="0"/>
              <a:t>11.  Save the units, tens and hundred’s in memory</a:t>
            </a:r>
          </a:p>
          <a:p>
            <a:pPr marL="457200" indent="-457200"/>
            <a:r>
              <a:rPr lang="en-US" sz="2200" dirty="0" smtClean="0"/>
              <a:t>12.   Stop the program execution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3306" y="0"/>
            <a:ext cx="2000264" cy="338554"/>
          </a:xfrm>
          <a:prstGeom prst="rect">
            <a:avLst/>
          </a:prstGeom>
          <a:noFill/>
        </p:spPr>
        <p:txBody>
          <a:bodyPr wrap="square" rtlCol="0">
            <a:spAutoFit/>
          </a:bodyPr>
          <a:lstStyle/>
          <a:p>
            <a:pPr algn="ctr"/>
            <a:r>
              <a:rPr lang="en-US" sz="1600" b="1" u="sng" dirty="0" smtClean="0"/>
              <a:t>PROGRAM:-</a:t>
            </a:r>
            <a:endParaRPr lang="en-US" sz="1600" b="1" u="sng" dirty="0"/>
          </a:p>
        </p:txBody>
      </p:sp>
      <p:graphicFrame>
        <p:nvGraphicFramePr>
          <p:cNvPr id="5" name="Table 4"/>
          <p:cNvGraphicFramePr>
            <a:graphicFrameLocks noGrp="1"/>
          </p:cNvGraphicFramePr>
          <p:nvPr/>
        </p:nvGraphicFramePr>
        <p:xfrm>
          <a:off x="285720" y="500042"/>
          <a:ext cx="8858279" cy="6526792"/>
        </p:xfrm>
        <a:graphic>
          <a:graphicData uri="http://schemas.openxmlformats.org/drawingml/2006/table">
            <a:tbl>
              <a:tblPr/>
              <a:tblGrid>
                <a:gridCol w="1247645"/>
                <a:gridCol w="1283294"/>
                <a:gridCol w="1122882"/>
                <a:gridCol w="2388349"/>
                <a:gridCol w="2816109"/>
              </a:tblGrid>
              <a:tr h="483119">
                <a:tc>
                  <a:txBody>
                    <a:bodyPr/>
                    <a:lstStyle/>
                    <a:p>
                      <a:pPr marL="165100">
                        <a:lnSpc>
                          <a:spcPct val="115000"/>
                        </a:lnSpc>
                        <a:spcAft>
                          <a:spcPts val="0"/>
                        </a:spcAft>
                      </a:pPr>
                      <a:r>
                        <a:rPr lang="en-US" sz="1400" b="1" dirty="0">
                          <a:latin typeface="Times New Roman"/>
                          <a:ea typeface="Times New Roman"/>
                          <a:cs typeface="Times New Roman"/>
                        </a:rPr>
                        <a:t>Memory</a:t>
                      </a:r>
                      <a:endParaRPr lang="en-US" sz="1400" dirty="0">
                        <a:latin typeface="Calibri"/>
                        <a:ea typeface="Times New Roman"/>
                        <a:cs typeface="Times New Roman"/>
                      </a:endParaRPr>
                    </a:p>
                    <a:p>
                      <a:pPr marL="152400">
                        <a:lnSpc>
                          <a:spcPts val="1275"/>
                        </a:lnSpc>
                        <a:spcAft>
                          <a:spcPts val="0"/>
                        </a:spcAft>
                      </a:pPr>
                      <a:r>
                        <a:rPr lang="en-US" sz="1400" b="1" dirty="0">
                          <a:latin typeface="Times New Roman"/>
                          <a:ea typeface="Times New Roman"/>
                          <a:cs typeface="Times New Roman"/>
                        </a:rPr>
                        <a:t>Location</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dirty="0">
                          <a:latin typeface="Times New Roman"/>
                          <a:ea typeface="Times New Roman"/>
                          <a:cs typeface="Times New Roman"/>
                        </a:rPr>
                        <a:t>Hex Code</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dirty="0">
                          <a:latin typeface="Times New Roman"/>
                          <a:ea typeface="Times New Roman"/>
                          <a:cs typeface="Times New Roman"/>
                        </a:rPr>
                        <a:t>Label</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b="1" dirty="0">
                          <a:latin typeface="Times New Roman"/>
                          <a:ea typeface="Times New Roman"/>
                          <a:cs typeface="Times New Roman"/>
                        </a:rPr>
                        <a:t>Mnemonics</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1800">
                        <a:lnSpc>
                          <a:spcPct val="115000"/>
                        </a:lnSpc>
                        <a:spcAft>
                          <a:spcPts val="0"/>
                        </a:spcAft>
                      </a:pPr>
                      <a:r>
                        <a:rPr lang="en-US" sz="1400" b="1" dirty="0" smtClean="0">
                          <a:latin typeface="Times New Roman"/>
                          <a:ea typeface="Times New Roman"/>
                          <a:cs typeface="Times New Roman"/>
                        </a:rPr>
                        <a:t>              Comments</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79">
                <a:tc>
                  <a:txBody>
                    <a:bodyPr/>
                    <a:lstStyle/>
                    <a:p>
                      <a:pPr algn="ctr">
                        <a:lnSpc>
                          <a:spcPts val="1290"/>
                        </a:lnSpc>
                        <a:spcAft>
                          <a:spcPts val="0"/>
                        </a:spcAft>
                      </a:pPr>
                      <a:r>
                        <a:rPr lang="en-US" sz="1400">
                          <a:latin typeface="Times New Roman"/>
                          <a:ea typeface="Times New Roman"/>
                          <a:cs typeface="Times New Roman"/>
                        </a:rPr>
                        <a:t>4100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290"/>
                        </a:lnSpc>
                        <a:spcAft>
                          <a:spcPts val="0"/>
                        </a:spcAft>
                      </a:pPr>
                      <a:r>
                        <a:rPr lang="en-US" sz="1400">
                          <a:latin typeface="Times New Roman"/>
                          <a:ea typeface="Times New Roman"/>
                          <a:cs typeface="Times New Roman"/>
                        </a:rPr>
                        <a:t>0E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3">
                  <a:txBody>
                    <a:bodyPr/>
                    <a:lstStyle/>
                    <a:p>
                      <a:pPr algn="ctr">
                        <a:lnSpc>
                          <a:spcPts val="1290"/>
                        </a:lnSpc>
                        <a:spcAft>
                          <a:spcPts val="0"/>
                        </a:spcAft>
                      </a:pPr>
                      <a:r>
                        <a:rPr lang="en-US" sz="1400">
                          <a:latin typeface="Times New Roman"/>
                          <a:ea typeface="Times New Roman"/>
                          <a:cs typeface="Times New Roman"/>
                        </a:rPr>
                        <a:t>MVI   E,00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50800" algn="ctr">
                        <a:lnSpc>
                          <a:spcPts val="1290"/>
                        </a:lnSpc>
                        <a:spcAft>
                          <a:spcPts val="0"/>
                        </a:spcAft>
                      </a:pPr>
                      <a:r>
                        <a:rPr lang="en-US" sz="1400" dirty="0">
                          <a:latin typeface="Times New Roman"/>
                          <a:ea typeface="Times New Roman"/>
                          <a:cs typeface="Times New Roman"/>
                        </a:rPr>
                        <a:t>Clear</a:t>
                      </a:r>
                      <a:endParaRPr lang="en-US" sz="1400" dirty="0">
                        <a:latin typeface="Calibri"/>
                        <a:ea typeface="Times New Roman"/>
                        <a:cs typeface="Times New Roman"/>
                      </a:endParaRPr>
                    </a:p>
                    <a:p>
                      <a:pPr marL="114300" algn="ctr">
                        <a:lnSpc>
                          <a:spcPts val="1290"/>
                        </a:lnSpc>
                        <a:spcAft>
                          <a:spcPts val="0"/>
                        </a:spcAft>
                      </a:pPr>
                      <a:r>
                        <a:rPr lang="en-US" sz="1400" dirty="0">
                          <a:latin typeface="Times New Roman"/>
                          <a:ea typeface="Times New Roman"/>
                          <a:cs typeface="Times New Roman"/>
                        </a:rPr>
                        <a:t>‘E’</a:t>
                      </a:r>
                      <a:endParaRPr lang="en-US" sz="1400" dirty="0">
                        <a:latin typeface="Calibri"/>
                        <a:ea typeface="Times New Roman"/>
                        <a:cs typeface="Times New Roman"/>
                      </a:endParaRPr>
                    </a:p>
                    <a:p>
                      <a:pPr marR="12700" algn="ctr">
                        <a:lnSpc>
                          <a:spcPts val="1290"/>
                        </a:lnSpc>
                        <a:spcAft>
                          <a:spcPts val="0"/>
                        </a:spcAft>
                      </a:pPr>
                      <a:r>
                        <a:rPr lang="en-US" sz="1400" dirty="0">
                          <a:latin typeface="Times New Roman"/>
                          <a:ea typeface="Times New Roman"/>
                          <a:cs typeface="Times New Roman"/>
                        </a:rPr>
                        <a:t>register</a:t>
                      </a:r>
                      <a:endParaRPr lang="en-US" sz="1400" dirty="0">
                        <a:latin typeface="Calibri"/>
                        <a:ea typeface="Times New Roman"/>
                        <a:cs typeface="Times New Roman"/>
                      </a:endParaRPr>
                    </a:p>
                    <a:p>
                      <a:pPr algn="ctr">
                        <a:lnSpc>
                          <a:spcPct val="115000"/>
                        </a:lnSpc>
                        <a:spcAft>
                          <a:spcPts val="0"/>
                        </a:spcAft>
                      </a:pPr>
                      <a:r>
                        <a:rPr lang="en-US" sz="1400" dirty="0">
                          <a:latin typeface="Times New Roman"/>
                          <a:ea typeface="Times New Roman"/>
                          <a:cs typeface="Times New Roman"/>
                        </a:rPr>
                        <a:t>(</a:t>
                      </a:r>
                      <a:r>
                        <a:rPr lang="en-US" sz="1400" dirty="0" err="1">
                          <a:latin typeface="Times New Roman"/>
                          <a:ea typeface="Times New Roman"/>
                          <a:cs typeface="Times New Roman"/>
                        </a:rPr>
                        <a:t>Hund</a:t>
                      </a:r>
                      <a:r>
                        <a:rPr lang="en-US" sz="1400" dirty="0">
                          <a:latin typeface="Times New Roman"/>
                          <a:ea typeface="Times New Roman"/>
                          <a:cs typeface="Times New Roman"/>
                        </a:rPr>
                        <a:t>)</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79">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55140">
                <a:tc>
                  <a:txBody>
                    <a:bodyPr/>
                    <a:lstStyle/>
                    <a:p>
                      <a:pPr algn="ctr">
                        <a:lnSpc>
                          <a:spcPct val="115000"/>
                        </a:lnSpc>
                        <a:spcAft>
                          <a:spcPts val="0"/>
                        </a:spcAft>
                      </a:pPr>
                      <a:r>
                        <a:rPr lang="en-US" sz="1400">
                          <a:latin typeface="Times New Roman"/>
                          <a:ea typeface="Times New Roman"/>
                          <a:cs typeface="Times New Roman"/>
                        </a:rPr>
                        <a:t>4101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rowSpan="2">
                  <a:txBody>
                    <a:bodyPr/>
                    <a:lstStyle/>
                    <a:p>
                      <a:pPr algn="ctr">
                        <a:lnSpc>
                          <a:spcPts val="1310"/>
                        </a:lnSpc>
                        <a:spcAft>
                          <a:spcPts val="0"/>
                        </a:spcAft>
                      </a:pPr>
                      <a:r>
                        <a:rPr lang="en-US" sz="1400" dirty="0">
                          <a:latin typeface="Times New Roman"/>
                          <a:ea typeface="Times New Roman"/>
                          <a:cs typeface="Times New Roman"/>
                        </a:rPr>
                        <a:t>4102</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10"/>
                        </a:lnSpc>
                        <a:spcAft>
                          <a:spcPts val="0"/>
                        </a:spcAft>
                      </a:pPr>
                      <a:r>
                        <a:rPr lang="en-US" sz="1400" dirty="0">
                          <a:latin typeface="Times New Roman"/>
                          <a:ea typeface="Times New Roman"/>
                          <a:cs typeface="Times New Roman"/>
                        </a:rPr>
                        <a:t>53</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ts val="1310"/>
                        </a:lnSpc>
                        <a:spcAft>
                          <a:spcPts val="0"/>
                        </a:spcAft>
                      </a:pPr>
                      <a:r>
                        <a:rPr lang="en-US" sz="1400">
                          <a:latin typeface="Times New Roman"/>
                          <a:ea typeface="Times New Roman"/>
                          <a:cs typeface="Times New Roman"/>
                        </a:rPr>
                        <a:t>MOV  D,E</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lgn="ctr">
                        <a:lnSpc>
                          <a:spcPts val="1310"/>
                        </a:lnSpc>
                        <a:spcAft>
                          <a:spcPts val="0"/>
                        </a:spcAft>
                      </a:pPr>
                      <a:r>
                        <a:rPr lang="en-US" sz="1400" dirty="0">
                          <a:latin typeface="Times New Roman"/>
                          <a:ea typeface="Times New Roman"/>
                          <a:cs typeface="Times New Roman"/>
                        </a:rPr>
                        <a:t>Clear</a:t>
                      </a:r>
                      <a:endParaRPr lang="en-US" sz="1400" dirty="0">
                        <a:latin typeface="Calibri"/>
                        <a:ea typeface="Times New Roman"/>
                        <a:cs typeface="Times New Roman"/>
                      </a:endParaRPr>
                    </a:p>
                    <a:p>
                      <a:pPr marL="101600" algn="ctr">
                        <a:lnSpc>
                          <a:spcPts val="1310"/>
                        </a:lnSpc>
                        <a:spcAft>
                          <a:spcPts val="0"/>
                        </a:spcAft>
                      </a:pPr>
                      <a:r>
                        <a:rPr lang="en-US" sz="1400" dirty="0">
                          <a:latin typeface="Times New Roman"/>
                          <a:ea typeface="Times New Roman"/>
                          <a:cs typeface="Times New Roman"/>
                        </a:rPr>
                        <a:t>‘D’</a:t>
                      </a:r>
                      <a:endParaRPr lang="en-US" sz="1400" dirty="0">
                        <a:latin typeface="Calibri"/>
                        <a:ea typeface="Times New Roman"/>
                        <a:cs typeface="Times New Roman"/>
                      </a:endParaRPr>
                    </a:p>
                    <a:p>
                      <a:pPr marR="12700" algn="ctr">
                        <a:lnSpc>
                          <a:spcPts val="1310"/>
                        </a:lnSpc>
                        <a:spcAft>
                          <a:spcPts val="0"/>
                        </a:spcAft>
                      </a:pPr>
                      <a:r>
                        <a:rPr lang="en-US" sz="1400" dirty="0">
                          <a:latin typeface="Times New Roman"/>
                          <a:ea typeface="Times New Roman"/>
                          <a:cs typeface="Times New Roman"/>
                        </a:rPr>
                        <a:t>register</a:t>
                      </a:r>
                      <a:endParaRPr lang="en-US" sz="1400" dirty="0">
                        <a:latin typeface="Calibri"/>
                        <a:ea typeface="Times New Roman"/>
                        <a:cs typeface="Times New Roman"/>
                      </a:endParaRPr>
                    </a:p>
                    <a:p>
                      <a:pPr marL="50800" algn="ctr">
                        <a:lnSpc>
                          <a:spcPct val="115000"/>
                        </a:lnSpc>
                        <a:spcAft>
                          <a:spcPts val="0"/>
                        </a:spcAft>
                      </a:pPr>
                      <a:r>
                        <a:rPr lang="en-US" sz="1400" dirty="0">
                          <a:latin typeface="Times New Roman"/>
                          <a:ea typeface="Times New Roman"/>
                          <a:cs typeface="Times New Roman"/>
                        </a:rPr>
                        <a:t>(tens)</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206">
                <a:tc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pPr marL="50800">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27979">
                <a:tc>
                  <a:txBody>
                    <a:bodyPr/>
                    <a:lstStyle/>
                    <a:p>
                      <a:pPr algn="ctr">
                        <a:lnSpc>
                          <a:spcPts val="1300"/>
                        </a:lnSpc>
                        <a:spcAft>
                          <a:spcPts val="0"/>
                        </a:spcAft>
                      </a:pPr>
                      <a:r>
                        <a:rPr lang="en-US" sz="1400">
                          <a:latin typeface="Times New Roman"/>
                          <a:ea typeface="Times New Roman"/>
                          <a:cs typeface="Times New Roman"/>
                        </a:rPr>
                        <a:t>4103</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3A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1300"/>
                        </a:lnSpc>
                        <a:spcAft>
                          <a:spcPts val="0"/>
                        </a:spcAft>
                      </a:pPr>
                      <a:r>
                        <a:rPr lang="en-US" sz="1400">
                          <a:latin typeface="Times New Roman"/>
                          <a:ea typeface="Times New Roman"/>
                          <a:cs typeface="Times New Roman"/>
                        </a:rPr>
                        <a:t>LDA  4200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50800" algn="ctr">
                        <a:lnSpc>
                          <a:spcPts val="1300"/>
                        </a:lnSpc>
                        <a:spcAft>
                          <a:spcPts val="0"/>
                        </a:spcAft>
                      </a:pPr>
                      <a:r>
                        <a:rPr lang="en-US" sz="1400">
                          <a:latin typeface="Times New Roman"/>
                          <a:ea typeface="Times New Roman"/>
                          <a:cs typeface="Times New Roman"/>
                        </a:rPr>
                        <a:t>Get the data in ‘A’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79">
                <a:tc>
                  <a:txBody>
                    <a:bodyPr/>
                    <a:lstStyle/>
                    <a:p>
                      <a:pPr algn="ctr">
                        <a:lnSpc>
                          <a:spcPts val="1300"/>
                        </a:lnSpc>
                        <a:spcAft>
                          <a:spcPts val="0"/>
                        </a:spcAft>
                      </a:pPr>
                      <a:r>
                        <a:rPr lang="en-US" sz="1400">
                          <a:latin typeface="Times New Roman"/>
                          <a:ea typeface="Times New Roman"/>
                          <a:cs typeface="Times New Roman"/>
                        </a:rPr>
                        <a:t>4104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a:txBody>
                    <a:bodyPr/>
                    <a:lstStyle/>
                    <a:p>
                      <a:pPr algn="ctr">
                        <a:lnSpc>
                          <a:spcPts val="1300"/>
                        </a:lnSpc>
                        <a:spcAft>
                          <a:spcPts val="0"/>
                        </a:spcAft>
                      </a:pPr>
                      <a:r>
                        <a:rPr lang="en-US" sz="1400" dirty="0" smtClean="0">
                          <a:latin typeface="Times New Roman"/>
                          <a:ea typeface="Times New Roman"/>
                          <a:cs typeface="Times New Roman"/>
                        </a:rPr>
                        <a:t>4105</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42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381381">
                <a:tc>
                  <a:txBody>
                    <a:bodyPr/>
                    <a:lstStyle/>
                    <a:p>
                      <a:pPr algn="ctr">
                        <a:lnSpc>
                          <a:spcPts val="1300"/>
                        </a:lnSpc>
                        <a:spcAft>
                          <a:spcPts val="0"/>
                        </a:spcAft>
                      </a:pPr>
                      <a:r>
                        <a:rPr lang="en-US" sz="1400" dirty="0">
                          <a:latin typeface="Times New Roman"/>
                          <a:ea typeface="Times New Roman"/>
                          <a:cs typeface="Times New Roman"/>
                        </a:rPr>
                        <a:t>4106</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C3</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HUND</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0"/>
                        </a:lnSpc>
                        <a:spcAft>
                          <a:spcPts val="0"/>
                        </a:spcAft>
                      </a:pPr>
                      <a:r>
                        <a:rPr lang="en-US" sz="1400">
                          <a:latin typeface="Times New Roman"/>
                          <a:ea typeface="Times New Roman"/>
                          <a:cs typeface="Times New Roman"/>
                        </a:rPr>
                        <a:t>CPI   64</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lgn="ctr">
                        <a:lnSpc>
                          <a:spcPts val="1300"/>
                        </a:lnSpc>
                        <a:spcAft>
                          <a:spcPts val="0"/>
                        </a:spcAft>
                      </a:pPr>
                      <a:r>
                        <a:rPr lang="en-US" sz="1400">
                          <a:latin typeface="Times New Roman"/>
                          <a:ea typeface="Times New Roman"/>
                          <a:cs typeface="Times New Roman"/>
                        </a:rPr>
                        <a:t>Compare the data with</a:t>
                      </a:r>
                      <a:endParaRPr lang="en-US" sz="1400">
                        <a:latin typeface="Calibri"/>
                        <a:ea typeface="Times New Roman"/>
                        <a:cs typeface="Times New Roman"/>
                      </a:endParaRPr>
                    </a:p>
                    <a:p>
                      <a:pPr algn="ctr">
                        <a:lnSpc>
                          <a:spcPct val="115000"/>
                        </a:lnSpc>
                        <a:spcAft>
                          <a:spcPts val="0"/>
                        </a:spcAft>
                      </a:pPr>
                      <a:r>
                        <a:rPr lang="en-US" sz="1400">
                          <a:latin typeface="Times New Roman"/>
                          <a:ea typeface="Times New Roman"/>
                          <a:cs typeface="Times New Roman"/>
                        </a:rPr>
                        <a:t>64</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79">
                <a:tc>
                  <a:txBody>
                    <a:bodyPr/>
                    <a:lstStyle/>
                    <a:p>
                      <a:pPr algn="ctr">
                        <a:lnSpc>
                          <a:spcPct val="115000"/>
                        </a:lnSpc>
                        <a:spcAft>
                          <a:spcPts val="0"/>
                        </a:spcAft>
                      </a:pPr>
                      <a:r>
                        <a:rPr lang="en-US" sz="1400">
                          <a:latin typeface="Times New Roman"/>
                          <a:ea typeface="Times New Roman"/>
                          <a:cs typeface="Times New Roman"/>
                        </a:rPr>
                        <a:t>4107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64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a:txBody>
                    <a:bodyPr/>
                    <a:lstStyle/>
                    <a:p>
                      <a:pPr algn="ctr">
                        <a:lnSpc>
                          <a:spcPts val="1305"/>
                        </a:lnSpc>
                        <a:spcAft>
                          <a:spcPts val="0"/>
                        </a:spcAft>
                      </a:pPr>
                      <a:r>
                        <a:rPr lang="en-US" sz="1400">
                          <a:latin typeface="Times New Roman"/>
                          <a:ea typeface="Times New Roman"/>
                          <a:cs typeface="Times New Roman"/>
                        </a:rPr>
                        <a:t>4108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305"/>
                        </a:lnSpc>
                        <a:spcAft>
                          <a:spcPts val="0"/>
                        </a:spcAft>
                      </a:pPr>
                      <a:r>
                        <a:rPr lang="en-US" sz="1400">
                          <a:latin typeface="Times New Roman"/>
                          <a:ea typeface="Times New Roman"/>
                          <a:cs typeface="Times New Roman"/>
                        </a:rPr>
                        <a:t>DA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a:txBody>
                    <a:bodyPr/>
                    <a:lstStyle/>
                    <a:p>
                      <a:pPr algn="ctr">
                        <a:lnSpc>
                          <a:spcPts val="1305"/>
                        </a:lnSpc>
                        <a:spcAft>
                          <a:spcPts val="0"/>
                        </a:spcAft>
                      </a:pPr>
                      <a:r>
                        <a:rPr lang="en-US" sz="1400">
                          <a:latin typeface="Times New Roman"/>
                          <a:ea typeface="Times New Roman"/>
                          <a:cs typeface="Times New Roman"/>
                        </a:rPr>
                        <a:t>JC   TEN</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50800" algn="ctr">
                        <a:lnSpc>
                          <a:spcPts val="1305"/>
                        </a:lnSpc>
                        <a:spcAft>
                          <a:spcPts val="0"/>
                        </a:spcAft>
                      </a:pPr>
                      <a:r>
                        <a:rPr lang="en-US" sz="1400">
                          <a:latin typeface="Times New Roman"/>
                          <a:ea typeface="Times New Roman"/>
                          <a:cs typeface="Times New Roman"/>
                        </a:rPr>
                        <a:t>If content is less jump</a:t>
                      </a:r>
                      <a:endParaRPr lang="en-US" sz="1400">
                        <a:latin typeface="Calibri"/>
                        <a:ea typeface="Times New Roman"/>
                        <a:cs typeface="Times New Roman"/>
                      </a:endParaRPr>
                    </a:p>
                    <a:p>
                      <a:pPr algn="ctr">
                        <a:lnSpc>
                          <a:spcPct val="115000"/>
                        </a:lnSpc>
                        <a:spcAft>
                          <a:spcPts val="0"/>
                        </a:spcAft>
                      </a:pPr>
                      <a:r>
                        <a:rPr lang="en-US" sz="1400">
                          <a:latin typeface="Times New Roman"/>
                          <a:ea typeface="Times New Roman"/>
                          <a:cs typeface="Times New Roman"/>
                        </a:rPr>
                        <a:t>to ten</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79">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a:txBody>
                    <a:bodyPr/>
                    <a:lstStyle/>
                    <a:p>
                      <a:pPr algn="ctr">
                        <a:lnSpc>
                          <a:spcPct val="115000"/>
                        </a:lnSpc>
                        <a:spcAft>
                          <a:spcPts val="0"/>
                        </a:spcAft>
                      </a:pPr>
                      <a:r>
                        <a:rPr lang="en-US" sz="1400">
                          <a:latin typeface="Times New Roman"/>
                          <a:ea typeface="Times New Roman"/>
                          <a:cs typeface="Times New Roman"/>
                        </a:rPr>
                        <a:t>4109</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11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a:txBody>
                    <a:bodyPr/>
                    <a:lstStyle/>
                    <a:p>
                      <a:pPr algn="ctr">
                        <a:lnSpc>
                          <a:spcPct val="115000"/>
                        </a:lnSpc>
                        <a:spcAft>
                          <a:spcPts val="0"/>
                        </a:spcAft>
                      </a:pPr>
                      <a:r>
                        <a:rPr lang="en-US" sz="1400">
                          <a:latin typeface="Times New Roman"/>
                          <a:ea typeface="Times New Roman"/>
                          <a:cs typeface="Times New Roman"/>
                        </a:rPr>
                        <a:t>410A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a:txBody>
                    <a:bodyPr/>
                    <a:lstStyle/>
                    <a:p>
                      <a:pPr algn="ctr">
                        <a:lnSpc>
                          <a:spcPts val="1300"/>
                        </a:lnSpc>
                        <a:spcAft>
                          <a:spcPts val="0"/>
                        </a:spcAft>
                      </a:pPr>
                      <a:r>
                        <a:rPr lang="en-US" sz="1400">
                          <a:latin typeface="Times New Roman"/>
                          <a:ea typeface="Times New Roman"/>
                          <a:cs typeface="Times New Roman"/>
                        </a:rPr>
                        <a:t>410B</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D6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0"/>
                        </a:lnSpc>
                        <a:spcAft>
                          <a:spcPts val="0"/>
                        </a:spcAft>
                      </a:pPr>
                      <a:r>
                        <a:rPr lang="en-US" sz="1400">
                          <a:latin typeface="Times New Roman"/>
                          <a:ea typeface="Times New Roman"/>
                          <a:cs typeface="Times New Roman"/>
                        </a:rPr>
                        <a:t>SUI    64</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lgn="ctr">
                        <a:lnSpc>
                          <a:spcPts val="1300"/>
                        </a:lnSpc>
                        <a:spcAft>
                          <a:spcPts val="0"/>
                        </a:spcAft>
                      </a:pPr>
                      <a:r>
                        <a:rPr lang="en-US" sz="1400">
                          <a:latin typeface="Times New Roman"/>
                          <a:ea typeface="Times New Roman"/>
                          <a:cs typeface="Times New Roman"/>
                        </a:rPr>
                        <a:t>Subtract data by 64</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79">
                <a:tc>
                  <a:txBody>
                    <a:bodyPr/>
                    <a:lstStyle/>
                    <a:p>
                      <a:pPr algn="ctr">
                        <a:lnSpc>
                          <a:spcPts val="1300"/>
                        </a:lnSpc>
                        <a:spcAft>
                          <a:spcPts val="0"/>
                        </a:spcAft>
                      </a:pPr>
                      <a:r>
                        <a:rPr lang="en-US" sz="1400">
                          <a:latin typeface="Times New Roman"/>
                          <a:ea typeface="Times New Roman"/>
                          <a:cs typeface="Times New Roman"/>
                        </a:rPr>
                        <a:t>410C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64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rowSpan="2">
                  <a:txBody>
                    <a:bodyPr/>
                    <a:lstStyle/>
                    <a:p>
                      <a:pPr algn="ctr">
                        <a:lnSpc>
                          <a:spcPts val="1300"/>
                        </a:lnSpc>
                        <a:spcAft>
                          <a:spcPts val="0"/>
                        </a:spcAft>
                      </a:pPr>
                      <a:r>
                        <a:rPr lang="en-US" sz="1400" dirty="0">
                          <a:latin typeface="Times New Roman"/>
                          <a:ea typeface="Times New Roman"/>
                          <a:cs typeface="Times New Roman"/>
                        </a:rPr>
                        <a:t>410D</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0"/>
                        </a:lnSpc>
                        <a:spcAft>
                          <a:spcPts val="0"/>
                        </a:spcAft>
                      </a:pPr>
                      <a:r>
                        <a:rPr lang="en-US" sz="1400" dirty="0">
                          <a:latin typeface="Times New Roman"/>
                          <a:ea typeface="Times New Roman"/>
                          <a:cs typeface="Times New Roman"/>
                        </a:rPr>
                        <a:t>IC</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ts val="1300"/>
                        </a:lnSpc>
                        <a:spcAft>
                          <a:spcPts val="0"/>
                        </a:spcAft>
                      </a:pPr>
                      <a:r>
                        <a:rPr lang="en-US" sz="1400" dirty="0">
                          <a:latin typeface="Times New Roman"/>
                          <a:ea typeface="Times New Roman"/>
                          <a:cs typeface="Times New Roman"/>
                        </a:rPr>
                        <a:t>INR   E</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lgn="ctr">
                        <a:lnSpc>
                          <a:spcPts val="1300"/>
                        </a:lnSpc>
                        <a:spcAft>
                          <a:spcPts val="0"/>
                        </a:spcAft>
                      </a:pPr>
                      <a:r>
                        <a:rPr lang="en-US" sz="1400" dirty="0">
                          <a:latin typeface="Times New Roman"/>
                          <a:ea typeface="Times New Roman"/>
                          <a:cs typeface="Times New Roman"/>
                        </a:rPr>
                        <a:t>Increment</a:t>
                      </a:r>
                      <a:endParaRPr lang="en-US" sz="1400" dirty="0">
                        <a:latin typeface="Calibri"/>
                        <a:ea typeface="Times New Roman"/>
                        <a:cs typeface="Times New Roman"/>
                      </a:endParaRPr>
                    </a:p>
                    <a:p>
                      <a:pPr algn="ctr">
                        <a:lnSpc>
                          <a:spcPts val="1300"/>
                        </a:lnSpc>
                        <a:spcAft>
                          <a:spcPts val="0"/>
                        </a:spcAft>
                      </a:pPr>
                      <a:r>
                        <a:rPr lang="en-US" sz="1400" dirty="0">
                          <a:latin typeface="Times New Roman"/>
                          <a:ea typeface="Times New Roman"/>
                          <a:cs typeface="Times New Roman"/>
                        </a:rPr>
                        <a:t>carry</a:t>
                      </a:r>
                      <a:endParaRPr lang="en-US" sz="1400" dirty="0">
                        <a:latin typeface="Calibri"/>
                        <a:ea typeface="Times New Roman"/>
                        <a:cs typeface="Times New Roman"/>
                      </a:endParaRPr>
                    </a:p>
                    <a:p>
                      <a:pPr marR="12700" algn="ctr">
                        <a:lnSpc>
                          <a:spcPts val="1300"/>
                        </a:lnSpc>
                        <a:spcAft>
                          <a:spcPts val="0"/>
                        </a:spcAft>
                      </a:pPr>
                      <a:r>
                        <a:rPr lang="en-US" sz="1400" dirty="0">
                          <a:latin typeface="Times New Roman"/>
                          <a:ea typeface="Times New Roman"/>
                          <a:cs typeface="Times New Roman"/>
                        </a:rPr>
                        <a:t>each</a:t>
                      </a:r>
                      <a:endParaRPr lang="en-US" sz="1400" dirty="0">
                        <a:latin typeface="Calibri"/>
                        <a:ea typeface="Times New Roman"/>
                        <a:cs typeface="Times New Roman"/>
                      </a:endParaRPr>
                    </a:p>
                    <a:p>
                      <a:pPr marL="50800" algn="ctr">
                        <a:lnSpc>
                          <a:spcPct val="115000"/>
                        </a:lnSpc>
                        <a:spcAft>
                          <a:spcPts val="0"/>
                        </a:spcAft>
                      </a:pPr>
                      <a:r>
                        <a:rPr lang="en-US" sz="1400" dirty="0">
                          <a:latin typeface="Times New Roman"/>
                          <a:ea typeface="Times New Roman"/>
                          <a:cs typeface="Times New Roman"/>
                        </a:rPr>
                        <a:t>time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206">
                <a:tc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pPr marL="50800">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27979">
                <a:tc rowSpan="2">
                  <a:txBody>
                    <a:bodyPr/>
                    <a:lstStyle/>
                    <a:p>
                      <a:pPr algn="ctr">
                        <a:lnSpc>
                          <a:spcPts val="1310"/>
                        </a:lnSpc>
                        <a:spcAft>
                          <a:spcPts val="0"/>
                        </a:spcAft>
                      </a:pPr>
                      <a:r>
                        <a:rPr lang="en-US" sz="1400" dirty="0">
                          <a:latin typeface="Times New Roman"/>
                          <a:ea typeface="Times New Roman"/>
                          <a:cs typeface="Times New Roman"/>
                        </a:rPr>
                        <a:t>410E</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10"/>
                        </a:lnSpc>
                        <a:spcAft>
                          <a:spcPts val="0"/>
                        </a:spcAft>
                      </a:pPr>
                      <a:r>
                        <a:rPr lang="en-US" sz="1400" dirty="0">
                          <a:latin typeface="Times New Roman"/>
                          <a:ea typeface="Times New Roman"/>
                          <a:cs typeface="Times New Roman"/>
                        </a:rPr>
                        <a:t>C3</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a:txBody>
                    <a:bodyPr/>
                    <a:lstStyle/>
                    <a:p>
                      <a:pPr algn="ctr">
                        <a:lnSpc>
                          <a:spcPts val="1310"/>
                        </a:lnSpc>
                        <a:spcAft>
                          <a:spcPts val="0"/>
                        </a:spcAft>
                      </a:pPr>
                      <a:r>
                        <a:rPr lang="en-US" sz="1400" dirty="0">
                          <a:latin typeface="Times New Roman"/>
                          <a:ea typeface="Times New Roman"/>
                          <a:cs typeface="Times New Roman"/>
                        </a:rPr>
                        <a:t>JMP</a:t>
                      </a:r>
                      <a:endParaRPr lang="en-US" sz="1400" dirty="0">
                        <a:latin typeface="Calibri"/>
                        <a:ea typeface="Times New Roman"/>
                        <a:cs typeface="Times New Roman"/>
                      </a:endParaRPr>
                    </a:p>
                    <a:p>
                      <a:pPr algn="ctr">
                        <a:lnSpc>
                          <a:spcPts val="1310"/>
                        </a:lnSpc>
                        <a:spcAft>
                          <a:spcPts val="0"/>
                        </a:spcAft>
                      </a:pPr>
                      <a:r>
                        <a:rPr lang="en-US" sz="1400" dirty="0">
                          <a:latin typeface="Times New Roman"/>
                          <a:ea typeface="Times New Roman"/>
                          <a:cs typeface="Times New Roman"/>
                        </a:rPr>
                        <a:t>HUND</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50800" algn="ctr">
                        <a:lnSpc>
                          <a:spcPts val="1310"/>
                        </a:lnSpc>
                        <a:spcAft>
                          <a:spcPts val="0"/>
                        </a:spcAft>
                      </a:pPr>
                      <a:r>
                        <a:rPr lang="en-US" sz="1400">
                          <a:latin typeface="Times New Roman"/>
                          <a:ea typeface="Times New Roman"/>
                          <a:cs typeface="Times New Roman"/>
                        </a:rPr>
                        <a:t>Jump</a:t>
                      </a:r>
                      <a:endParaRPr lang="en-US" sz="1400">
                        <a:latin typeface="Calibri"/>
                        <a:ea typeface="Times New Roman"/>
                        <a:cs typeface="Times New Roman"/>
                      </a:endParaRPr>
                    </a:p>
                    <a:p>
                      <a:pPr algn="ctr">
                        <a:lnSpc>
                          <a:spcPts val="1310"/>
                        </a:lnSpc>
                        <a:spcAft>
                          <a:spcPts val="0"/>
                        </a:spcAft>
                      </a:pPr>
                      <a:r>
                        <a:rPr lang="en-US" sz="1400">
                          <a:latin typeface="Times New Roman"/>
                          <a:ea typeface="Times New Roman"/>
                          <a:cs typeface="Times New Roman"/>
                        </a:rPr>
                        <a:t>to</a:t>
                      </a:r>
                      <a:endParaRPr lang="en-US" sz="1400">
                        <a:latin typeface="Calibri"/>
                        <a:ea typeface="Times New Roman"/>
                        <a:cs typeface="Times New Roman"/>
                      </a:endParaRPr>
                    </a:p>
                    <a:p>
                      <a:pPr algn="ctr">
                        <a:lnSpc>
                          <a:spcPts val="1310"/>
                        </a:lnSpc>
                        <a:spcAft>
                          <a:spcPts val="0"/>
                        </a:spcAft>
                      </a:pPr>
                      <a:r>
                        <a:rPr lang="en-US" sz="1400">
                          <a:latin typeface="Times New Roman"/>
                          <a:ea typeface="Times New Roman"/>
                          <a:cs typeface="Times New Roman"/>
                        </a:rPr>
                        <a:t>hundred  &amp;</a:t>
                      </a:r>
                      <a:endParaRPr lang="en-US" sz="1400">
                        <a:latin typeface="Calibri"/>
                        <a:ea typeface="Times New Roman"/>
                        <a:cs typeface="Times New Roman"/>
                      </a:endParaRPr>
                    </a:p>
                    <a:p>
                      <a:pPr algn="ctr">
                        <a:lnSpc>
                          <a:spcPct val="115000"/>
                        </a:lnSpc>
                        <a:spcAft>
                          <a:spcPts val="0"/>
                        </a:spcAft>
                      </a:pPr>
                      <a:r>
                        <a:rPr lang="en-US" sz="1400">
                          <a:latin typeface="Times New Roman"/>
                          <a:ea typeface="Times New Roman"/>
                          <a:cs typeface="Times New Roman"/>
                        </a:rPr>
                        <a:t>repeat</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79">
                <a:tc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a:txBody>
                    <a:bodyPr/>
                    <a:lstStyle/>
                    <a:p>
                      <a:pPr algn="ctr">
                        <a:lnSpc>
                          <a:spcPct val="115000"/>
                        </a:lnSpc>
                        <a:spcAft>
                          <a:spcPts val="0"/>
                        </a:spcAft>
                      </a:pPr>
                      <a:r>
                        <a:rPr lang="en-US" sz="1400" dirty="0">
                          <a:latin typeface="Times New Roman"/>
                          <a:ea typeface="Times New Roman"/>
                          <a:cs typeface="Times New Roman"/>
                        </a:rPr>
                        <a:t>410F</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227979">
                <a:tc>
                  <a:txBody>
                    <a:bodyPr/>
                    <a:lstStyle/>
                    <a:p>
                      <a:pPr algn="ctr">
                        <a:lnSpc>
                          <a:spcPct val="115000"/>
                        </a:lnSpc>
                        <a:spcAft>
                          <a:spcPts val="0"/>
                        </a:spcAft>
                      </a:pPr>
                      <a:r>
                        <a:rPr lang="en-US" sz="1400">
                          <a:latin typeface="Times New Roman"/>
                          <a:ea typeface="Times New Roman"/>
                          <a:cs typeface="Times New Roman"/>
                        </a:rPr>
                        <a:t>4110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85720" y="214290"/>
          <a:ext cx="8715437" cy="6350663"/>
        </p:xfrm>
        <a:graphic>
          <a:graphicData uri="http://schemas.openxmlformats.org/drawingml/2006/table">
            <a:tbl>
              <a:tblPr/>
              <a:tblGrid>
                <a:gridCol w="1227527"/>
                <a:gridCol w="1262600"/>
                <a:gridCol w="1104775"/>
                <a:gridCol w="2349836"/>
                <a:gridCol w="701445"/>
                <a:gridCol w="420865"/>
                <a:gridCol w="420865"/>
                <a:gridCol w="613762"/>
                <a:gridCol w="613762"/>
              </a:tblGrid>
              <a:tr h="446377">
                <a:tc>
                  <a:txBody>
                    <a:bodyPr/>
                    <a:lstStyle/>
                    <a:p>
                      <a:pPr algn="ctr">
                        <a:lnSpc>
                          <a:spcPts val="1305"/>
                        </a:lnSpc>
                        <a:spcAft>
                          <a:spcPts val="0"/>
                        </a:spcAft>
                      </a:pPr>
                      <a:r>
                        <a:rPr lang="en-US" sz="1400" dirty="0">
                          <a:latin typeface="Times New Roman"/>
                          <a:ea typeface="Times New Roman"/>
                          <a:cs typeface="Times New Roman"/>
                        </a:rPr>
                        <a:t>4111</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5"/>
                        </a:lnSpc>
                        <a:spcAft>
                          <a:spcPts val="0"/>
                        </a:spcAft>
                      </a:pPr>
                      <a:r>
                        <a:rPr lang="en-US" sz="1400" dirty="0">
                          <a:latin typeface="Times New Roman"/>
                          <a:ea typeface="Times New Roman"/>
                          <a:cs typeface="Times New Roman"/>
                        </a:rPr>
                        <a:t>C3</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5"/>
                        </a:lnSpc>
                        <a:spcAft>
                          <a:spcPts val="0"/>
                        </a:spcAft>
                      </a:pPr>
                      <a:r>
                        <a:rPr lang="en-US" sz="1400" dirty="0">
                          <a:latin typeface="Times New Roman"/>
                          <a:ea typeface="Times New Roman"/>
                          <a:cs typeface="Times New Roman"/>
                        </a:rPr>
                        <a:t>TEN</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5"/>
                        </a:lnSpc>
                        <a:spcAft>
                          <a:spcPts val="0"/>
                        </a:spcAft>
                      </a:pPr>
                      <a:r>
                        <a:rPr lang="en-US" sz="1400" dirty="0">
                          <a:latin typeface="Times New Roman"/>
                          <a:ea typeface="Times New Roman"/>
                          <a:cs typeface="Times New Roman"/>
                        </a:rPr>
                        <a:t>CPI  0A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5">
                  <a:txBody>
                    <a:bodyPr/>
                    <a:lstStyle/>
                    <a:p>
                      <a:pPr marL="50800" algn="ctr">
                        <a:lnSpc>
                          <a:spcPts val="1305"/>
                        </a:lnSpc>
                        <a:spcAft>
                          <a:spcPts val="0"/>
                        </a:spcAft>
                      </a:pPr>
                      <a:r>
                        <a:rPr lang="en-US" sz="1400">
                          <a:latin typeface="Times New Roman"/>
                          <a:ea typeface="Times New Roman"/>
                          <a:cs typeface="Times New Roman"/>
                        </a:rPr>
                        <a:t>Compare the data with</a:t>
                      </a:r>
                      <a:endParaRPr lang="en-US" sz="1400">
                        <a:latin typeface="Calibri"/>
                        <a:ea typeface="Times New Roman"/>
                        <a:cs typeface="Times New Roman"/>
                      </a:endParaRPr>
                    </a:p>
                    <a:p>
                      <a:pPr algn="ctr">
                        <a:lnSpc>
                          <a:spcPct val="115000"/>
                        </a:lnSpc>
                        <a:spcAft>
                          <a:spcPts val="0"/>
                        </a:spcAft>
                      </a:pPr>
                      <a:r>
                        <a:rPr lang="en-US" sz="1400">
                          <a:latin typeface="Times New Roman"/>
                          <a:ea typeface="Times New Roman"/>
                          <a:cs typeface="Times New Roman"/>
                        </a:rPr>
                        <a:t>0A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r>
              <a:tr h="266832">
                <a:tc>
                  <a:txBody>
                    <a:bodyPr/>
                    <a:lstStyle/>
                    <a:p>
                      <a:pPr algn="ctr">
                        <a:lnSpc>
                          <a:spcPct val="115000"/>
                        </a:lnSpc>
                        <a:spcAft>
                          <a:spcPts val="0"/>
                        </a:spcAft>
                      </a:pPr>
                      <a:r>
                        <a:rPr lang="en-US" sz="1400" dirty="0">
                          <a:latin typeface="Times New Roman"/>
                          <a:ea typeface="Times New Roman"/>
                          <a:cs typeface="Times New Roman"/>
                        </a:rPr>
                        <a:t>4112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0A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66832">
                <a:tc>
                  <a:txBody>
                    <a:bodyPr/>
                    <a:lstStyle/>
                    <a:p>
                      <a:pPr algn="ctr">
                        <a:lnSpc>
                          <a:spcPts val="1300"/>
                        </a:lnSpc>
                        <a:spcAft>
                          <a:spcPts val="0"/>
                        </a:spcAft>
                      </a:pPr>
                      <a:r>
                        <a:rPr lang="en-US" sz="1400">
                          <a:latin typeface="Times New Roman"/>
                          <a:ea typeface="Times New Roman"/>
                          <a:cs typeface="Times New Roman"/>
                        </a:rPr>
                        <a:t>4113</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300"/>
                        </a:lnSpc>
                        <a:spcAft>
                          <a:spcPts val="0"/>
                        </a:spcAft>
                      </a:pPr>
                      <a:r>
                        <a:rPr lang="en-US" sz="1400" dirty="0">
                          <a:latin typeface="Times New Roman"/>
                          <a:ea typeface="Times New Roman"/>
                          <a:cs typeface="Times New Roman"/>
                        </a:rPr>
                        <a:t>DA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a:txBody>
                    <a:bodyPr/>
                    <a:lstStyle/>
                    <a:p>
                      <a:pPr algn="ctr">
                        <a:lnSpc>
                          <a:spcPts val="1300"/>
                        </a:lnSpc>
                        <a:spcAft>
                          <a:spcPts val="0"/>
                        </a:spcAft>
                      </a:pPr>
                      <a:r>
                        <a:rPr lang="en-US" sz="1400">
                          <a:latin typeface="Times New Roman"/>
                          <a:ea typeface="Times New Roman"/>
                          <a:cs typeface="Times New Roman"/>
                        </a:rPr>
                        <a:t>JC   UNIT</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gridSpan="5">
                  <a:txBody>
                    <a:bodyPr/>
                    <a:lstStyle/>
                    <a:p>
                      <a:pPr marL="50800" algn="ctr">
                        <a:lnSpc>
                          <a:spcPts val="1300"/>
                        </a:lnSpc>
                        <a:spcAft>
                          <a:spcPts val="0"/>
                        </a:spcAft>
                      </a:pPr>
                      <a:r>
                        <a:rPr lang="en-US" sz="1400">
                          <a:latin typeface="Times New Roman"/>
                          <a:ea typeface="Times New Roman"/>
                          <a:cs typeface="Times New Roman"/>
                        </a:rPr>
                        <a:t>If data is less jump to</a:t>
                      </a:r>
                      <a:endParaRPr lang="en-US" sz="1400">
                        <a:latin typeface="Calibri"/>
                        <a:ea typeface="Times New Roman"/>
                        <a:cs typeface="Times New Roman"/>
                      </a:endParaRPr>
                    </a:p>
                    <a:p>
                      <a:pPr algn="ctr">
                        <a:lnSpc>
                          <a:spcPct val="115000"/>
                        </a:lnSpc>
                        <a:spcAft>
                          <a:spcPts val="0"/>
                        </a:spcAft>
                      </a:pPr>
                      <a:r>
                        <a:rPr lang="en-US" sz="1400">
                          <a:latin typeface="Times New Roman"/>
                          <a:ea typeface="Times New Roman"/>
                          <a:cs typeface="Times New Roman"/>
                        </a:rPr>
                        <a:t>unit</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r>
              <a:tr h="266832">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66832">
                <a:tc>
                  <a:txBody>
                    <a:bodyPr/>
                    <a:lstStyle/>
                    <a:p>
                      <a:pPr algn="ctr">
                        <a:lnSpc>
                          <a:spcPct val="115000"/>
                        </a:lnSpc>
                        <a:spcAft>
                          <a:spcPts val="0"/>
                        </a:spcAft>
                      </a:pPr>
                      <a:r>
                        <a:rPr lang="en-US" sz="1400">
                          <a:latin typeface="Times New Roman"/>
                          <a:ea typeface="Times New Roman"/>
                          <a:cs typeface="Times New Roman"/>
                        </a:rPr>
                        <a:t>4114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1C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66832">
                <a:tc>
                  <a:txBody>
                    <a:bodyPr/>
                    <a:lstStyle/>
                    <a:p>
                      <a:pPr algn="ctr">
                        <a:lnSpc>
                          <a:spcPct val="115000"/>
                        </a:lnSpc>
                        <a:spcAft>
                          <a:spcPts val="0"/>
                        </a:spcAft>
                      </a:pPr>
                      <a:r>
                        <a:rPr lang="en-US" sz="1400">
                          <a:latin typeface="Times New Roman"/>
                          <a:ea typeface="Times New Roman"/>
                          <a:cs typeface="Times New Roman"/>
                        </a:rPr>
                        <a:t>4115</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66832">
                <a:tc>
                  <a:txBody>
                    <a:bodyPr/>
                    <a:lstStyle/>
                    <a:p>
                      <a:pPr algn="ctr">
                        <a:lnSpc>
                          <a:spcPts val="1300"/>
                        </a:lnSpc>
                        <a:spcAft>
                          <a:spcPts val="0"/>
                        </a:spcAft>
                      </a:pPr>
                      <a:r>
                        <a:rPr lang="en-US" sz="1400">
                          <a:latin typeface="Times New Roman"/>
                          <a:ea typeface="Times New Roman"/>
                          <a:cs typeface="Times New Roman"/>
                        </a:rPr>
                        <a:t>4116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D6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0"/>
                        </a:lnSpc>
                        <a:spcAft>
                          <a:spcPts val="0"/>
                        </a:spcAft>
                      </a:pPr>
                      <a:r>
                        <a:rPr lang="en-US" sz="1400" dirty="0">
                          <a:latin typeface="Times New Roman"/>
                          <a:ea typeface="Times New Roman"/>
                          <a:cs typeface="Times New Roman"/>
                        </a:rPr>
                        <a:t>SUI   0A</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5">
                  <a:txBody>
                    <a:bodyPr/>
                    <a:lstStyle/>
                    <a:p>
                      <a:pPr marL="50800" algn="ctr">
                        <a:lnSpc>
                          <a:spcPts val="1300"/>
                        </a:lnSpc>
                        <a:spcAft>
                          <a:spcPts val="0"/>
                        </a:spcAft>
                      </a:pPr>
                      <a:r>
                        <a:rPr lang="en-US" sz="1400">
                          <a:latin typeface="Times New Roman"/>
                          <a:ea typeface="Times New Roman"/>
                          <a:cs typeface="Times New Roman"/>
                        </a:rPr>
                        <a:t>Subtract the data by 0A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r>
              <a:tr h="266832">
                <a:tc>
                  <a:txBody>
                    <a:bodyPr/>
                    <a:lstStyle/>
                    <a:p>
                      <a:pPr algn="ctr">
                        <a:lnSpc>
                          <a:spcPts val="1300"/>
                        </a:lnSpc>
                        <a:spcAft>
                          <a:spcPts val="0"/>
                        </a:spcAft>
                      </a:pPr>
                      <a:r>
                        <a:rPr lang="en-US" sz="1400">
                          <a:latin typeface="Times New Roman"/>
                          <a:ea typeface="Times New Roman"/>
                          <a:cs typeface="Times New Roman"/>
                        </a:rPr>
                        <a:t>4117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66832">
                <a:tc>
                  <a:txBody>
                    <a:bodyPr/>
                    <a:lstStyle/>
                    <a:p>
                      <a:pPr algn="ctr">
                        <a:lnSpc>
                          <a:spcPts val="1300"/>
                        </a:lnSpc>
                        <a:spcAft>
                          <a:spcPts val="0"/>
                        </a:spcAft>
                      </a:pPr>
                      <a:r>
                        <a:rPr lang="en-US" sz="1400">
                          <a:latin typeface="Times New Roman"/>
                          <a:ea typeface="Times New Roman"/>
                          <a:cs typeface="Times New Roman"/>
                        </a:rPr>
                        <a:t>4118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300"/>
                        </a:lnSpc>
                        <a:spcAft>
                          <a:spcPts val="0"/>
                        </a:spcAft>
                      </a:pPr>
                      <a:r>
                        <a:rPr lang="en-US" sz="1400">
                          <a:latin typeface="Times New Roman"/>
                          <a:ea typeface="Times New Roman"/>
                          <a:cs typeface="Times New Roman"/>
                        </a:rPr>
                        <a:t>14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ts val="1300"/>
                        </a:lnSpc>
                        <a:spcAft>
                          <a:spcPts val="0"/>
                        </a:spcAft>
                      </a:pPr>
                      <a:r>
                        <a:rPr lang="en-US" sz="1400">
                          <a:latin typeface="Times New Roman"/>
                          <a:ea typeface="Times New Roman"/>
                          <a:cs typeface="Times New Roman"/>
                        </a:rPr>
                        <a:t>INR    D</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5">
                  <a:txBody>
                    <a:bodyPr/>
                    <a:lstStyle/>
                    <a:p>
                      <a:pPr marL="50800" algn="ctr">
                        <a:lnSpc>
                          <a:spcPts val="1300"/>
                        </a:lnSpc>
                        <a:spcAft>
                          <a:spcPts val="0"/>
                        </a:spcAft>
                      </a:pPr>
                      <a:r>
                        <a:rPr lang="en-US" sz="1400" dirty="0">
                          <a:latin typeface="Times New Roman"/>
                          <a:ea typeface="Times New Roman"/>
                          <a:cs typeface="Times New Roman"/>
                        </a:rPr>
                        <a:t>Increment</a:t>
                      </a:r>
                      <a:endParaRPr lang="en-US" sz="1400" dirty="0">
                        <a:latin typeface="Calibri"/>
                        <a:ea typeface="Times New Roman"/>
                        <a:cs typeface="Times New Roman"/>
                      </a:endParaRPr>
                    </a:p>
                    <a:p>
                      <a:pPr algn="ctr">
                        <a:lnSpc>
                          <a:spcPts val="1300"/>
                        </a:lnSpc>
                        <a:spcAft>
                          <a:spcPts val="0"/>
                        </a:spcAft>
                      </a:pPr>
                      <a:r>
                        <a:rPr lang="en-US" sz="1400" dirty="0">
                          <a:latin typeface="Times New Roman"/>
                          <a:ea typeface="Times New Roman"/>
                          <a:cs typeface="Times New Roman"/>
                        </a:rPr>
                        <a:t>‘D’</a:t>
                      </a:r>
                      <a:endParaRPr lang="en-US" sz="1400" dirty="0">
                        <a:latin typeface="Calibri"/>
                        <a:ea typeface="Times New Roman"/>
                        <a:cs typeface="Times New Roman"/>
                      </a:endParaRPr>
                    </a:p>
                    <a:p>
                      <a:pPr marR="12700" algn="ctr">
                        <a:lnSpc>
                          <a:spcPts val="1300"/>
                        </a:lnSpc>
                        <a:spcAft>
                          <a:spcPts val="0"/>
                        </a:spcAft>
                      </a:pPr>
                      <a:r>
                        <a:rPr lang="en-US" sz="1400" dirty="0">
                          <a:latin typeface="Times New Roman"/>
                          <a:ea typeface="Times New Roman"/>
                          <a:cs typeface="Times New Roman"/>
                        </a:rPr>
                        <a:t>each</a:t>
                      </a:r>
                      <a:endParaRPr lang="en-US" sz="1400" dirty="0">
                        <a:latin typeface="Calibri"/>
                        <a:ea typeface="Times New Roman"/>
                        <a:cs typeface="Times New Roman"/>
                      </a:endParaRPr>
                    </a:p>
                    <a:p>
                      <a:pPr marL="50800" algn="ctr">
                        <a:lnSpc>
                          <a:spcPct val="115000"/>
                        </a:lnSpc>
                        <a:spcAft>
                          <a:spcPts val="0"/>
                        </a:spcAft>
                      </a:pPr>
                      <a:r>
                        <a:rPr lang="en-US" sz="1400" dirty="0">
                          <a:latin typeface="Times New Roman"/>
                          <a:ea typeface="Times New Roman"/>
                          <a:cs typeface="Times New Roman"/>
                        </a:rPr>
                        <a:t>time</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pPr algn="ctr">
                        <a:lnSpc>
                          <a:spcPts val="1300"/>
                        </a:lnSpc>
                        <a:spcAft>
                          <a:spcPts val="0"/>
                        </a:spcAft>
                      </a:pP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rowSpan="2" hMerge="1">
                  <a:txBody>
                    <a:bodyPr/>
                    <a:lstStyle/>
                    <a:p>
                      <a:endParaRPr lang="en-US"/>
                    </a:p>
                  </a:txBody>
                  <a:tcPr/>
                </a:tc>
                <a:tc rowSpan="2" hMerge="1">
                  <a:txBody>
                    <a:bodyPr/>
                    <a:lstStyle/>
                    <a:p>
                      <a:pPr marR="12700" algn="r">
                        <a:lnSpc>
                          <a:spcPts val="1300"/>
                        </a:lnSpc>
                        <a:spcAft>
                          <a:spcPts val="0"/>
                        </a:spcAft>
                      </a:pPr>
                      <a:endParaRPr lang="en-US" sz="14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6832">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pPr marL="50800">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66832">
                <a:tc>
                  <a:txBody>
                    <a:bodyPr/>
                    <a:lstStyle/>
                    <a:p>
                      <a:pPr algn="ctr">
                        <a:lnSpc>
                          <a:spcPts val="1300"/>
                        </a:lnSpc>
                        <a:spcAft>
                          <a:spcPts val="0"/>
                        </a:spcAft>
                      </a:pPr>
                      <a:r>
                        <a:rPr lang="en-US" sz="1400">
                          <a:latin typeface="Times New Roman"/>
                          <a:ea typeface="Times New Roman"/>
                          <a:cs typeface="Times New Roman"/>
                        </a:rPr>
                        <a:t>4119</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C3</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1300"/>
                        </a:lnSpc>
                        <a:spcAft>
                          <a:spcPts val="0"/>
                        </a:spcAft>
                      </a:pPr>
                      <a:r>
                        <a:rPr lang="en-US" sz="1400">
                          <a:latin typeface="Times New Roman"/>
                          <a:ea typeface="Times New Roman"/>
                          <a:cs typeface="Times New Roman"/>
                        </a:rPr>
                        <a:t>JMP   TEN</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5">
                  <a:txBody>
                    <a:bodyPr/>
                    <a:lstStyle/>
                    <a:p>
                      <a:pPr marL="50800" algn="ctr">
                        <a:lnSpc>
                          <a:spcPts val="1300"/>
                        </a:lnSpc>
                        <a:spcAft>
                          <a:spcPts val="0"/>
                        </a:spcAft>
                      </a:pPr>
                      <a:r>
                        <a:rPr lang="en-US" sz="1400">
                          <a:latin typeface="Times New Roman"/>
                          <a:ea typeface="Times New Roman"/>
                          <a:cs typeface="Times New Roman"/>
                        </a:rPr>
                        <a:t>Jump to ten &amp; repeat</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r>
              <a:tr h="266832">
                <a:tc>
                  <a:txBody>
                    <a:bodyPr/>
                    <a:lstStyle/>
                    <a:p>
                      <a:pPr algn="ctr">
                        <a:lnSpc>
                          <a:spcPts val="1300"/>
                        </a:lnSpc>
                        <a:spcAft>
                          <a:spcPts val="0"/>
                        </a:spcAft>
                      </a:pPr>
                      <a:r>
                        <a:rPr lang="en-US" sz="1400">
                          <a:latin typeface="Times New Roman"/>
                          <a:ea typeface="Times New Roman"/>
                          <a:cs typeface="Times New Roman"/>
                        </a:rPr>
                        <a:t>411A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11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266832">
                <a:tc>
                  <a:txBody>
                    <a:bodyPr/>
                    <a:lstStyle/>
                    <a:p>
                      <a:pPr algn="ctr">
                        <a:lnSpc>
                          <a:spcPts val="1300"/>
                        </a:lnSpc>
                        <a:spcAft>
                          <a:spcPts val="0"/>
                        </a:spcAft>
                      </a:pPr>
                      <a:r>
                        <a:rPr lang="en-US" sz="1400">
                          <a:latin typeface="Times New Roman"/>
                          <a:ea typeface="Times New Roman"/>
                          <a:cs typeface="Times New Roman"/>
                        </a:rPr>
                        <a:t>411B</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41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446377">
                <a:tc>
                  <a:txBody>
                    <a:bodyPr/>
                    <a:lstStyle/>
                    <a:p>
                      <a:pPr algn="ctr">
                        <a:lnSpc>
                          <a:spcPts val="1300"/>
                        </a:lnSpc>
                        <a:spcAft>
                          <a:spcPts val="0"/>
                        </a:spcAft>
                      </a:pPr>
                      <a:r>
                        <a:rPr lang="en-US" sz="1400" dirty="0">
                          <a:latin typeface="Times New Roman"/>
                          <a:ea typeface="Times New Roman"/>
                          <a:cs typeface="Times New Roman"/>
                        </a:rPr>
                        <a:t>411C</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4F</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UNIT</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MOV   C,A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gn="ctr">
                        <a:lnSpc>
                          <a:spcPts val="1300"/>
                        </a:lnSpc>
                        <a:spcAft>
                          <a:spcPts val="0"/>
                        </a:spcAft>
                      </a:pPr>
                      <a:r>
                        <a:rPr lang="en-US" sz="1400" dirty="0">
                          <a:latin typeface="Times New Roman"/>
                          <a:ea typeface="Times New Roman"/>
                          <a:cs typeface="Times New Roman"/>
                        </a:rPr>
                        <a:t>Move the value ‘A’ to</a:t>
                      </a:r>
                      <a:endParaRPr lang="en-US" sz="1400" dirty="0">
                        <a:latin typeface="Calibri"/>
                        <a:ea typeface="Times New Roman"/>
                        <a:cs typeface="Times New Roman"/>
                      </a:endParaRPr>
                    </a:p>
                    <a:p>
                      <a:pPr marL="50800" algn="ctr">
                        <a:lnSpc>
                          <a:spcPct val="115000"/>
                        </a:lnSpc>
                        <a:spcAft>
                          <a:spcPts val="0"/>
                        </a:spcAft>
                      </a:pPr>
                      <a:r>
                        <a:rPr lang="en-US" sz="1400" dirty="0">
                          <a:latin typeface="Times New Roman"/>
                          <a:ea typeface="Times New Roman"/>
                          <a:cs typeface="Times New Roman"/>
                        </a:rPr>
                        <a:t>‘C’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832">
                <a:tc>
                  <a:txBody>
                    <a:bodyPr/>
                    <a:lstStyle/>
                    <a:p>
                      <a:pPr algn="ctr">
                        <a:lnSpc>
                          <a:spcPts val="1310"/>
                        </a:lnSpc>
                        <a:spcAft>
                          <a:spcPts val="0"/>
                        </a:spcAft>
                      </a:pPr>
                      <a:r>
                        <a:rPr lang="en-US" sz="1400">
                          <a:latin typeface="Times New Roman"/>
                          <a:ea typeface="Times New Roman"/>
                          <a:cs typeface="Times New Roman"/>
                        </a:rPr>
                        <a:t>411D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310"/>
                        </a:lnSpc>
                        <a:spcAft>
                          <a:spcPts val="0"/>
                        </a:spcAft>
                      </a:pPr>
                      <a:r>
                        <a:rPr lang="en-US" sz="1400">
                          <a:latin typeface="Times New Roman"/>
                          <a:ea typeface="Times New Roman"/>
                          <a:cs typeface="Times New Roman"/>
                        </a:rPr>
                        <a:t>7A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ts val="1310"/>
                        </a:lnSpc>
                        <a:spcAft>
                          <a:spcPts val="0"/>
                        </a:spcAft>
                      </a:pPr>
                      <a:r>
                        <a:rPr lang="en-US" sz="1400">
                          <a:latin typeface="Times New Roman"/>
                          <a:ea typeface="Times New Roman"/>
                          <a:cs typeface="Times New Roman"/>
                        </a:rPr>
                        <a:t>MOV  A,D</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5">
                  <a:txBody>
                    <a:bodyPr/>
                    <a:lstStyle/>
                    <a:p>
                      <a:pPr marL="50800" algn="ctr">
                        <a:lnSpc>
                          <a:spcPts val="1310"/>
                        </a:lnSpc>
                        <a:spcAft>
                          <a:spcPts val="0"/>
                        </a:spcAft>
                      </a:pPr>
                      <a:r>
                        <a:rPr lang="en-US" sz="1400" dirty="0">
                          <a:latin typeface="Times New Roman"/>
                          <a:ea typeface="Times New Roman"/>
                          <a:cs typeface="Times New Roman"/>
                        </a:rPr>
                        <a:t>Move the value ‘D’ to</a:t>
                      </a:r>
                      <a:endParaRPr lang="en-US" sz="1400" dirty="0">
                        <a:latin typeface="Calibri"/>
                        <a:ea typeface="Times New Roman"/>
                        <a:cs typeface="Times New Roman"/>
                      </a:endParaRPr>
                    </a:p>
                    <a:p>
                      <a:pPr marL="50800" algn="ctr">
                        <a:lnSpc>
                          <a:spcPct val="115000"/>
                        </a:lnSpc>
                        <a:spcAft>
                          <a:spcPts val="0"/>
                        </a:spcAft>
                      </a:pPr>
                      <a:r>
                        <a:rPr lang="en-US" sz="1400" dirty="0">
                          <a:latin typeface="Times New Roman"/>
                          <a:ea typeface="Times New Roman"/>
                          <a:cs typeface="Times New Roman"/>
                        </a:rPr>
                        <a:t>‘A’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r>
              <a:tr h="266832">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gridSpan="5" vMerge="1">
                  <a:txBody>
                    <a:bodyPr/>
                    <a:lstStyle/>
                    <a:p>
                      <a:pPr marL="50800">
                        <a:lnSpc>
                          <a:spcPct val="1150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66832">
                <a:tc>
                  <a:txBody>
                    <a:bodyPr/>
                    <a:lstStyle/>
                    <a:p>
                      <a:pPr algn="ctr">
                        <a:lnSpc>
                          <a:spcPts val="1300"/>
                        </a:lnSpc>
                        <a:spcAft>
                          <a:spcPts val="0"/>
                        </a:spcAft>
                      </a:pPr>
                      <a:r>
                        <a:rPr lang="en-US" sz="1400">
                          <a:latin typeface="Times New Roman"/>
                          <a:ea typeface="Times New Roman"/>
                          <a:cs typeface="Times New Roman"/>
                        </a:rPr>
                        <a:t>411E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RLC</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gn="ctr">
                        <a:lnSpc>
                          <a:spcPts val="1300"/>
                        </a:lnSpc>
                        <a:spcAft>
                          <a:spcPts val="0"/>
                        </a:spcAft>
                      </a:pPr>
                      <a:r>
                        <a:rPr lang="en-US" sz="1400" dirty="0">
                          <a:latin typeface="Times New Roman"/>
                          <a:ea typeface="Times New Roman"/>
                          <a:cs typeface="Times New Roman"/>
                        </a:rPr>
                        <a:t>Rotate the value of ‘A’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832">
                <a:tc>
                  <a:txBody>
                    <a:bodyPr/>
                    <a:lstStyle/>
                    <a:p>
                      <a:pPr algn="ctr">
                        <a:lnSpc>
                          <a:spcPts val="1300"/>
                        </a:lnSpc>
                        <a:spcAft>
                          <a:spcPts val="0"/>
                        </a:spcAft>
                      </a:pPr>
                      <a:r>
                        <a:rPr lang="en-US" sz="1400">
                          <a:latin typeface="Times New Roman"/>
                          <a:ea typeface="Times New Roman"/>
                          <a:cs typeface="Times New Roman"/>
                        </a:rPr>
                        <a:t>411F</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RLC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00"/>
                        </a:lnSpc>
                        <a:spcAft>
                          <a:spcPts val="0"/>
                        </a:spcAft>
                      </a:pPr>
                      <a:r>
                        <a:rPr lang="en-US" sz="1400" dirty="0" smtClean="0">
                          <a:latin typeface="Times New Roman"/>
                          <a:ea typeface="Times New Roman"/>
                          <a:cs typeface="Times New Roman"/>
                        </a:rPr>
                        <a:t>          Of </a:t>
                      </a:r>
                      <a:r>
                        <a:rPr lang="en-US" sz="1400" dirty="0">
                          <a:latin typeface="Times New Roman"/>
                          <a:ea typeface="Times New Roman"/>
                          <a:cs typeface="Times New Roman"/>
                        </a:rPr>
                        <a:t>‘A’ so that</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933">
                <a:tc rowSpan="2">
                  <a:txBody>
                    <a:bodyPr/>
                    <a:lstStyle/>
                    <a:p>
                      <a:pPr algn="ctr">
                        <a:lnSpc>
                          <a:spcPts val="1300"/>
                        </a:lnSpc>
                        <a:spcAft>
                          <a:spcPts val="0"/>
                        </a:spcAft>
                      </a:pPr>
                      <a:endParaRPr lang="en-US" sz="1400">
                        <a:latin typeface="Times New Roman"/>
                        <a:ea typeface="Times New Roman"/>
                        <a:cs typeface="Times New Roman"/>
                      </a:endParaRPr>
                    </a:p>
                    <a:p>
                      <a:pPr algn="ctr">
                        <a:lnSpc>
                          <a:spcPts val="1300"/>
                        </a:lnSpc>
                        <a:spcAft>
                          <a:spcPts val="0"/>
                        </a:spcAft>
                      </a:pPr>
                      <a:r>
                        <a:rPr lang="en-US" sz="1400">
                          <a:latin typeface="Times New Roman"/>
                          <a:ea typeface="Times New Roman"/>
                          <a:cs typeface="Times New Roman"/>
                        </a:rPr>
                        <a:t>4120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0"/>
                        </a:lnSpc>
                        <a:spcAft>
                          <a:spcPts val="0"/>
                        </a:spcAft>
                      </a:pPr>
                      <a:endParaRPr lang="en-US" sz="1400" dirty="0">
                        <a:latin typeface="Times New Roman"/>
                        <a:ea typeface="Times New Roman"/>
                        <a:cs typeface="Times New Roman"/>
                      </a:endParaRPr>
                    </a:p>
                    <a:p>
                      <a:pPr algn="ctr">
                        <a:lnSpc>
                          <a:spcPts val="1300"/>
                        </a:lnSpc>
                        <a:spcAft>
                          <a:spcPts val="0"/>
                        </a:spcAft>
                      </a:pPr>
                      <a:r>
                        <a:rPr lang="en-US" sz="1400" dirty="0">
                          <a:latin typeface="Times New Roman"/>
                          <a:ea typeface="Times New Roman"/>
                          <a:cs typeface="Times New Roman"/>
                        </a:rPr>
                        <a:t>07</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ts val="1300"/>
                        </a:lnSpc>
                        <a:spcAft>
                          <a:spcPts val="0"/>
                        </a:spcAft>
                      </a:pPr>
                      <a:endParaRPr lang="en-US" sz="1400" dirty="0">
                        <a:latin typeface="Times New Roman"/>
                        <a:ea typeface="Times New Roman"/>
                        <a:cs typeface="Times New Roman"/>
                      </a:endParaRPr>
                    </a:p>
                    <a:p>
                      <a:pPr algn="ctr">
                        <a:lnSpc>
                          <a:spcPct val="115000"/>
                        </a:lnSpc>
                        <a:spcAft>
                          <a:spcPts val="0"/>
                        </a:spcAft>
                      </a:pPr>
                      <a:r>
                        <a:rPr lang="en-US" sz="1400" dirty="0">
                          <a:latin typeface="Times New Roman"/>
                          <a:ea typeface="Times New Roman"/>
                          <a:cs typeface="Times New Roman"/>
                        </a:rPr>
                        <a:t>RLC</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endParaRPr lang="en-US" sz="1400" dirty="0">
                        <a:latin typeface="Times New Roman"/>
                        <a:ea typeface="Times New Roman"/>
                        <a:cs typeface="Times New Roman"/>
                      </a:endParaRPr>
                    </a:p>
                    <a:p>
                      <a:pPr marL="50800" algn="ctr">
                        <a:lnSpc>
                          <a:spcPts val="1300"/>
                        </a:lnSpc>
                        <a:spcAft>
                          <a:spcPts val="0"/>
                        </a:spcAft>
                      </a:pPr>
                      <a:r>
                        <a:rPr lang="en-US" sz="1400" dirty="0">
                          <a:latin typeface="Times New Roman"/>
                          <a:ea typeface="Times New Roman"/>
                          <a:cs typeface="Times New Roman"/>
                        </a:rPr>
                        <a:t>Lower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12700" algn="ctr">
                        <a:lnSpc>
                          <a:spcPts val="1300"/>
                        </a:lnSpc>
                        <a:spcAft>
                          <a:spcPts val="0"/>
                        </a:spcAft>
                      </a:pPr>
                      <a:endParaRPr lang="en-US" sz="1400" dirty="0">
                        <a:latin typeface="Times New Roman"/>
                        <a:ea typeface="Times New Roman"/>
                        <a:cs typeface="Times New Roman"/>
                      </a:endParaRPr>
                    </a:p>
                    <a:p>
                      <a:pPr marL="12700" algn="ctr">
                        <a:lnSpc>
                          <a:spcPts val="1300"/>
                        </a:lnSpc>
                        <a:spcAft>
                          <a:spcPts val="0"/>
                        </a:spcAft>
                      </a:pPr>
                      <a:r>
                        <a:rPr lang="en-US" sz="1400" dirty="0">
                          <a:latin typeface="Times New Roman"/>
                          <a:ea typeface="Times New Roman"/>
                          <a:cs typeface="Times New Roman"/>
                        </a:rPr>
                        <a:t>and</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R="12700" algn="ctr">
                        <a:lnSpc>
                          <a:spcPts val="1300"/>
                        </a:lnSpc>
                        <a:spcAft>
                          <a:spcPts val="0"/>
                        </a:spcAft>
                      </a:pPr>
                      <a:endParaRPr lang="en-US" sz="1400" dirty="0">
                        <a:latin typeface="Times New Roman"/>
                        <a:ea typeface="Times New Roman"/>
                        <a:cs typeface="Times New Roman"/>
                      </a:endParaRPr>
                    </a:p>
                    <a:p>
                      <a:pPr marR="12700" algn="ctr">
                        <a:lnSpc>
                          <a:spcPts val="1300"/>
                        </a:lnSpc>
                        <a:spcAft>
                          <a:spcPts val="0"/>
                        </a:spcAft>
                      </a:pPr>
                      <a:r>
                        <a:rPr lang="en-US" sz="1400" dirty="0">
                          <a:latin typeface="Times New Roman"/>
                          <a:ea typeface="Times New Roman"/>
                          <a:cs typeface="Times New Roman"/>
                        </a:rPr>
                        <a:t>upper</a:t>
                      </a:r>
                      <a:endParaRPr lang="en-US" sz="14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6832">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50800" algn="ctr">
                        <a:lnSpc>
                          <a:spcPct val="115000"/>
                        </a:lnSpc>
                        <a:spcAft>
                          <a:spcPts val="0"/>
                        </a:spcAft>
                      </a:pPr>
                      <a:r>
                        <a:rPr lang="en-US" sz="1400" dirty="0" err="1">
                          <a:latin typeface="Times New Roman"/>
                          <a:ea typeface="Times New Roman"/>
                          <a:cs typeface="Times New Roman"/>
                        </a:rPr>
                        <a:t>niddle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66832">
                <a:tc>
                  <a:txBody>
                    <a:bodyPr/>
                    <a:lstStyle/>
                    <a:p>
                      <a:pPr algn="ctr">
                        <a:lnSpc>
                          <a:spcPts val="1300"/>
                        </a:lnSpc>
                        <a:spcAft>
                          <a:spcPts val="0"/>
                        </a:spcAft>
                      </a:pPr>
                      <a:r>
                        <a:rPr lang="en-US" sz="1400">
                          <a:latin typeface="Times New Roman"/>
                          <a:ea typeface="Times New Roman"/>
                          <a:cs typeface="Times New Roman"/>
                        </a:rPr>
                        <a:t>4121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RLC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gn="ctr">
                        <a:lnSpc>
                          <a:spcPts val="1300"/>
                        </a:lnSpc>
                        <a:spcAft>
                          <a:spcPts val="0"/>
                        </a:spcAft>
                      </a:pPr>
                      <a:r>
                        <a:rPr lang="en-US" sz="1400">
                          <a:latin typeface="Times New Roman"/>
                          <a:ea typeface="Times New Roman"/>
                          <a:cs typeface="Times New Roman"/>
                        </a:rPr>
                        <a:t>Gets exchanged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63" y="571480"/>
          <a:ext cx="8715437" cy="3194304"/>
        </p:xfrm>
        <a:graphic>
          <a:graphicData uri="http://schemas.openxmlformats.org/drawingml/2006/table">
            <a:tbl>
              <a:tblPr/>
              <a:tblGrid>
                <a:gridCol w="1227527"/>
                <a:gridCol w="1262600"/>
                <a:gridCol w="1104775"/>
                <a:gridCol w="2349836"/>
                <a:gridCol w="2156937"/>
                <a:gridCol w="613762"/>
              </a:tblGrid>
              <a:tr h="137298">
                <a:tc>
                  <a:txBody>
                    <a:bodyPr/>
                    <a:lstStyle/>
                    <a:p>
                      <a:pPr algn="ctr">
                        <a:lnSpc>
                          <a:spcPts val="1300"/>
                        </a:lnSpc>
                        <a:spcAft>
                          <a:spcPts val="0"/>
                        </a:spcAft>
                      </a:pPr>
                      <a:r>
                        <a:rPr lang="en-US" sz="1400" dirty="0">
                          <a:latin typeface="Times New Roman"/>
                          <a:ea typeface="Times New Roman"/>
                          <a:cs typeface="Times New Roman"/>
                        </a:rPr>
                        <a:t>4122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81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ADD 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r>
                        <a:rPr lang="en-US" sz="1400" dirty="0" smtClean="0">
                          <a:latin typeface="Times New Roman"/>
                          <a:ea typeface="Times New Roman"/>
                          <a:cs typeface="Times New Roman"/>
                        </a:rPr>
                        <a:t>             Add </a:t>
                      </a:r>
                      <a:r>
                        <a:rPr lang="en-US" sz="1400" dirty="0">
                          <a:latin typeface="Times New Roman"/>
                          <a:ea typeface="Times New Roman"/>
                          <a:cs typeface="Times New Roman"/>
                        </a:rPr>
                        <a:t>‘A’ and ‘C’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99">
                <a:tc rowSpan="2">
                  <a:txBody>
                    <a:bodyPr/>
                    <a:lstStyle/>
                    <a:p>
                      <a:pPr algn="ctr">
                        <a:lnSpc>
                          <a:spcPts val="1300"/>
                        </a:lnSpc>
                        <a:spcAft>
                          <a:spcPts val="0"/>
                        </a:spcAft>
                      </a:pPr>
                      <a:r>
                        <a:rPr lang="en-US" sz="1400" dirty="0">
                          <a:latin typeface="Times New Roman"/>
                          <a:ea typeface="Times New Roman"/>
                          <a:cs typeface="Times New Roman"/>
                        </a:rPr>
                        <a:t>4123</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0"/>
                        </a:lnSpc>
                        <a:spcAft>
                          <a:spcPts val="0"/>
                        </a:spcAft>
                      </a:pPr>
                      <a:r>
                        <a:rPr lang="en-US" sz="1400" dirty="0">
                          <a:latin typeface="Times New Roman"/>
                          <a:ea typeface="Times New Roman"/>
                          <a:cs typeface="Times New Roman"/>
                        </a:rPr>
                        <a:t>32</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a:txBody>
                    <a:bodyPr/>
                    <a:lstStyle/>
                    <a:p>
                      <a:pPr algn="ctr">
                        <a:lnSpc>
                          <a:spcPts val="1300"/>
                        </a:lnSpc>
                        <a:spcAft>
                          <a:spcPts val="0"/>
                        </a:spcAft>
                      </a:pPr>
                      <a:r>
                        <a:rPr lang="en-US" sz="1400" dirty="0">
                          <a:latin typeface="Times New Roman"/>
                          <a:ea typeface="Times New Roman"/>
                          <a:cs typeface="Times New Roman"/>
                        </a:rPr>
                        <a:t>STA 4250</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gridSpan="2">
                  <a:txBody>
                    <a:bodyPr/>
                    <a:lstStyle/>
                    <a:p>
                      <a:pPr marL="50800" algn="ctr">
                        <a:lnSpc>
                          <a:spcPts val="1300"/>
                        </a:lnSpc>
                        <a:spcAft>
                          <a:spcPts val="0"/>
                        </a:spcAft>
                      </a:pPr>
                      <a:r>
                        <a:rPr lang="en-US" sz="1400" dirty="0">
                          <a:latin typeface="Times New Roman"/>
                          <a:ea typeface="Times New Roman"/>
                          <a:cs typeface="Times New Roman"/>
                        </a:rPr>
                        <a:t>Save  ten’  &amp;  units  in</a:t>
                      </a:r>
                      <a:endParaRPr lang="en-US" sz="1400" dirty="0">
                        <a:latin typeface="Calibri"/>
                        <a:ea typeface="Times New Roman"/>
                        <a:cs typeface="Times New Roman"/>
                      </a:endParaRPr>
                    </a:p>
                    <a:p>
                      <a:pPr algn="ctr">
                        <a:lnSpc>
                          <a:spcPct val="115000"/>
                        </a:lnSpc>
                        <a:spcAft>
                          <a:spcPts val="0"/>
                        </a:spcAft>
                      </a:pPr>
                      <a:r>
                        <a:rPr lang="en-US" sz="1400" dirty="0">
                          <a:latin typeface="Times New Roman"/>
                          <a:ea typeface="Times New Roman"/>
                          <a:cs typeface="Times New Roman"/>
                        </a:rPr>
                        <a:t>‘M’</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hMerge="1">
                  <a:txBody>
                    <a:bodyPr/>
                    <a:lstStyle/>
                    <a:p>
                      <a:endParaRPr lang="en-US"/>
                    </a:p>
                  </a:txBody>
                  <a:tcPr/>
                </a:tc>
              </a:tr>
              <a:tr h="78999">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58299">
                <a:tc>
                  <a:txBody>
                    <a:bodyPr/>
                    <a:lstStyle/>
                    <a:p>
                      <a:pPr algn="ctr">
                        <a:lnSpc>
                          <a:spcPct val="115000"/>
                        </a:lnSpc>
                        <a:spcAft>
                          <a:spcPts val="0"/>
                        </a:spcAft>
                      </a:pPr>
                      <a:r>
                        <a:rPr lang="en-US" sz="1400">
                          <a:latin typeface="Times New Roman"/>
                          <a:ea typeface="Times New Roman"/>
                          <a:cs typeface="Times New Roman"/>
                        </a:rPr>
                        <a:t>4124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50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r>
              <a:tr h="58299">
                <a:tc>
                  <a:txBody>
                    <a:bodyPr/>
                    <a:lstStyle/>
                    <a:p>
                      <a:pPr algn="ctr">
                        <a:lnSpc>
                          <a:spcPct val="115000"/>
                        </a:lnSpc>
                        <a:spcAft>
                          <a:spcPts val="0"/>
                        </a:spcAft>
                      </a:pPr>
                      <a:r>
                        <a:rPr lang="en-US" sz="1400">
                          <a:latin typeface="Times New Roman"/>
                          <a:ea typeface="Times New Roman"/>
                          <a:cs typeface="Times New Roman"/>
                        </a:rPr>
                        <a:t>4125</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r>
              <a:tr h="137298">
                <a:tc>
                  <a:txBody>
                    <a:bodyPr/>
                    <a:lstStyle/>
                    <a:p>
                      <a:pPr algn="ctr">
                        <a:lnSpc>
                          <a:spcPts val="1310"/>
                        </a:lnSpc>
                        <a:spcAft>
                          <a:spcPts val="0"/>
                        </a:spcAft>
                      </a:pPr>
                      <a:r>
                        <a:rPr lang="en-US" sz="1400">
                          <a:latin typeface="Times New Roman"/>
                          <a:ea typeface="Times New Roman"/>
                          <a:cs typeface="Times New Roman"/>
                        </a:rPr>
                        <a:t>4126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a:latin typeface="Times New Roman"/>
                          <a:ea typeface="Times New Roman"/>
                          <a:cs typeface="Times New Roman"/>
                        </a:rPr>
                        <a:t>7B</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a:latin typeface="Times New Roman"/>
                          <a:ea typeface="Times New Roman"/>
                          <a:cs typeface="Times New Roman"/>
                        </a:rPr>
                        <a:t>MOV  A,E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10"/>
                        </a:lnSpc>
                        <a:spcAft>
                          <a:spcPts val="0"/>
                        </a:spcAft>
                      </a:pPr>
                      <a:r>
                        <a:rPr lang="en-US" sz="1400" dirty="0">
                          <a:latin typeface="Times New Roman"/>
                          <a:ea typeface="Times New Roman"/>
                          <a:cs typeface="Times New Roman"/>
                        </a:rPr>
                        <a:t>Move to E to 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99">
                <a:tc rowSpan="2">
                  <a:txBody>
                    <a:bodyPr/>
                    <a:lstStyle/>
                    <a:p>
                      <a:pPr algn="ctr">
                        <a:lnSpc>
                          <a:spcPts val="1300"/>
                        </a:lnSpc>
                        <a:spcAft>
                          <a:spcPts val="0"/>
                        </a:spcAft>
                      </a:pPr>
                      <a:r>
                        <a:rPr lang="en-US" sz="1400">
                          <a:latin typeface="Times New Roman"/>
                          <a:ea typeface="Times New Roman"/>
                          <a:cs typeface="Times New Roman"/>
                        </a:rPr>
                        <a:t>4127</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0"/>
                        </a:lnSpc>
                        <a:spcAft>
                          <a:spcPts val="0"/>
                        </a:spcAft>
                      </a:pPr>
                      <a:r>
                        <a:rPr lang="en-US" sz="1400">
                          <a:latin typeface="Times New Roman"/>
                          <a:ea typeface="Times New Roman"/>
                          <a:cs typeface="Times New Roman"/>
                        </a:rPr>
                        <a:t>32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4">
                  <a:txBody>
                    <a:bodyPr/>
                    <a:lstStyle/>
                    <a:p>
                      <a:pPr algn="ctr">
                        <a:lnSpc>
                          <a:spcPts val="1300"/>
                        </a:lnSpc>
                        <a:spcAft>
                          <a:spcPts val="0"/>
                        </a:spcAft>
                      </a:pPr>
                      <a:r>
                        <a:rPr lang="en-US" sz="1400" dirty="0">
                          <a:latin typeface="Times New Roman"/>
                          <a:ea typeface="Times New Roman"/>
                          <a:cs typeface="Times New Roman"/>
                        </a:rPr>
                        <a:t>STA   4251</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gridSpan="2">
                  <a:txBody>
                    <a:bodyPr/>
                    <a:lstStyle/>
                    <a:p>
                      <a:pPr marL="50800" algn="ctr">
                        <a:lnSpc>
                          <a:spcPts val="1300"/>
                        </a:lnSpc>
                        <a:spcAft>
                          <a:spcPts val="0"/>
                        </a:spcAft>
                      </a:pPr>
                      <a:r>
                        <a:rPr lang="en-US" sz="1400" dirty="0">
                          <a:latin typeface="Times New Roman"/>
                          <a:ea typeface="Times New Roman"/>
                          <a:cs typeface="Times New Roman"/>
                        </a:rPr>
                        <a:t>Save  hundreds</a:t>
                      </a:r>
                      <a:endParaRPr lang="en-US" sz="1400" dirty="0">
                        <a:latin typeface="Calibri"/>
                        <a:ea typeface="Times New Roman"/>
                        <a:cs typeface="Times New Roman"/>
                      </a:endParaRPr>
                    </a:p>
                    <a:p>
                      <a:pPr marR="12700" algn="ctr">
                        <a:lnSpc>
                          <a:spcPts val="1300"/>
                        </a:lnSpc>
                        <a:spcAft>
                          <a:spcPts val="0"/>
                        </a:spcAft>
                      </a:pPr>
                      <a:r>
                        <a:rPr lang="en-US" sz="1400" dirty="0">
                          <a:latin typeface="Times New Roman"/>
                          <a:ea typeface="Times New Roman"/>
                          <a:cs typeface="Times New Roman"/>
                        </a:rPr>
                        <a:t>unit  in</a:t>
                      </a:r>
                      <a:endParaRPr lang="en-US" sz="1400" dirty="0">
                        <a:latin typeface="Calibri"/>
                        <a:ea typeface="Times New Roman"/>
                        <a:cs typeface="Times New Roman"/>
                      </a:endParaRPr>
                    </a:p>
                    <a:p>
                      <a:pPr algn="ctr">
                        <a:lnSpc>
                          <a:spcPct val="115000"/>
                        </a:lnSpc>
                        <a:spcAft>
                          <a:spcPts val="0"/>
                        </a:spcAft>
                      </a:pPr>
                      <a:r>
                        <a:rPr lang="en-US" sz="1400" dirty="0">
                          <a:latin typeface="Times New Roman"/>
                          <a:ea typeface="Times New Roman"/>
                          <a:cs typeface="Times New Roman"/>
                        </a:rPr>
                        <a:t>‘A’</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hMerge="1">
                  <a:txBody>
                    <a:bodyPr/>
                    <a:lstStyle/>
                    <a:p>
                      <a:endParaRPr lang="en-US"/>
                    </a:p>
                  </a:txBody>
                  <a:tcPr/>
                </a:tc>
              </a:tr>
              <a:tr h="78999">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58299">
                <a:tc>
                  <a:txBody>
                    <a:bodyPr/>
                    <a:lstStyle/>
                    <a:p>
                      <a:pPr algn="ctr">
                        <a:lnSpc>
                          <a:spcPct val="115000"/>
                        </a:lnSpc>
                        <a:spcAft>
                          <a:spcPts val="0"/>
                        </a:spcAft>
                      </a:pPr>
                      <a:r>
                        <a:rPr lang="en-US" sz="1400">
                          <a:latin typeface="Times New Roman"/>
                          <a:ea typeface="Times New Roman"/>
                          <a:cs typeface="Times New Roman"/>
                        </a:rPr>
                        <a:t>4128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51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r>
              <a:tr h="137298">
                <a:tc>
                  <a:txBody>
                    <a:bodyPr/>
                    <a:lstStyle/>
                    <a:p>
                      <a:pPr algn="ctr">
                        <a:lnSpc>
                          <a:spcPct val="115000"/>
                        </a:lnSpc>
                        <a:spcAft>
                          <a:spcPts val="0"/>
                        </a:spcAft>
                      </a:pPr>
                      <a:r>
                        <a:rPr lang="en-US" sz="1400">
                          <a:latin typeface="Times New Roman"/>
                          <a:ea typeface="Times New Roman"/>
                          <a:cs typeface="Times New Roman"/>
                        </a:rPr>
                        <a:t>4129</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r>
              <a:tr h="137298">
                <a:tc rowSpan="2">
                  <a:txBody>
                    <a:bodyPr/>
                    <a:lstStyle/>
                    <a:p>
                      <a:pPr algn="ctr">
                        <a:lnSpc>
                          <a:spcPts val="1300"/>
                        </a:lnSpc>
                        <a:spcAft>
                          <a:spcPts val="0"/>
                        </a:spcAft>
                      </a:pPr>
                      <a:r>
                        <a:rPr lang="en-US" sz="1400" dirty="0">
                          <a:latin typeface="Times New Roman"/>
                          <a:ea typeface="Times New Roman"/>
                          <a:cs typeface="Times New Roman"/>
                        </a:rPr>
                        <a:t>412A</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300"/>
                        </a:lnSpc>
                        <a:spcAft>
                          <a:spcPts val="0"/>
                        </a:spcAft>
                      </a:pPr>
                      <a:r>
                        <a:rPr lang="en-US" sz="1400" dirty="0">
                          <a:latin typeface="Times New Roman"/>
                          <a:ea typeface="Times New Roman"/>
                          <a:cs typeface="Times New Roman"/>
                        </a:rPr>
                        <a:t>76</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ct val="115000"/>
                        </a:lnSpc>
                        <a:spcAft>
                          <a:spcPts val="0"/>
                        </a:spcAft>
                      </a:pPr>
                      <a:r>
                        <a:rPr lang="en-US" sz="1400" dirty="0">
                          <a:latin typeface="Times New Roman"/>
                          <a:ea typeface="Times New Roman"/>
                          <a:cs typeface="Times New Roman"/>
                        </a:rPr>
                        <a:t>HLT</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2">
                  <a:txBody>
                    <a:bodyPr/>
                    <a:lstStyle/>
                    <a:p>
                      <a:pPr marL="50800" algn="ctr">
                        <a:lnSpc>
                          <a:spcPts val="1300"/>
                        </a:lnSpc>
                        <a:spcAft>
                          <a:spcPts val="0"/>
                        </a:spcAft>
                      </a:pPr>
                      <a:r>
                        <a:rPr lang="en-US" sz="1400" dirty="0">
                          <a:latin typeface="Times New Roman"/>
                          <a:ea typeface="Times New Roman"/>
                          <a:cs typeface="Times New Roman"/>
                        </a:rPr>
                        <a:t>Stop</a:t>
                      </a:r>
                      <a:endParaRPr lang="en-US" sz="1400" dirty="0">
                        <a:latin typeface="Calibri"/>
                        <a:ea typeface="Times New Roman"/>
                        <a:cs typeface="Times New Roman"/>
                      </a:endParaRPr>
                    </a:p>
                    <a:p>
                      <a:pPr marL="63500" algn="ctr">
                        <a:lnSpc>
                          <a:spcPts val="1300"/>
                        </a:lnSpc>
                        <a:spcAft>
                          <a:spcPts val="0"/>
                        </a:spcAft>
                      </a:pPr>
                      <a:r>
                        <a:rPr lang="en-US" sz="1400" dirty="0">
                          <a:latin typeface="Times New Roman"/>
                          <a:ea typeface="Times New Roman"/>
                          <a:cs typeface="Times New Roman"/>
                        </a:rPr>
                        <a:t>the</a:t>
                      </a:r>
                      <a:endParaRPr lang="en-US" sz="1400" dirty="0">
                        <a:latin typeface="Calibri"/>
                        <a:ea typeface="Times New Roman"/>
                        <a:cs typeface="Times New Roman"/>
                      </a:endParaRPr>
                    </a:p>
                    <a:p>
                      <a:pPr marR="12700" algn="ctr">
                        <a:lnSpc>
                          <a:spcPts val="1300"/>
                        </a:lnSpc>
                        <a:spcAft>
                          <a:spcPts val="0"/>
                        </a:spcAft>
                      </a:pPr>
                      <a:r>
                        <a:rPr lang="en-US" sz="1400" dirty="0">
                          <a:latin typeface="Times New Roman"/>
                          <a:ea typeface="Times New Roman"/>
                          <a:cs typeface="Times New Roman"/>
                        </a:rPr>
                        <a:t>program</a:t>
                      </a:r>
                      <a:endParaRPr lang="en-US" sz="1400" dirty="0">
                        <a:latin typeface="Calibri"/>
                        <a:ea typeface="Times New Roman"/>
                        <a:cs typeface="Times New Roman"/>
                      </a:endParaRPr>
                    </a:p>
                    <a:p>
                      <a:pPr marL="50800" algn="ctr">
                        <a:lnSpc>
                          <a:spcPct val="115000"/>
                        </a:lnSpc>
                        <a:spcAft>
                          <a:spcPts val="0"/>
                        </a:spcAft>
                      </a:pPr>
                      <a:r>
                        <a:rPr lang="en-US" sz="1400" dirty="0">
                          <a:latin typeface="Times New Roman"/>
                          <a:ea typeface="Times New Roman"/>
                          <a:cs typeface="Times New Roman"/>
                        </a:rPr>
                        <a:t>execution</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r>
              <a:tr h="58299">
                <a:tc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gridSpan="2" vMerge="1">
                  <a:txBody>
                    <a:bodyPr/>
                    <a:lstStyle/>
                    <a:p>
                      <a:pPr marL="50800" algn="ctr">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142852"/>
            <a:ext cx="14287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Result: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2000232" y="1357298"/>
          <a:ext cx="3929090" cy="1143008"/>
        </p:xfrm>
        <a:graphic>
          <a:graphicData uri="http://schemas.openxmlformats.org/drawingml/2006/table">
            <a:tbl>
              <a:tblPr/>
              <a:tblGrid>
                <a:gridCol w="1974417"/>
                <a:gridCol w="1954673"/>
              </a:tblGrid>
              <a:tr h="576825">
                <a:tc>
                  <a:txBody>
                    <a:bodyPr/>
                    <a:lstStyle/>
                    <a:p>
                      <a:pPr algn="ctr">
                        <a:lnSpc>
                          <a:spcPts val="1320"/>
                        </a:lnSpc>
                        <a:spcAft>
                          <a:spcPts val="0"/>
                        </a:spcAft>
                      </a:pPr>
                      <a:r>
                        <a:rPr lang="en-US" sz="1200" dirty="0">
                          <a:latin typeface="Times New Roman"/>
                          <a:ea typeface="Times New Roman"/>
                          <a:cs typeface="Times New Roman"/>
                        </a:rPr>
                        <a:t>Input Address</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r>
                        <a:rPr lang="en-US" sz="1200">
                          <a:latin typeface="Times New Roman"/>
                          <a:ea typeface="Times New Roman"/>
                          <a:cs typeface="Times New Roman"/>
                        </a:rPr>
                        <a:t>Value</a:t>
                      </a:r>
                      <a:endParaRPr lang="en-US" sz="11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183">
                <a:tc>
                  <a:txBody>
                    <a:bodyPr/>
                    <a:lstStyle/>
                    <a:p>
                      <a:pPr marR="419100" algn="r">
                        <a:lnSpc>
                          <a:spcPts val="1300"/>
                        </a:lnSpc>
                        <a:spcAft>
                          <a:spcPts val="0"/>
                        </a:spcAft>
                      </a:pPr>
                      <a:r>
                        <a:rPr lang="en-US" sz="1200">
                          <a:latin typeface="Times New Roman"/>
                          <a:ea typeface="Times New Roman"/>
                          <a:cs typeface="Times New Roman"/>
                        </a:rPr>
                        <a:t>4200</a:t>
                      </a:r>
                      <a:endParaRPr lang="en-US" sz="11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82600" algn="r">
                        <a:lnSpc>
                          <a:spcPts val="1300"/>
                        </a:lnSpc>
                        <a:spcAft>
                          <a:spcPts val="0"/>
                        </a:spcAft>
                      </a:pPr>
                      <a:r>
                        <a:rPr lang="en-US" sz="1200" dirty="0">
                          <a:latin typeface="Times New Roman"/>
                          <a:ea typeface="Times New Roman"/>
                          <a:cs typeface="Times New Roman"/>
                        </a:rPr>
                        <a:t>54</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8" name="Rectangle 4"/>
          <p:cNvSpPr>
            <a:spLocks noChangeArrowheads="1"/>
          </p:cNvSpPr>
          <p:nvPr/>
        </p:nvSpPr>
        <p:spPr bwMode="auto">
          <a:xfrm>
            <a:off x="642910" y="785794"/>
            <a:ext cx="85725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2000232" y="3643315"/>
          <a:ext cx="4071966" cy="1262511"/>
        </p:xfrm>
        <a:graphic>
          <a:graphicData uri="http://schemas.openxmlformats.org/drawingml/2006/table">
            <a:tbl>
              <a:tblPr/>
              <a:tblGrid>
                <a:gridCol w="2046214"/>
                <a:gridCol w="2025752"/>
              </a:tblGrid>
              <a:tr h="484411">
                <a:tc>
                  <a:txBody>
                    <a:bodyPr/>
                    <a:lstStyle/>
                    <a:p>
                      <a:pPr algn="ctr">
                        <a:lnSpc>
                          <a:spcPct val="115000"/>
                        </a:lnSpc>
                        <a:spcAft>
                          <a:spcPts val="0"/>
                        </a:spcAft>
                      </a:pPr>
                      <a:r>
                        <a:rPr lang="en-US" sz="1200">
                          <a:latin typeface="Times New Roman"/>
                          <a:ea typeface="Times New Roman"/>
                          <a:cs typeface="Times New Roman"/>
                        </a:rPr>
                        <a:t>Output Address</a:t>
                      </a:r>
                      <a:endParaRPr lang="en-US" sz="11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Times New Roman"/>
                        </a:rPr>
                        <a:t>Value</a:t>
                      </a:r>
                      <a:endParaRPr lang="en-US" sz="11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050">
                <a:tc>
                  <a:txBody>
                    <a:bodyPr/>
                    <a:lstStyle/>
                    <a:p>
                      <a:pPr algn="ctr">
                        <a:lnSpc>
                          <a:spcPts val="1300"/>
                        </a:lnSpc>
                        <a:spcAft>
                          <a:spcPts val="0"/>
                        </a:spcAft>
                      </a:pPr>
                      <a:r>
                        <a:rPr lang="en-US" sz="1200">
                          <a:latin typeface="Times New Roman"/>
                          <a:ea typeface="Times New Roman"/>
                          <a:cs typeface="Times New Roman"/>
                        </a:rPr>
                        <a:t>4250</a:t>
                      </a:r>
                      <a:endParaRPr lang="en-US" sz="11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a:latin typeface="Times New Roman"/>
                          <a:ea typeface="Times New Roman"/>
                          <a:cs typeface="Times New Roman"/>
                        </a:rPr>
                        <a:t>84</a:t>
                      </a:r>
                      <a:endParaRPr lang="en-US" sz="11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050">
                <a:tc>
                  <a:txBody>
                    <a:bodyPr/>
                    <a:lstStyle/>
                    <a:p>
                      <a:pPr algn="ctr">
                        <a:lnSpc>
                          <a:spcPts val="1300"/>
                        </a:lnSpc>
                        <a:spcAft>
                          <a:spcPts val="0"/>
                        </a:spcAft>
                      </a:pPr>
                      <a:r>
                        <a:rPr lang="en-US" sz="1200">
                          <a:latin typeface="Times New Roman"/>
                          <a:ea typeface="Times New Roman"/>
                          <a:cs typeface="Times New Roman"/>
                        </a:rPr>
                        <a:t>4251</a:t>
                      </a:r>
                      <a:endParaRPr lang="en-US" sz="11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00</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642910" y="3286124"/>
            <a:ext cx="825867" cy="369332"/>
          </a:xfrm>
          <a:prstGeom prst="rect">
            <a:avLst/>
          </a:prstGeom>
        </p:spPr>
        <p:txBody>
          <a:bodyPr wrap="none">
            <a:spAutoFit/>
          </a:bodyPr>
          <a:lstStyle/>
          <a:p>
            <a:pPr lvl="0" fontAlgn="base">
              <a:spcBef>
                <a:spcPct val="0"/>
              </a:spcBef>
              <a:spcAft>
                <a:spcPct val="0"/>
              </a:spcAft>
            </a:pPr>
            <a:r>
              <a:rPr lang="en-US" dirty="0" smtClean="0">
                <a:latin typeface="Times New Roman" pitchFamily="18" charset="0"/>
                <a:ea typeface="Times New Roman" pitchFamily="18" charset="0"/>
                <a:cs typeface="Times New Roman" pitchFamily="18" charset="0"/>
              </a:rPr>
              <a:t>Output</a:t>
            </a:r>
            <a:endParaRPr lang="en-US" dirty="0" smtClean="0">
              <a:latin typeface="Arial" pitchFamily="34" charset="0"/>
              <a:cs typeface="Arial"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14290"/>
            <a:ext cx="2787686" cy="369332"/>
          </a:xfrm>
          <a:prstGeom prst="rect">
            <a:avLst/>
          </a:prstGeom>
        </p:spPr>
        <p:txBody>
          <a:bodyPr wrap="none">
            <a:spAutoFit/>
          </a:bodyPr>
          <a:lstStyle/>
          <a:p>
            <a:r>
              <a:rPr lang="en-US" dirty="0" smtClean="0"/>
              <a:t>b) BCD to Binary conversion</a:t>
            </a:r>
            <a:endParaRPr lang="en-US" dirty="0"/>
          </a:p>
        </p:txBody>
      </p:sp>
      <p:graphicFrame>
        <p:nvGraphicFramePr>
          <p:cNvPr id="3" name="Table 2"/>
          <p:cNvGraphicFramePr>
            <a:graphicFrameLocks noGrp="1"/>
          </p:cNvGraphicFramePr>
          <p:nvPr/>
        </p:nvGraphicFramePr>
        <p:xfrm>
          <a:off x="500034" y="785794"/>
          <a:ext cx="8215370" cy="4937760"/>
        </p:xfrm>
        <a:graphic>
          <a:graphicData uri="http://schemas.openxmlformats.org/drawingml/2006/table">
            <a:tbl>
              <a:tblPr/>
              <a:tblGrid>
                <a:gridCol w="8215370"/>
              </a:tblGrid>
              <a:tr h="4500596">
                <a:tc>
                  <a:txBody>
                    <a:bodyPr/>
                    <a:lstStyle/>
                    <a:p>
                      <a:pPr marL="660400" indent="-457200">
                        <a:lnSpc>
                          <a:spcPct val="150000"/>
                        </a:lnSpc>
                        <a:spcAft>
                          <a:spcPts val="0"/>
                        </a:spcAft>
                        <a:buFont typeface="+mj-lt"/>
                        <a:buAutoNum type="arabicPeriod"/>
                      </a:pPr>
                      <a:r>
                        <a:rPr lang="en-US" sz="1800" dirty="0">
                          <a:latin typeface="Times New Roman"/>
                          <a:ea typeface="Times New Roman"/>
                          <a:cs typeface="Times New Roman"/>
                        </a:rPr>
                        <a:t>Get the BCD data in accumulator and save it in register ‘E’</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Mark the lower nibble of BCD data in accumulator</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Rotate upper nibble to lower nibble and save it in register ‘B’</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Clear the </a:t>
                      </a:r>
                      <a:r>
                        <a:rPr lang="en-US" sz="1800" dirty="0" smtClean="0">
                          <a:latin typeface="Times New Roman"/>
                          <a:ea typeface="Times New Roman"/>
                          <a:cs typeface="Times New Roman"/>
                        </a:rPr>
                        <a:t>accumulator</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Move 0A</a:t>
                      </a:r>
                      <a:r>
                        <a:rPr lang="en-US" sz="1800" baseline="-25000" dirty="0">
                          <a:latin typeface="Times New Roman"/>
                          <a:ea typeface="Times New Roman"/>
                          <a:cs typeface="Times New Roman"/>
                        </a:rPr>
                        <a:t>H</a:t>
                      </a:r>
                      <a:r>
                        <a:rPr lang="en-US" sz="1800" dirty="0">
                          <a:latin typeface="Times New Roman"/>
                          <a:ea typeface="Times New Roman"/>
                          <a:cs typeface="Times New Roman"/>
                        </a:rPr>
                        <a:t> to ‘C’ </a:t>
                      </a:r>
                      <a:r>
                        <a:rPr lang="en-US" sz="1800" dirty="0" smtClean="0">
                          <a:latin typeface="Times New Roman"/>
                          <a:ea typeface="Times New Roman"/>
                          <a:cs typeface="Times New Roman"/>
                        </a:rPr>
                        <a:t>register</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Add ‘A’ and ‘B’ register</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Decrement ‘C’ register.  If </a:t>
                      </a:r>
                      <a:r>
                        <a:rPr lang="en-US" sz="1800" dirty="0" smtClean="0">
                          <a:latin typeface="Times New Roman"/>
                          <a:ea typeface="Times New Roman"/>
                          <a:cs typeface="Times New Roman"/>
                        </a:rPr>
                        <a:t>zero flag </a:t>
                      </a:r>
                      <a:r>
                        <a:rPr lang="en-US" sz="1800" dirty="0">
                          <a:latin typeface="Times New Roman"/>
                          <a:ea typeface="Times New Roman"/>
                          <a:cs typeface="Times New Roman"/>
                        </a:rPr>
                        <a:t>= 0, go to step 7</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Save the product in ‘B’</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Get the BCD data in accumulator from ‘E’ register and </a:t>
                      </a:r>
                      <a:r>
                        <a:rPr lang="en-US" sz="1800" dirty="0" smtClean="0">
                          <a:latin typeface="Times New Roman"/>
                          <a:ea typeface="Times New Roman"/>
                          <a:cs typeface="Times New Roman"/>
                        </a:rPr>
                        <a:t>mark</a:t>
                      </a:r>
                      <a:r>
                        <a:rPr lang="en-US" sz="1800" baseline="0" dirty="0" smtClean="0">
                          <a:latin typeface="Calibri"/>
                          <a:ea typeface="Times New Roman"/>
                          <a:cs typeface="Times New Roman"/>
                        </a:rPr>
                        <a:t>  </a:t>
                      </a:r>
                      <a:r>
                        <a:rPr lang="en-US" sz="1800" dirty="0" smtClean="0">
                          <a:latin typeface="Times New Roman"/>
                          <a:ea typeface="Times New Roman"/>
                          <a:cs typeface="Times New Roman"/>
                        </a:rPr>
                        <a:t>the </a:t>
                      </a:r>
                      <a:r>
                        <a:rPr lang="en-US" sz="1800" dirty="0">
                          <a:latin typeface="Times New Roman"/>
                          <a:ea typeface="Times New Roman"/>
                          <a:cs typeface="Times New Roman"/>
                        </a:rPr>
                        <a:t>upper nibble</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Add the units (A-</a:t>
                      </a:r>
                      <a:r>
                        <a:rPr lang="en-US" sz="1800" dirty="0" err="1">
                          <a:latin typeface="Times New Roman"/>
                          <a:ea typeface="Times New Roman"/>
                          <a:cs typeface="Times New Roman"/>
                        </a:rPr>
                        <a:t>ug</a:t>
                      </a:r>
                      <a:r>
                        <a:rPr lang="en-US" sz="1800" dirty="0">
                          <a:latin typeface="Times New Roman"/>
                          <a:ea typeface="Times New Roman"/>
                          <a:cs typeface="Times New Roman"/>
                        </a:rPr>
                        <a:t>) to product (B-</a:t>
                      </a:r>
                      <a:r>
                        <a:rPr lang="en-US" sz="1800" dirty="0" err="1">
                          <a:latin typeface="Times New Roman"/>
                          <a:ea typeface="Times New Roman"/>
                          <a:cs typeface="Times New Roman"/>
                        </a:rPr>
                        <a:t>ug</a:t>
                      </a:r>
                      <a:r>
                        <a:rPr lang="en-US" sz="1800" dirty="0">
                          <a:latin typeface="Times New Roman"/>
                          <a:ea typeface="Times New Roman"/>
                          <a:cs typeface="Times New Roman"/>
                        </a:rPr>
                        <a:t>)</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Store the binary value in memory</a:t>
                      </a:r>
                      <a:endParaRPr lang="en-US" sz="1800" dirty="0">
                        <a:latin typeface="Calibri"/>
                        <a:ea typeface="Times New Roman"/>
                        <a:cs typeface="Times New Roman"/>
                      </a:endParaRPr>
                    </a:p>
                    <a:p>
                      <a:pPr marL="660400" indent="-457200">
                        <a:lnSpc>
                          <a:spcPct val="150000"/>
                        </a:lnSpc>
                        <a:spcAft>
                          <a:spcPts val="0"/>
                        </a:spcAft>
                        <a:buFont typeface="+mj-lt"/>
                        <a:buAutoNum type="arabicPeriod"/>
                      </a:pPr>
                      <a:r>
                        <a:rPr lang="en-US" sz="1800" dirty="0">
                          <a:latin typeface="Times New Roman"/>
                          <a:ea typeface="Times New Roman"/>
                          <a:cs typeface="Times New Roman"/>
                        </a:rPr>
                        <a:t>End the program</a:t>
                      </a:r>
                      <a:endParaRPr lang="en-US" sz="1800" dirty="0">
                        <a:latin typeface="Calibri"/>
                        <a:ea typeface="Times New Roman"/>
                        <a:cs typeface="Times New Roman"/>
                      </a:endParaRPr>
                    </a:p>
                  </a:txBody>
                  <a:tcPr marL="0" marR="0" marT="0" marB="0" anchor="b">
                    <a:lnL>
                      <a:noFill/>
                    </a:lnL>
                    <a:lnR>
                      <a:noFill/>
                    </a:lnR>
                    <a:lnT>
                      <a:noFill/>
                    </a:lnT>
                    <a:lnB>
                      <a:noFill/>
                    </a:lnB>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214290"/>
          <a:ext cx="8643998" cy="5398008"/>
        </p:xfrm>
        <a:graphic>
          <a:graphicData uri="http://schemas.openxmlformats.org/drawingml/2006/table">
            <a:tbl>
              <a:tblPr/>
              <a:tblGrid>
                <a:gridCol w="1295199"/>
                <a:gridCol w="999153"/>
                <a:gridCol w="148024"/>
                <a:gridCol w="185027"/>
                <a:gridCol w="1165678"/>
                <a:gridCol w="2479379"/>
                <a:gridCol w="2312856"/>
                <a:gridCol w="58682"/>
              </a:tblGrid>
              <a:tr h="132626">
                <a:tc>
                  <a:txBody>
                    <a:bodyPr/>
                    <a:lstStyle/>
                    <a:p>
                      <a:pPr marL="165100">
                        <a:lnSpc>
                          <a:spcPct val="115000"/>
                        </a:lnSpc>
                        <a:spcAft>
                          <a:spcPts val="0"/>
                        </a:spcAft>
                      </a:pPr>
                      <a:r>
                        <a:rPr lang="en-US" sz="1400" b="1">
                          <a:latin typeface="Times New Roman"/>
                          <a:ea typeface="Times New Roman"/>
                          <a:cs typeface="Times New Roman"/>
                        </a:rPr>
                        <a:t>Memory</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gridSpan="3">
                  <a:txBody>
                    <a:bodyPr/>
                    <a:lstStyle/>
                    <a:p>
                      <a:pPr algn="ctr">
                        <a:lnSpc>
                          <a:spcPct val="115000"/>
                        </a:lnSpc>
                        <a:spcAft>
                          <a:spcPts val="0"/>
                        </a:spcAft>
                      </a:pPr>
                      <a:r>
                        <a:rPr lang="en-US" sz="1400" b="1">
                          <a:latin typeface="Times New Roman"/>
                          <a:ea typeface="Times New Roman"/>
                          <a:cs typeface="Times New Roman"/>
                        </a:rPr>
                        <a:t>Op-Code</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a:txBody>
                    <a:bodyPr/>
                    <a:lstStyle/>
                    <a:p>
                      <a:pPr algn="ctr">
                        <a:lnSpc>
                          <a:spcPct val="115000"/>
                        </a:lnSpc>
                        <a:spcAft>
                          <a:spcPts val="0"/>
                        </a:spcAft>
                      </a:pPr>
                      <a:r>
                        <a:rPr lang="en-US" sz="1400" b="1">
                          <a:latin typeface="Times New Roman"/>
                          <a:ea typeface="Times New Roman"/>
                          <a:cs typeface="Times New Roman"/>
                        </a:rPr>
                        <a:t>Label</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R="419100" algn="ctr">
                        <a:lnSpc>
                          <a:spcPct val="115000"/>
                        </a:lnSpc>
                        <a:spcAft>
                          <a:spcPts val="0"/>
                        </a:spcAft>
                      </a:pPr>
                      <a:r>
                        <a:rPr lang="en-US" sz="1400" b="1">
                          <a:latin typeface="Times New Roman"/>
                          <a:ea typeface="Times New Roman"/>
                          <a:cs typeface="Times New Roman"/>
                        </a:rPr>
                        <a:t>Mnemonics</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31800" algn="ctr">
                        <a:lnSpc>
                          <a:spcPct val="115000"/>
                        </a:lnSpc>
                        <a:spcAft>
                          <a:spcPts val="0"/>
                        </a:spcAft>
                      </a:pPr>
                      <a:r>
                        <a:rPr lang="en-US" sz="1400" b="1">
                          <a:latin typeface="Times New Roman"/>
                          <a:ea typeface="Times New Roman"/>
                          <a:cs typeface="Times New Roman"/>
                        </a:rPr>
                        <a:t>Comments</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07318">
                <a:tc>
                  <a:txBody>
                    <a:bodyPr/>
                    <a:lstStyle/>
                    <a:p>
                      <a:pPr marL="152400">
                        <a:lnSpc>
                          <a:spcPts val="1275"/>
                        </a:lnSpc>
                        <a:spcAft>
                          <a:spcPts val="0"/>
                        </a:spcAft>
                      </a:pPr>
                      <a:r>
                        <a:rPr lang="en-US" sz="1400" b="1">
                          <a:latin typeface="Times New Roman"/>
                          <a:ea typeface="Times New Roman"/>
                          <a:cs typeface="Times New Roman"/>
                        </a:rPr>
                        <a:t>Location</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1574">
                <a:tc>
                  <a:txBody>
                    <a:bodyPr/>
                    <a:lstStyle/>
                    <a:p>
                      <a:pPr algn="ctr">
                        <a:lnSpc>
                          <a:spcPts val="1290"/>
                        </a:lnSpc>
                        <a:spcAft>
                          <a:spcPts val="0"/>
                        </a:spcAft>
                      </a:pPr>
                      <a:r>
                        <a:rPr lang="en-US" sz="1400">
                          <a:latin typeface="Times New Roman"/>
                          <a:ea typeface="Times New Roman"/>
                          <a:cs typeface="Times New Roman"/>
                        </a:rPr>
                        <a:t>4100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290"/>
                        </a:lnSpc>
                        <a:spcAft>
                          <a:spcPts val="0"/>
                        </a:spcAft>
                      </a:pPr>
                      <a:r>
                        <a:rPr lang="en-US" sz="1400">
                          <a:latin typeface="Times New Roman"/>
                          <a:ea typeface="Times New Roman"/>
                          <a:cs typeface="Times New Roman"/>
                        </a:rPr>
                        <a:t>3A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R="63500" algn="ctr">
                        <a:lnSpc>
                          <a:spcPts val="1290"/>
                        </a:lnSpc>
                        <a:spcAft>
                          <a:spcPts val="0"/>
                        </a:spcAft>
                      </a:pPr>
                      <a:r>
                        <a:rPr lang="en-US" sz="1400">
                          <a:latin typeface="Times New Roman"/>
                          <a:ea typeface="Times New Roman"/>
                          <a:cs typeface="Times New Roman"/>
                        </a:rPr>
                        <a:t>LDA   4200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50800" algn="ctr">
                        <a:lnSpc>
                          <a:spcPts val="1290"/>
                        </a:lnSpc>
                        <a:spcAft>
                          <a:spcPts val="0"/>
                        </a:spcAft>
                      </a:pPr>
                      <a:r>
                        <a:rPr lang="en-US" sz="1400">
                          <a:latin typeface="Times New Roman"/>
                          <a:ea typeface="Times New Roman"/>
                          <a:cs typeface="Times New Roman"/>
                        </a:rPr>
                        <a:t>Get the data in ‘A’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1574">
                <a:tc>
                  <a:txBody>
                    <a:bodyPr/>
                    <a:lstStyle/>
                    <a:p>
                      <a:pPr algn="ctr">
                        <a:lnSpc>
                          <a:spcPts val="1290"/>
                        </a:lnSpc>
                        <a:spcAft>
                          <a:spcPts val="0"/>
                        </a:spcAft>
                      </a:pPr>
                      <a:r>
                        <a:rPr lang="en-US" sz="1400">
                          <a:latin typeface="Times New Roman"/>
                          <a:ea typeface="Times New Roman"/>
                          <a:cs typeface="Times New Roman"/>
                        </a:rPr>
                        <a:t>4101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29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1574">
                <a:tc>
                  <a:txBody>
                    <a:bodyPr/>
                    <a:lstStyle/>
                    <a:p>
                      <a:pPr algn="ctr">
                        <a:lnSpc>
                          <a:spcPts val="1290"/>
                        </a:lnSpc>
                        <a:spcAft>
                          <a:spcPts val="0"/>
                        </a:spcAft>
                      </a:pPr>
                      <a:r>
                        <a:rPr lang="en-US" sz="1400">
                          <a:latin typeface="Times New Roman"/>
                          <a:ea typeface="Times New Roman"/>
                          <a:cs typeface="Times New Roman"/>
                        </a:rPr>
                        <a:t>4102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290"/>
                        </a:lnSpc>
                        <a:spcAft>
                          <a:spcPts val="0"/>
                        </a:spcAft>
                      </a:pPr>
                      <a:r>
                        <a:rPr lang="en-US" sz="1400">
                          <a:latin typeface="Times New Roman"/>
                          <a:ea typeface="Times New Roman"/>
                          <a:cs typeface="Times New Roman"/>
                        </a:rPr>
                        <a:t>42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10"/>
                        </a:lnSpc>
                        <a:spcAft>
                          <a:spcPts val="0"/>
                        </a:spcAft>
                      </a:pPr>
                      <a:r>
                        <a:rPr lang="en-US" sz="1400">
                          <a:latin typeface="Times New Roman"/>
                          <a:ea typeface="Times New Roman"/>
                          <a:cs typeface="Times New Roman"/>
                        </a:rPr>
                        <a:t>4103</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10"/>
                        </a:lnSpc>
                        <a:spcAft>
                          <a:spcPts val="0"/>
                        </a:spcAft>
                      </a:pPr>
                      <a:r>
                        <a:rPr lang="en-US" sz="1400">
                          <a:latin typeface="Times New Roman"/>
                          <a:ea typeface="Times New Roman"/>
                          <a:cs typeface="Times New Roman"/>
                        </a:rPr>
                        <a:t>5E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63500" algn="ctr">
                        <a:lnSpc>
                          <a:spcPts val="1310"/>
                        </a:lnSpc>
                        <a:spcAft>
                          <a:spcPts val="0"/>
                        </a:spcAft>
                      </a:pPr>
                      <a:r>
                        <a:rPr lang="en-US" sz="1400">
                          <a:latin typeface="Times New Roman"/>
                          <a:ea typeface="Times New Roman"/>
                          <a:cs typeface="Times New Roman"/>
                        </a:rPr>
                        <a:t>MOV   E,A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10"/>
                        </a:lnSpc>
                        <a:spcAft>
                          <a:spcPts val="0"/>
                        </a:spcAft>
                      </a:pPr>
                      <a:r>
                        <a:rPr lang="en-US" sz="1400">
                          <a:latin typeface="Times New Roman"/>
                          <a:ea typeface="Times New Roman"/>
                          <a:cs typeface="Times New Roman"/>
                        </a:rPr>
                        <a:t>Save in ‘E’ register</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4104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a:latin typeface="Times New Roman"/>
                          <a:ea typeface="Times New Roman"/>
                          <a:cs typeface="Times New Roman"/>
                        </a:rPr>
                        <a:t>E6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R="63500" algn="ctr">
                        <a:lnSpc>
                          <a:spcPts val="1300"/>
                        </a:lnSpc>
                        <a:spcAft>
                          <a:spcPts val="0"/>
                        </a:spcAft>
                      </a:pPr>
                      <a:r>
                        <a:rPr lang="en-US" sz="1400">
                          <a:latin typeface="Times New Roman"/>
                          <a:ea typeface="Times New Roman"/>
                          <a:cs typeface="Times New Roman"/>
                        </a:rPr>
                        <a:t>ANI   F0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lgn="ctr">
                        <a:lnSpc>
                          <a:spcPts val="1300"/>
                        </a:lnSpc>
                        <a:spcAft>
                          <a:spcPts val="0"/>
                        </a:spcAft>
                      </a:pPr>
                      <a:r>
                        <a:rPr lang="en-US" sz="1400">
                          <a:latin typeface="Times New Roman"/>
                          <a:ea typeface="Times New Roman"/>
                          <a:cs typeface="Times New Roman"/>
                        </a:rPr>
                        <a:t>Mark the lower nibble</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4105</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a:latin typeface="Times New Roman"/>
                          <a:ea typeface="Times New Roman"/>
                          <a:cs typeface="Times New Roman"/>
                        </a:rPr>
                        <a:t>F0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32626">
                <a:tc>
                  <a:txBody>
                    <a:bodyPr/>
                    <a:lstStyle/>
                    <a:p>
                      <a:pPr algn="ctr">
                        <a:lnSpc>
                          <a:spcPts val="1300"/>
                        </a:lnSpc>
                        <a:spcAft>
                          <a:spcPts val="0"/>
                        </a:spcAft>
                      </a:pPr>
                      <a:r>
                        <a:rPr lang="en-US" sz="1400">
                          <a:latin typeface="Times New Roman"/>
                          <a:ea typeface="Times New Roman"/>
                          <a:cs typeface="Times New Roman"/>
                        </a:rPr>
                        <a:t>4106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ctr">
                        <a:lnSpc>
                          <a:spcPts val="1300"/>
                        </a:lnSpc>
                        <a:spcAft>
                          <a:spcPts val="0"/>
                        </a:spcAft>
                      </a:pPr>
                      <a:r>
                        <a:rPr lang="en-US" sz="1400">
                          <a:latin typeface="Times New Roman"/>
                          <a:ea typeface="Times New Roman"/>
                          <a:cs typeface="Times New Roman"/>
                        </a:rPr>
                        <a:t>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RLC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a:latin typeface="Times New Roman"/>
                          <a:ea typeface="Times New Roman"/>
                          <a:cs typeface="Times New Roman"/>
                        </a:rPr>
                        <a:t>Rotate the upper</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32626">
                <a:tc>
                  <a:txBody>
                    <a:bodyPr/>
                    <a:lstStyle/>
                    <a:p>
                      <a:pPr algn="ctr">
                        <a:lnSpc>
                          <a:spcPts val="1300"/>
                        </a:lnSpc>
                        <a:spcAft>
                          <a:spcPts val="0"/>
                        </a:spcAft>
                      </a:pPr>
                      <a:r>
                        <a:rPr lang="en-US" sz="1400">
                          <a:latin typeface="Times New Roman"/>
                          <a:ea typeface="Times New Roman"/>
                          <a:cs typeface="Times New Roman"/>
                        </a:rPr>
                        <a:t>4107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ctr">
                        <a:lnSpc>
                          <a:spcPts val="1300"/>
                        </a:lnSpc>
                        <a:spcAft>
                          <a:spcPts val="0"/>
                        </a:spcAft>
                      </a:pPr>
                      <a:r>
                        <a:rPr lang="en-US" sz="1400">
                          <a:latin typeface="Times New Roman"/>
                          <a:ea typeface="Times New Roman"/>
                          <a:cs typeface="Times New Roman"/>
                        </a:rPr>
                        <a:t>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RLC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a:latin typeface="Times New Roman"/>
                          <a:ea typeface="Times New Roman"/>
                          <a:cs typeface="Times New Roman"/>
                        </a:rPr>
                        <a:t>To lower nibble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32626">
                <a:tc>
                  <a:txBody>
                    <a:bodyPr/>
                    <a:lstStyle/>
                    <a:p>
                      <a:pPr algn="ctr">
                        <a:lnSpc>
                          <a:spcPts val="1300"/>
                        </a:lnSpc>
                        <a:spcAft>
                          <a:spcPts val="0"/>
                        </a:spcAft>
                      </a:pPr>
                      <a:r>
                        <a:rPr lang="en-US" sz="1400">
                          <a:latin typeface="Times New Roman"/>
                          <a:ea typeface="Times New Roman"/>
                          <a:cs typeface="Times New Roman"/>
                        </a:rPr>
                        <a:t>4108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ctr">
                        <a:lnSpc>
                          <a:spcPts val="1300"/>
                        </a:lnSpc>
                        <a:spcAft>
                          <a:spcPts val="0"/>
                        </a:spcAft>
                      </a:pPr>
                      <a:r>
                        <a:rPr lang="en-US" sz="1400">
                          <a:latin typeface="Times New Roman"/>
                          <a:ea typeface="Times New Roman"/>
                          <a:cs typeface="Times New Roman"/>
                        </a:rPr>
                        <a:t>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RLC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a:latin typeface="Times New Roman"/>
                          <a:ea typeface="Times New Roman"/>
                          <a:cs typeface="Times New Roman"/>
                        </a:rPr>
                        <a:t>And save in</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32626">
                <a:tc>
                  <a:txBody>
                    <a:bodyPr/>
                    <a:lstStyle/>
                    <a:p>
                      <a:pPr algn="ctr">
                        <a:lnSpc>
                          <a:spcPts val="1300"/>
                        </a:lnSpc>
                        <a:spcAft>
                          <a:spcPts val="0"/>
                        </a:spcAft>
                      </a:pPr>
                      <a:r>
                        <a:rPr lang="en-US" sz="1400">
                          <a:latin typeface="Times New Roman"/>
                          <a:ea typeface="Times New Roman"/>
                          <a:cs typeface="Times New Roman"/>
                        </a:rPr>
                        <a:t>4109</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ctr">
                        <a:lnSpc>
                          <a:spcPts val="1300"/>
                        </a:lnSpc>
                        <a:spcAft>
                          <a:spcPts val="0"/>
                        </a:spcAft>
                      </a:pPr>
                      <a:r>
                        <a:rPr lang="en-US" sz="1400">
                          <a:latin typeface="Times New Roman"/>
                          <a:ea typeface="Times New Roman"/>
                          <a:cs typeface="Times New Roman"/>
                        </a:rPr>
                        <a:t>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RLC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a:latin typeface="Times New Roman"/>
                          <a:ea typeface="Times New Roman"/>
                          <a:cs typeface="Times New Roman"/>
                        </a:rPr>
                        <a:t>Register B</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1574">
                <a:tc>
                  <a:txBody>
                    <a:bodyPr/>
                    <a:lstStyle/>
                    <a:p>
                      <a:pPr algn="ctr">
                        <a:lnSpc>
                          <a:spcPts val="1310"/>
                        </a:lnSpc>
                        <a:spcAft>
                          <a:spcPts val="0"/>
                        </a:spcAft>
                      </a:pPr>
                      <a:r>
                        <a:rPr lang="en-US" sz="1400">
                          <a:latin typeface="Times New Roman"/>
                          <a:ea typeface="Times New Roman"/>
                          <a:cs typeface="Times New Roman"/>
                        </a:rPr>
                        <a:t>410A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127000" algn="ctr">
                        <a:lnSpc>
                          <a:spcPts val="1310"/>
                        </a:lnSpc>
                        <a:spcAft>
                          <a:spcPts val="0"/>
                        </a:spcAft>
                      </a:pPr>
                      <a:r>
                        <a:rPr lang="en-US" sz="1400">
                          <a:latin typeface="Times New Roman"/>
                          <a:ea typeface="Times New Roman"/>
                          <a:cs typeface="Times New Roman"/>
                        </a:rPr>
                        <a:t>47</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marR="63500" algn="ctr">
                        <a:lnSpc>
                          <a:spcPts val="1310"/>
                        </a:lnSpc>
                        <a:spcAft>
                          <a:spcPts val="0"/>
                        </a:spcAft>
                      </a:pPr>
                      <a:r>
                        <a:rPr lang="en-US" sz="1400">
                          <a:latin typeface="Times New Roman"/>
                          <a:ea typeface="Times New Roman"/>
                          <a:cs typeface="Times New Roman"/>
                        </a:rPr>
                        <a:t>MOV  B,A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10"/>
                        </a:lnSpc>
                        <a:spcAft>
                          <a:spcPts val="0"/>
                        </a:spcAft>
                      </a:pPr>
                      <a:r>
                        <a:rPr lang="en-US" sz="1400">
                          <a:latin typeface="Times New Roman"/>
                          <a:ea typeface="Times New Roman"/>
                          <a:cs typeface="Times New Roman"/>
                        </a:rPr>
                        <a:t>Move  it  from  ‘A’  to</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32626">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50800">
                        <a:lnSpc>
                          <a:spcPct val="115000"/>
                        </a:lnSpc>
                        <a:spcAft>
                          <a:spcPts val="0"/>
                        </a:spcAft>
                      </a:pPr>
                      <a:r>
                        <a:rPr lang="en-US" sz="1400">
                          <a:latin typeface="Times New Roman"/>
                          <a:ea typeface="Times New Roman"/>
                          <a:cs typeface="Times New Roman"/>
                        </a:rPr>
                        <a:t>‘B’</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410B</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a:latin typeface="Times New Roman"/>
                          <a:ea typeface="Times New Roman"/>
                          <a:cs typeface="Times New Roman"/>
                        </a:rPr>
                        <a:t>AF</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63500" algn="ctr">
                        <a:lnSpc>
                          <a:spcPts val="1300"/>
                        </a:lnSpc>
                        <a:spcAft>
                          <a:spcPts val="0"/>
                        </a:spcAft>
                      </a:pPr>
                      <a:r>
                        <a:rPr lang="en-US" sz="1400">
                          <a:latin typeface="Times New Roman"/>
                          <a:ea typeface="Times New Roman"/>
                          <a:cs typeface="Times New Roman"/>
                        </a:rPr>
                        <a:t>XRA   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a:latin typeface="Times New Roman"/>
                          <a:ea typeface="Times New Roman"/>
                          <a:cs typeface="Times New Roman"/>
                        </a:rPr>
                        <a:t>Clear the accumulator</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410C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38100" algn="ctr">
                        <a:lnSpc>
                          <a:spcPts val="1300"/>
                        </a:lnSpc>
                        <a:spcAft>
                          <a:spcPts val="0"/>
                        </a:spcAft>
                      </a:pPr>
                      <a:r>
                        <a:rPr lang="en-US" sz="1400">
                          <a:latin typeface="Times New Roman"/>
                          <a:ea typeface="Times New Roman"/>
                          <a:cs typeface="Times New Roman"/>
                        </a:rPr>
                        <a:t>0E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R="50800" algn="ctr">
                        <a:lnSpc>
                          <a:spcPts val="1300"/>
                        </a:lnSpc>
                        <a:spcAft>
                          <a:spcPts val="0"/>
                        </a:spcAft>
                      </a:pPr>
                      <a:r>
                        <a:rPr lang="en-US" sz="1400">
                          <a:latin typeface="Times New Roman"/>
                          <a:ea typeface="Times New Roman"/>
                          <a:cs typeface="Times New Roman"/>
                        </a:rPr>
                        <a:t>MVI   C,0A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lgn="ctr">
                        <a:lnSpc>
                          <a:spcPts val="1300"/>
                        </a:lnSpc>
                        <a:spcAft>
                          <a:spcPts val="0"/>
                        </a:spcAft>
                      </a:pPr>
                      <a:r>
                        <a:rPr lang="en-US" sz="1400">
                          <a:latin typeface="Times New Roman"/>
                          <a:ea typeface="Times New Roman"/>
                          <a:cs typeface="Times New Roman"/>
                        </a:rPr>
                        <a:t>Intialise ‘C’ as ‘0A’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410D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38100" algn="ctr">
                        <a:lnSpc>
                          <a:spcPts val="1300"/>
                        </a:lnSpc>
                        <a:spcAft>
                          <a:spcPts val="0"/>
                        </a:spcAft>
                      </a:pPr>
                      <a:r>
                        <a:rPr lang="en-US" sz="1400">
                          <a:latin typeface="Times New Roman"/>
                          <a:ea typeface="Times New Roman"/>
                          <a:cs typeface="Times New Roman"/>
                        </a:rPr>
                        <a:t>0A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32626">
                <a:tc>
                  <a:txBody>
                    <a:bodyPr/>
                    <a:lstStyle/>
                    <a:p>
                      <a:pPr algn="ctr">
                        <a:lnSpc>
                          <a:spcPts val="1300"/>
                        </a:lnSpc>
                        <a:spcAft>
                          <a:spcPts val="0"/>
                        </a:spcAft>
                      </a:pPr>
                      <a:r>
                        <a:rPr lang="en-US" sz="1400">
                          <a:latin typeface="Times New Roman"/>
                          <a:ea typeface="Times New Roman"/>
                          <a:cs typeface="Times New Roman"/>
                        </a:rPr>
                        <a:t>410E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ctr">
                        <a:lnSpc>
                          <a:spcPts val="1300"/>
                        </a:lnSpc>
                        <a:spcAft>
                          <a:spcPts val="0"/>
                        </a:spcAft>
                      </a:pPr>
                      <a:r>
                        <a:rPr lang="en-US" sz="1400">
                          <a:latin typeface="Times New Roman"/>
                          <a:ea typeface="Times New Roman"/>
                          <a:cs typeface="Times New Roman"/>
                        </a:rPr>
                        <a:t>08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REP</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410F</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a:latin typeface="Times New Roman"/>
                          <a:ea typeface="Times New Roman"/>
                          <a:cs typeface="Times New Roman"/>
                        </a:rPr>
                        <a:t>0D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63500" algn="ctr">
                        <a:lnSpc>
                          <a:spcPts val="1300"/>
                        </a:lnSpc>
                        <a:spcAft>
                          <a:spcPts val="0"/>
                        </a:spcAft>
                      </a:pPr>
                      <a:r>
                        <a:rPr lang="en-US" sz="1400">
                          <a:latin typeface="Times New Roman"/>
                          <a:ea typeface="Times New Roman"/>
                          <a:cs typeface="Times New Roman"/>
                        </a:rPr>
                        <a:t>DCR  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a:latin typeface="Times New Roman"/>
                          <a:ea typeface="Times New Roman"/>
                          <a:cs typeface="Times New Roman"/>
                        </a:rPr>
                        <a:t>Decrement ‘C’ register</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a:latin typeface="Times New Roman"/>
                          <a:ea typeface="Times New Roman"/>
                          <a:cs typeface="Times New Roman"/>
                        </a:rPr>
                        <a:t>C2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en-US" sz="1400">
                          <a:latin typeface="Times New Roman"/>
                          <a:ea typeface="Times New Roman"/>
                          <a:cs typeface="Times New Roman"/>
                        </a:rPr>
                        <a:t>JNZ</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50800" algn="ctr">
                        <a:lnSpc>
                          <a:spcPts val="1300"/>
                        </a:lnSpc>
                        <a:spcAft>
                          <a:spcPts val="0"/>
                        </a:spcAft>
                      </a:pPr>
                      <a:r>
                        <a:rPr lang="en-US" sz="1400">
                          <a:latin typeface="Times New Roman"/>
                          <a:ea typeface="Times New Roman"/>
                          <a:cs typeface="Times New Roman"/>
                        </a:rPr>
                        <a:t>Jump till value ‘C’ is 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a:latin typeface="Times New Roman"/>
                          <a:ea typeface="Times New Roman"/>
                          <a:cs typeface="Times New Roman"/>
                        </a:rPr>
                        <a:t>0E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a:latin typeface="Times New Roman"/>
                          <a:ea typeface="Times New Roman"/>
                          <a:cs typeface="Times New Roman"/>
                        </a:rPr>
                        <a:t>41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02" y="785794"/>
          <a:ext cx="8643998" cy="2482596"/>
        </p:xfrm>
        <a:graphic>
          <a:graphicData uri="http://schemas.openxmlformats.org/drawingml/2006/table">
            <a:tbl>
              <a:tblPr/>
              <a:tblGrid>
                <a:gridCol w="1295199"/>
                <a:gridCol w="999153"/>
                <a:gridCol w="148024"/>
                <a:gridCol w="185027"/>
                <a:gridCol w="1165678"/>
                <a:gridCol w="2479379"/>
                <a:gridCol w="2312856"/>
                <a:gridCol w="58682"/>
              </a:tblGrid>
              <a:tr h="127100">
                <a:tc>
                  <a:txBody>
                    <a:bodyPr/>
                    <a:lstStyle/>
                    <a:p>
                      <a:pPr algn="ctr">
                        <a:lnSpc>
                          <a:spcPts val="1310"/>
                        </a:lnSpc>
                        <a:spcAft>
                          <a:spcPts val="0"/>
                        </a:spcAft>
                      </a:pPr>
                      <a:r>
                        <a:rPr lang="en-US" sz="1400" dirty="0">
                          <a:latin typeface="Times New Roman"/>
                          <a:ea typeface="Times New Roman"/>
                          <a:cs typeface="Times New Roman"/>
                        </a:rPr>
                        <a:t>4113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ctr">
                        <a:lnSpc>
                          <a:spcPts val="1310"/>
                        </a:lnSpc>
                        <a:spcAft>
                          <a:spcPts val="0"/>
                        </a:spcAft>
                      </a:pPr>
                      <a:r>
                        <a:rPr lang="en-US" sz="1400" dirty="0">
                          <a:latin typeface="Times New Roman"/>
                          <a:ea typeface="Times New Roman"/>
                          <a:cs typeface="Times New Roman"/>
                        </a:rPr>
                        <a:t>47</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63500" algn="ctr">
                        <a:lnSpc>
                          <a:spcPts val="1310"/>
                        </a:lnSpc>
                        <a:spcAft>
                          <a:spcPts val="0"/>
                        </a:spcAft>
                      </a:pPr>
                      <a:r>
                        <a:rPr lang="en-US" sz="1400">
                          <a:latin typeface="Times New Roman"/>
                          <a:ea typeface="Times New Roman"/>
                          <a:cs typeface="Times New Roman"/>
                        </a:rPr>
                        <a:t>MOV  B,A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10"/>
                        </a:lnSpc>
                        <a:spcAft>
                          <a:spcPts val="0"/>
                        </a:spcAft>
                      </a:pPr>
                      <a:r>
                        <a:rPr lang="en-US" sz="1400" dirty="0">
                          <a:latin typeface="Times New Roman"/>
                          <a:ea typeface="Times New Roman"/>
                          <a:cs typeface="Times New Roman"/>
                        </a:rPr>
                        <a:t>Move the value A to 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5"/>
                        </a:lnSpc>
                        <a:spcAft>
                          <a:spcPts val="0"/>
                        </a:spcAft>
                      </a:pPr>
                      <a:r>
                        <a:rPr lang="en-US" sz="1400" dirty="0">
                          <a:latin typeface="Times New Roman"/>
                          <a:ea typeface="Times New Roman"/>
                          <a:cs typeface="Times New Roman"/>
                        </a:rPr>
                        <a:t>4114</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5"/>
                        </a:lnSpc>
                        <a:spcAft>
                          <a:spcPts val="0"/>
                        </a:spcAft>
                      </a:pPr>
                      <a:r>
                        <a:rPr lang="en-US" sz="1400" dirty="0">
                          <a:latin typeface="Times New Roman"/>
                          <a:ea typeface="Times New Roman"/>
                          <a:cs typeface="Times New Roman"/>
                        </a:rPr>
                        <a:t>7B</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63500" algn="ctr">
                        <a:lnSpc>
                          <a:spcPts val="1305"/>
                        </a:lnSpc>
                        <a:spcAft>
                          <a:spcPts val="0"/>
                        </a:spcAft>
                      </a:pPr>
                      <a:r>
                        <a:rPr lang="en-US" sz="1400">
                          <a:latin typeface="Times New Roman"/>
                          <a:ea typeface="Times New Roman"/>
                          <a:cs typeface="Times New Roman"/>
                        </a:rPr>
                        <a:t>MOV   A,E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5"/>
                        </a:lnSpc>
                        <a:spcAft>
                          <a:spcPts val="0"/>
                        </a:spcAft>
                      </a:pPr>
                      <a:r>
                        <a:rPr lang="en-US" sz="1400" dirty="0">
                          <a:latin typeface="Times New Roman"/>
                          <a:ea typeface="Times New Roman"/>
                          <a:cs typeface="Times New Roman"/>
                        </a:rPr>
                        <a:t>Get the BCD in ‘A’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4115</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dirty="0">
                          <a:latin typeface="Times New Roman"/>
                          <a:ea typeface="Times New Roman"/>
                          <a:cs typeface="Times New Roman"/>
                        </a:rPr>
                        <a:t>E6</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63500" algn="ctr">
                        <a:lnSpc>
                          <a:spcPts val="1300"/>
                        </a:lnSpc>
                        <a:spcAft>
                          <a:spcPts val="0"/>
                        </a:spcAft>
                      </a:pPr>
                      <a:r>
                        <a:rPr lang="en-US" sz="1400">
                          <a:latin typeface="Times New Roman"/>
                          <a:ea typeface="Times New Roman"/>
                          <a:cs typeface="Times New Roman"/>
                        </a:rPr>
                        <a:t>ANI  0F</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lgn="ctr">
                        <a:lnSpc>
                          <a:spcPts val="1300"/>
                        </a:lnSpc>
                        <a:spcAft>
                          <a:spcPts val="0"/>
                        </a:spcAft>
                      </a:pPr>
                      <a:r>
                        <a:rPr lang="en-US" sz="1400" dirty="0">
                          <a:latin typeface="Times New Roman"/>
                          <a:ea typeface="Times New Roman"/>
                          <a:cs typeface="Times New Roman"/>
                        </a:rPr>
                        <a:t>Mark the upper nibble</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dirty="0">
                          <a:latin typeface="Times New Roman"/>
                          <a:ea typeface="Times New Roman"/>
                          <a:cs typeface="Times New Roman"/>
                        </a:rPr>
                        <a:t>0F</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63500" algn="ctr">
                        <a:lnSpc>
                          <a:spcPts val="13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50800">
                        <a:lnSpc>
                          <a:spcPts val="13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ctr">
                        <a:lnSpc>
                          <a:spcPts val="1300"/>
                        </a:lnSpc>
                        <a:spcAft>
                          <a:spcPts val="0"/>
                        </a:spcAft>
                      </a:pPr>
                      <a:r>
                        <a:rPr lang="en-US" sz="1400" dirty="0">
                          <a:latin typeface="Times New Roman"/>
                          <a:ea typeface="Times New Roman"/>
                          <a:cs typeface="Times New Roman"/>
                        </a:rPr>
                        <a:t>80</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63500" algn="ctr">
                        <a:lnSpc>
                          <a:spcPts val="1300"/>
                        </a:lnSpc>
                        <a:spcAft>
                          <a:spcPts val="0"/>
                        </a:spcAft>
                      </a:pPr>
                      <a:r>
                        <a:rPr lang="en-US" sz="1400" dirty="0">
                          <a:latin typeface="Times New Roman"/>
                          <a:ea typeface="Times New Roman"/>
                          <a:cs typeface="Times New Roman"/>
                        </a:rPr>
                        <a:t>ADD  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r>
                        <a:rPr lang="en-US" sz="1400" dirty="0">
                          <a:latin typeface="Times New Roman"/>
                          <a:ea typeface="Times New Roman"/>
                          <a:cs typeface="Times New Roman"/>
                        </a:rPr>
                        <a:t>Add ‘A’ and ‘B’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dirty="0">
                          <a:latin typeface="Times New Roman"/>
                          <a:ea typeface="Times New Roman"/>
                          <a:cs typeface="Times New Roman"/>
                        </a:rPr>
                        <a:t>32</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en-US" sz="1400" dirty="0">
                          <a:latin typeface="Times New Roman"/>
                          <a:ea typeface="Times New Roman"/>
                          <a:cs typeface="Times New Roman"/>
                        </a:rPr>
                        <a:t>STA  4201</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50800" algn="ctr">
                        <a:lnSpc>
                          <a:spcPts val="1300"/>
                        </a:lnSpc>
                        <a:spcAft>
                          <a:spcPts val="0"/>
                        </a:spcAft>
                      </a:pPr>
                      <a:r>
                        <a:rPr lang="en-US" sz="1400" dirty="0">
                          <a:latin typeface="Times New Roman"/>
                          <a:ea typeface="Times New Roman"/>
                          <a:cs typeface="Times New Roman"/>
                        </a:rPr>
                        <a:t>Save the binary data</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4119</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dirty="0">
                          <a:latin typeface="Times New Roman"/>
                          <a:ea typeface="Times New Roman"/>
                          <a:cs typeface="Times New Roman"/>
                        </a:rPr>
                        <a:t>01</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00">
                <a:tc>
                  <a:txBody>
                    <a:bodyPr/>
                    <a:lstStyle/>
                    <a:p>
                      <a:pPr algn="ctr">
                        <a:lnSpc>
                          <a:spcPts val="1300"/>
                        </a:lnSpc>
                        <a:spcAft>
                          <a:spcPts val="0"/>
                        </a:spcAft>
                      </a:pPr>
                      <a:r>
                        <a:rPr lang="en-US" sz="1400">
                          <a:latin typeface="Times New Roman"/>
                          <a:ea typeface="Times New Roman"/>
                          <a:cs typeface="Times New Roman"/>
                        </a:rPr>
                        <a:t>411A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25400" algn="ctr">
                        <a:lnSpc>
                          <a:spcPts val="1300"/>
                        </a:lnSpc>
                        <a:spcAft>
                          <a:spcPts val="0"/>
                        </a:spcAft>
                      </a:pPr>
                      <a:r>
                        <a:rPr lang="en-US" sz="1400" dirty="0">
                          <a:latin typeface="Times New Roman"/>
                          <a:ea typeface="Times New Roman"/>
                          <a:cs typeface="Times New Roman"/>
                        </a:rPr>
                        <a:t>42</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1574">
                <a:tc rowSpan="2">
                  <a:txBody>
                    <a:bodyPr/>
                    <a:lstStyle/>
                    <a:p>
                      <a:pPr algn="ctr">
                        <a:lnSpc>
                          <a:spcPts val="1300"/>
                        </a:lnSpc>
                        <a:spcAft>
                          <a:spcPts val="0"/>
                        </a:spcAft>
                      </a:pPr>
                      <a:r>
                        <a:rPr lang="en-US" sz="1400" dirty="0">
                          <a:latin typeface="Times New Roman"/>
                          <a:ea typeface="Times New Roman"/>
                          <a:cs typeface="Times New Roman"/>
                        </a:rPr>
                        <a:t>411B</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marL="127000" algn="ctr">
                        <a:lnSpc>
                          <a:spcPts val="1300"/>
                        </a:lnSpc>
                        <a:spcAft>
                          <a:spcPts val="0"/>
                        </a:spcAft>
                      </a:pPr>
                      <a:r>
                        <a:rPr lang="en-US" sz="1400" dirty="0">
                          <a:latin typeface="Times New Roman"/>
                          <a:ea typeface="Times New Roman"/>
                          <a:cs typeface="Times New Roman"/>
                        </a:rPr>
                        <a:t>76</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rowSpan="2" hMerge="1">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ct val="115000"/>
                        </a:lnSpc>
                        <a:spcAft>
                          <a:spcPts val="0"/>
                        </a:spcAft>
                      </a:pPr>
                      <a:r>
                        <a:rPr lang="en-US" sz="1400" dirty="0">
                          <a:latin typeface="Times New Roman"/>
                          <a:ea typeface="Times New Roman"/>
                          <a:cs typeface="Times New Roman"/>
                        </a:rPr>
                        <a:t>HLT</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0800" algn="ctr">
                        <a:lnSpc>
                          <a:spcPts val="1300"/>
                        </a:lnSpc>
                        <a:spcAft>
                          <a:spcPts val="0"/>
                        </a:spcAft>
                      </a:pPr>
                      <a:r>
                        <a:rPr lang="en-US" sz="1400" dirty="0">
                          <a:latin typeface="Times New Roman"/>
                          <a:ea typeface="Times New Roman"/>
                          <a:cs typeface="Times New Roman"/>
                        </a:rPr>
                        <a:t>Stop the program</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32626">
                <a:tc vMerge="1">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vMerge="1">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vMerge="1">
                  <a:txBody>
                    <a:bodyPr/>
                    <a:lstStyle/>
                    <a:p>
                      <a:endParaRPr lang="en-US" dirty="0"/>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endParaRPr lang="en-US" dirty="0"/>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8" y="714356"/>
          <a:ext cx="7786741" cy="3948259"/>
        </p:xfrm>
        <a:graphic>
          <a:graphicData uri="http://schemas.openxmlformats.org/drawingml/2006/table">
            <a:tbl>
              <a:tblPr/>
              <a:tblGrid>
                <a:gridCol w="1169532"/>
                <a:gridCol w="902210"/>
                <a:gridCol w="133660"/>
                <a:gridCol w="167076"/>
                <a:gridCol w="1052579"/>
                <a:gridCol w="133660"/>
                <a:gridCol w="167076"/>
                <a:gridCol w="217199"/>
                <a:gridCol w="434397"/>
                <a:gridCol w="150368"/>
                <a:gridCol w="83538"/>
                <a:gridCol w="785257"/>
                <a:gridCol w="267321"/>
                <a:gridCol w="2088449"/>
                <a:gridCol w="34419"/>
              </a:tblGrid>
              <a:tr h="550768">
                <a:tc>
                  <a:txBody>
                    <a:bodyPr/>
                    <a:lstStyle/>
                    <a:p>
                      <a:pPr marL="76200">
                        <a:lnSpc>
                          <a:spcPct val="115000"/>
                        </a:lnSpc>
                        <a:spcAft>
                          <a:spcPts val="0"/>
                        </a:spcAft>
                      </a:pPr>
                      <a:r>
                        <a:rPr lang="en-US" sz="1400" dirty="0">
                          <a:latin typeface="Times New Roman"/>
                          <a:ea typeface="Times New Roman"/>
                          <a:cs typeface="Times New Roman"/>
                        </a:rPr>
                        <a:t>Input</a:t>
                      </a:r>
                      <a:endParaRPr lang="en-US" sz="14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322535">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ts val="1310"/>
                        </a:lnSpc>
                        <a:spcAft>
                          <a:spcPts val="0"/>
                        </a:spcAft>
                      </a:pPr>
                      <a:r>
                        <a:rPr lang="en-US" sz="1400">
                          <a:latin typeface="Times New Roman"/>
                          <a:ea typeface="Times New Roman"/>
                          <a:cs typeface="Times New Roman"/>
                        </a:rPr>
                        <a:t>Input Address</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R="127000" algn="ctr">
                        <a:lnSpc>
                          <a:spcPts val="1310"/>
                        </a:lnSpc>
                        <a:spcAft>
                          <a:spcPts val="0"/>
                        </a:spcAft>
                      </a:pPr>
                      <a:r>
                        <a:rPr lang="en-US" sz="1400">
                          <a:latin typeface="Times New Roman"/>
                          <a:ea typeface="Times New Roman"/>
                          <a:cs typeface="Times New Roman"/>
                        </a:rPr>
                        <a:t>Value</a:t>
                      </a:r>
                      <a:endParaRPr lang="en-US" sz="14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308512">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2700" algn="ctr">
                        <a:lnSpc>
                          <a:spcPts val="1300"/>
                        </a:lnSpc>
                        <a:spcAft>
                          <a:spcPts val="0"/>
                        </a:spcAft>
                      </a:pPr>
                      <a:r>
                        <a:rPr lang="en-US" sz="1400">
                          <a:latin typeface="Times New Roman"/>
                          <a:ea typeface="Times New Roman"/>
                          <a:cs typeface="Times New Roman"/>
                        </a:rPr>
                        <a:t>4200</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R="444500" algn="ctr">
                        <a:lnSpc>
                          <a:spcPts val="1300"/>
                        </a:lnSpc>
                        <a:spcAft>
                          <a:spcPts val="0"/>
                        </a:spcAft>
                      </a:pPr>
                      <a:r>
                        <a:rPr lang="en-US" sz="1400">
                          <a:latin typeface="Times New Roman"/>
                          <a:ea typeface="Times New Roman"/>
                          <a:cs typeface="Times New Roman"/>
                        </a:rPr>
                        <a:t>68</a:t>
                      </a:r>
                      <a:endParaRPr lang="en-US" sz="14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831234">
                <a:tc>
                  <a:txBody>
                    <a:bodyPr/>
                    <a:lstStyle/>
                    <a:p>
                      <a:pPr marL="76200">
                        <a:lnSpc>
                          <a:spcPct val="115000"/>
                        </a:lnSpc>
                        <a:spcAft>
                          <a:spcPts val="0"/>
                        </a:spcAft>
                      </a:pPr>
                      <a:r>
                        <a:rPr lang="en-US" sz="1400">
                          <a:latin typeface="Times New Roman"/>
                          <a:ea typeface="Times New Roman"/>
                          <a:cs typeface="Times New Roman"/>
                        </a:rPr>
                        <a:t>Output</a:t>
                      </a:r>
                      <a:endParaRPr lang="en-US" sz="140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336558">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308512">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ts val="1275"/>
                        </a:lnSpc>
                        <a:spcAft>
                          <a:spcPts val="0"/>
                        </a:spcAft>
                      </a:pPr>
                      <a:r>
                        <a:rPr lang="en-US" sz="1400">
                          <a:latin typeface="Times New Roman"/>
                          <a:ea typeface="Times New Roman"/>
                          <a:cs typeface="Times New Roman"/>
                        </a:rPr>
                        <a:t>Output Address</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R="127000" algn="ctr">
                        <a:lnSpc>
                          <a:spcPts val="1275"/>
                        </a:lnSpc>
                        <a:spcAft>
                          <a:spcPts val="0"/>
                        </a:spcAft>
                      </a:pPr>
                      <a:r>
                        <a:rPr lang="en-US" sz="1400" dirty="0">
                          <a:latin typeface="Times New Roman"/>
                          <a:ea typeface="Times New Roman"/>
                          <a:cs typeface="Times New Roman"/>
                        </a:rPr>
                        <a:t>Value</a:t>
                      </a:r>
                      <a:endParaRPr lang="en-US" sz="14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322535">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2700" algn="ctr">
                        <a:lnSpc>
                          <a:spcPts val="1305"/>
                        </a:lnSpc>
                        <a:spcAft>
                          <a:spcPts val="0"/>
                        </a:spcAft>
                      </a:pPr>
                      <a:r>
                        <a:rPr lang="en-US" sz="1400">
                          <a:latin typeface="Times New Roman"/>
                          <a:ea typeface="Times New Roman"/>
                          <a:cs typeface="Times New Roman"/>
                        </a:rPr>
                        <a:t>4201</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R="444500" algn="ctr">
                        <a:lnSpc>
                          <a:spcPts val="1305"/>
                        </a:lnSpc>
                        <a:spcAft>
                          <a:spcPts val="0"/>
                        </a:spcAft>
                      </a:pPr>
                      <a:r>
                        <a:rPr lang="en-US" sz="1400" dirty="0">
                          <a:latin typeface="Times New Roman"/>
                          <a:ea typeface="Times New Roman"/>
                          <a:cs typeface="Times New Roman"/>
                        </a:rPr>
                        <a:t>44</a:t>
                      </a:r>
                      <a:endParaRPr lang="en-US" sz="14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322535">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rowSpan="2" gridSpan="2">
                  <a:txBody>
                    <a:bodyPr/>
                    <a:lstStyle/>
                    <a:p>
                      <a:pPr algn="r">
                        <a:lnSpc>
                          <a:spcPct val="115000"/>
                        </a:lnSpc>
                        <a:spcAft>
                          <a:spcPts val="0"/>
                        </a:spcAft>
                      </a:pPr>
                      <a:r>
                        <a:rPr lang="en-US" sz="1400" dirty="0">
                          <a:latin typeface="Times New Roman"/>
                          <a:ea typeface="Times New Roman"/>
                          <a:cs typeface="Times New Roman"/>
                        </a:rPr>
                        <a:t>16</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322535">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gridSpan="2" vMerge="1">
                  <a:txBody>
                    <a:bodyPr/>
                    <a:lstStyle/>
                    <a:p>
                      <a:endParaRPr lang="en-US"/>
                    </a:p>
                  </a:txBody>
                  <a:tcPr/>
                </a:tc>
                <a:tc hMerge="1" vMerge="1">
                  <a:txBody>
                    <a:bodyPr/>
                    <a:lstStyle/>
                    <a:p>
                      <a:endParaRPr lang="en-US"/>
                    </a:p>
                  </a:txBody>
                  <a:tcPr/>
                </a:tc>
                <a:tc>
                  <a:txBody>
                    <a:bodyPr/>
                    <a:lstStyle/>
                    <a:p>
                      <a:pPr marL="63500">
                        <a:lnSpc>
                          <a:spcPts val="1330"/>
                        </a:lnSpc>
                        <a:spcAft>
                          <a:spcPts val="0"/>
                        </a:spcAft>
                      </a:pPr>
                      <a:r>
                        <a:rPr lang="en-US" sz="1400" dirty="0">
                          <a:latin typeface="Times New Roman"/>
                          <a:ea typeface="Times New Roman"/>
                          <a:cs typeface="Times New Roman"/>
                        </a:rPr>
                        <a:t>68</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a:latin typeface="Times New Roman"/>
                        <a:ea typeface="Times New Roman"/>
                        <a:cs typeface="Times New Roman"/>
                      </a:endParaRPr>
                    </a:p>
                  </a:txBody>
                  <a:tcPr marL="0" marR="0" marT="0" marB="0" anchor="b">
                    <a:lnL>
                      <a:noFill/>
                    </a:lnL>
                    <a:lnR>
                      <a:noFill/>
                    </a:lnR>
                    <a:lnT>
                      <a:noFill/>
                    </a:lnT>
                    <a:lnB>
                      <a:noFill/>
                    </a:lnB>
                  </a:tcPr>
                </a:tc>
              </a:tr>
              <a:tr h="322535">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nSpc>
                          <a:spcPts val="1300"/>
                        </a:lnSpc>
                        <a:spcAft>
                          <a:spcPts val="0"/>
                        </a:spcAft>
                      </a:pPr>
                      <a:r>
                        <a:rPr lang="en-US" sz="1400">
                          <a:latin typeface="Times New Roman"/>
                          <a:ea typeface="Times New Roman"/>
                          <a:cs typeface="Times New Roman"/>
                        </a:rPr>
                        <a:t>4-4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00" dirty="0">
                        <a:latin typeface="Times New Roman"/>
                        <a:ea typeface="Times New Roman"/>
                        <a:cs typeface="Times New Roman"/>
                      </a:endParaRPr>
                    </a:p>
                  </a:txBody>
                  <a:tcPr marL="0" marR="0" marT="0" marB="0" anchor="b">
                    <a:lnL>
                      <a:noFill/>
                    </a:lnL>
                    <a:lnR>
                      <a:noFill/>
                    </a:lnR>
                    <a:lnT>
                      <a:noFill/>
                    </a:lnT>
                    <a:lnB>
                      <a:noFill/>
                    </a:lnB>
                  </a:tcPr>
                </a:tc>
              </a:tr>
            </a:tbl>
          </a:graphicData>
        </a:graphic>
      </p:graphicFrame>
      <p:sp>
        <p:nvSpPr>
          <p:cNvPr id="1331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4519728"/>
        </p:xfrm>
        <a:graphic>
          <a:graphicData uri="http://schemas.openxmlformats.org/drawingml/2006/table">
            <a:tbl>
              <a:tblPr>
                <a:tableStyleId>{616DA210-FB5B-4158-B5E0-FEB733F419BA}</a:tableStyleId>
              </a:tblPr>
              <a:tblGrid>
                <a:gridCol w="1251690"/>
                <a:gridCol w="1064349"/>
                <a:gridCol w="1827364"/>
                <a:gridCol w="1331230"/>
                <a:gridCol w="3240802"/>
              </a:tblGrid>
              <a:tr h="524790">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MVI</a:t>
                      </a:r>
                      <a:r>
                        <a:rPr lang="en-US" sz="2200" baseline="0" dirty="0" smtClean="0">
                          <a:latin typeface="Calibri"/>
                          <a:ea typeface="Calibri"/>
                          <a:cs typeface="Mangal"/>
                        </a:rPr>
                        <a:t>  A,28</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21</a:t>
                      </a:r>
                      <a:endParaRPr lang="en-US" sz="2200" dirty="0">
                        <a:latin typeface="Calibri"/>
                        <a:ea typeface="Calibri"/>
                        <a:cs typeface="Mangal"/>
                      </a:endParaRPr>
                    </a:p>
                  </a:txBody>
                  <a:tcPr marL="68580" marR="68580" marT="0" marB="0"/>
                </a:tc>
                <a:tc rowSpan="2">
                  <a:txBody>
                    <a:bodyPr/>
                    <a:lstStyle/>
                    <a:p>
                      <a:pPr algn="ctr">
                        <a:lnSpc>
                          <a:spcPct val="115000"/>
                        </a:lnSpc>
                        <a:spcAft>
                          <a:spcPts val="0"/>
                        </a:spcAft>
                      </a:pPr>
                      <a:r>
                        <a:rPr lang="en-US" sz="2200" dirty="0" smtClean="0">
                          <a:latin typeface="Calibri"/>
                          <a:ea typeface="Calibri"/>
                          <a:cs typeface="Mangal"/>
                        </a:rPr>
                        <a:t>Move</a:t>
                      </a:r>
                      <a:r>
                        <a:rPr lang="en-US" sz="2200" baseline="0" dirty="0" smtClean="0">
                          <a:latin typeface="Calibri"/>
                          <a:ea typeface="Calibri"/>
                          <a:cs typeface="Mangal"/>
                        </a:rPr>
                        <a:t>  28 in accumulator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28</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MVI  B,49</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rowSpan="2">
                  <a:txBody>
                    <a:bodyPr/>
                    <a:lstStyle/>
                    <a:p>
                      <a:pPr algn="ctr">
                        <a:lnSpc>
                          <a:spcPct val="115000"/>
                        </a:lnSpc>
                        <a:spcAft>
                          <a:spcPts val="0"/>
                        </a:spcAft>
                      </a:pPr>
                      <a:r>
                        <a:rPr lang="en-US" sz="2200" dirty="0" smtClean="0">
                          <a:latin typeface="Calibri"/>
                          <a:ea typeface="Calibri"/>
                          <a:cs typeface="Mangal"/>
                        </a:rPr>
                        <a:t>Move</a:t>
                      </a:r>
                      <a:r>
                        <a:rPr lang="en-US" sz="2200" baseline="0" dirty="0" smtClean="0">
                          <a:latin typeface="Calibri"/>
                          <a:ea typeface="Calibri"/>
                          <a:cs typeface="Mangal"/>
                        </a:rPr>
                        <a:t> 49 in B register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49</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ADD  B</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80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Add value</a:t>
                      </a:r>
                      <a:r>
                        <a:rPr lang="en-US" sz="2200" baseline="0" dirty="0" smtClean="0">
                          <a:latin typeface="Calibri"/>
                          <a:ea typeface="Calibri"/>
                          <a:cs typeface="Mangal"/>
                        </a:rPr>
                        <a:t> of B with value of A</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STA  4150</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smtClean="0">
                          <a:latin typeface="Calibri"/>
                          <a:ea typeface="Calibri"/>
                          <a:cs typeface="Mangal"/>
                        </a:rPr>
                        <a:t>Store the value from A to the address </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524790">
                <a:tc>
                  <a:txBody>
                    <a:bodyPr/>
                    <a:lstStyle/>
                    <a:p>
                      <a:pPr algn="ctr">
                        <a:lnSpc>
                          <a:spcPct val="115000"/>
                        </a:lnSpc>
                        <a:spcAft>
                          <a:spcPts val="0"/>
                        </a:spcAft>
                      </a:pPr>
                      <a:r>
                        <a:rPr lang="en-US" sz="2200" dirty="0" smtClean="0"/>
                        <a:t>4207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2200" dirty="0" smtClean="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4" name="TextBox 3"/>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3010952" cy="369332"/>
          </a:xfrm>
          <a:prstGeom prst="rect">
            <a:avLst/>
          </a:prstGeom>
        </p:spPr>
        <p:txBody>
          <a:bodyPr wrap="none">
            <a:spAutoFit/>
          </a:bodyPr>
          <a:lstStyle/>
          <a:p>
            <a:pPr>
              <a:buNone/>
            </a:pPr>
            <a:r>
              <a:rPr lang="en-US" dirty="0" smtClean="0"/>
              <a:t>c) ASCII to Decimal conversion</a:t>
            </a:r>
          </a:p>
        </p:txBody>
      </p:sp>
      <p:graphicFrame>
        <p:nvGraphicFramePr>
          <p:cNvPr id="3" name="Table 2"/>
          <p:cNvGraphicFramePr>
            <a:graphicFrameLocks noGrp="1"/>
          </p:cNvGraphicFramePr>
          <p:nvPr/>
        </p:nvGraphicFramePr>
        <p:xfrm>
          <a:off x="285720" y="928664"/>
          <a:ext cx="8644000" cy="4876848"/>
        </p:xfrm>
        <a:graphic>
          <a:graphicData uri="http://schemas.openxmlformats.org/drawingml/2006/table">
            <a:tbl>
              <a:tblPr firstRow="1" bandRow="1">
                <a:tableStyleId>{5940675A-B579-460E-94D1-54222C63F5DA}</a:tableStyleId>
              </a:tblPr>
              <a:tblGrid>
                <a:gridCol w="1728800"/>
                <a:gridCol w="1271596"/>
                <a:gridCol w="1714512"/>
                <a:gridCol w="1071570"/>
                <a:gridCol w="2857522"/>
              </a:tblGrid>
              <a:tr h="304803">
                <a:tc>
                  <a:txBody>
                    <a:bodyPr/>
                    <a:lstStyle/>
                    <a:p>
                      <a:pPr algn="ctr"/>
                      <a:r>
                        <a:rPr lang="en-US" sz="1400" b="1" dirty="0" smtClean="0"/>
                        <a:t>Address</a:t>
                      </a:r>
                      <a:endParaRPr lang="en-US" sz="1400" b="1" dirty="0"/>
                    </a:p>
                  </a:txBody>
                  <a:tcPr/>
                </a:tc>
                <a:tc>
                  <a:txBody>
                    <a:bodyPr/>
                    <a:lstStyle/>
                    <a:p>
                      <a:pPr algn="ctr"/>
                      <a:r>
                        <a:rPr lang="en-US" sz="1400" b="1" dirty="0" smtClean="0"/>
                        <a:t>Label</a:t>
                      </a:r>
                      <a:endParaRPr lang="en-US" sz="1400" b="1" dirty="0"/>
                    </a:p>
                  </a:txBody>
                  <a:tcPr/>
                </a:tc>
                <a:tc>
                  <a:txBody>
                    <a:bodyPr/>
                    <a:lstStyle/>
                    <a:p>
                      <a:pPr algn="ctr"/>
                      <a:r>
                        <a:rPr lang="en-US" sz="1400" b="1" dirty="0" smtClean="0"/>
                        <a:t>Mnemonics </a:t>
                      </a:r>
                      <a:endParaRPr lang="en-US" sz="1400" b="1" dirty="0"/>
                    </a:p>
                  </a:txBody>
                  <a:tcPr/>
                </a:tc>
                <a:tc>
                  <a:txBody>
                    <a:bodyPr/>
                    <a:lstStyle/>
                    <a:p>
                      <a:pPr algn="ctr"/>
                      <a:r>
                        <a:rPr lang="en-US" sz="1400" b="1" dirty="0" smtClean="0"/>
                        <a:t>Op-code</a:t>
                      </a:r>
                      <a:endParaRPr lang="en-US" sz="1400" b="1" dirty="0"/>
                    </a:p>
                  </a:txBody>
                  <a:tcPr/>
                </a:tc>
                <a:tc>
                  <a:txBody>
                    <a:bodyPr/>
                    <a:lstStyle/>
                    <a:p>
                      <a:pPr algn="ctr"/>
                      <a:r>
                        <a:rPr lang="en-US" sz="1400" b="1" dirty="0" smtClean="0"/>
                        <a:t>Comments</a:t>
                      </a:r>
                      <a:endParaRPr lang="en-US" sz="1400" b="1" dirty="0"/>
                    </a:p>
                  </a:txBody>
                  <a:tcPr/>
                </a:tc>
              </a:tr>
              <a:tr h="304803">
                <a:tc>
                  <a:txBody>
                    <a:bodyPr/>
                    <a:lstStyle/>
                    <a:p>
                      <a:pPr algn="ctr"/>
                      <a:r>
                        <a:rPr lang="en-US" sz="1400" dirty="0" smtClean="0"/>
                        <a:t>4100</a:t>
                      </a:r>
                      <a:endParaRPr lang="en-US" sz="1400" dirty="0"/>
                    </a:p>
                  </a:txBody>
                  <a:tcPr/>
                </a:tc>
                <a:tc>
                  <a:txBody>
                    <a:bodyPr/>
                    <a:lstStyle/>
                    <a:p>
                      <a:pPr algn="ctr"/>
                      <a:endParaRPr lang="en-US" sz="1400" dirty="0"/>
                    </a:p>
                  </a:txBody>
                  <a:tcPr/>
                </a:tc>
                <a:tc>
                  <a:txBody>
                    <a:bodyPr/>
                    <a:lstStyle/>
                    <a:p>
                      <a:pPr algn="ctr"/>
                      <a:r>
                        <a:rPr lang="en-US" sz="1400" dirty="0" smtClean="0"/>
                        <a:t>LDA 4200</a:t>
                      </a:r>
                      <a:endParaRPr lang="en-US" sz="1400" dirty="0"/>
                    </a:p>
                  </a:txBody>
                  <a:tcPr/>
                </a:tc>
                <a:tc>
                  <a:txBody>
                    <a:bodyPr/>
                    <a:lstStyle/>
                    <a:p>
                      <a:pPr algn="ctr"/>
                      <a:r>
                        <a:rPr lang="en-US" sz="1400" dirty="0" smtClean="0"/>
                        <a:t>3A</a:t>
                      </a:r>
                      <a:endParaRPr lang="en-US" sz="1400" dirty="0"/>
                    </a:p>
                  </a:txBody>
                  <a:tcPr/>
                </a:tc>
                <a:tc rowSpan="3">
                  <a:txBody>
                    <a:bodyPr/>
                    <a:lstStyle/>
                    <a:p>
                      <a:pPr algn="ctr"/>
                      <a:r>
                        <a:rPr lang="en-US" sz="1400" dirty="0" smtClean="0"/>
                        <a:t>Load number</a:t>
                      </a:r>
                      <a:r>
                        <a:rPr lang="en-US" sz="1400" baseline="0" dirty="0" smtClean="0"/>
                        <a:t> to be converted in accumulator</a:t>
                      </a:r>
                      <a:endParaRPr lang="en-US" sz="1400" dirty="0"/>
                    </a:p>
                  </a:txBody>
                  <a:tcPr anchor="ctr"/>
                </a:tc>
              </a:tr>
              <a:tr h="304803">
                <a:tc>
                  <a:txBody>
                    <a:bodyPr/>
                    <a:lstStyle/>
                    <a:p>
                      <a:pPr algn="ctr"/>
                      <a:r>
                        <a:rPr lang="en-US" sz="1400" dirty="0" smtClean="0"/>
                        <a:t>4101</a:t>
                      </a:r>
                      <a:endParaRPr lang="en-US" sz="1400" dirty="0"/>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smtClean="0"/>
                        <a:t>00</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4102</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42</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4103</a:t>
                      </a:r>
                      <a:endParaRPr lang="en-US" sz="1400" dirty="0"/>
                    </a:p>
                  </a:txBody>
                  <a:tcPr/>
                </a:tc>
                <a:tc>
                  <a:txBody>
                    <a:bodyPr/>
                    <a:lstStyle/>
                    <a:p>
                      <a:pPr algn="ctr"/>
                      <a:endParaRPr lang="en-US" sz="1400" dirty="0"/>
                    </a:p>
                  </a:txBody>
                  <a:tcPr/>
                </a:tc>
                <a:tc>
                  <a:txBody>
                    <a:bodyPr/>
                    <a:lstStyle/>
                    <a:p>
                      <a:pPr algn="ctr"/>
                      <a:r>
                        <a:rPr lang="en-US" sz="1400" dirty="0" smtClean="0"/>
                        <a:t>SUI 30</a:t>
                      </a:r>
                      <a:endParaRPr lang="en-US" sz="1400" dirty="0"/>
                    </a:p>
                  </a:txBody>
                  <a:tcPr/>
                </a:tc>
                <a:tc>
                  <a:txBody>
                    <a:bodyPr/>
                    <a:lstStyle/>
                    <a:p>
                      <a:pPr algn="ctr"/>
                      <a:r>
                        <a:rPr lang="en-US" sz="1400" dirty="0" smtClean="0"/>
                        <a:t>D6</a:t>
                      </a:r>
                      <a:endParaRPr lang="en-US" sz="1400" dirty="0"/>
                    </a:p>
                  </a:txBody>
                  <a:tcPr/>
                </a:tc>
                <a:tc rowSpan="2">
                  <a:txBody>
                    <a:bodyPr/>
                    <a:lstStyle/>
                    <a:p>
                      <a:pPr algn="ctr"/>
                      <a:r>
                        <a:rPr lang="en-US" sz="1400" dirty="0" smtClean="0"/>
                        <a:t>Subtract immediate 30 from content in accumulator</a:t>
                      </a:r>
                      <a:endParaRPr lang="en-US" sz="1400" dirty="0"/>
                    </a:p>
                  </a:txBody>
                  <a:tcPr anchor="ctr"/>
                </a:tc>
              </a:tr>
              <a:tr h="304803">
                <a:tc>
                  <a:txBody>
                    <a:bodyPr/>
                    <a:lstStyle/>
                    <a:p>
                      <a:pPr algn="ctr"/>
                      <a:r>
                        <a:rPr lang="en-US" sz="1400" dirty="0" smtClean="0"/>
                        <a:t>4104</a:t>
                      </a: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r>
                        <a:rPr lang="en-US" sz="1400" dirty="0" smtClean="0"/>
                        <a:t>30</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4105</a:t>
                      </a:r>
                      <a:endParaRPr lang="en-US" sz="1400" dirty="0"/>
                    </a:p>
                  </a:txBody>
                  <a:tcPr/>
                </a:tc>
                <a:tc>
                  <a:txBody>
                    <a:bodyPr/>
                    <a:lstStyle/>
                    <a:p>
                      <a:pPr algn="ctr"/>
                      <a:endParaRPr lang="en-US" sz="1400"/>
                    </a:p>
                  </a:txBody>
                  <a:tcPr/>
                </a:tc>
                <a:tc>
                  <a:txBody>
                    <a:bodyPr/>
                    <a:lstStyle/>
                    <a:p>
                      <a:pPr algn="ctr"/>
                      <a:r>
                        <a:rPr lang="en-US" sz="1400" dirty="0" smtClean="0"/>
                        <a:t>JC LABEL2</a:t>
                      </a:r>
                      <a:endParaRPr lang="en-US" sz="1400" dirty="0"/>
                    </a:p>
                  </a:txBody>
                  <a:tcPr/>
                </a:tc>
                <a:tc>
                  <a:txBody>
                    <a:bodyPr/>
                    <a:lstStyle/>
                    <a:p>
                      <a:pPr algn="ctr"/>
                      <a:r>
                        <a:rPr lang="en-US" sz="1400" dirty="0" smtClean="0"/>
                        <a:t>DA</a:t>
                      </a:r>
                      <a:endParaRPr lang="en-US" sz="1400" dirty="0"/>
                    </a:p>
                  </a:txBody>
                  <a:tcPr/>
                </a:tc>
                <a:tc rowSpan="3">
                  <a:txBody>
                    <a:bodyPr/>
                    <a:lstStyle/>
                    <a:p>
                      <a:pPr algn="ctr"/>
                      <a:r>
                        <a:rPr lang="en-US" sz="1400" dirty="0" smtClean="0"/>
                        <a:t>If carry</a:t>
                      </a:r>
                      <a:r>
                        <a:rPr lang="en-US" sz="1400" baseline="0" dirty="0" smtClean="0"/>
                        <a:t> jump to location 410D</a:t>
                      </a:r>
                      <a:endParaRPr lang="en-US" sz="1400" dirty="0"/>
                    </a:p>
                  </a:txBody>
                  <a:tcPr anchor="ctr"/>
                </a:tc>
              </a:tr>
              <a:tr h="304803">
                <a:tc>
                  <a:txBody>
                    <a:bodyPr/>
                    <a:lstStyle/>
                    <a:p>
                      <a:pPr algn="ctr"/>
                      <a:r>
                        <a:rPr lang="en-US" sz="1400" dirty="0" smtClean="0"/>
                        <a:t>4106</a:t>
                      </a: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r>
                        <a:rPr lang="en-US" sz="1400" dirty="0" smtClean="0"/>
                        <a:t>0D</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4107</a:t>
                      </a: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r>
                        <a:rPr lang="en-US" sz="1400" dirty="0" smtClean="0"/>
                        <a:t>41</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4108</a:t>
                      </a:r>
                      <a:endParaRPr lang="en-US" sz="1400" dirty="0"/>
                    </a:p>
                  </a:txBody>
                  <a:tcPr/>
                </a:tc>
                <a:tc>
                  <a:txBody>
                    <a:bodyPr/>
                    <a:lstStyle/>
                    <a:p>
                      <a:pPr algn="ctr"/>
                      <a:endParaRPr lang="en-US" sz="1400"/>
                    </a:p>
                  </a:txBody>
                  <a:tcPr/>
                </a:tc>
                <a:tc>
                  <a:txBody>
                    <a:bodyPr/>
                    <a:lstStyle/>
                    <a:p>
                      <a:pPr algn="ctr"/>
                      <a:r>
                        <a:rPr lang="en-US" sz="1400" dirty="0" smtClean="0"/>
                        <a:t>CPI 0A</a:t>
                      </a:r>
                      <a:endParaRPr lang="en-US" sz="1400" dirty="0"/>
                    </a:p>
                  </a:txBody>
                  <a:tcPr/>
                </a:tc>
                <a:tc>
                  <a:txBody>
                    <a:bodyPr/>
                    <a:lstStyle/>
                    <a:p>
                      <a:pPr algn="ctr"/>
                      <a:r>
                        <a:rPr lang="en-US" sz="1400" dirty="0" smtClean="0"/>
                        <a:t>FE</a:t>
                      </a:r>
                      <a:endParaRPr lang="en-US" sz="1400" dirty="0"/>
                    </a:p>
                  </a:txBody>
                  <a:tcPr/>
                </a:tc>
                <a:tc rowSpan="2">
                  <a:txBody>
                    <a:bodyPr/>
                    <a:lstStyle/>
                    <a:p>
                      <a:pPr algn="ctr"/>
                      <a:r>
                        <a:rPr lang="en-US" sz="1400" dirty="0" smtClean="0"/>
                        <a:t>Compare immediate 0A with content</a:t>
                      </a:r>
                      <a:r>
                        <a:rPr lang="en-US" sz="1400" baseline="0" dirty="0" smtClean="0"/>
                        <a:t> in accumulator</a:t>
                      </a:r>
                      <a:endParaRPr lang="en-US" sz="1400" dirty="0"/>
                    </a:p>
                  </a:txBody>
                  <a:tcPr anchor="ctr"/>
                </a:tc>
              </a:tr>
              <a:tr h="304803">
                <a:tc>
                  <a:txBody>
                    <a:bodyPr/>
                    <a:lstStyle/>
                    <a:p>
                      <a:pPr algn="ctr"/>
                      <a:r>
                        <a:rPr lang="en-US" sz="1400" dirty="0" smtClean="0"/>
                        <a:t>4109</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dirty="0" smtClean="0"/>
                        <a:t>0A</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410A</a:t>
                      </a:r>
                      <a:endParaRPr lang="en-US" sz="1400" dirty="0"/>
                    </a:p>
                  </a:txBody>
                  <a:tcPr/>
                </a:tc>
                <a:tc>
                  <a:txBody>
                    <a:bodyPr/>
                    <a:lstStyle/>
                    <a:p>
                      <a:pPr algn="ctr"/>
                      <a:endParaRPr lang="en-US" sz="1400"/>
                    </a:p>
                  </a:txBody>
                  <a:tcPr/>
                </a:tc>
                <a:tc>
                  <a:txBody>
                    <a:bodyPr/>
                    <a:lstStyle/>
                    <a:p>
                      <a:pPr algn="ctr"/>
                      <a:r>
                        <a:rPr lang="en-US" sz="1400" dirty="0" smtClean="0"/>
                        <a:t>JC LABEL1</a:t>
                      </a:r>
                      <a:endParaRPr lang="en-US" sz="1400" dirty="0"/>
                    </a:p>
                  </a:txBody>
                  <a:tcPr/>
                </a:tc>
                <a:tc>
                  <a:txBody>
                    <a:bodyPr/>
                    <a:lstStyle/>
                    <a:p>
                      <a:pPr algn="ctr"/>
                      <a:r>
                        <a:rPr lang="en-US" sz="1400" dirty="0" smtClean="0"/>
                        <a:t>DA</a:t>
                      </a:r>
                      <a:endParaRPr lang="en-US" sz="1400" dirty="0"/>
                    </a:p>
                  </a:txBody>
                  <a:tcPr/>
                </a:tc>
                <a:tc rowSpan="3">
                  <a:txBody>
                    <a:bodyPr/>
                    <a:lstStyle/>
                    <a:p>
                      <a:pPr algn="ctr"/>
                      <a:r>
                        <a:rPr lang="en-US" sz="1400" dirty="0" smtClean="0"/>
                        <a:t>If</a:t>
                      </a:r>
                      <a:r>
                        <a:rPr lang="en-US" sz="1400" baseline="0" dirty="0" smtClean="0"/>
                        <a:t> carry  jump to location 410F</a:t>
                      </a:r>
                      <a:endParaRPr lang="en-US" sz="1400" dirty="0"/>
                    </a:p>
                  </a:txBody>
                  <a:tcPr anchor="ctr"/>
                </a:tc>
              </a:tr>
              <a:tr h="304803">
                <a:tc>
                  <a:txBody>
                    <a:bodyPr/>
                    <a:lstStyle/>
                    <a:p>
                      <a:pPr algn="ctr"/>
                      <a:r>
                        <a:rPr lang="en-US" sz="1400" dirty="0" smtClean="0"/>
                        <a:t>410B</a:t>
                      </a: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r>
                        <a:rPr lang="en-US" sz="1400" dirty="0" smtClean="0"/>
                        <a:t>0F</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410C</a:t>
                      </a: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r>
                        <a:rPr lang="en-US" sz="1400" dirty="0" smtClean="0"/>
                        <a:t>41</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410D</a:t>
                      </a:r>
                      <a:endParaRPr lang="en-US" sz="1400" dirty="0"/>
                    </a:p>
                  </a:txBody>
                  <a:tcPr/>
                </a:tc>
                <a:tc>
                  <a:txBody>
                    <a:bodyPr/>
                    <a:lstStyle/>
                    <a:p>
                      <a:pPr algn="ctr"/>
                      <a:r>
                        <a:rPr lang="en-US" sz="1400" dirty="0" smtClean="0"/>
                        <a:t>LABEL2</a:t>
                      </a:r>
                      <a:endParaRPr lang="en-US" sz="1400" dirty="0"/>
                    </a:p>
                  </a:txBody>
                  <a:tcPr/>
                </a:tc>
                <a:tc>
                  <a:txBody>
                    <a:bodyPr/>
                    <a:lstStyle/>
                    <a:p>
                      <a:pPr algn="ctr"/>
                      <a:r>
                        <a:rPr lang="en-US" sz="1400" dirty="0" smtClean="0"/>
                        <a:t>MVI A,EE</a:t>
                      </a:r>
                      <a:endParaRPr lang="en-US" sz="1400" dirty="0"/>
                    </a:p>
                  </a:txBody>
                  <a:tcPr/>
                </a:tc>
                <a:tc>
                  <a:txBody>
                    <a:bodyPr/>
                    <a:lstStyle/>
                    <a:p>
                      <a:pPr algn="ctr"/>
                      <a:r>
                        <a:rPr lang="en-US" sz="1400" dirty="0" smtClean="0"/>
                        <a:t>3E</a:t>
                      </a:r>
                      <a:endParaRPr lang="en-US" sz="1400" dirty="0"/>
                    </a:p>
                  </a:txBody>
                  <a:tcPr/>
                </a:tc>
                <a:tc rowSpan="2">
                  <a:txBody>
                    <a:bodyPr/>
                    <a:lstStyle/>
                    <a:p>
                      <a:pPr algn="ctr"/>
                      <a:r>
                        <a:rPr lang="en-US" sz="1400" dirty="0" smtClean="0"/>
                        <a:t>Move</a:t>
                      </a:r>
                      <a:r>
                        <a:rPr lang="en-US" sz="1400" baseline="0" dirty="0" smtClean="0"/>
                        <a:t> immediate data EE to accumulator</a:t>
                      </a:r>
                      <a:endParaRPr lang="en-US" sz="1400" dirty="0"/>
                    </a:p>
                  </a:txBody>
                  <a:tcPr/>
                </a:tc>
              </a:tr>
              <a:tr h="304803">
                <a:tc>
                  <a:txBody>
                    <a:bodyPr/>
                    <a:lstStyle/>
                    <a:p>
                      <a:pPr algn="ctr"/>
                      <a:r>
                        <a:rPr lang="en-US" sz="1400" dirty="0" smtClean="0"/>
                        <a:t>410E</a:t>
                      </a: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r>
                        <a:rPr lang="en-US" sz="1400" dirty="0" smtClean="0"/>
                        <a:t>EE</a:t>
                      </a:r>
                      <a:endParaRPr lang="en-US" sz="1400" dirty="0"/>
                    </a:p>
                  </a:txBody>
                  <a:tcPr/>
                </a:tc>
                <a:tc vMerge="1">
                  <a:txBody>
                    <a:bodyPr/>
                    <a:lstStyle/>
                    <a:p>
                      <a:pPr algn="ctr"/>
                      <a:endParaRPr lang="en-US" sz="1400" dirty="0"/>
                    </a:p>
                  </a:txBody>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928664"/>
          <a:ext cx="8644000" cy="1219212"/>
        </p:xfrm>
        <a:graphic>
          <a:graphicData uri="http://schemas.openxmlformats.org/drawingml/2006/table">
            <a:tbl>
              <a:tblPr firstRow="1" bandRow="1">
                <a:tableStyleId>{5940675A-B579-460E-94D1-54222C63F5DA}</a:tableStyleId>
              </a:tblPr>
              <a:tblGrid>
                <a:gridCol w="1728800"/>
                <a:gridCol w="1271596"/>
                <a:gridCol w="1857388"/>
                <a:gridCol w="1285884"/>
                <a:gridCol w="2500332"/>
              </a:tblGrid>
              <a:tr h="304803">
                <a:tc>
                  <a:txBody>
                    <a:bodyPr/>
                    <a:lstStyle/>
                    <a:p>
                      <a:pPr algn="ctr"/>
                      <a:r>
                        <a:rPr lang="en-US" sz="1400" b="0" dirty="0" smtClean="0"/>
                        <a:t>410F</a:t>
                      </a:r>
                      <a:endParaRPr lang="en-US" sz="1400" b="0" dirty="0"/>
                    </a:p>
                  </a:txBody>
                  <a:tcPr/>
                </a:tc>
                <a:tc>
                  <a:txBody>
                    <a:bodyPr/>
                    <a:lstStyle/>
                    <a:p>
                      <a:pPr algn="ctr"/>
                      <a:r>
                        <a:rPr lang="en-US" sz="1400" b="0" dirty="0" smtClean="0"/>
                        <a:t>LABEL1</a:t>
                      </a:r>
                      <a:endParaRPr lang="en-US" sz="1400" b="0" dirty="0"/>
                    </a:p>
                  </a:txBody>
                  <a:tcPr/>
                </a:tc>
                <a:tc>
                  <a:txBody>
                    <a:bodyPr/>
                    <a:lstStyle/>
                    <a:p>
                      <a:pPr algn="ctr"/>
                      <a:r>
                        <a:rPr lang="en-US" sz="1400" b="0" dirty="0" smtClean="0"/>
                        <a:t>STA 4201</a:t>
                      </a:r>
                      <a:endParaRPr lang="en-US" sz="1400" b="0" dirty="0"/>
                    </a:p>
                  </a:txBody>
                  <a:tcPr/>
                </a:tc>
                <a:tc>
                  <a:txBody>
                    <a:bodyPr/>
                    <a:lstStyle/>
                    <a:p>
                      <a:pPr algn="ctr"/>
                      <a:r>
                        <a:rPr lang="en-US" sz="1400" b="0" dirty="0" smtClean="0"/>
                        <a:t>32</a:t>
                      </a:r>
                      <a:endParaRPr lang="en-US" sz="1400" b="0" dirty="0"/>
                    </a:p>
                  </a:txBody>
                  <a:tcPr/>
                </a:tc>
                <a:tc rowSpan="3">
                  <a:txBody>
                    <a:bodyPr/>
                    <a:lstStyle/>
                    <a:p>
                      <a:pPr algn="ctr"/>
                      <a:r>
                        <a:rPr lang="en-US" sz="1400" b="0" dirty="0" smtClean="0"/>
                        <a:t>Store data at accumulator  in location</a:t>
                      </a:r>
                      <a:r>
                        <a:rPr lang="en-US" sz="1400" b="0" baseline="0" dirty="0" smtClean="0"/>
                        <a:t> 4201</a:t>
                      </a:r>
                      <a:endParaRPr lang="en-US" sz="1400" b="0" dirty="0"/>
                    </a:p>
                  </a:txBody>
                  <a:tcPr anchor="ctr"/>
                </a:tc>
              </a:tr>
              <a:tr h="304803">
                <a:tc>
                  <a:txBody>
                    <a:bodyPr/>
                    <a:lstStyle/>
                    <a:p>
                      <a:pPr algn="ctr"/>
                      <a:r>
                        <a:rPr lang="en-US" sz="1400" dirty="0" smtClean="0"/>
                        <a:t>4110</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01</a:t>
                      </a:r>
                      <a:endParaRPr lang="en-US" sz="1400" dirty="0"/>
                    </a:p>
                  </a:txBody>
                  <a:tcPr/>
                </a:tc>
                <a:tc vMerge="1">
                  <a:txBody>
                    <a:bodyPr/>
                    <a:lstStyle/>
                    <a:p>
                      <a:pPr algn="ctr"/>
                      <a:endParaRPr lang="en-US" sz="1400" dirty="0"/>
                    </a:p>
                  </a:txBody>
                  <a:tcPr/>
                </a:tc>
              </a:tr>
              <a:tr h="304803">
                <a:tc>
                  <a:txBody>
                    <a:bodyPr/>
                    <a:lstStyle/>
                    <a:p>
                      <a:pPr algn="ctr"/>
                      <a:r>
                        <a:rPr lang="en-US" sz="1400" dirty="0" smtClean="0"/>
                        <a:t>4111</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42</a:t>
                      </a:r>
                      <a:endParaRPr lang="en-US" sz="1400" dirty="0"/>
                    </a:p>
                  </a:txBody>
                  <a:tcPr/>
                </a:tc>
                <a:tc vMerge="1">
                  <a:txBody>
                    <a:bodyPr/>
                    <a:lstStyle/>
                    <a:p>
                      <a:pPr algn="ctr"/>
                      <a:endParaRPr lang="en-US" sz="1400" dirty="0"/>
                    </a:p>
                  </a:txBody>
                  <a:tcPr/>
                </a:tc>
              </a:tr>
              <a:tr h="304803">
                <a:tc>
                  <a:txBody>
                    <a:bodyPr/>
                    <a:lstStyle/>
                    <a:p>
                      <a:pPr algn="ctr"/>
                      <a:r>
                        <a:rPr lang="en-US" sz="1400" dirty="0" smtClean="0"/>
                        <a:t>4112</a:t>
                      </a:r>
                      <a:endParaRPr lang="en-US" sz="1400" dirty="0"/>
                    </a:p>
                  </a:txBody>
                  <a:tcPr/>
                </a:tc>
                <a:tc>
                  <a:txBody>
                    <a:bodyPr/>
                    <a:lstStyle/>
                    <a:p>
                      <a:pPr algn="ctr"/>
                      <a:endParaRPr lang="en-US" sz="1400" dirty="0"/>
                    </a:p>
                  </a:txBody>
                  <a:tcPr/>
                </a:tc>
                <a:tc>
                  <a:txBody>
                    <a:bodyPr/>
                    <a:lstStyle/>
                    <a:p>
                      <a:pPr algn="ctr"/>
                      <a:r>
                        <a:rPr lang="en-US" sz="1400" dirty="0" smtClean="0"/>
                        <a:t>HLT</a:t>
                      </a:r>
                      <a:endParaRPr lang="en-US" sz="1400" dirty="0"/>
                    </a:p>
                  </a:txBody>
                  <a:tcPr/>
                </a:tc>
                <a:tc>
                  <a:txBody>
                    <a:bodyPr/>
                    <a:lstStyle/>
                    <a:p>
                      <a:pPr algn="ctr"/>
                      <a:r>
                        <a:rPr lang="en-US" sz="1400" dirty="0" smtClean="0"/>
                        <a:t>76</a:t>
                      </a:r>
                      <a:endParaRPr lang="en-US" sz="1400" dirty="0"/>
                    </a:p>
                  </a:txBody>
                  <a:tcPr/>
                </a:tc>
                <a:tc>
                  <a:txBody>
                    <a:bodyPr/>
                    <a:lstStyle/>
                    <a:p>
                      <a:pPr algn="ctr"/>
                      <a:r>
                        <a:rPr lang="en-US" sz="1400" dirty="0" smtClean="0"/>
                        <a:t>Stop program execution</a:t>
                      </a:r>
                      <a:endParaRPr lang="en-US" sz="1400" dirty="0"/>
                    </a:p>
                  </a:txBody>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2357430"/>
          <a:ext cx="6619899" cy="2357454"/>
        </p:xfrm>
        <a:graphic>
          <a:graphicData uri="http://schemas.openxmlformats.org/drawingml/2006/table">
            <a:tbl>
              <a:tblPr/>
              <a:tblGrid>
                <a:gridCol w="2206633"/>
                <a:gridCol w="2206633"/>
                <a:gridCol w="2206633"/>
              </a:tblGrid>
              <a:tr h="785818">
                <a:tc>
                  <a:txBody>
                    <a:bodyPr/>
                    <a:lstStyle/>
                    <a:p>
                      <a:pPr algn="ctr" fontAlgn="base"/>
                      <a:r>
                        <a:rPr lang="en-US" sz="1800" b="0" dirty="0"/>
                        <a:t>ADDRESS</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a:t>DATA</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a:t>INPUT/OUTPUT</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785818">
                <a:tc>
                  <a:txBody>
                    <a:bodyPr/>
                    <a:lstStyle/>
                    <a:p>
                      <a:pPr algn="ctr" fontAlgn="base"/>
                      <a:r>
                        <a:rPr lang="en-US" sz="1800" b="0" dirty="0"/>
                        <a:t>4200</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36</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Input</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785818">
                <a:tc>
                  <a:txBody>
                    <a:bodyPr/>
                    <a:lstStyle/>
                    <a:p>
                      <a:pPr algn="ctr" fontAlgn="base"/>
                      <a:r>
                        <a:rPr lang="en-US" sz="1800" b="0"/>
                        <a:t>4201</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06</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Output</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785786" y="1500174"/>
            <a:ext cx="1571636" cy="369332"/>
          </a:xfrm>
          <a:prstGeom prst="rect">
            <a:avLst/>
          </a:prstGeom>
          <a:noFill/>
        </p:spPr>
        <p:txBody>
          <a:bodyPr wrap="square" rtlCol="0">
            <a:spAutoFit/>
          </a:bodyPr>
          <a:lstStyle/>
          <a:p>
            <a:r>
              <a:rPr lang="en-US" b="1" dirty="0" smtClean="0"/>
              <a:t>RESULT :-</a:t>
            </a:r>
            <a:endParaRPr lang="en-US"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3034998" cy="369332"/>
          </a:xfrm>
          <a:prstGeom prst="rect">
            <a:avLst/>
          </a:prstGeom>
        </p:spPr>
        <p:txBody>
          <a:bodyPr wrap="none">
            <a:spAutoFit/>
          </a:bodyPr>
          <a:lstStyle/>
          <a:p>
            <a:pPr>
              <a:buNone/>
            </a:pPr>
            <a:r>
              <a:rPr lang="en-US" dirty="0" smtClean="0"/>
              <a:t>d) Decimal to ASCII conversion</a:t>
            </a:r>
          </a:p>
        </p:txBody>
      </p:sp>
      <p:graphicFrame>
        <p:nvGraphicFramePr>
          <p:cNvPr id="3" name="Table 2"/>
          <p:cNvGraphicFramePr>
            <a:graphicFrameLocks noGrp="1"/>
          </p:cNvGraphicFramePr>
          <p:nvPr/>
        </p:nvGraphicFramePr>
        <p:xfrm>
          <a:off x="214282" y="857232"/>
          <a:ext cx="8644000" cy="5715040"/>
        </p:xfrm>
        <a:graphic>
          <a:graphicData uri="http://schemas.openxmlformats.org/drawingml/2006/table">
            <a:tbl>
              <a:tblPr firstRow="1" bandRow="1">
                <a:tableStyleId>{5940675A-B579-460E-94D1-54222C63F5DA}</a:tableStyleId>
              </a:tblPr>
              <a:tblGrid>
                <a:gridCol w="1728800"/>
                <a:gridCol w="1271596"/>
                <a:gridCol w="1714512"/>
                <a:gridCol w="1071570"/>
                <a:gridCol w="2857522"/>
              </a:tblGrid>
              <a:tr h="285752">
                <a:tc>
                  <a:txBody>
                    <a:bodyPr/>
                    <a:lstStyle/>
                    <a:p>
                      <a:pPr algn="ctr"/>
                      <a:r>
                        <a:rPr lang="en-US" sz="1200" b="1" dirty="0" smtClean="0"/>
                        <a:t>Address</a:t>
                      </a:r>
                      <a:endParaRPr lang="en-US" sz="1200" b="1" dirty="0"/>
                    </a:p>
                  </a:txBody>
                  <a:tcPr/>
                </a:tc>
                <a:tc>
                  <a:txBody>
                    <a:bodyPr/>
                    <a:lstStyle/>
                    <a:p>
                      <a:pPr algn="ctr"/>
                      <a:r>
                        <a:rPr lang="en-US" sz="1200" b="1" dirty="0" smtClean="0"/>
                        <a:t>Label</a:t>
                      </a:r>
                      <a:endParaRPr lang="en-US" sz="1200" b="1" dirty="0"/>
                    </a:p>
                  </a:txBody>
                  <a:tcPr/>
                </a:tc>
                <a:tc>
                  <a:txBody>
                    <a:bodyPr/>
                    <a:lstStyle/>
                    <a:p>
                      <a:pPr algn="ctr"/>
                      <a:r>
                        <a:rPr lang="en-US" sz="1200" b="1" dirty="0" smtClean="0"/>
                        <a:t>Mnemonics </a:t>
                      </a:r>
                      <a:endParaRPr lang="en-US" sz="1200" b="1" dirty="0"/>
                    </a:p>
                  </a:txBody>
                  <a:tcPr/>
                </a:tc>
                <a:tc>
                  <a:txBody>
                    <a:bodyPr/>
                    <a:lstStyle/>
                    <a:p>
                      <a:pPr algn="ctr"/>
                      <a:r>
                        <a:rPr lang="en-US" sz="1200" b="1" dirty="0" smtClean="0"/>
                        <a:t>Op-code</a:t>
                      </a:r>
                      <a:endParaRPr lang="en-US" sz="1200" b="1" dirty="0"/>
                    </a:p>
                  </a:txBody>
                  <a:tcPr/>
                </a:tc>
                <a:tc>
                  <a:txBody>
                    <a:bodyPr/>
                    <a:lstStyle/>
                    <a:p>
                      <a:pPr algn="ctr"/>
                      <a:r>
                        <a:rPr lang="en-US" sz="1200" b="1" dirty="0" smtClean="0"/>
                        <a:t>Comments</a:t>
                      </a:r>
                      <a:endParaRPr lang="en-US" sz="1200" b="1" dirty="0"/>
                    </a:p>
                  </a:txBody>
                  <a:tcPr/>
                </a:tc>
              </a:tr>
              <a:tr h="285752">
                <a:tc>
                  <a:txBody>
                    <a:bodyPr/>
                    <a:lstStyle/>
                    <a:p>
                      <a:pPr algn="ctr"/>
                      <a:r>
                        <a:rPr lang="en-US" sz="1200" dirty="0" smtClean="0"/>
                        <a:t>4100</a:t>
                      </a:r>
                      <a:endParaRPr lang="en-US" sz="1200" dirty="0"/>
                    </a:p>
                  </a:txBody>
                  <a:tcPr/>
                </a:tc>
                <a:tc>
                  <a:txBody>
                    <a:bodyPr/>
                    <a:lstStyle/>
                    <a:p>
                      <a:pPr algn="ctr"/>
                      <a:endParaRPr lang="en-US" sz="1200" dirty="0"/>
                    </a:p>
                  </a:txBody>
                  <a:tcPr/>
                </a:tc>
                <a:tc>
                  <a:txBody>
                    <a:bodyPr/>
                    <a:lstStyle/>
                    <a:p>
                      <a:pPr algn="ctr"/>
                      <a:r>
                        <a:rPr lang="en-US" sz="1200" dirty="0" smtClean="0"/>
                        <a:t>LDA 4200</a:t>
                      </a:r>
                      <a:endParaRPr lang="en-US" sz="1200" dirty="0"/>
                    </a:p>
                  </a:txBody>
                  <a:tcPr/>
                </a:tc>
                <a:tc>
                  <a:txBody>
                    <a:bodyPr/>
                    <a:lstStyle/>
                    <a:p>
                      <a:pPr algn="ctr"/>
                      <a:r>
                        <a:rPr lang="en-US" sz="1200" dirty="0" smtClean="0"/>
                        <a:t>3A</a:t>
                      </a:r>
                      <a:endParaRPr lang="en-US" sz="1200" dirty="0"/>
                    </a:p>
                  </a:txBody>
                  <a:tcPr/>
                </a:tc>
                <a:tc rowSpan="3">
                  <a:txBody>
                    <a:bodyPr/>
                    <a:lstStyle/>
                    <a:p>
                      <a:pPr algn="ctr"/>
                      <a:r>
                        <a:rPr lang="en-US" sz="1200" dirty="0" smtClean="0"/>
                        <a:t>Load number</a:t>
                      </a:r>
                      <a:r>
                        <a:rPr lang="en-US" sz="1200" baseline="0" dirty="0" smtClean="0"/>
                        <a:t> to be converted in accumulator</a:t>
                      </a:r>
                      <a:endParaRPr lang="en-US" sz="1200" dirty="0"/>
                    </a:p>
                  </a:txBody>
                  <a:tcPr anchor="ctr"/>
                </a:tc>
              </a:tr>
              <a:tr h="285752">
                <a:tc>
                  <a:txBody>
                    <a:bodyPr/>
                    <a:lstStyle/>
                    <a:p>
                      <a:pPr algn="ctr"/>
                      <a:r>
                        <a:rPr lang="en-US" sz="1200" dirty="0" smtClean="0"/>
                        <a:t>4101</a:t>
                      </a:r>
                      <a:endParaRPr lang="en-US" sz="1200" dirty="0"/>
                    </a:p>
                  </a:txBody>
                  <a:tcPr/>
                </a:tc>
                <a:tc>
                  <a:txBody>
                    <a:bodyPr/>
                    <a:lstStyle/>
                    <a:p>
                      <a:pPr algn="ctr"/>
                      <a:endParaRPr lang="en-US" sz="1200" dirty="0"/>
                    </a:p>
                  </a:txBody>
                  <a:tcPr/>
                </a:tc>
                <a:tc>
                  <a:txBody>
                    <a:bodyPr/>
                    <a:lstStyle/>
                    <a:p>
                      <a:pPr algn="ctr"/>
                      <a:endParaRPr lang="en-US" sz="1200"/>
                    </a:p>
                  </a:txBody>
                  <a:tcPr/>
                </a:tc>
                <a:tc>
                  <a:txBody>
                    <a:bodyPr/>
                    <a:lstStyle/>
                    <a:p>
                      <a:pPr algn="ctr"/>
                      <a:r>
                        <a:rPr lang="en-US" sz="1200" dirty="0" smtClean="0"/>
                        <a:t>00</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4102</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42</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4103</a:t>
                      </a:r>
                      <a:endParaRPr lang="en-US" sz="1200" dirty="0"/>
                    </a:p>
                  </a:txBody>
                  <a:tcPr/>
                </a:tc>
                <a:tc>
                  <a:txBody>
                    <a:bodyPr/>
                    <a:lstStyle/>
                    <a:p>
                      <a:pPr algn="ctr"/>
                      <a:endParaRPr lang="en-US" sz="1200" dirty="0"/>
                    </a:p>
                  </a:txBody>
                  <a:tcPr/>
                </a:tc>
                <a:tc>
                  <a:txBody>
                    <a:bodyPr/>
                    <a:lstStyle/>
                    <a:p>
                      <a:pPr algn="ctr"/>
                      <a:r>
                        <a:rPr lang="en-US" sz="1200" dirty="0" smtClean="0"/>
                        <a:t>CPI 0A</a:t>
                      </a:r>
                      <a:endParaRPr lang="en-US" sz="1200" dirty="0"/>
                    </a:p>
                  </a:txBody>
                  <a:tcPr/>
                </a:tc>
                <a:tc>
                  <a:txBody>
                    <a:bodyPr/>
                    <a:lstStyle/>
                    <a:p>
                      <a:pPr algn="ctr"/>
                      <a:r>
                        <a:rPr lang="en-US" sz="1200" dirty="0" smtClean="0"/>
                        <a:t>FE</a:t>
                      </a:r>
                      <a:endParaRPr lang="en-US" sz="1200" dirty="0"/>
                    </a:p>
                  </a:txBody>
                  <a:tcPr/>
                </a:tc>
                <a:tc rowSpan="2">
                  <a:txBody>
                    <a:bodyPr/>
                    <a:lstStyle/>
                    <a:p>
                      <a:pPr algn="ctr"/>
                      <a:r>
                        <a:rPr lang="en-US" sz="1200" dirty="0" smtClean="0"/>
                        <a:t>Compare immediate data</a:t>
                      </a:r>
                      <a:r>
                        <a:rPr lang="en-US" sz="1200" baseline="0" dirty="0" smtClean="0"/>
                        <a:t> 0A with accumulator</a:t>
                      </a:r>
                      <a:endParaRPr lang="en-US" sz="1200" dirty="0"/>
                    </a:p>
                  </a:txBody>
                  <a:tcPr anchor="ctr"/>
                </a:tc>
              </a:tr>
              <a:tr h="285752">
                <a:tc>
                  <a:txBody>
                    <a:bodyPr/>
                    <a:lstStyle/>
                    <a:p>
                      <a:pPr algn="ctr"/>
                      <a:r>
                        <a:rPr lang="en-US" sz="1200" dirty="0" smtClean="0"/>
                        <a:t>4104</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0A</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4105</a:t>
                      </a:r>
                      <a:endParaRPr lang="en-US" sz="1200" dirty="0"/>
                    </a:p>
                  </a:txBody>
                  <a:tcPr/>
                </a:tc>
                <a:tc>
                  <a:txBody>
                    <a:bodyPr/>
                    <a:lstStyle/>
                    <a:p>
                      <a:pPr algn="ctr"/>
                      <a:endParaRPr lang="en-US" sz="1200" dirty="0"/>
                    </a:p>
                  </a:txBody>
                  <a:tcPr/>
                </a:tc>
                <a:tc>
                  <a:txBody>
                    <a:bodyPr/>
                    <a:lstStyle/>
                    <a:p>
                      <a:pPr algn="ctr"/>
                      <a:r>
                        <a:rPr lang="en-US" sz="1200" dirty="0" smtClean="0"/>
                        <a:t>JC LABEL1</a:t>
                      </a:r>
                      <a:endParaRPr lang="en-US" sz="1200" dirty="0"/>
                    </a:p>
                  </a:txBody>
                  <a:tcPr/>
                </a:tc>
                <a:tc>
                  <a:txBody>
                    <a:bodyPr/>
                    <a:lstStyle/>
                    <a:p>
                      <a:pPr algn="ctr"/>
                      <a:r>
                        <a:rPr lang="en-US" sz="1200" dirty="0" smtClean="0"/>
                        <a:t>DA</a:t>
                      </a:r>
                      <a:endParaRPr lang="en-US" sz="1200" dirty="0"/>
                    </a:p>
                  </a:txBody>
                  <a:tcPr/>
                </a:tc>
                <a:tc rowSpan="3">
                  <a:txBody>
                    <a:bodyPr/>
                    <a:lstStyle/>
                    <a:p>
                      <a:pPr algn="ctr"/>
                      <a:r>
                        <a:rPr lang="en-US" sz="1200" dirty="0" smtClean="0"/>
                        <a:t>If carry</a:t>
                      </a:r>
                      <a:r>
                        <a:rPr lang="en-US" sz="1200" baseline="0" dirty="0" smtClean="0"/>
                        <a:t> jump to location 410D</a:t>
                      </a:r>
                      <a:endParaRPr lang="en-US" sz="1200" dirty="0"/>
                    </a:p>
                  </a:txBody>
                  <a:tcPr anchor="ctr"/>
                </a:tc>
              </a:tr>
              <a:tr h="285752">
                <a:tc>
                  <a:txBody>
                    <a:bodyPr/>
                    <a:lstStyle/>
                    <a:p>
                      <a:pPr algn="ctr"/>
                      <a:r>
                        <a:rPr lang="en-US" sz="1200" dirty="0" smtClean="0"/>
                        <a:t>4106</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0D</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4107</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41</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4108</a:t>
                      </a:r>
                      <a:endParaRPr lang="en-US" sz="1200" dirty="0"/>
                    </a:p>
                  </a:txBody>
                  <a:tcPr/>
                </a:tc>
                <a:tc>
                  <a:txBody>
                    <a:bodyPr/>
                    <a:lstStyle/>
                    <a:p>
                      <a:pPr algn="ctr"/>
                      <a:endParaRPr lang="en-US" sz="1200" dirty="0"/>
                    </a:p>
                  </a:txBody>
                  <a:tcPr/>
                </a:tc>
                <a:tc>
                  <a:txBody>
                    <a:bodyPr/>
                    <a:lstStyle/>
                    <a:p>
                      <a:pPr algn="ctr"/>
                      <a:r>
                        <a:rPr lang="en-US" sz="1200" dirty="0" smtClean="0"/>
                        <a:t>ADI 30</a:t>
                      </a:r>
                      <a:endParaRPr lang="en-US" sz="1200" dirty="0"/>
                    </a:p>
                  </a:txBody>
                  <a:tcPr/>
                </a:tc>
                <a:tc>
                  <a:txBody>
                    <a:bodyPr/>
                    <a:lstStyle/>
                    <a:p>
                      <a:pPr algn="ctr"/>
                      <a:r>
                        <a:rPr lang="en-US" sz="1200" dirty="0" smtClean="0"/>
                        <a:t>C6</a:t>
                      </a:r>
                      <a:endParaRPr lang="en-US" sz="1200" dirty="0"/>
                    </a:p>
                  </a:txBody>
                  <a:tcPr/>
                </a:tc>
                <a:tc rowSpan="2">
                  <a:txBody>
                    <a:bodyPr/>
                    <a:lstStyle/>
                    <a:p>
                      <a:pPr algn="ctr"/>
                      <a:r>
                        <a:rPr lang="en-US" sz="1200" dirty="0" smtClean="0"/>
                        <a:t>Add</a:t>
                      </a:r>
                      <a:r>
                        <a:rPr lang="en-US" sz="1200" baseline="0" dirty="0" smtClean="0"/>
                        <a:t> immediate 30 to accumulator</a:t>
                      </a:r>
                      <a:endParaRPr lang="en-US" sz="1200" dirty="0"/>
                    </a:p>
                  </a:txBody>
                  <a:tcPr anchor="ctr"/>
                </a:tc>
              </a:tr>
              <a:tr h="285752">
                <a:tc>
                  <a:txBody>
                    <a:bodyPr/>
                    <a:lstStyle/>
                    <a:p>
                      <a:pPr algn="ctr"/>
                      <a:r>
                        <a:rPr lang="en-US" sz="1200" dirty="0" smtClean="0"/>
                        <a:t>4109</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30</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410A</a:t>
                      </a:r>
                      <a:endParaRPr lang="en-US" sz="1200" dirty="0"/>
                    </a:p>
                  </a:txBody>
                  <a:tcPr/>
                </a:tc>
                <a:tc>
                  <a:txBody>
                    <a:bodyPr/>
                    <a:lstStyle/>
                    <a:p>
                      <a:pPr algn="ctr"/>
                      <a:endParaRPr lang="en-US" sz="1200" dirty="0"/>
                    </a:p>
                  </a:txBody>
                  <a:tcPr/>
                </a:tc>
                <a:tc>
                  <a:txBody>
                    <a:bodyPr/>
                    <a:lstStyle/>
                    <a:p>
                      <a:pPr algn="ctr"/>
                      <a:r>
                        <a:rPr lang="en-US" sz="1200" dirty="0" smtClean="0"/>
                        <a:t>JMP LABEL2</a:t>
                      </a:r>
                      <a:endParaRPr lang="en-US" sz="1200" dirty="0"/>
                    </a:p>
                  </a:txBody>
                  <a:tcPr/>
                </a:tc>
                <a:tc>
                  <a:txBody>
                    <a:bodyPr/>
                    <a:lstStyle/>
                    <a:p>
                      <a:pPr algn="ctr"/>
                      <a:r>
                        <a:rPr lang="en-US" sz="1200" dirty="0" smtClean="0"/>
                        <a:t>C3</a:t>
                      </a:r>
                      <a:endParaRPr lang="en-US" sz="1200" dirty="0"/>
                    </a:p>
                  </a:txBody>
                  <a:tcPr/>
                </a:tc>
                <a:tc rowSpan="3">
                  <a:txBody>
                    <a:bodyPr/>
                    <a:lstStyle/>
                    <a:p>
                      <a:pPr algn="ctr"/>
                      <a:r>
                        <a:rPr lang="en-US" sz="1200" dirty="0" smtClean="0"/>
                        <a:t>Jump to location 410F</a:t>
                      </a:r>
                      <a:endParaRPr lang="en-US" sz="1200" dirty="0"/>
                    </a:p>
                  </a:txBody>
                  <a:tcPr anchor="ctr"/>
                </a:tc>
              </a:tr>
              <a:tr h="285752">
                <a:tc>
                  <a:txBody>
                    <a:bodyPr/>
                    <a:lstStyle/>
                    <a:p>
                      <a:pPr algn="ctr"/>
                      <a:r>
                        <a:rPr lang="en-US" sz="1200" dirty="0" smtClean="0"/>
                        <a:t>410B</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0F</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410C</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41</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410D</a:t>
                      </a:r>
                      <a:endParaRPr lang="en-US" sz="1200" dirty="0"/>
                    </a:p>
                  </a:txBody>
                  <a:tcPr/>
                </a:tc>
                <a:tc>
                  <a:txBody>
                    <a:bodyPr/>
                    <a:lstStyle/>
                    <a:p>
                      <a:pPr algn="ctr"/>
                      <a:r>
                        <a:rPr lang="en-US" sz="1200" dirty="0" smtClean="0"/>
                        <a:t>LABEL1</a:t>
                      </a:r>
                      <a:endParaRPr lang="en-US" sz="1200" dirty="0"/>
                    </a:p>
                  </a:txBody>
                  <a:tcPr/>
                </a:tc>
                <a:tc>
                  <a:txBody>
                    <a:bodyPr/>
                    <a:lstStyle/>
                    <a:p>
                      <a:pPr algn="ctr"/>
                      <a:r>
                        <a:rPr lang="en-US" sz="1200" dirty="0" smtClean="0"/>
                        <a:t>MVI A,EE</a:t>
                      </a:r>
                      <a:endParaRPr lang="en-US" sz="1200" dirty="0"/>
                    </a:p>
                  </a:txBody>
                  <a:tcPr/>
                </a:tc>
                <a:tc>
                  <a:txBody>
                    <a:bodyPr/>
                    <a:lstStyle/>
                    <a:p>
                      <a:pPr algn="ctr"/>
                      <a:r>
                        <a:rPr lang="en-US" sz="1200" dirty="0" smtClean="0"/>
                        <a:t>3E</a:t>
                      </a:r>
                      <a:endParaRPr lang="en-US" sz="1200" dirty="0"/>
                    </a:p>
                  </a:txBody>
                  <a:tcPr/>
                </a:tc>
                <a:tc rowSpan="2">
                  <a:txBody>
                    <a:bodyPr/>
                    <a:lstStyle/>
                    <a:p>
                      <a:pPr algn="ctr"/>
                      <a:r>
                        <a:rPr lang="en-US" sz="1200" dirty="0" smtClean="0"/>
                        <a:t>Move</a:t>
                      </a:r>
                      <a:r>
                        <a:rPr lang="en-US" sz="1200" baseline="0" dirty="0" smtClean="0"/>
                        <a:t> immediate data EE to accumulator</a:t>
                      </a:r>
                      <a:endParaRPr lang="en-US" sz="1200" dirty="0"/>
                    </a:p>
                  </a:txBody>
                  <a:tcPr anchor="ctr"/>
                </a:tc>
              </a:tr>
              <a:tr h="285752">
                <a:tc>
                  <a:txBody>
                    <a:bodyPr/>
                    <a:lstStyle/>
                    <a:p>
                      <a:pPr algn="ctr"/>
                      <a:r>
                        <a:rPr lang="en-US" sz="1200" dirty="0" smtClean="0"/>
                        <a:t>410E</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EE</a:t>
                      </a:r>
                      <a:endParaRPr lang="en-US" sz="1200" dirty="0"/>
                    </a:p>
                  </a:txBody>
                  <a:tcPr/>
                </a:tc>
                <a:tc vMerge="1">
                  <a:txBody>
                    <a:bodyPr/>
                    <a:lstStyle/>
                    <a:p>
                      <a:pPr algn="ctr"/>
                      <a:endParaRPr lang="en-US" sz="1400" dirty="0"/>
                    </a:p>
                  </a:txBody>
                  <a:tcPr/>
                </a:tc>
              </a:tr>
              <a:tr h="285752">
                <a:tc>
                  <a:txBody>
                    <a:bodyPr/>
                    <a:lstStyle/>
                    <a:p>
                      <a:pPr algn="ctr"/>
                      <a:r>
                        <a:rPr lang="en-US" sz="1200" dirty="0" smtClean="0"/>
                        <a:t>410F</a:t>
                      </a:r>
                      <a:endParaRPr lang="en-US" sz="1200" dirty="0"/>
                    </a:p>
                  </a:txBody>
                  <a:tcPr/>
                </a:tc>
                <a:tc>
                  <a:txBody>
                    <a:bodyPr/>
                    <a:lstStyle/>
                    <a:p>
                      <a:pPr algn="ctr"/>
                      <a:r>
                        <a:rPr lang="en-US" sz="1200" dirty="0" smtClean="0"/>
                        <a:t>LABEL2</a:t>
                      </a:r>
                      <a:endParaRPr lang="en-US" sz="1200" dirty="0"/>
                    </a:p>
                  </a:txBody>
                  <a:tcPr/>
                </a:tc>
                <a:tc>
                  <a:txBody>
                    <a:bodyPr/>
                    <a:lstStyle/>
                    <a:p>
                      <a:pPr algn="ctr"/>
                      <a:r>
                        <a:rPr lang="en-US" sz="1200" dirty="0" smtClean="0"/>
                        <a:t>STA 4201</a:t>
                      </a:r>
                      <a:endParaRPr lang="en-US" sz="1200" dirty="0"/>
                    </a:p>
                  </a:txBody>
                  <a:tcPr/>
                </a:tc>
                <a:tc>
                  <a:txBody>
                    <a:bodyPr/>
                    <a:lstStyle/>
                    <a:p>
                      <a:pPr algn="ctr"/>
                      <a:r>
                        <a:rPr lang="en-US" sz="1200" dirty="0" smtClean="0"/>
                        <a:t>32</a:t>
                      </a:r>
                      <a:endParaRPr lang="en-US" sz="1200" dirty="0"/>
                    </a:p>
                  </a:txBody>
                  <a:tcPr/>
                </a:tc>
                <a:tc rowSpan="3">
                  <a:txBody>
                    <a:bodyPr/>
                    <a:lstStyle/>
                    <a:p>
                      <a:pPr algn="ctr"/>
                      <a:r>
                        <a:rPr lang="en-US" sz="1200" dirty="0" smtClean="0"/>
                        <a:t>Store data in accumulator to location 4201</a:t>
                      </a:r>
                      <a:endParaRPr lang="en-US" sz="1200" dirty="0"/>
                    </a:p>
                  </a:txBody>
                  <a:tcPr anchor="ctr"/>
                </a:tc>
              </a:tr>
              <a:tr h="285752">
                <a:tc>
                  <a:txBody>
                    <a:bodyPr/>
                    <a:lstStyle/>
                    <a:p>
                      <a:pPr algn="ctr"/>
                      <a:r>
                        <a:rPr lang="en-US" sz="1200" dirty="0" smtClean="0"/>
                        <a:t>4110</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01</a:t>
                      </a:r>
                      <a:endParaRPr lang="en-US" sz="1200" dirty="0"/>
                    </a:p>
                  </a:txBody>
                  <a:tcPr/>
                </a:tc>
                <a:tc vMerge="1">
                  <a:txBody>
                    <a:bodyPr/>
                    <a:lstStyle/>
                    <a:p>
                      <a:pPr algn="ctr"/>
                      <a:endParaRPr lang="en-US" sz="1200" dirty="0"/>
                    </a:p>
                  </a:txBody>
                  <a:tcPr/>
                </a:tc>
              </a:tr>
              <a:tr h="285752">
                <a:tc>
                  <a:txBody>
                    <a:bodyPr/>
                    <a:lstStyle/>
                    <a:p>
                      <a:pPr algn="ctr"/>
                      <a:r>
                        <a:rPr lang="en-US" sz="1200" dirty="0" smtClean="0"/>
                        <a:t>4111</a:t>
                      </a: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smtClean="0"/>
                        <a:t>42</a:t>
                      </a:r>
                      <a:endParaRPr lang="en-US" sz="1200" dirty="0"/>
                    </a:p>
                  </a:txBody>
                  <a:tcPr/>
                </a:tc>
                <a:tc vMerge="1">
                  <a:txBody>
                    <a:bodyPr/>
                    <a:lstStyle/>
                    <a:p>
                      <a:pPr algn="ctr"/>
                      <a:endParaRPr lang="en-US" sz="1200" dirty="0"/>
                    </a:p>
                  </a:txBody>
                  <a:tcPr/>
                </a:tc>
              </a:tr>
              <a:tr h="285752">
                <a:tc>
                  <a:txBody>
                    <a:bodyPr/>
                    <a:lstStyle/>
                    <a:p>
                      <a:pPr algn="ctr"/>
                      <a:r>
                        <a:rPr lang="en-US" sz="1200" dirty="0" smtClean="0"/>
                        <a:t>4112</a:t>
                      </a:r>
                      <a:endParaRPr lang="en-US" sz="1200" dirty="0"/>
                    </a:p>
                  </a:txBody>
                  <a:tcPr/>
                </a:tc>
                <a:tc>
                  <a:txBody>
                    <a:bodyPr/>
                    <a:lstStyle/>
                    <a:p>
                      <a:pPr algn="ctr"/>
                      <a:endParaRPr lang="en-US" sz="1200" dirty="0"/>
                    </a:p>
                  </a:txBody>
                  <a:tcPr/>
                </a:tc>
                <a:tc>
                  <a:txBody>
                    <a:bodyPr/>
                    <a:lstStyle/>
                    <a:p>
                      <a:pPr algn="ctr"/>
                      <a:r>
                        <a:rPr lang="en-US" sz="1200" dirty="0" smtClean="0"/>
                        <a:t>HLT</a:t>
                      </a:r>
                      <a:endParaRPr lang="en-US" sz="1200" dirty="0"/>
                    </a:p>
                  </a:txBody>
                  <a:tcPr/>
                </a:tc>
                <a:tc>
                  <a:txBody>
                    <a:bodyPr/>
                    <a:lstStyle/>
                    <a:p>
                      <a:pPr algn="ctr"/>
                      <a:r>
                        <a:rPr lang="en-US" sz="1200" dirty="0" smtClean="0"/>
                        <a:t>76</a:t>
                      </a:r>
                      <a:endParaRPr lang="en-US" sz="1200" dirty="0"/>
                    </a:p>
                  </a:txBody>
                  <a:tcPr/>
                </a:tc>
                <a:tc>
                  <a:txBody>
                    <a:bodyPr/>
                    <a:lstStyle/>
                    <a:p>
                      <a:pPr algn="ctr"/>
                      <a:endParaRPr lang="en-US" sz="1200" dirty="0"/>
                    </a:p>
                  </a:txBody>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785794"/>
            <a:ext cx="1571636" cy="369332"/>
          </a:xfrm>
          <a:prstGeom prst="rect">
            <a:avLst/>
          </a:prstGeom>
          <a:noFill/>
        </p:spPr>
        <p:txBody>
          <a:bodyPr wrap="square" rtlCol="0">
            <a:spAutoFit/>
          </a:bodyPr>
          <a:lstStyle/>
          <a:p>
            <a:r>
              <a:rPr lang="en-US" b="1" dirty="0" smtClean="0"/>
              <a:t>RESULT :-</a:t>
            </a:r>
            <a:endParaRPr lang="en-US" b="1" dirty="0"/>
          </a:p>
        </p:txBody>
      </p:sp>
      <p:graphicFrame>
        <p:nvGraphicFramePr>
          <p:cNvPr id="3" name="Table 2"/>
          <p:cNvGraphicFramePr>
            <a:graphicFrameLocks noGrp="1"/>
          </p:cNvGraphicFramePr>
          <p:nvPr/>
        </p:nvGraphicFramePr>
        <p:xfrm>
          <a:off x="1524000" y="1857363"/>
          <a:ext cx="6096000" cy="1983117"/>
        </p:xfrm>
        <a:graphic>
          <a:graphicData uri="http://schemas.openxmlformats.org/drawingml/2006/table">
            <a:tbl>
              <a:tblPr/>
              <a:tblGrid>
                <a:gridCol w="2032000"/>
                <a:gridCol w="2032000"/>
                <a:gridCol w="2032000"/>
              </a:tblGrid>
              <a:tr h="661039">
                <a:tc>
                  <a:txBody>
                    <a:bodyPr/>
                    <a:lstStyle/>
                    <a:p>
                      <a:pPr algn="ctr" fontAlgn="base"/>
                      <a:r>
                        <a:rPr lang="en-US" sz="1800" b="0" dirty="0"/>
                        <a:t>ADDRESS</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DATA</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a:t>INPUT/OUTPUT</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61039">
                <a:tc>
                  <a:txBody>
                    <a:bodyPr/>
                    <a:lstStyle/>
                    <a:p>
                      <a:pPr algn="ctr" fontAlgn="base"/>
                      <a:r>
                        <a:rPr lang="en-US" sz="1800" b="0" dirty="0"/>
                        <a:t>4200</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01</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Input</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61039">
                <a:tc>
                  <a:txBody>
                    <a:bodyPr/>
                    <a:lstStyle/>
                    <a:p>
                      <a:pPr algn="ctr" fontAlgn="base"/>
                      <a:r>
                        <a:rPr lang="en-US" sz="1800" b="0"/>
                        <a:t>4201</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31</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ctr" fontAlgn="base"/>
                      <a:r>
                        <a:rPr lang="en-US" sz="1800" b="0" dirty="0"/>
                        <a:t>Output</a:t>
                      </a:r>
                    </a:p>
                  </a:txBody>
                  <a:tcPr marL="0" marR="0" marT="0" marB="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27</a:t>
            </a:r>
            <a:endParaRPr lang="en-US" sz="2400" u="sng" dirty="0"/>
          </a:p>
        </p:txBody>
      </p:sp>
      <p:sp>
        <p:nvSpPr>
          <p:cNvPr id="3" name="Content Placeholder 2"/>
          <p:cNvSpPr>
            <a:spLocks noGrp="1"/>
          </p:cNvSpPr>
          <p:nvPr>
            <p:ph idx="1"/>
          </p:nvPr>
        </p:nvSpPr>
        <p:spPr>
          <a:xfrm>
            <a:off x="214282" y="500042"/>
            <a:ext cx="8701142" cy="5824574"/>
          </a:xfrm>
        </p:spPr>
        <p:txBody>
          <a:bodyPr>
            <a:noAutofit/>
          </a:bodyPr>
          <a:lstStyle/>
          <a:p>
            <a:pPr algn="just">
              <a:buNone/>
            </a:pPr>
            <a:endParaRPr lang="en-US" sz="800" b="1" u="sng" dirty="0" smtClean="0"/>
          </a:p>
          <a:p>
            <a:r>
              <a:rPr lang="en-US" sz="2200" b="1" u="sng" dirty="0" smtClean="0"/>
              <a:t>AIM:- </a:t>
            </a:r>
            <a:r>
              <a:rPr lang="en-US" sz="2200" dirty="0" smtClean="0"/>
              <a:t>Write a program to perform:-</a:t>
            </a:r>
          </a:p>
          <a:p>
            <a:pPr>
              <a:buNone/>
            </a:pPr>
            <a:r>
              <a:rPr lang="en-US" sz="2200" dirty="0" smtClean="0"/>
              <a:t>       a) BCD to Hexadecimal conversion</a:t>
            </a:r>
          </a:p>
          <a:p>
            <a:pPr>
              <a:buNone/>
            </a:pPr>
            <a:r>
              <a:rPr lang="en-US" sz="2200" dirty="0" smtClean="0"/>
              <a:t>       b) Hexadecimal to decimal conversion</a:t>
            </a:r>
          </a:p>
          <a:p>
            <a:pPr>
              <a:buNone/>
            </a:pPr>
            <a:r>
              <a:rPr lang="en-US" sz="2200" dirty="0" smtClean="0"/>
              <a:t>       c) Hexadecimal to Binary conversion</a:t>
            </a:r>
          </a:p>
          <a:p>
            <a:pPr>
              <a:buNone/>
            </a:pPr>
            <a:r>
              <a:rPr lang="en-US" sz="2200" dirty="0" smtClean="0"/>
              <a:t>       d) Hexadecimal to ASCII conversion</a:t>
            </a:r>
          </a:p>
          <a:p>
            <a:pPr algn="just">
              <a:buNone/>
            </a:pPr>
            <a:endParaRPr lang="en-US" sz="800" dirty="0" smtClean="0"/>
          </a:p>
          <a:p>
            <a:r>
              <a:rPr lang="en-US" sz="2200" b="1" u="sng" dirty="0" smtClean="0"/>
              <a:t>THEORY:-</a:t>
            </a:r>
            <a:r>
              <a:rPr lang="en-US" sz="2200" b="1" dirty="0" smtClean="0"/>
              <a:t>       </a:t>
            </a:r>
            <a:r>
              <a:rPr lang="en-US" sz="2200" dirty="0" smtClean="0"/>
              <a:t>a) BCD to Hexadecimal conversion</a:t>
            </a:r>
          </a:p>
          <a:p>
            <a:endParaRPr lang="en-US" sz="2200" dirty="0" smtClean="0"/>
          </a:p>
          <a:p>
            <a:pPr marL="457200" indent="-457200">
              <a:buNone/>
            </a:pPr>
            <a:r>
              <a:rPr lang="en-US" sz="2000" dirty="0" smtClean="0"/>
              <a:t>        1. Initialize memory pointer to 4150 H </a:t>
            </a:r>
            <a:br>
              <a:rPr lang="en-US" sz="2000" dirty="0" smtClean="0"/>
            </a:br>
            <a:r>
              <a:rPr lang="en-US" sz="2000" dirty="0" smtClean="0"/>
              <a:t>2. Get the Most Significant Digit (MSD) </a:t>
            </a:r>
            <a:br>
              <a:rPr lang="en-US" sz="2000" dirty="0" smtClean="0"/>
            </a:br>
            <a:r>
              <a:rPr lang="en-US" sz="2000" dirty="0" smtClean="0"/>
              <a:t>3. Multiply the MSD by ten using repeated addition </a:t>
            </a:r>
            <a:br>
              <a:rPr lang="en-US" sz="2000" dirty="0" smtClean="0"/>
            </a:br>
            <a:r>
              <a:rPr lang="en-US" sz="2000" dirty="0" smtClean="0"/>
              <a:t>4. Add the Least Significant Digit (LSD) to the result obtained in previous step </a:t>
            </a:r>
            <a:br>
              <a:rPr lang="en-US" sz="2000" dirty="0" smtClean="0"/>
            </a:br>
            <a:r>
              <a:rPr lang="en-US" sz="2000" dirty="0" smtClean="0"/>
              <a:t>5. Store the HEX data in Memory</a:t>
            </a:r>
            <a:br>
              <a:rPr lang="en-US" sz="2000" dirty="0" smtClean="0"/>
            </a:br>
            <a:endParaRPr lang="en-US" sz="2000" dirty="0" smtClean="0"/>
          </a:p>
          <a:p>
            <a:pPr>
              <a:buNone/>
            </a:pPr>
            <a:endParaRPr lang="en-US" sz="2200" dirty="0" smtClean="0"/>
          </a:p>
          <a:p>
            <a:endParaRPr lang="en-US" sz="2200" b="1" u="sng" dirty="0" smtClean="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928664"/>
          <a:ext cx="8644000" cy="4572045"/>
        </p:xfrm>
        <a:graphic>
          <a:graphicData uri="http://schemas.openxmlformats.org/drawingml/2006/table">
            <a:tbl>
              <a:tblPr firstRow="1" bandRow="1">
                <a:tableStyleId>{5940675A-B579-460E-94D1-54222C63F5DA}</a:tableStyleId>
              </a:tblPr>
              <a:tblGrid>
                <a:gridCol w="1728800"/>
                <a:gridCol w="1271596"/>
                <a:gridCol w="1714512"/>
                <a:gridCol w="1071570"/>
                <a:gridCol w="2857522"/>
              </a:tblGrid>
              <a:tr h="304803">
                <a:tc>
                  <a:txBody>
                    <a:bodyPr/>
                    <a:lstStyle/>
                    <a:p>
                      <a:pPr algn="ctr"/>
                      <a:r>
                        <a:rPr lang="en-US" sz="1400" b="1" dirty="0" smtClean="0"/>
                        <a:t>Address</a:t>
                      </a:r>
                      <a:endParaRPr lang="en-US" sz="1400" b="1" dirty="0"/>
                    </a:p>
                  </a:txBody>
                  <a:tcPr/>
                </a:tc>
                <a:tc>
                  <a:txBody>
                    <a:bodyPr/>
                    <a:lstStyle/>
                    <a:p>
                      <a:pPr algn="ctr"/>
                      <a:r>
                        <a:rPr lang="en-US" sz="1400" b="1" dirty="0" smtClean="0"/>
                        <a:t>Label</a:t>
                      </a:r>
                      <a:endParaRPr lang="en-US" sz="1400" b="1" dirty="0"/>
                    </a:p>
                  </a:txBody>
                  <a:tcPr/>
                </a:tc>
                <a:tc>
                  <a:txBody>
                    <a:bodyPr/>
                    <a:lstStyle/>
                    <a:p>
                      <a:pPr algn="ctr"/>
                      <a:r>
                        <a:rPr lang="en-US" sz="1400" b="1" dirty="0" smtClean="0"/>
                        <a:t>Mnemonics </a:t>
                      </a:r>
                      <a:endParaRPr lang="en-US" sz="1400" b="1" dirty="0"/>
                    </a:p>
                  </a:txBody>
                  <a:tcPr/>
                </a:tc>
                <a:tc>
                  <a:txBody>
                    <a:bodyPr/>
                    <a:lstStyle/>
                    <a:p>
                      <a:pPr algn="ctr"/>
                      <a:r>
                        <a:rPr lang="en-US" sz="1400" b="1" dirty="0" smtClean="0"/>
                        <a:t>Op-code</a:t>
                      </a:r>
                      <a:endParaRPr lang="en-US" sz="1400" b="1" dirty="0"/>
                    </a:p>
                  </a:txBody>
                  <a:tcPr/>
                </a:tc>
                <a:tc>
                  <a:txBody>
                    <a:bodyPr/>
                    <a:lstStyle/>
                    <a:p>
                      <a:pPr algn="ctr"/>
                      <a:r>
                        <a:rPr lang="en-US" sz="1400" b="1" dirty="0" smtClean="0"/>
                        <a:t>Comments</a:t>
                      </a:r>
                      <a:endParaRPr lang="en-US" sz="1400" b="1" dirty="0"/>
                    </a:p>
                  </a:txBody>
                  <a:tcPr/>
                </a:tc>
              </a:tr>
              <a:tr h="304803">
                <a:tc>
                  <a:txBody>
                    <a:bodyPr/>
                    <a:lstStyle/>
                    <a:p>
                      <a:pPr algn="ctr"/>
                      <a:r>
                        <a:rPr lang="en-US" sz="1400" dirty="0" smtClean="0"/>
                        <a:t>4100</a:t>
                      </a:r>
                      <a:endParaRPr lang="en-US" sz="1400" dirty="0"/>
                    </a:p>
                  </a:txBody>
                  <a:tcPr/>
                </a:tc>
                <a:tc>
                  <a:txBody>
                    <a:bodyPr/>
                    <a:lstStyle/>
                    <a:p>
                      <a:pPr algn="ctr"/>
                      <a:endParaRPr lang="en-US" sz="1400" dirty="0"/>
                    </a:p>
                  </a:txBody>
                  <a:tcPr/>
                </a:tc>
                <a:tc>
                  <a:txBody>
                    <a:bodyPr/>
                    <a:lstStyle/>
                    <a:p>
                      <a:pPr algn="ctr"/>
                      <a:r>
                        <a:rPr lang="en-US" sz="1400" dirty="0" smtClean="0"/>
                        <a:t>LXI H,5000</a:t>
                      </a:r>
                      <a:endParaRPr lang="en-US" sz="1400" dirty="0"/>
                    </a:p>
                  </a:txBody>
                  <a:tcPr/>
                </a:tc>
                <a:tc>
                  <a:txBody>
                    <a:bodyPr/>
                    <a:lstStyle/>
                    <a:p>
                      <a:pPr algn="ctr"/>
                      <a:endParaRPr lang="en-US" sz="1400" dirty="0"/>
                    </a:p>
                  </a:txBody>
                  <a:tcPr/>
                </a:tc>
                <a:tc rowSpan="3">
                  <a:txBody>
                    <a:bodyPr/>
                    <a:lstStyle/>
                    <a:p>
                      <a:pPr algn="ctr"/>
                      <a:endParaRPr lang="en-US" sz="1400" dirty="0"/>
                    </a:p>
                  </a:txBody>
                  <a:tcPr anchor="ctr"/>
                </a:tc>
              </a:tr>
              <a:tr h="304803">
                <a:tc>
                  <a:txBody>
                    <a:bodyPr/>
                    <a:lstStyle/>
                    <a:p>
                      <a:pPr algn="ctr"/>
                      <a:r>
                        <a:rPr lang="en-US" sz="1400" dirty="0" smtClean="0"/>
                        <a:t>4101</a:t>
                      </a:r>
                      <a:endParaRPr lang="en-US" sz="1400" dirty="0"/>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smtClean="0"/>
                        <a:t>00</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4102</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50</a:t>
                      </a:r>
                      <a:endParaRPr lang="en-US" sz="1400" dirty="0"/>
                    </a:p>
                  </a:txBody>
                  <a:tcPr/>
                </a:tc>
                <a:tc vMerge="1">
                  <a:txBody>
                    <a:bodyPr/>
                    <a:lstStyle/>
                    <a:p>
                      <a:pPr algn="ctr"/>
                      <a:endParaRPr lang="en-US" sz="1400" dirty="0"/>
                    </a:p>
                  </a:txBody>
                  <a:tcPr/>
                </a:tc>
              </a:tr>
              <a:tr h="304803">
                <a:tc>
                  <a:txBody>
                    <a:bodyPr/>
                    <a:lstStyle/>
                    <a:p>
                      <a:pPr algn="ctr"/>
                      <a:r>
                        <a:rPr lang="en-US" sz="1400" dirty="0" smtClean="0"/>
                        <a:t>4103</a:t>
                      </a:r>
                      <a:endParaRPr lang="en-US" sz="1400" dirty="0"/>
                    </a:p>
                  </a:txBody>
                  <a:tcPr/>
                </a:tc>
                <a:tc>
                  <a:txBody>
                    <a:bodyPr/>
                    <a:lstStyle/>
                    <a:p>
                      <a:pPr algn="ctr"/>
                      <a:endParaRPr lang="en-US" sz="1400" dirty="0"/>
                    </a:p>
                  </a:txBody>
                  <a:tcPr/>
                </a:tc>
                <a:tc>
                  <a:txBody>
                    <a:bodyPr/>
                    <a:lstStyle/>
                    <a:p>
                      <a:pPr algn="ctr"/>
                      <a:r>
                        <a:rPr lang="en-US" sz="1400" dirty="0" smtClean="0"/>
                        <a:t>MOV A.M</a:t>
                      </a:r>
                      <a:endParaRPr lang="en-US" sz="1400" dirty="0"/>
                    </a:p>
                  </a:txBody>
                  <a:tcPr/>
                </a:tc>
                <a:tc>
                  <a:txBody>
                    <a:bodyPr/>
                    <a:lstStyle/>
                    <a:p>
                      <a:pPr algn="ctr"/>
                      <a:r>
                        <a:rPr lang="en-US" sz="1400" dirty="0" smtClean="0"/>
                        <a:t>7E</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Initialize memory pointer </a:t>
                      </a:r>
                    </a:p>
                  </a:txBody>
                  <a:tcPr anchor="ctr"/>
                </a:tc>
              </a:tr>
              <a:tr h="304803">
                <a:tc>
                  <a:txBody>
                    <a:bodyPr/>
                    <a:lstStyle/>
                    <a:p>
                      <a:pPr algn="ctr"/>
                      <a:r>
                        <a:rPr lang="en-US" sz="1400" dirty="0" smtClean="0"/>
                        <a:t>4104</a:t>
                      </a:r>
                      <a:endParaRPr lang="en-US" sz="1400" dirty="0"/>
                    </a:p>
                  </a:txBody>
                  <a:tcPr/>
                </a:tc>
                <a:tc>
                  <a:txBody>
                    <a:bodyPr/>
                    <a:lstStyle/>
                    <a:p>
                      <a:pPr algn="ctr"/>
                      <a:endParaRPr lang="en-US" sz="1400"/>
                    </a:p>
                  </a:txBody>
                  <a:tcPr/>
                </a:tc>
                <a:tc>
                  <a:txBody>
                    <a:bodyPr/>
                    <a:lstStyle/>
                    <a:p>
                      <a:pPr algn="ctr"/>
                      <a:r>
                        <a:rPr lang="en-US" sz="1400" dirty="0" smtClean="0"/>
                        <a:t>ADD A</a:t>
                      </a:r>
                      <a:endParaRPr lang="en-US" sz="1400" dirty="0"/>
                    </a:p>
                  </a:txBody>
                  <a:tcPr/>
                </a:tc>
                <a:tc>
                  <a:txBody>
                    <a:bodyPr/>
                    <a:lstStyle/>
                    <a:p>
                      <a:pPr algn="ctr"/>
                      <a:r>
                        <a:rPr lang="en-US" sz="1400" dirty="0" smtClean="0"/>
                        <a:t>87</a:t>
                      </a:r>
                      <a:endParaRPr lang="en-US" sz="1400" dirty="0"/>
                    </a:p>
                  </a:txBody>
                  <a:tcPr/>
                </a:tc>
                <a:tc>
                  <a:txBody>
                    <a:bodyPr/>
                    <a:lstStyle/>
                    <a:p>
                      <a:pPr algn="ctr"/>
                      <a:r>
                        <a:rPr lang="en-US" sz="1400" dirty="0" smtClean="0"/>
                        <a:t>MSD X 2</a:t>
                      </a:r>
                      <a:endParaRPr lang="en-US" sz="1400" dirty="0"/>
                    </a:p>
                  </a:txBody>
                  <a:tcPr anchor="ctr"/>
                </a:tc>
              </a:tr>
              <a:tr h="304803">
                <a:tc>
                  <a:txBody>
                    <a:bodyPr/>
                    <a:lstStyle/>
                    <a:p>
                      <a:pPr algn="ctr"/>
                      <a:r>
                        <a:rPr lang="en-US" sz="1400" dirty="0" smtClean="0"/>
                        <a:t>4105</a:t>
                      </a:r>
                      <a:endParaRPr lang="en-US" sz="1400" dirty="0"/>
                    </a:p>
                  </a:txBody>
                  <a:tcPr/>
                </a:tc>
                <a:tc>
                  <a:txBody>
                    <a:bodyPr/>
                    <a:lstStyle/>
                    <a:p>
                      <a:pPr algn="ctr"/>
                      <a:endParaRPr lang="en-US" sz="1400"/>
                    </a:p>
                  </a:txBody>
                  <a:tcPr/>
                </a:tc>
                <a:tc>
                  <a:txBody>
                    <a:bodyPr/>
                    <a:lstStyle/>
                    <a:p>
                      <a:pPr algn="ctr"/>
                      <a:r>
                        <a:rPr lang="en-US" sz="1400" dirty="0" smtClean="0"/>
                        <a:t>MOV B,A</a:t>
                      </a:r>
                      <a:endParaRPr lang="en-US" sz="1400" dirty="0"/>
                    </a:p>
                  </a:txBody>
                  <a:tcPr/>
                </a:tc>
                <a:tc>
                  <a:txBody>
                    <a:bodyPr/>
                    <a:lstStyle/>
                    <a:p>
                      <a:pPr algn="ctr"/>
                      <a:r>
                        <a:rPr lang="en-US" sz="1400" dirty="0" smtClean="0"/>
                        <a:t>47</a:t>
                      </a:r>
                      <a:endParaRPr lang="en-US" sz="1400" dirty="0"/>
                    </a:p>
                  </a:txBody>
                  <a:tcPr/>
                </a:tc>
                <a:tc>
                  <a:txBody>
                    <a:bodyPr/>
                    <a:lstStyle/>
                    <a:p>
                      <a:pPr algn="ctr"/>
                      <a:r>
                        <a:rPr lang="en-US" sz="1400" dirty="0" smtClean="0"/>
                        <a:t>Store MSD X 2</a:t>
                      </a:r>
                      <a:endParaRPr lang="en-US" sz="1400" dirty="0"/>
                    </a:p>
                  </a:txBody>
                  <a:tcPr anchor="ctr"/>
                </a:tc>
              </a:tr>
              <a:tr h="304803">
                <a:tc>
                  <a:txBody>
                    <a:bodyPr/>
                    <a:lstStyle/>
                    <a:p>
                      <a:pPr algn="ctr"/>
                      <a:r>
                        <a:rPr lang="en-US" sz="1400" dirty="0" smtClean="0"/>
                        <a:t>4106</a:t>
                      </a:r>
                      <a:endParaRPr lang="en-US" sz="1400" dirty="0"/>
                    </a:p>
                  </a:txBody>
                  <a:tcPr/>
                </a:tc>
                <a:tc>
                  <a:txBody>
                    <a:bodyPr/>
                    <a:lstStyle/>
                    <a:p>
                      <a:pPr algn="ctr"/>
                      <a:endParaRPr lang="en-US" sz="1400"/>
                    </a:p>
                  </a:txBody>
                  <a:tcPr/>
                </a:tc>
                <a:tc>
                  <a:txBody>
                    <a:bodyPr/>
                    <a:lstStyle/>
                    <a:p>
                      <a:pPr algn="ctr"/>
                      <a:r>
                        <a:rPr lang="en-US" sz="1400" dirty="0" smtClean="0"/>
                        <a:t>ADD A</a:t>
                      </a:r>
                      <a:endParaRPr lang="en-US" sz="1400" dirty="0"/>
                    </a:p>
                  </a:txBody>
                  <a:tcPr/>
                </a:tc>
                <a:tc>
                  <a:txBody>
                    <a:bodyPr/>
                    <a:lstStyle/>
                    <a:p>
                      <a:pPr algn="ctr"/>
                      <a:r>
                        <a:rPr lang="en-US" sz="1400" dirty="0" smtClean="0"/>
                        <a:t>87</a:t>
                      </a:r>
                      <a:endParaRPr lang="en-US" sz="1400" dirty="0"/>
                    </a:p>
                  </a:txBody>
                  <a:tcPr/>
                </a:tc>
                <a:tc>
                  <a:txBody>
                    <a:bodyPr/>
                    <a:lstStyle/>
                    <a:p>
                      <a:pPr algn="ctr"/>
                      <a:r>
                        <a:rPr lang="en-US" sz="1400" dirty="0" smtClean="0"/>
                        <a:t>MSD X 4</a:t>
                      </a:r>
                      <a:endParaRPr lang="en-US" sz="1400" dirty="0"/>
                    </a:p>
                  </a:txBody>
                  <a:tcPr anchor="ctr"/>
                </a:tc>
              </a:tr>
              <a:tr h="304803">
                <a:tc>
                  <a:txBody>
                    <a:bodyPr/>
                    <a:lstStyle/>
                    <a:p>
                      <a:pPr algn="ctr"/>
                      <a:r>
                        <a:rPr lang="en-US" sz="1400" dirty="0" smtClean="0"/>
                        <a:t>4107</a:t>
                      </a:r>
                      <a:endParaRPr lang="en-US" sz="1400" dirty="0"/>
                    </a:p>
                  </a:txBody>
                  <a:tcPr/>
                </a:tc>
                <a:tc>
                  <a:txBody>
                    <a:bodyPr/>
                    <a:lstStyle/>
                    <a:p>
                      <a:pPr algn="ctr"/>
                      <a:endParaRPr lang="en-US" sz="1400"/>
                    </a:p>
                  </a:txBody>
                  <a:tcPr/>
                </a:tc>
                <a:tc>
                  <a:txBody>
                    <a:bodyPr/>
                    <a:lstStyle/>
                    <a:p>
                      <a:pPr algn="ctr"/>
                      <a:r>
                        <a:rPr lang="en-US" sz="1400" dirty="0" smtClean="0"/>
                        <a:t>ADD A</a:t>
                      </a:r>
                      <a:endParaRPr lang="en-US" sz="1400" dirty="0"/>
                    </a:p>
                  </a:txBody>
                  <a:tcPr/>
                </a:tc>
                <a:tc>
                  <a:txBody>
                    <a:bodyPr/>
                    <a:lstStyle/>
                    <a:p>
                      <a:pPr algn="ctr"/>
                      <a:r>
                        <a:rPr lang="en-US" sz="1400" dirty="0" smtClean="0"/>
                        <a:t>87</a:t>
                      </a:r>
                      <a:endParaRPr lang="en-US" sz="1400" dirty="0"/>
                    </a:p>
                  </a:txBody>
                  <a:tcPr/>
                </a:tc>
                <a:tc>
                  <a:txBody>
                    <a:bodyPr/>
                    <a:lstStyle/>
                    <a:p>
                      <a:pPr algn="ctr"/>
                      <a:r>
                        <a:rPr lang="en-US" sz="1400" dirty="0" smtClean="0"/>
                        <a:t>MSD X 8 </a:t>
                      </a:r>
                      <a:endParaRPr lang="en-US" sz="1400" dirty="0"/>
                    </a:p>
                  </a:txBody>
                  <a:tcPr anchor="ctr"/>
                </a:tc>
              </a:tr>
              <a:tr h="304803">
                <a:tc>
                  <a:txBody>
                    <a:bodyPr/>
                    <a:lstStyle/>
                    <a:p>
                      <a:pPr algn="ctr"/>
                      <a:r>
                        <a:rPr lang="en-US" sz="1400" dirty="0" smtClean="0"/>
                        <a:t>4108</a:t>
                      </a:r>
                      <a:endParaRPr lang="en-US" sz="1400" dirty="0"/>
                    </a:p>
                  </a:txBody>
                  <a:tcPr/>
                </a:tc>
                <a:tc>
                  <a:txBody>
                    <a:bodyPr/>
                    <a:lstStyle/>
                    <a:p>
                      <a:pPr algn="ctr"/>
                      <a:endParaRPr lang="en-US" sz="1400"/>
                    </a:p>
                  </a:txBody>
                  <a:tcPr/>
                </a:tc>
                <a:tc>
                  <a:txBody>
                    <a:bodyPr/>
                    <a:lstStyle/>
                    <a:p>
                      <a:pPr algn="ctr"/>
                      <a:r>
                        <a:rPr lang="en-US" sz="1400" dirty="0" smtClean="0"/>
                        <a:t>ADD B</a:t>
                      </a:r>
                      <a:endParaRPr lang="en-US" sz="1400" dirty="0"/>
                    </a:p>
                  </a:txBody>
                  <a:tcPr/>
                </a:tc>
                <a:tc>
                  <a:txBody>
                    <a:bodyPr/>
                    <a:lstStyle/>
                    <a:p>
                      <a:pPr algn="ctr"/>
                      <a:r>
                        <a:rPr lang="en-US" sz="1400" dirty="0" smtClean="0"/>
                        <a:t>80</a:t>
                      </a:r>
                      <a:endParaRPr lang="en-US" sz="1400" dirty="0"/>
                    </a:p>
                  </a:txBody>
                  <a:tcPr/>
                </a:tc>
                <a:tc>
                  <a:txBody>
                    <a:bodyPr/>
                    <a:lstStyle/>
                    <a:p>
                      <a:pPr algn="ctr"/>
                      <a:r>
                        <a:rPr lang="en-US" sz="1400" dirty="0" smtClean="0"/>
                        <a:t>MSD X 10 </a:t>
                      </a:r>
                      <a:endParaRPr lang="en-US" sz="1400" dirty="0"/>
                    </a:p>
                  </a:txBody>
                  <a:tcPr anchor="ctr"/>
                </a:tc>
              </a:tr>
              <a:tr h="304803">
                <a:tc>
                  <a:txBody>
                    <a:bodyPr/>
                    <a:lstStyle/>
                    <a:p>
                      <a:pPr algn="ctr"/>
                      <a:r>
                        <a:rPr lang="en-US" sz="1400" dirty="0" smtClean="0"/>
                        <a:t>4109</a:t>
                      </a:r>
                      <a:endParaRPr lang="en-US" sz="1400" dirty="0"/>
                    </a:p>
                  </a:txBody>
                  <a:tcPr/>
                </a:tc>
                <a:tc>
                  <a:txBody>
                    <a:bodyPr/>
                    <a:lstStyle/>
                    <a:p>
                      <a:pPr algn="ctr"/>
                      <a:endParaRPr lang="en-US" sz="1400"/>
                    </a:p>
                  </a:txBody>
                  <a:tcPr/>
                </a:tc>
                <a:tc>
                  <a:txBody>
                    <a:bodyPr/>
                    <a:lstStyle/>
                    <a:p>
                      <a:pPr algn="ctr"/>
                      <a:r>
                        <a:rPr lang="en-US" sz="1400" dirty="0" smtClean="0"/>
                        <a:t>INX H</a:t>
                      </a:r>
                      <a:endParaRPr lang="en-US" sz="1400" dirty="0"/>
                    </a:p>
                  </a:txBody>
                  <a:tcPr/>
                </a:tc>
                <a:tc>
                  <a:txBody>
                    <a:bodyPr/>
                    <a:lstStyle/>
                    <a:p>
                      <a:pPr algn="ctr"/>
                      <a:r>
                        <a:rPr lang="en-US" sz="1400" dirty="0" smtClean="0"/>
                        <a:t>23</a:t>
                      </a:r>
                      <a:endParaRPr lang="en-US" sz="1400" dirty="0"/>
                    </a:p>
                  </a:txBody>
                  <a:tcPr/>
                </a:tc>
                <a:tc>
                  <a:txBody>
                    <a:bodyPr/>
                    <a:lstStyle/>
                    <a:p>
                      <a:pPr algn="ctr"/>
                      <a:r>
                        <a:rPr lang="en-US" sz="1400" dirty="0" smtClean="0"/>
                        <a:t>Point to LSD </a:t>
                      </a:r>
                      <a:endParaRPr lang="en-US" sz="1400" dirty="0"/>
                    </a:p>
                  </a:txBody>
                  <a:tcPr anchor="ctr"/>
                </a:tc>
              </a:tr>
              <a:tr h="304803">
                <a:tc>
                  <a:txBody>
                    <a:bodyPr/>
                    <a:lstStyle/>
                    <a:p>
                      <a:pPr algn="ctr"/>
                      <a:r>
                        <a:rPr lang="en-US" sz="1400" dirty="0" smtClean="0"/>
                        <a:t>410A</a:t>
                      </a:r>
                      <a:endParaRPr lang="en-US" sz="1400" dirty="0"/>
                    </a:p>
                  </a:txBody>
                  <a:tcPr/>
                </a:tc>
                <a:tc>
                  <a:txBody>
                    <a:bodyPr/>
                    <a:lstStyle/>
                    <a:p>
                      <a:pPr algn="ctr"/>
                      <a:endParaRPr lang="en-US" sz="1400" dirty="0"/>
                    </a:p>
                  </a:txBody>
                  <a:tcPr/>
                </a:tc>
                <a:tc>
                  <a:txBody>
                    <a:bodyPr/>
                    <a:lstStyle/>
                    <a:p>
                      <a:pPr algn="ctr"/>
                      <a:r>
                        <a:rPr lang="en-US" sz="1400" dirty="0" smtClean="0"/>
                        <a:t>ADD M </a:t>
                      </a:r>
                      <a:endParaRPr lang="en-US" sz="1400" dirty="0"/>
                    </a:p>
                  </a:txBody>
                  <a:tcPr/>
                </a:tc>
                <a:tc>
                  <a:txBody>
                    <a:bodyPr/>
                    <a:lstStyle/>
                    <a:p>
                      <a:pPr algn="ctr"/>
                      <a:r>
                        <a:rPr lang="en-US" sz="1400" dirty="0" smtClean="0"/>
                        <a:t>86</a:t>
                      </a:r>
                      <a:endParaRPr lang="en-US" sz="1400" dirty="0"/>
                    </a:p>
                  </a:txBody>
                  <a:tcPr/>
                </a:tc>
                <a:tc>
                  <a:txBody>
                    <a:bodyPr/>
                    <a:lstStyle/>
                    <a:p>
                      <a:pPr algn="ctr"/>
                      <a:r>
                        <a:rPr lang="en-US" sz="1400" dirty="0" smtClean="0"/>
                        <a:t>Add to form HEX</a:t>
                      </a:r>
                      <a:endParaRPr lang="en-US" sz="1400" dirty="0"/>
                    </a:p>
                  </a:txBody>
                  <a:tcPr anchor="ctr"/>
                </a:tc>
              </a:tr>
              <a:tr h="304803">
                <a:tc>
                  <a:txBody>
                    <a:bodyPr/>
                    <a:lstStyle/>
                    <a:p>
                      <a:pPr algn="ctr"/>
                      <a:r>
                        <a:rPr lang="en-US" sz="1400" dirty="0" smtClean="0"/>
                        <a:t>410B</a:t>
                      </a:r>
                      <a:endParaRPr lang="en-US" sz="1400" dirty="0"/>
                    </a:p>
                  </a:txBody>
                  <a:tcPr/>
                </a:tc>
                <a:tc>
                  <a:txBody>
                    <a:bodyPr/>
                    <a:lstStyle/>
                    <a:p>
                      <a:pPr algn="ctr"/>
                      <a:endParaRPr lang="en-US" sz="1400" dirty="0"/>
                    </a:p>
                  </a:txBody>
                  <a:tcPr/>
                </a:tc>
                <a:tc>
                  <a:txBody>
                    <a:bodyPr/>
                    <a:lstStyle/>
                    <a:p>
                      <a:pPr algn="ctr"/>
                      <a:r>
                        <a:rPr lang="en-US" sz="1400" dirty="0" smtClean="0"/>
                        <a:t>INX H</a:t>
                      </a:r>
                      <a:endParaRPr lang="en-US" sz="1400" dirty="0"/>
                    </a:p>
                  </a:txBody>
                  <a:tcPr/>
                </a:tc>
                <a:tc>
                  <a:txBody>
                    <a:bodyPr/>
                    <a:lstStyle/>
                    <a:p>
                      <a:pPr algn="ctr"/>
                      <a:r>
                        <a:rPr lang="en-US" sz="1400" dirty="0" smtClean="0"/>
                        <a:t>23</a:t>
                      </a:r>
                      <a:endParaRPr lang="en-US" sz="1400" dirty="0"/>
                    </a:p>
                  </a:txBody>
                  <a:tcPr/>
                </a:tc>
                <a:tc>
                  <a:txBody>
                    <a:bodyPr/>
                    <a:lstStyle/>
                    <a:p>
                      <a:pPr algn="ctr"/>
                      <a:endParaRPr lang="en-US" sz="1400" dirty="0"/>
                    </a:p>
                  </a:txBody>
                  <a:tcPr anchor="ctr"/>
                </a:tc>
              </a:tr>
              <a:tr h="304803">
                <a:tc>
                  <a:txBody>
                    <a:bodyPr/>
                    <a:lstStyle/>
                    <a:p>
                      <a:pPr algn="ctr"/>
                      <a:r>
                        <a:rPr lang="en-US" sz="1400" dirty="0" smtClean="0"/>
                        <a:t>410C</a:t>
                      </a:r>
                      <a:endParaRPr lang="en-US" sz="1400" dirty="0"/>
                    </a:p>
                  </a:txBody>
                  <a:tcPr/>
                </a:tc>
                <a:tc>
                  <a:txBody>
                    <a:bodyPr/>
                    <a:lstStyle/>
                    <a:p>
                      <a:pPr algn="ctr"/>
                      <a:endParaRPr lang="en-US" sz="1400" dirty="0"/>
                    </a:p>
                  </a:txBody>
                  <a:tcPr/>
                </a:tc>
                <a:tc>
                  <a:txBody>
                    <a:bodyPr/>
                    <a:lstStyle/>
                    <a:p>
                      <a:pPr algn="ctr"/>
                      <a:r>
                        <a:rPr lang="en-US" sz="1400" dirty="0" smtClean="0"/>
                        <a:t>MOV M,A</a:t>
                      </a:r>
                      <a:endParaRPr lang="en-US" sz="1400" dirty="0"/>
                    </a:p>
                  </a:txBody>
                  <a:tcPr/>
                </a:tc>
                <a:tc>
                  <a:txBody>
                    <a:bodyPr/>
                    <a:lstStyle/>
                    <a:p>
                      <a:pPr algn="ctr"/>
                      <a:r>
                        <a:rPr lang="en-US" sz="1400" dirty="0" smtClean="0"/>
                        <a:t>77</a:t>
                      </a:r>
                      <a:endParaRPr lang="en-US" sz="1400" dirty="0"/>
                    </a:p>
                  </a:txBody>
                  <a:tcPr/>
                </a:tc>
                <a:tc>
                  <a:txBody>
                    <a:bodyPr/>
                    <a:lstStyle/>
                    <a:p>
                      <a:pPr algn="ctr"/>
                      <a:r>
                        <a:rPr lang="en-US" sz="1400" dirty="0" smtClean="0"/>
                        <a:t>Store the result</a:t>
                      </a:r>
                      <a:endParaRPr lang="en-US" sz="1400" dirty="0"/>
                    </a:p>
                  </a:txBody>
                  <a:tcPr anchor="ctr"/>
                </a:tc>
              </a:tr>
              <a:tr h="304803">
                <a:tc>
                  <a:txBody>
                    <a:bodyPr/>
                    <a:lstStyle/>
                    <a:p>
                      <a:pPr algn="ctr"/>
                      <a:r>
                        <a:rPr lang="en-US" sz="1400" dirty="0" smtClean="0"/>
                        <a:t>410D</a:t>
                      </a:r>
                      <a:endParaRPr lang="en-US" sz="1400" dirty="0"/>
                    </a:p>
                  </a:txBody>
                  <a:tcPr/>
                </a:tc>
                <a:tc>
                  <a:txBody>
                    <a:bodyPr/>
                    <a:lstStyle/>
                    <a:p>
                      <a:pPr algn="ctr"/>
                      <a:endParaRPr lang="en-US" sz="1400" dirty="0"/>
                    </a:p>
                  </a:txBody>
                  <a:tcPr/>
                </a:tc>
                <a:tc>
                  <a:txBody>
                    <a:bodyPr/>
                    <a:lstStyle/>
                    <a:p>
                      <a:pPr algn="ctr"/>
                      <a:r>
                        <a:rPr lang="en-US" sz="1400" dirty="0" smtClean="0"/>
                        <a:t>HLT</a:t>
                      </a:r>
                      <a:endParaRPr lang="en-US" sz="1400" dirty="0"/>
                    </a:p>
                  </a:txBody>
                  <a:tcPr/>
                </a:tc>
                <a:tc>
                  <a:txBody>
                    <a:bodyPr/>
                    <a:lstStyle/>
                    <a:p>
                      <a:pPr algn="ctr"/>
                      <a:r>
                        <a:rPr lang="en-US" sz="1400" dirty="0" smtClean="0"/>
                        <a:t>76</a:t>
                      </a:r>
                      <a:endParaRPr lang="en-US" sz="1400" dirty="0"/>
                    </a:p>
                  </a:txBody>
                  <a:tcPr/>
                </a:tc>
                <a:tc>
                  <a:txBody>
                    <a:bodyPr/>
                    <a:lstStyle/>
                    <a:p>
                      <a:pPr algn="ctr"/>
                      <a:endParaRPr lang="en-US" sz="1400" dirty="0"/>
                    </a:p>
                  </a:txBody>
                  <a:tcPr/>
                </a:tc>
              </a:tr>
            </a:tbl>
          </a:graphicData>
        </a:graphic>
      </p:graphicFrame>
      <p:sp>
        <p:nvSpPr>
          <p:cNvPr id="3" name="TextBox 2"/>
          <p:cNvSpPr txBox="1"/>
          <p:nvPr/>
        </p:nvSpPr>
        <p:spPr>
          <a:xfrm>
            <a:off x="3357554" y="285728"/>
            <a:ext cx="2000264" cy="338554"/>
          </a:xfrm>
          <a:prstGeom prst="rect">
            <a:avLst/>
          </a:prstGeom>
          <a:noFill/>
        </p:spPr>
        <p:txBody>
          <a:bodyPr wrap="square" rtlCol="0">
            <a:spAutoFit/>
          </a:bodyPr>
          <a:lstStyle/>
          <a:p>
            <a:pPr algn="ctr"/>
            <a:r>
              <a:rPr lang="en-US" sz="1600" b="1" u="sng" dirty="0" smtClean="0"/>
              <a:t>PROGRAM:-</a:t>
            </a:r>
            <a:endParaRPr lang="en-US" sz="1600" b="1" u="sng"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3042" y="1714488"/>
            <a:ext cx="4572000" cy="2031325"/>
          </a:xfrm>
          <a:prstGeom prst="rect">
            <a:avLst/>
          </a:prstGeom>
        </p:spPr>
        <p:txBody>
          <a:bodyPr>
            <a:spAutoFit/>
          </a:bodyPr>
          <a:lstStyle/>
          <a:p>
            <a:r>
              <a:rPr lang="en-US" b="1" dirty="0" smtClean="0"/>
              <a:t>Input: </a:t>
            </a:r>
          </a:p>
          <a:p>
            <a:r>
              <a:rPr lang="en-US" dirty="0" smtClean="0"/>
              <a:t>Data 0: 02H in memory location 5000 </a:t>
            </a:r>
          </a:p>
          <a:p>
            <a:r>
              <a:rPr lang="en-US" dirty="0" smtClean="0"/>
              <a:t>Data 1: 09H in memory location 5001</a:t>
            </a:r>
          </a:p>
          <a:p>
            <a:endParaRPr lang="en-US" dirty="0" smtClean="0"/>
          </a:p>
          <a:p>
            <a:r>
              <a:rPr lang="en-US" b="1" dirty="0" smtClean="0"/>
              <a:t>Output: </a:t>
            </a:r>
          </a:p>
          <a:p>
            <a:r>
              <a:rPr lang="en-US" dirty="0" smtClean="0"/>
              <a:t>Data 0: 1DH in memory location 5002 </a:t>
            </a:r>
          </a:p>
          <a:p>
            <a:endParaRPr lang="en-US" dirty="0"/>
          </a:p>
        </p:txBody>
      </p:sp>
      <p:sp>
        <p:nvSpPr>
          <p:cNvPr id="3" name="TextBox 2"/>
          <p:cNvSpPr txBox="1"/>
          <p:nvPr/>
        </p:nvSpPr>
        <p:spPr>
          <a:xfrm>
            <a:off x="857224" y="785794"/>
            <a:ext cx="1571636" cy="369332"/>
          </a:xfrm>
          <a:prstGeom prst="rect">
            <a:avLst/>
          </a:prstGeom>
          <a:noFill/>
        </p:spPr>
        <p:txBody>
          <a:bodyPr wrap="square" rtlCol="0">
            <a:spAutoFit/>
          </a:bodyPr>
          <a:lstStyle/>
          <a:p>
            <a:r>
              <a:rPr lang="en-US" b="1" dirty="0" smtClean="0"/>
              <a:t>RESULT :-</a:t>
            </a:r>
            <a:endParaRPr lang="en-US"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52"/>
            <a:ext cx="4561377" cy="430887"/>
          </a:xfrm>
          <a:prstGeom prst="rect">
            <a:avLst/>
          </a:prstGeom>
        </p:spPr>
        <p:txBody>
          <a:bodyPr wrap="none">
            <a:spAutoFit/>
          </a:bodyPr>
          <a:lstStyle/>
          <a:p>
            <a:r>
              <a:rPr lang="en-US" dirty="0" smtClean="0"/>
              <a:t> </a:t>
            </a:r>
            <a:r>
              <a:rPr lang="en-US" sz="2200" dirty="0" smtClean="0"/>
              <a:t>b) Hexadecimal to decimal conversion</a:t>
            </a:r>
            <a:endParaRPr lang="en-US" sz="2200" dirty="0"/>
          </a:p>
        </p:txBody>
      </p:sp>
      <p:sp>
        <p:nvSpPr>
          <p:cNvPr id="7169" name="Rectangle 1"/>
          <p:cNvSpPr>
            <a:spLocks noChangeArrowheads="1"/>
          </p:cNvSpPr>
          <p:nvPr/>
        </p:nvSpPr>
        <p:spPr bwMode="auto">
          <a:xfrm>
            <a:off x="214282" y="857232"/>
            <a:ext cx="8257389" cy="535531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Start the program.</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Load data from memory to accumulator and move the data 00 to D and E registers.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Compare the accumulator data with the data 64.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 carry=0 jump to Step 6 else jump to Step 5.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Jump to Step 10.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Subtract accumulator data by 64.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Increment the content of D register once.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 carry=0 jump to Step 6 else jump to Step 9.</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Decrement the content of D register once and add data 64 with accumulator.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Subtract accumulator data by 0A and</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Increment E register content 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 carry=0 jump to Step 10 and Decrement E register content once.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Add data 64 with accumulator and move it to C register.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Move E register content to accumulator.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Rotate the accumulator content 4 times by left.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Add C register content with accumulator content.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Store data in accumulator pair to specified memory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Move D register content to accumulator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Store data in accumulator pair to specified memory.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428604"/>
          <a:ext cx="8643997" cy="6214688"/>
        </p:xfrm>
        <a:graphic>
          <a:graphicData uri="http://schemas.openxmlformats.org/drawingml/2006/table">
            <a:tbl>
              <a:tblPr/>
              <a:tblGrid>
                <a:gridCol w="1069402"/>
                <a:gridCol w="956835"/>
                <a:gridCol w="863029"/>
                <a:gridCol w="1275780"/>
                <a:gridCol w="1287037"/>
                <a:gridCol w="3065625"/>
                <a:gridCol w="126289"/>
              </a:tblGrid>
              <a:tr h="69808">
                <a:tc rowSpan="6">
                  <a:txBody>
                    <a:bodyPr/>
                    <a:lstStyle/>
                    <a:p>
                      <a:pPr marL="88900" algn="ctr">
                        <a:lnSpc>
                          <a:spcPct val="115000"/>
                        </a:lnSpc>
                        <a:spcAft>
                          <a:spcPts val="0"/>
                        </a:spcAft>
                      </a:pPr>
                      <a:r>
                        <a:rPr lang="en-US" sz="1400" b="1" dirty="0">
                          <a:latin typeface="Times New Roman"/>
                          <a:ea typeface="Times New Roman"/>
                          <a:cs typeface="Mangal"/>
                        </a:rPr>
                        <a:t>Memory</a:t>
                      </a:r>
                      <a:endParaRPr lang="en-US" sz="14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50800" algn="ctr">
                        <a:lnSpc>
                          <a:spcPct val="115000"/>
                        </a:lnSpc>
                        <a:spcAft>
                          <a:spcPts val="0"/>
                        </a:spcAft>
                      </a:pPr>
                      <a:r>
                        <a:rPr lang="en-US" sz="1400" b="1">
                          <a:latin typeface="Times New Roman"/>
                          <a:ea typeface="Times New Roman"/>
                          <a:cs typeface="Mangal"/>
                        </a:rPr>
                        <a:t>Label</a:t>
                      </a:r>
                      <a:endParaRPr lang="en-US" sz="14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gridSpan="2">
                  <a:txBody>
                    <a:bodyPr/>
                    <a:lstStyle/>
                    <a:p>
                      <a:pPr marL="317500" algn="ctr">
                        <a:lnSpc>
                          <a:spcPct val="115000"/>
                        </a:lnSpc>
                        <a:spcAft>
                          <a:spcPts val="0"/>
                        </a:spcAft>
                      </a:pPr>
                      <a:r>
                        <a:rPr lang="en-US" sz="1400" b="1" dirty="0">
                          <a:latin typeface="Times New Roman"/>
                          <a:ea typeface="Times New Roman"/>
                          <a:cs typeface="Mangal"/>
                        </a:rPr>
                        <a:t>Mnemonics</a:t>
                      </a:r>
                      <a:endParaRPr lang="en-US" sz="14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hMerge="1">
                  <a:txBody>
                    <a:bodyPr/>
                    <a:lstStyle/>
                    <a:p>
                      <a:endParaRPr lang="en-US"/>
                    </a:p>
                  </a:txBody>
                  <a:tcPr/>
                </a:tc>
                <a:tc rowSpan="6">
                  <a:txBody>
                    <a:bodyPr/>
                    <a:lstStyle/>
                    <a:p>
                      <a:pPr marL="127000" algn="ctr">
                        <a:lnSpc>
                          <a:spcPct val="115000"/>
                        </a:lnSpc>
                        <a:spcAft>
                          <a:spcPts val="0"/>
                        </a:spcAft>
                      </a:pPr>
                      <a:r>
                        <a:rPr lang="en-US" sz="1400" b="1">
                          <a:latin typeface="Times New Roman"/>
                          <a:ea typeface="Times New Roman"/>
                          <a:cs typeface="Mangal"/>
                        </a:rPr>
                        <a:t>Op-code</a:t>
                      </a:r>
                      <a:endParaRPr lang="en-US" sz="14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812800" algn="ctr">
                        <a:lnSpc>
                          <a:spcPct val="115000"/>
                        </a:lnSpc>
                        <a:spcAft>
                          <a:spcPts val="0"/>
                        </a:spcAft>
                      </a:pPr>
                      <a:r>
                        <a:rPr lang="en-US" sz="1400" b="1">
                          <a:latin typeface="Times New Roman"/>
                          <a:ea typeface="Times New Roman"/>
                          <a:cs typeface="Mangal"/>
                        </a:rPr>
                        <a:t>Comments</a:t>
                      </a:r>
                      <a:endParaRPr lang="en-US" sz="14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90373">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73">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997">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1">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endParaRPr lang="en-US" sz="1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4100</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MVI</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E,00H</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1E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Move data 00 to E register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921">
                <a:tc>
                  <a:txBody>
                    <a:bodyPr/>
                    <a:lstStyle/>
                    <a:p>
                      <a:pPr algn="ctr">
                        <a:lnSpc>
                          <a:spcPct val="115000"/>
                        </a:lnSpc>
                        <a:spcAft>
                          <a:spcPts val="0"/>
                        </a:spcAft>
                      </a:pPr>
                      <a:r>
                        <a:rPr lang="en-US" sz="1400">
                          <a:latin typeface="Times New Roman"/>
                          <a:ea typeface="Times New Roman"/>
                          <a:cs typeface="Mangal"/>
                        </a:rPr>
                        <a:t>4101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00</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4102</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MVI</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D, 00H</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16</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Move data 00 to D register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4103</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00</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4014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LDA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4200</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3A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Load data from memory to</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17">
                <a:tc>
                  <a:txBody>
                    <a:bodyPr/>
                    <a:lstStyle/>
                    <a:p>
                      <a:pPr algn="ctr">
                        <a:lnSpc>
                          <a:spcPct val="115000"/>
                        </a:lnSpc>
                        <a:spcAft>
                          <a:spcPts val="0"/>
                        </a:spcAft>
                      </a:pPr>
                      <a:r>
                        <a:rPr lang="en-US" sz="1400">
                          <a:latin typeface="Times New Roman"/>
                          <a:ea typeface="Times New Roman"/>
                          <a:cs typeface="Mangal"/>
                        </a:rPr>
                        <a:t>4105</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00</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accumulator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4106</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42</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75">
                <a:tc>
                  <a:txBody>
                    <a:bodyPr/>
                    <a:lstStyle/>
                    <a:p>
                      <a:pPr algn="ctr">
                        <a:lnSpc>
                          <a:spcPct val="115000"/>
                        </a:lnSpc>
                        <a:spcAft>
                          <a:spcPts val="0"/>
                        </a:spcAft>
                      </a:pPr>
                      <a:r>
                        <a:rPr lang="en-US" sz="1400">
                          <a:latin typeface="Times New Roman"/>
                          <a:ea typeface="Times New Roman"/>
                          <a:cs typeface="Mangal"/>
                        </a:rPr>
                        <a:t>4107</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CPI</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64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5100" algn="ctr">
                        <a:lnSpc>
                          <a:spcPct val="115000"/>
                        </a:lnSpc>
                        <a:spcAft>
                          <a:spcPts val="0"/>
                        </a:spcAft>
                      </a:pPr>
                      <a:r>
                        <a:rPr lang="en-US" sz="1400">
                          <a:latin typeface="Times New Roman"/>
                          <a:ea typeface="Times New Roman"/>
                          <a:cs typeface="Mangal"/>
                        </a:rPr>
                        <a:t>FE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Compare the accumulator data with</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72">
                <a:tc>
                  <a:txBody>
                    <a:bodyPr/>
                    <a:lstStyle/>
                    <a:p>
                      <a:pPr algn="ctr">
                        <a:lnSpc>
                          <a:spcPct val="115000"/>
                        </a:lnSpc>
                        <a:spcAft>
                          <a:spcPts val="0"/>
                        </a:spcAft>
                      </a:pPr>
                      <a:r>
                        <a:rPr lang="en-US" sz="1400">
                          <a:latin typeface="Times New Roman"/>
                          <a:ea typeface="Times New Roman"/>
                          <a:cs typeface="Mangal"/>
                        </a:rPr>
                        <a:t>4108</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64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the data 64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75">
                <a:tc>
                  <a:txBody>
                    <a:bodyPr/>
                    <a:lstStyle/>
                    <a:p>
                      <a:pPr algn="ctr">
                        <a:lnSpc>
                          <a:spcPct val="115000"/>
                        </a:lnSpc>
                        <a:spcAft>
                          <a:spcPts val="0"/>
                        </a:spcAft>
                      </a:pPr>
                      <a:r>
                        <a:rPr lang="en-US" sz="1400">
                          <a:latin typeface="Times New Roman"/>
                          <a:ea typeface="Times New Roman"/>
                          <a:cs typeface="Mangal"/>
                        </a:rPr>
                        <a:t>4109</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JNC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410F</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D2</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If carry=0 jump to specified memory</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410A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0F</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410B</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41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410C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JMP</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4118</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C3</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Jump to specified memory</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410D</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18</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17">
                <a:tc>
                  <a:txBody>
                    <a:bodyPr/>
                    <a:lstStyle/>
                    <a:p>
                      <a:pPr algn="ctr">
                        <a:lnSpc>
                          <a:spcPct val="115000"/>
                        </a:lnSpc>
                        <a:spcAft>
                          <a:spcPts val="0"/>
                        </a:spcAft>
                      </a:pPr>
                      <a:r>
                        <a:rPr lang="en-US" sz="1400">
                          <a:latin typeface="Times New Roman"/>
                          <a:ea typeface="Times New Roman"/>
                          <a:cs typeface="Mangal"/>
                        </a:rPr>
                        <a:t>410E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41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410F</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Loop1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SUI</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64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D6</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Subtract accumulator data by 64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4110</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64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75">
                <a:tc>
                  <a:txBody>
                    <a:bodyPr/>
                    <a:lstStyle/>
                    <a:p>
                      <a:pPr algn="ctr">
                        <a:lnSpc>
                          <a:spcPct val="115000"/>
                        </a:lnSpc>
                        <a:spcAft>
                          <a:spcPts val="0"/>
                        </a:spcAft>
                      </a:pPr>
                      <a:r>
                        <a:rPr lang="en-US" sz="1400">
                          <a:latin typeface="Times New Roman"/>
                          <a:ea typeface="Times New Roman"/>
                          <a:cs typeface="Mangal"/>
                        </a:rPr>
                        <a:t>4111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INR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D</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14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Increment D register content once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75">
                <a:tc>
                  <a:txBody>
                    <a:bodyPr/>
                    <a:lstStyle/>
                    <a:p>
                      <a:pPr algn="ctr">
                        <a:lnSpc>
                          <a:spcPct val="115000"/>
                        </a:lnSpc>
                        <a:spcAft>
                          <a:spcPts val="0"/>
                        </a:spcAft>
                      </a:pPr>
                      <a:r>
                        <a:rPr lang="en-US" sz="1400">
                          <a:latin typeface="Times New Roman"/>
                          <a:ea typeface="Times New Roman"/>
                          <a:cs typeface="Mangal"/>
                        </a:rPr>
                        <a:t>4112</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JNC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410F</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D2</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If carry=0 jump to specified memory</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4113</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0F</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4114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41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75">
                <a:tc>
                  <a:txBody>
                    <a:bodyPr/>
                    <a:lstStyle/>
                    <a:p>
                      <a:pPr algn="ctr">
                        <a:lnSpc>
                          <a:spcPct val="115000"/>
                        </a:lnSpc>
                        <a:spcAft>
                          <a:spcPts val="0"/>
                        </a:spcAft>
                      </a:pPr>
                      <a:r>
                        <a:rPr lang="en-US" sz="1400">
                          <a:latin typeface="Times New Roman"/>
                          <a:ea typeface="Times New Roman"/>
                          <a:cs typeface="Mangal"/>
                        </a:rPr>
                        <a:t>4115</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DCR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D</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15</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Decrement D register content once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4116</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ADI</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64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C6</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15000"/>
                        </a:lnSpc>
                        <a:spcAft>
                          <a:spcPts val="0"/>
                        </a:spcAft>
                      </a:pPr>
                      <a:r>
                        <a:rPr lang="en-US" sz="1400">
                          <a:latin typeface="Times New Roman"/>
                          <a:ea typeface="Times New Roman"/>
                          <a:cs typeface="Mangal"/>
                        </a:rPr>
                        <a:t>Add data 64 with accumulator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17">
                <a:tc>
                  <a:txBody>
                    <a:bodyPr/>
                    <a:lstStyle/>
                    <a:p>
                      <a:pPr algn="ctr">
                        <a:lnSpc>
                          <a:spcPct val="115000"/>
                        </a:lnSpc>
                        <a:spcAft>
                          <a:spcPts val="0"/>
                        </a:spcAft>
                      </a:pPr>
                      <a:r>
                        <a:rPr lang="en-US" sz="1400">
                          <a:latin typeface="Times New Roman"/>
                          <a:ea typeface="Times New Roman"/>
                          <a:cs typeface="Mangal"/>
                        </a:rPr>
                        <a:t>4117</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64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4201    :      28</a:t>
            </a:r>
          </a:p>
          <a:p>
            <a:pPr>
              <a:buNone/>
            </a:pPr>
            <a:r>
              <a:rPr lang="pt-BR" sz="2200" dirty="0" smtClean="0"/>
              <a:t>		         4201    :      49</a:t>
            </a:r>
          </a:p>
          <a:p>
            <a:pPr>
              <a:buNone/>
            </a:pPr>
            <a:endParaRPr lang="pt-BR" sz="2200" dirty="0" smtClean="0"/>
          </a:p>
          <a:p>
            <a:pPr>
              <a:buNone/>
            </a:pPr>
            <a:endParaRPr lang="pt-BR" sz="2200" dirty="0" smtClean="0"/>
          </a:p>
          <a:p>
            <a:pPr>
              <a:buNone/>
            </a:pPr>
            <a:r>
              <a:rPr lang="pt-BR" sz="2200" dirty="0" smtClean="0"/>
              <a:t>Output at:-    4150    :        72</a:t>
            </a:r>
            <a:endParaRPr lang="en-US" sz="22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1" y="214290"/>
          <a:ext cx="8643997" cy="6134100"/>
        </p:xfrm>
        <a:graphic>
          <a:graphicData uri="http://schemas.openxmlformats.org/drawingml/2006/table">
            <a:tbl>
              <a:tblPr/>
              <a:tblGrid>
                <a:gridCol w="1069402"/>
                <a:gridCol w="956835"/>
                <a:gridCol w="863029"/>
                <a:gridCol w="1275780"/>
                <a:gridCol w="1287037"/>
                <a:gridCol w="3065624"/>
                <a:gridCol w="126290"/>
              </a:tblGrid>
              <a:tr h="71506">
                <a:tc>
                  <a:txBody>
                    <a:bodyPr/>
                    <a:lstStyle/>
                    <a:p>
                      <a:pPr algn="ctr">
                        <a:lnSpc>
                          <a:spcPct val="115000"/>
                        </a:lnSpc>
                        <a:spcAft>
                          <a:spcPts val="0"/>
                        </a:spcAft>
                      </a:pPr>
                      <a:r>
                        <a:rPr lang="en-US" sz="1400" dirty="0">
                          <a:latin typeface="Times New Roman"/>
                          <a:ea typeface="Times New Roman"/>
                          <a:cs typeface="Mangal"/>
                        </a:rPr>
                        <a:t>4118</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dirty="0">
                          <a:latin typeface="Times New Roman"/>
                          <a:ea typeface="Times New Roman"/>
                          <a:cs typeface="Mangal"/>
                        </a:rPr>
                        <a:t>Loop2</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a:latin typeface="Times New Roman"/>
                          <a:ea typeface="Times New Roman"/>
                          <a:cs typeface="Mangal"/>
                        </a:rPr>
                        <a:t>SUI</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a:latin typeface="Times New Roman"/>
                          <a:ea typeface="Times New Roman"/>
                          <a:cs typeface="Mangal"/>
                        </a:rPr>
                        <a:t>0A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D6</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a:latin typeface="Times New Roman"/>
                          <a:ea typeface="Times New Roman"/>
                          <a:cs typeface="Mangal"/>
                        </a:rPr>
                        <a:t>Subtract accumulator data by 0A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dirty="0">
                          <a:latin typeface="Times New Roman"/>
                          <a:ea typeface="Times New Roman"/>
                          <a:cs typeface="Mangal"/>
                        </a:rPr>
                        <a:t>4119</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75">
                <a:tc>
                  <a:txBody>
                    <a:bodyPr/>
                    <a:lstStyle/>
                    <a:p>
                      <a:pPr algn="ctr">
                        <a:lnSpc>
                          <a:spcPct val="115000"/>
                        </a:lnSpc>
                        <a:spcAft>
                          <a:spcPts val="0"/>
                        </a:spcAft>
                      </a:pPr>
                      <a:r>
                        <a:rPr lang="en-US" sz="1400" dirty="0">
                          <a:latin typeface="Times New Roman"/>
                          <a:ea typeface="Times New Roman"/>
                          <a:cs typeface="Mangal"/>
                        </a:rPr>
                        <a:t>411A</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a:latin typeface="Times New Roman"/>
                          <a:ea typeface="Times New Roman"/>
                          <a:cs typeface="Mangal"/>
                        </a:rPr>
                        <a:t>INR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a:latin typeface="Times New Roman"/>
                          <a:ea typeface="Times New Roman"/>
                          <a:cs typeface="Mangal"/>
                        </a:rPr>
                        <a:t>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1C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a:latin typeface="Times New Roman"/>
                          <a:ea typeface="Times New Roman"/>
                          <a:cs typeface="Mangal"/>
                        </a:rPr>
                        <a:t>Increment E register content once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75">
                <a:tc>
                  <a:txBody>
                    <a:bodyPr/>
                    <a:lstStyle/>
                    <a:p>
                      <a:pPr algn="ctr">
                        <a:lnSpc>
                          <a:spcPct val="115000"/>
                        </a:lnSpc>
                        <a:spcAft>
                          <a:spcPts val="0"/>
                        </a:spcAft>
                      </a:pPr>
                      <a:r>
                        <a:rPr lang="en-US" sz="1400" dirty="0">
                          <a:latin typeface="Times New Roman"/>
                          <a:ea typeface="Times New Roman"/>
                          <a:cs typeface="Mangal"/>
                        </a:rPr>
                        <a:t>411B</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dirty="0">
                          <a:latin typeface="Times New Roman"/>
                          <a:ea typeface="Times New Roman"/>
                          <a:cs typeface="Mangal"/>
                        </a:rPr>
                        <a:t>JNC</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a:latin typeface="Times New Roman"/>
                          <a:ea typeface="Times New Roman"/>
                          <a:cs typeface="Mangal"/>
                        </a:rPr>
                        <a:t>4118</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D2</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a:latin typeface="Times New Roman"/>
                          <a:ea typeface="Times New Roman"/>
                          <a:cs typeface="Mangal"/>
                        </a:rPr>
                        <a:t>If carry=0 jump to specified memory</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506">
                <a:tc>
                  <a:txBody>
                    <a:bodyPr/>
                    <a:lstStyle/>
                    <a:p>
                      <a:pPr algn="ctr">
                        <a:lnSpc>
                          <a:spcPct val="115000"/>
                        </a:lnSpc>
                        <a:spcAft>
                          <a:spcPts val="0"/>
                        </a:spcAft>
                      </a:pPr>
                      <a:r>
                        <a:rPr lang="en-US" sz="1400">
                          <a:latin typeface="Times New Roman"/>
                          <a:ea typeface="Times New Roman"/>
                          <a:cs typeface="Mangal"/>
                        </a:rPr>
                        <a:t>411C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18</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411D</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41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75">
                <a:tc>
                  <a:txBody>
                    <a:bodyPr/>
                    <a:lstStyle/>
                    <a:p>
                      <a:pPr algn="ctr">
                        <a:lnSpc>
                          <a:spcPct val="115000"/>
                        </a:lnSpc>
                        <a:spcAft>
                          <a:spcPts val="0"/>
                        </a:spcAft>
                      </a:pPr>
                      <a:r>
                        <a:rPr lang="en-US" sz="1400">
                          <a:latin typeface="Times New Roman"/>
                          <a:ea typeface="Times New Roman"/>
                          <a:cs typeface="Mangal"/>
                        </a:rPr>
                        <a:t>411E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DCR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E</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1D</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Decrement E register content once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`411F</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ADI</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C6</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Add data 64 with accumulator</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4120</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0A</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Move accumulator content to 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MOV</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C, 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4F</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register</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4122</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MOV</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A, 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7B</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accumulator</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4123</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RLC</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07</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Rotate the accumulator content 4</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4124</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RLC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07</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tines</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4125</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RLC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07</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by left</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4126</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RLC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07</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Add C register content with</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4127</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ADD</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C</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81</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US" sz="1400" dirty="0">
                          <a:latin typeface="Times New Roman"/>
                          <a:ea typeface="Times New Roman"/>
                          <a:cs typeface="Mangal"/>
                        </a:rPr>
                        <a:t>Accumulator   content</a:t>
                      </a:r>
                      <a:endParaRPr lang="en-US" sz="14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4128</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STA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4500</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32</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Store data in accumulator pair to</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4129</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00</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specified memory</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45</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Move D register content to</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412B</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MOV</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A, D</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7A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accumulator</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412C</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STA</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4501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32</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Store data in accumulator pair to</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412D</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01</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specified memory</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412E</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45</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8">
                <a:tc>
                  <a:txBody>
                    <a:bodyPr/>
                    <a:lstStyle/>
                    <a:p>
                      <a:pPr algn="ctr">
                        <a:lnSpc>
                          <a:spcPct val="115000"/>
                        </a:lnSpc>
                        <a:spcAft>
                          <a:spcPts val="0"/>
                        </a:spcAft>
                      </a:pPr>
                      <a:r>
                        <a:rPr lang="en-US" sz="1400">
                          <a:latin typeface="Times New Roman"/>
                          <a:ea typeface="Times New Roman"/>
                          <a:cs typeface="Mangal"/>
                        </a:rPr>
                        <a:t>412F</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Mangal"/>
                        </a:rPr>
                        <a:t>HLT</a:t>
                      </a:r>
                      <a:endParaRPr lang="en-US" sz="14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76</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Mangal"/>
                        </a:rPr>
                        <a:t>Halt</a:t>
                      </a:r>
                      <a:endParaRPr lang="en-US" sz="14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4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85786" y="785794"/>
          <a:ext cx="5865840" cy="2595259"/>
        </p:xfrm>
        <a:graphic>
          <a:graphicData uri="http://schemas.openxmlformats.org/drawingml/2006/table">
            <a:tbl>
              <a:tblPr/>
              <a:tblGrid>
                <a:gridCol w="2827143"/>
                <a:gridCol w="2000155"/>
                <a:gridCol w="1038542"/>
              </a:tblGrid>
              <a:tr h="1303138">
                <a:tc>
                  <a:txBody>
                    <a:bodyPr/>
                    <a:lstStyle/>
                    <a:p>
                      <a:pPr algn="ctr">
                        <a:lnSpc>
                          <a:spcPct val="115000"/>
                        </a:lnSpc>
                        <a:spcAft>
                          <a:spcPts val="0"/>
                        </a:spcAft>
                      </a:pPr>
                      <a:r>
                        <a:rPr lang="en-US" sz="1800" b="1" dirty="0">
                          <a:latin typeface="Times New Roman"/>
                          <a:ea typeface="Times New Roman"/>
                          <a:cs typeface="Mangal"/>
                        </a:rPr>
                        <a:t>INPUT DATA:</a:t>
                      </a:r>
                      <a:endParaRPr lang="en-US" sz="1800" dirty="0">
                        <a:latin typeface="Calibri"/>
                        <a:ea typeface="Times New Roman"/>
                        <a:cs typeface="Mangal"/>
                      </a:endParaRPr>
                    </a:p>
                  </a:txBody>
                  <a:tcPr marL="0" marR="0" marT="0" marB="0" anchor="ctr">
                    <a:lnL>
                      <a:noFill/>
                    </a:lnL>
                    <a:lnR>
                      <a:noFill/>
                    </a:lnR>
                    <a:lnT>
                      <a:noFill/>
                    </a:lnT>
                    <a:lnB>
                      <a:noFill/>
                    </a:lnB>
                  </a:tcPr>
                </a:tc>
                <a:tc gridSpan="2">
                  <a:txBody>
                    <a:bodyPr/>
                    <a:lstStyle/>
                    <a:p>
                      <a:pPr marL="876300" algn="ctr">
                        <a:lnSpc>
                          <a:spcPct val="115000"/>
                        </a:lnSpc>
                        <a:spcAft>
                          <a:spcPts val="0"/>
                        </a:spcAft>
                      </a:pPr>
                      <a:r>
                        <a:rPr lang="en-US" sz="1800" b="1">
                          <a:latin typeface="Times New Roman"/>
                          <a:ea typeface="Times New Roman"/>
                          <a:cs typeface="Mangal"/>
                        </a:rPr>
                        <a:t>OUTPUT DATA:</a:t>
                      </a:r>
                      <a:endParaRPr lang="en-US" sz="1800">
                        <a:latin typeface="Calibri"/>
                        <a:ea typeface="Times New Roman"/>
                        <a:cs typeface="Mangal"/>
                      </a:endParaRPr>
                    </a:p>
                  </a:txBody>
                  <a:tcPr marL="0" marR="0" marT="0" marB="0" anchor="ctr">
                    <a:lnL>
                      <a:noFill/>
                    </a:lnL>
                    <a:lnR>
                      <a:noFill/>
                    </a:lnR>
                    <a:lnT>
                      <a:noFill/>
                    </a:lnT>
                    <a:lnB>
                      <a:noFill/>
                    </a:lnB>
                  </a:tcPr>
                </a:tc>
                <a:tc hMerge="1">
                  <a:txBody>
                    <a:bodyPr/>
                    <a:lstStyle/>
                    <a:p>
                      <a:endParaRPr lang="en-US"/>
                    </a:p>
                  </a:txBody>
                  <a:tcPr/>
                </a:tc>
              </a:tr>
              <a:tr h="638978">
                <a:tc>
                  <a:txBody>
                    <a:bodyPr/>
                    <a:lstStyle/>
                    <a:p>
                      <a:pPr algn="ctr">
                        <a:lnSpc>
                          <a:spcPct val="115000"/>
                        </a:lnSpc>
                        <a:spcAft>
                          <a:spcPts val="0"/>
                        </a:spcAft>
                      </a:pPr>
                      <a:r>
                        <a:rPr lang="en-US" sz="1800" dirty="0">
                          <a:latin typeface="Times New Roman"/>
                          <a:ea typeface="Times New Roman"/>
                          <a:cs typeface="Mangal"/>
                        </a:rPr>
                        <a:t>4200: CE</a:t>
                      </a:r>
                      <a:endParaRPr lang="en-US" sz="1800" dirty="0">
                        <a:latin typeface="Calibri"/>
                        <a:ea typeface="Times New Roman"/>
                        <a:cs typeface="Mangal"/>
                      </a:endParaRPr>
                    </a:p>
                  </a:txBody>
                  <a:tcPr marL="0" marR="0" marT="0" marB="0" anchor="ctr">
                    <a:lnL>
                      <a:noFill/>
                    </a:lnL>
                    <a:lnR>
                      <a:noFill/>
                    </a:lnR>
                    <a:lnT>
                      <a:noFill/>
                    </a:lnT>
                    <a:lnB>
                      <a:noFill/>
                    </a:lnB>
                  </a:tcPr>
                </a:tc>
                <a:tc>
                  <a:txBody>
                    <a:bodyPr/>
                    <a:lstStyle/>
                    <a:p>
                      <a:pPr marL="876300" algn="ctr">
                        <a:lnSpc>
                          <a:spcPct val="115000"/>
                        </a:lnSpc>
                        <a:spcAft>
                          <a:spcPts val="0"/>
                        </a:spcAft>
                      </a:pPr>
                      <a:r>
                        <a:rPr lang="en-US" sz="1800">
                          <a:latin typeface="Times New Roman"/>
                          <a:ea typeface="Times New Roman"/>
                          <a:cs typeface="Mangal"/>
                        </a:rPr>
                        <a:t>4500:</a:t>
                      </a:r>
                      <a:endParaRPr lang="en-US" sz="1800">
                        <a:latin typeface="Calibri"/>
                        <a:ea typeface="Times New Roman"/>
                        <a:cs typeface="Mangal"/>
                      </a:endParaRPr>
                    </a:p>
                  </a:txBody>
                  <a:tcPr marL="0" marR="0" marT="0" marB="0" anchor="ctr">
                    <a:lnL>
                      <a:noFill/>
                    </a:lnL>
                    <a:lnR>
                      <a:noFill/>
                    </a:lnR>
                    <a:lnT>
                      <a:noFill/>
                    </a:lnT>
                    <a:lnB>
                      <a:noFill/>
                    </a:lnB>
                  </a:tcPr>
                </a:tc>
                <a:tc>
                  <a:txBody>
                    <a:bodyPr/>
                    <a:lstStyle/>
                    <a:p>
                      <a:pPr marR="368300" algn="ctr">
                        <a:lnSpc>
                          <a:spcPct val="115000"/>
                        </a:lnSpc>
                        <a:spcAft>
                          <a:spcPts val="0"/>
                        </a:spcAft>
                      </a:pPr>
                      <a:r>
                        <a:rPr lang="en-US" sz="1800">
                          <a:latin typeface="Times New Roman"/>
                          <a:ea typeface="Times New Roman"/>
                          <a:cs typeface="Mangal"/>
                        </a:rPr>
                        <a:t>06</a:t>
                      </a:r>
                      <a:endParaRPr lang="en-US" sz="1800">
                        <a:latin typeface="Calibri"/>
                        <a:ea typeface="Times New Roman"/>
                        <a:cs typeface="Mangal"/>
                      </a:endParaRPr>
                    </a:p>
                  </a:txBody>
                  <a:tcPr marL="0" marR="0" marT="0" marB="0" anchor="ctr">
                    <a:lnL>
                      <a:noFill/>
                    </a:lnL>
                    <a:lnR>
                      <a:noFill/>
                    </a:lnR>
                    <a:lnT>
                      <a:noFill/>
                    </a:lnT>
                    <a:lnB>
                      <a:noFill/>
                    </a:lnB>
                  </a:tcPr>
                </a:tc>
              </a:tr>
              <a:tr h="653143">
                <a:tc>
                  <a:txBody>
                    <a:bodyPr/>
                    <a:lstStyle/>
                    <a:p>
                      <a:pPr algn="ctr">
                        <a:lnSpc>
                          <a:spcPct val="115000"/>
                        </a:lnSpc>
                        <a:spcAft>
                          <a:spcPts val="0"/>
                        </a:spcAft>
                      </a:pPr>
                      <a:endParaRPr lang="en-US" sz="1800" dirty="0">
                        <a:latin typeface="Times New Roman"/>
                        <a:ea typeface="Times New Roman"/>
                        <a:cs typeface="Mangal"/>
                      </a:endParaRPr>
                    </a:p>
                  </a:txBody>
                  <a:tcPr marL="0" marR="0" marT="0" marB="0" anchor="ctr">
                    <a:lnL>
                      <a:noFill/>
                    </a:lnL>
                    <a:lnR>
                      <a:noFill/>
                    </a:lnR>
                    <a:lnT>
                      <a:noFill/>
                    </a:lnT>
                    <a:lnB>
                      <a:noFill/>
                    </a:lnB>
                  </a:tcPr>
                </a:tc>
                <a:tc>
                  <a:txBody>
                    <a:bodyPr/>
                    <a:lstStyle/>
                    <a:p>
                      <a:pPr marL="876300" algn="ctr">
                        <a:lnSpc>
                          <a:spcPct val="115000"/>
                        </a:lnSpc>
                        <a:spcAft>
                          <a:spcPts val="0"/>
                        </a:spcAft>
                      </a:pPr>
                      <a:r>
                        <a:rPr lang="en-US" sz="1800" dirty="0">
                          <a:latin typeface="Times New Roman"/>
                          <a:ea typeface="Times New Roman"/>
                          <a:cs typeface="Mangal"/>
                        </a:rPr>
                        <a:t>4501:</a:t>
                      </a:r>
                      <a:endParaRPr lang="en-US" sz="1800" dirty="0">
                        <a:latin typeface="Calibri"/>
                        <a:ea typeface="Times New Roman"/>
                        <a:cs typeface="Mangal"/>
                      </a:endParaRPr>
                    </a:p>
                  </a:txBody>
                  <a:tcPr marL="0" marR="0" marT="0" marB="0" anchor="ctr">
                    <a:lnL>
                      <a:noFill/>
                    </a:lnL>
                    <a:lnR>
                      <a:noFill/>
                    </a:lnR>
                    <a:lnT>
                      <a:noFill/>
                    </a:lnT>
                    <a:lnB>
                      <a:noFill/>
                    </a:lnB>
                  </a:tcPr>
                </a:tc>
                <a:tc>
                  <a:txBody>
                    <a:bodyPr/>
                    <a:lstStyle/>
                    <a:p>
                      <a:pPr marR="368300" algn="ctr">
                        <a:lnSpc>
                          <a:spcPct val="115000"/>
                        </a:lnSpc>
                        <a:spcAft>
                          <a:spcPts val="0"/>
                        </a:spcAft>
                      </a:pPr>
                      <a:r>
                        <a:rPr lang="en-US" sz="1800" dirty="0">
                          <a:latin typeface="Times New Roman"/>
                          <a:ea typeface="Times New Roman"/>
                          <a:cs typeface="Mangal"/>
                        </a:rPr>
                        <a:t>02</a:t>
                      </a:r>
                      <a:endParaRPr lang="en-US" sz="1800" dirty="0">
                        <a:latin typeface="Calibri"/>
                        <a:ea typeface="Times New Roman"/>
                        <a:cs typeface="Mangal"/>
                      </a:endParaRPr>
                    </a:p>
                  </a:txBody>
                  <a:tcPr marL="0" marR="0" marT="0" marB="0" anchor="ctr">
                    <a:lnL>
                      <a:noFill/>
                    </a:lnL>
                    <a:lnR>
                      <a:noFill/>
                    </a:lnR>
                    <a:lnT>
                      <a:noFill/>
                    </a:lnT>
                    <a:lnB>
                      <a:noFill/>
                    </a:lnB>
                  </a:tcPr>
                </a:tc>
              </a:tr>
            </a:tbl>
          </a:graphicData>
        </a:graphic>
      </p:graphicFrame>
      <p:sp>
        <p:nvSpPr>
          <p:cNvPr id="3" name="TextBox 2"/>
          <p:cNvSpPr txBox="1"/>
          <p:nvPr/>
        </p:nvSpPr>
        <p:spPr>
          <a:xfrm>
            <a:off x="357158" y="357166"/>
            <a:ext cx="1571636" cy="369332"/>
          </a:xfrm>
          <a:prstGeom prst="rect">
            <a:avLst/>
          </a:prstGeom>
          <a:noFill/>
        </p:spPr>
        <p:txBody>
          <a:bodyPr wrap="square" rtlCol="0">
            <a:spAutoFit/>
          </a:bodyPr>
          <a:lstStyle/>
          <a:p>
            <a:r>
              <a:rPr lang="en-US" b="1" dirty="0" smtClean="0"/>
              <a:t>RESULT :-</a:t>
            </a:r>
            <a:endParaRPr lang="en-US" b="1"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4363952" cy="430887"/>
          </a:xfrm>
          <a:prstGeom prst="rect">
            <a:avLst/>
          </a:prstGeom>
        </p:spPr>
        <p:txBody>
          <a:bodyPr wrap="none">
            <a:spAutoFit/>
          </a:bodyPr>
          <a:lstStyle/>
          <a:p>
            <a:r>
              <a:rPr lang="en-US" dirty="0" smtClean="0"/>
              <a:t> </a:t>
            </a:r>
            <a:r>
              <a:rPr lang="en-US" sz="2200" dirty="0" smtClean="0"/>
              <a:t>c) Hexadecimal to Binary conversion</a:t>
            </a:r>
            <a:endParaRPr lang="en-US" sz="2200" dirty="0"/>
          </a:p>
        </p:txBody>
      </p:sp>
      <p:sp>
        <p:nvSpPr>
          <p:cNvPr id="151553" name="Rectangle 1"/>
          <p:cNvSpPr>
            <a:spLocks noChangeArrowheads="1"/>
          </p:cNvSpPr>
          <p:nvPr/>
        </p:nvSpPr>
        <p:spPr bwMode="auto">
          <a:xfrm>
            <a:off x="500034" y="1214422"/>
            <a:ext cx="91440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Initialize the memory address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Load the value 08 to B register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Load the hexadecimal number to accumulator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Rotate the content towards right once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Check for carry, if carry = 1 got to step 8 otherwise execute the next step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Clear the memory location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Jump to step 9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Move the 01 to memory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Increment the memory location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Decrement the B register content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Jump on non zero to 4 other wise stop.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214290"/>
          <a:ext cx="8501121" cy="5961132"/>
        </p:xfrm>
        <a:graphic>
          <a:graphicData uri="http://schemas.openxmlformats.org/drawingml/2006/table">
            <a:tbl>
              <a:tblPr/>
              <a:tblGrid>
                <a:gridCol w="1431277"/>
                <a:gridCol w="1431277"/>
                <a:gridCol w="1907261"/>
                <a:gridCol w="1113984"/>
                <a:gridCol w="2617322"/>
              </a:tblGrid>
              <a:tr h="309669">
                <a:tc>
                  <a:txBody>
                    <a:bodyPr/>
                    <a:lstStyle/>
                    <a:p>
                      <a:pPr marL="165100">
                        <a:lnSpc>
                          <a:spcPct val="115000"/>
                        </a:lnSpc>
                        <a:spcAft>
                          <a:spcPts val="0"/>
                        </a:spcAft>
                      </a:pPr>
                      <a:r>
                        <a:rPr lang="en-US" sz="1600" b="1" dirty="0">
                          <a:latin typeface="Times New Roman" pitchFamily="18" charset="0"/>
                          <a:ea typeface="Times New Roman"/>
                          <a:cs typeface="Times New Roman" pitchFamily="18" charset="0"/>
                        </a:rPr>
                        <a:t>ADDRESS</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5100">
                        <a:lnSpc>
                          <a:spcPct val="115000"/>
                        </a:lnSpc>
                        <a:spcAft>
                          <a:spcPts val="0"/>
                        </a:spcAft>
                      </a:pPr>
                      <a:r>
                        <a:rPr lang="en-US" sz="1600" b="1" dirty="0" smtClean="0">
                          <a:latin typeface="Times New Roman" pitchFamily="18" charset="0"/>
                          <a:ea typeface="Times New Roman"/>
                          <a:cs typeface="Times New Roman" pitchFamily="18" charset="0"/>
                        </a:rPr>
                        <a:t>LABEL</a:t>
                      </a:r>
                      <a:endParaRPr lang="en-US" sz="1600" b="1"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15000"/>
                        </a:lnSpc>
                        <a:spcAft>
                          <a:spcPts val="0"/>
                        </a:spcAft>
                      </a:pPr>
                      <a:r>
                        <a:rPr lang="en-US" sz="1600" b="1" dirty="0">
                          <a:latin typeface="Times New Roman" pitchFamily="18" charset="0"/>
                          <a:ea typeface="Times New Roman"/>
                          <a:cs typeface="Times New Roman" pitchFamily="18" charset="0"/>
                        </a:rPr>
                        <a:t>MNEMONICS</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7800">
                        <a:lnSpc>
                          <a:spcPct val="115000"/>
                        </a:lnSpc>
                        <a:spcAft>
                          <a:spcPts val="0"/>
                        </a:spcAft>
                      </a:pPr>
                      <a:r>
                        <a:rPr lang="en-US" sz="1600" b="1" dirty="0" smtClean="0">
                          <a:latin typeface="Times New Roman" pitchFamily="18" charset="0"/>
                          <a:ea typeface="Times New Roman"/>
                          <a:cs typeface="Times New Roman" pitchFamily="18" charset="0"/>
                        </a:rPr>
                        <a:t>Op-code</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0">
                        <a:lnSpc>
                          <a:spcPct val="115000"/>
                        </a:lnSpc>
                        <a:spcAft>
                          <a:spcPts val="0"/>
                        </a:spcAft>
                      </a:pPr>
                      <a:r>
                        <a:rPr lang="en-US" sz="1600" b="1" dirty="0">
                          <a:latin typeface="Times New Roman" pitchFamily="18" charset="0"/>
                          <a:ea typeface="Times New Roman"/>
                          <a:cs typeface="Times New Roman" pitchFamily="18" charset="0"/>
                        </a:rPr>
                        <a:t>COMMENTS</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630">
                <a:tc>
                  <a:txBody>
                    <a:bodyPr/>
                    <a:lstStyle/>
                    <a:p>
                      <a:pPr algn="ctr">
                        <a:lnSpc>
                          <a:spcPts val="1230"/>
                        </a:lnSpc>
                        <a:spcAft>
                          <a:spcPts val="0"/>
                        </a:spcAft>
                      </a:pPr>
                      <a:r>
                        <a:rPr lang="en-US" sz="1600" dirty="0">
                          <a:latin typeface="Times New Roman" pitchFamily="18" charset="0"/>
                          <a:ea typeface="Times New Roman"/>
                          <a:cs typeface="Times New Roman" pitchFamily="18" charset="0"/>
                        </a:rPr>
                        <a:t>4100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3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LXI H, 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Initialize the memory</a:t>
                      </a:r>
                    </a:p>
                    <a:p>
                      <a:pPr marL="63500" algn="ctr">
                        <a:lnSpc>
                          <a:spcPct val="115000"/>
                        </a:lnSpc>
                        <a:spcAft>
                          <a:spcPts val="0"/>
                        </a:spcAft>
                      </a:pPr>
                      <a:r>
                        <a:rPr lang="en-US" sz="1600" dirty="0">
                          <a:latin typeface="Times New Roman" pitchFamily="18" charset="0"/>
                          <a:ea typeface="Times New Roman"/>
                          <a:cs typeface="Times New Roman" pitchFamily="18" charset="0"/>
                        </a:rPr>
                        <a:t>location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69">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4101</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00</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63500">
                        <a:lnSpc>
                          <a:spcPct val="115000"/>
                        </a:lnSpc>
                        <a:spcAft>
                          <a:spcPts val="0"/>
                        </a:spcAft>
                      </a:pPr>
                      <a:endParaRPr lang="en-US" sz="11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69">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4102</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45</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63500">
                        <a:lnSpc>
                          <a:spcPct val="115000"/>
                        </a:lnSpc>
                        <a:spcAft>
                          <a:spcPts val="0"/>
                        </a:spcAft>
                      </a:pPr>
                      <a:endParaRPr lang="en-US" sz="11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61">
                <a:tc>
                  <a:txBody>
                    <a:bodyPr/>
                    <a:lstStyle/>
                    <a:p>
                      <a:pPr algn="ctr">
                        <a:lnSpc>
                          <a:spcPts val="1230"/>
                        </a:lnSpc>
                        <a:spcAft>
                          <a:spcPts val="0"/>
                        </a:spcAft>
                      </a:pPr>
                      <a:r>
                        <a:rPr lang="en-US" sz="1600" dirty="0">
                          <a:latin typeface="Times New Roman" pitchFamily="18" charset="0"/>
                          <a:ea typeface="Times New Roman"/>
                          <a:cs typeface="Times New Roman" pitchFamily="18" charset="0"/>
                        </a:rPr>
                        <a:t>4103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23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MVI B, 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a:latin typeface="Times New Roman" pitchFamily="18" charset="0"/>
                          <a:ea typeface="Times New Roman"/>
                          <a:cs typeface="Times New Roman" pitchFamily="18" charset="0"/>
                        </a:rPr>
                        <a:t>Move the content 08 to B</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09669">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600" dirty="0">
                          <a:latin typeface="Times New Roman" pitchFamily="18" charset="0"/>
                          <a:ea typeface="Times New Roman"/>
                          <a:cs typeface="Times New Roman" pitchFamily="18" charset="0"/>
                        </a:rPr>
                        <a:t>register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09669">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4104</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08</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61">
                <a:tc>
                  <a:txBody>
                    <a:bodyPr/>
                    <a:lstStyle/>
                    <a:p>
                      <a:pPr algn="ctr">
                        <a:lnSpc>
                          <a:spcPts val="1230"/>
                        </a:lnSpc>
                        <a:spcAft>
                          <a:spcPts val="0"/>
                        </a:spcAft>
                      </a:pPr>
                      <a:r>
                        <a:rPr lang="en-US" sz="1600" dirty="0">
                          <a:latin typeface="Times New Roman" pitchFamily="18" charset="0"/>
                          <a:ea typeface="Times New Roman"/>
                          <a:cs typeface="Times New Roman" pitchFamily="18" charset="0"/>
                        </a:rPr>
                        <a:t>4105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23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MVI A, 5A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3E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Move the content 5A to 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09669">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600">
                          <a:latin typeface="Times New Roman" pitchFamily="18" charset="0"/>
                          <a:ea typeface="Times New Roman"/>
                          <a:cs typeface="Times New Roman" pitchFamily="18" charset="0"/>
                        </a:rPr>
                        <a:t>register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09669">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4106</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5A</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61">
                <a:tc rowSpan="2">
                  <a:txBody>
                    <a:bodyPr/>
                    <a:lstStyle/>
                    <a:p>
                      <a:pPr algn="ctr">
                        <a:lnSpc>
                          <a:spcPts val="1230"/>
                        </a:lnSpc>
                        <a:spcAft>
                          <a:spcPts val="0"/>
                        </a:spcAft>
                      </a:pPr>
                      <a:r>
                        <a:rPr lang="en-US" sz="1600" dirty="0">
                          <a:latin typeface="Times New Roman" pitchFamily="18" charset="0"/>
                          <a:ea typeface="Times New Roman"/>
                          <a:cs typeface="Times New Roman" pitchFamily="18" charset="0"/>
                        </a:rPr>
                        <a:t>4107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230"/>
                        </a:lnSpc>
                        <a:spcAft>
                          <a:spcPts val="0"/>
                        </a:spcAft>
                      </a:pPr>
                      <a:r>
                        <a:rPr lang="en-US" sz="1600" dirty="0" smtClean="0">
                          <a:latin typeface="Times New Roman" pitchFamily="18" charset="0"/>
                          <a:ea typeface="Times New Roman"/>
                          <a:cs typeface="Times New Roman" pitchFamily="18" charset="0"/>
                        </a:rPr>
                        <a:t>L3</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RRC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0F</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Rotate the content through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09669">
                <a:tc vMerge="1">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pP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600" dirty="0">
                          <a:latin typeface="Times New Roman" pitchFamily="18" charset="0"/>
                          <a:ea typeface="Times New Roman"/>
                          <a:cs typeface="Times New Roman" pitchFamily="18" charset="0"/>
                        </a:rPr>
                        <a:t>right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70961">
                <a:tc rowSpan="2">
                  <a:txBody>
                    <a:bodyPr/>
                    <a:lstStyle/>
                    <a:p>
                      <a:pPr algn="ctr">
                        <a:lnSpc>
                          <a:spcPts val="1230"/>
                        </a:lnSpc>
                        <a:spcAft>
                          <a:spcPts val="0"/>
                        </a:spcAft>
                      </a:pPr>
                      <a:r>
                        <a:rPr lang="en-US" sz="1600" dirty="0">
                          <a:latin typeface="Times New Roman" pitchFamily="18" charset="0"/>
                          <a:ea typeface="Times New Roman"/>
                          <a:cs typeface="Times New Roman" pitchFamily="18" charset="0"/>
                        </a:rPr>
                        <a:t>4108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23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JC L1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DA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Jump on carry to location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09669">
                <a:tc vMerge="1">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600">
                          <a:latin typeface="Times New Roman" pitchFamily="18" charset="0"/>
                          <a:ea typeface="Times New Roman"/>
                          <a:cs typeface="Times New Roman" pitchFamily="18" charset="0"/>
                        </a:rPr>
                        <a:t>L1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09669">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4109</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10</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669">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410A</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41</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61">
                <a:tc>
                  <a:txBody>
                    <a:bodyPr/>
                    <a:lstStyle/>
                    <a:p>
                      <a:pPr algn="ctr">
                        <a:lnSpc>
                          <a:spcPts val="1230"/>
                        </a:lnSpc>
                        <a:spcAft>
                          <a:spcPts val="0"/>
                        </a:spcAft>
                      </a:pPr>
                      <a:r>
                        <a:rPr lang="en-US" sz="1600" dirty="0">
                          <a:latin typeface="Times New Roman" pitchFamily="18" charset="0"/>
                          <a:ea typeface="Times New Roman"/>
                          <a:cs typeface="Times New Roman" pitchFamily="18" charset="0"/>
                        </a:rPr>
                        <a:t>410B</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23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MVI M, 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dirty="0">
                          <a:latin typeface="Times New Roman" pitchFamily="18" charset="0"/>
                          <a:ea typeface="Times New Roman"/>
                          <a:cs typeface="Times New Roman" pitchFamily="18" charset="0"/>
                        </a:rPr>
                        <a:t>Move the memory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09669">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600" dirty="0">
                          <a:latin typeface="Times New Roman" pitchFamily="18" charset="0"/>
                          <a:ea typeface="Times New Roman"/>
                          <a:cs typeface="Times New Roman" pitchFamily="18" charset="0"/>
                        </a:rPr>
                        <a:t>location 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09669">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410C</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smtClean="0">
                          <a:latin typeface="Times New Roman" pitchFamily="18" charset="0"/>
                          <a:ea typeface="Times New Roman"/>
                          <a:cs typeface="Times New Roman" pitchFamily="18" charset="0"/>
                        </a:rPr>
                        <a:t>00</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428604"/>
          <a:ext cx="8001056" cy="3561202"/>
        </p:xfrm>
        <a:graphic>
          <a:graphicData uri="http://schemas.openxmlformats.org/drawingml/2006/table">
            <a:tbl>
              <a:tblPr/>
              <a:tblGrid>
                <a:gridCol w="1577405"/>
                <a:gridCol w="1577405"/>
                <a:gridCol w="1672430"/>
                <a:gridCol w="532137"/>
                <a:gridCol w="2641679"/>
              </a:tblGrid>
              <a:tr h="296767">
                <a:tc>
                  <a:txBody>
                    <a:bodyPr/>
                    <a:lstStyle/>
                    <a:p>
                      <a:pPr algn="ctr">
                        <a:lnSpc>
                          <a:spcPts val="1320"/>
                        </a:lnSpc>
                        <a:spcAft>
                          <a:spcPts val="0"/>
                        </a:spcAft>
                      </a:pPr>
                      <a:r>
                        <a:rPr lang="en-US" sz="1600" dirty="0">
                          <a:latin typeface="Times New Roman"/>
                          <a:ea typeface="Times New Roman"/>
                          <a:cs typeface="Mangal"/>
                        </a:rPr>
                        <a:t>410D</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a:latin typeface="Times New Roman"/>
                          <a:ea typeface="Times New Roman"/>
                          <a:cs typeface="Mangal"/>
                        </a:rPr>
                        <a:t>JMP L2</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a:latin typeface="Times New Roman"/>
                          <a:ea typeface="Times New Roman"/>
                          <a:cs typeface="Mangal"/>
                        </a:rPr>
                        <a:t>C3</a:t>
                      </a:r>
                      <a:endParaRPr lang="en-US" sz="16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a:latin typeface="Times New Roman"/>
                          <a:ea typeface="Times New Roman"/>
                          <a:cs typeface="Mangal"/>
                        </a:rPr>
                        <a:t>Jump to Location L2</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67">
                <a:tc>
                  <a:txBody>
                    <a:bodyPr/>
                    <a:lstStyle/>
                    <a:p>
                      <a:pPr algn="ctr">
                        <a:lnSpc>
                          <a:spcPts val="1320"/>
                        </a:lnSpc>
                        <a:spcAft>
                          <a:spcPts val="0"/>
                        </a:spcAft>
                      </a:pPr>
                      <a:r>
                        <a:rPr lang="en-US" sz="1600" dirty="0" smtClean="0">
                          <a:latin typeface="Times New Roman" pitchFamily="18" charset="0"/>
                          <a:ea typeface="Times New Roman"/>
                          <a:cs typeface="Times New Roman" pitchFamily="18" charset="0"/>
                        </a:rPr>
                        <a:t>410C</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smtClean="0">
                          <a:latin typeface="Calibri"/>
                          <a:ea typeface="Times New Roman"/>
                          <a:cs typeface="Mangal"/>
                        </a:rPr>
                        <a:t>12</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67">
                <a:tc>
                  <a:txBody>
                    <a:bodyPr/>
                    <a:lstStyle/>
                    <a:p>
                      <a:pPr algn="ctr">
                        <a:lnSpc>
                          <a:spcPts val="1320"/>
                        </a:lnSpc>
                        <a:spcAft>
                          <a:spcPts val="0"/>
                        </a:spcAft>
                      </a:pPr>
                      <a:r>
                        <a:rPr lang="en-US" sz="1600" dirty="0" smtClean="0">
                          <a:latin typeface="Times New Roman" pitchFamily="18" charset="0"/>
                          <a:ea typeface="Times New Roman"/>
                          <a:cs typeface="Times New Roman" pitchFamily="18" charset="0"/>
                        </a:rPr>
                        <a:t>410E</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smtClean="0">
                          <a:latin typeface="Calibri"/>
                          <a:ea typeface="Times New Roman"/>
                          <a:cs typeface="Mangal"/>
                        </a:rPr>
                        <a:t>41</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961">
                <a:tc>
                  <a:txBody>
                    <a:bodyPr/>
                    <a:lstStyle/>
                    <a:p>
                      <a:pPr algn="ctr">
                        <a:lnSpc>
                          <a:spcPts val="1230"/>
                        </a:lnSpc>
                        <a:spcAft>
                          <a:spcPts val="0"/>
                        </a:spcAft>
                      </a:pPr>
                      <a:r>
                        <a:rPr lang="en-US" sz="1600" dirty="0">
                          <a:latin typeface="Times New Roman"/>
                          <a:ea typeface="Times New Roman"/>
                          <a:cs typeface="Mangal"/>
                        </a:rPr>
                        <a:t>4110</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ts val="1230"/>
                        </a:lnSpc>
                        <a:spcAft>
                          <a:spcPts val="0"/>
                        </a:spcAft>
                      </a:pPr>
                      <a:r>
                        <a:rPr lang="en-US" sz="1600" dirty="0" smtClean="0">
                          <a:latin typeface="Times New Roman" pitchFamily="18" charset="0"/>
                          <a:ea typeface="Times New Roman"/>
                          <a:cs typeface="Times New Roman" pitchFamily="18" charset="0"/>
                        </a:rPr>
                        <a:t>L1</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dirty="0">
                          <a:latin typeface="Times New Roman"/>
                          <a:ea typeface="Times New Roman"/>
                          <a:cs typeface="Mangal"/>
                        </a:rPr>
                        <a:t>MVI M, 01</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a:latin typeface="Times New Roman"/>
                          <a:ea typeface="Times New Roman"/>
                          <a:cs typeface="Mangal"/>
                        </a:rPr>
                        <a:t>36</a:t>
                      </a:r>
                      <a:endParaRPr lang="en-US" sz="16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ts val="1230"/>
                        </a:lnSpc>
                        <a:spcAft>
                          <a:spcPts val="0"/>
                        </a:spcAft>
                      </a:pPr>
                      <a:r>
                        <a:rPr lang="en-US" sz="1600">
                          <a:latin typeface="Times New Roman"/>
                          <a:ea typeface="Times New Roman"/>
                          <a:cs typeface="Mangal"/>
                        </a:rPr>
                        <a:t>Move the content to 01 to</a:t>
                      </a:r>
                      <a:endParaRPr lang="en-US" sz="16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09669">
                <a:tc>
                  <a:txBody>
                    <a:bodyPr/>
                    <a:lstStyle/>
                    <a:p>
                      <a:pPr algn="ctr">
                        <a:lnSpc>
                          <a:spcPct val="115000"/>
                        </a:lnSpc>
                        <a:spcAft>
                          <a:spcPts val="0"/>
                        </a:spcAft>
                      </a:pPr>
                      <a:endParaRPr lang="en-US" sz="1600" dirty="0">
                        <a:latin typeface="Times New Roman"/>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600">
                          <a:latin typeface="Times New Roman"/>
                          <a:ea typeface="Times New Roman"/>
                          <a:cs typeface="Mangal"/>
                        </a:rPr>
                        <a:t>Memory location</a:t>
                      </a:r>
                      <a:endParaRPr lang="en-US" sz="16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09669">
                <a:tc>
                  <a:txBody>
                    <a:bodyPr/>
                    <a:lstStyle/>
                    <a:p>
                      <a:pPr algn="ctr">
                        <a:lnSpc>
                          <a:spcPct val="115000"/>
                        </a:lnSpc>
                        <a:spcAft>
                          <a:spcPts val="0"/>
                        </a:spcAft>
                      </a:pPr>
                      <a:r>
                        <a:rPr lang="en-US" sz="1600" dirty="0" smtClean="0">
                          <a:latin typeface="Times New Roman"/>
                          <a:ea typeface="Times New Roman"/>
                          <a:cs typeface="Mangal"/>
                        </a:rPr>
                        <a:t>4111</a:t>
                      </a:r>
                      <a:endParaRPr lang="en-US" sz="1600" dirty="0">
                        <a:latin typeface="Times New Roman"/>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a:latin typeface="Times New Roman"/>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smtClean="0">
                          <a:latin typeface="Times New Roman"/>
                          <a:ea typeface="Times New Roman"/>
                          <a:cs typeface="Mangal"/>
                        </a:rPr>
                        <a:t>01</a:t>
                      </a:r>
                      <a:endParaRPr lang="en-US" sz="1600" dirty="0">
                        <a:latin typeface="Times New Roman"/>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67">
                <a:tc>
                  <a:txBody>
                    <a:bodyPr/>
                    <a:lstStyle/>
                    <a:p>
                      <a:pPr algn="ctr">
                        <a:lnSpc>
                          <a:spcPts val="1335"/>
                        </a:lnSpc>
                        <a:spcAft>
                          <a:spcPts val="0"/>
                        </a:spcAft>
                      </a:pPr>
                      <a:r>
                        <a:rPr lang="en-US" sz="1600" dirty="0">
                          <a:latin typeface="Times New Roman"/>
                          <a:ea typeface="Times New Roman"/>
                          <a:cs typeface="Mangal"/>
                        </a:rPr>
                        <a:t>4112</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35"/>
                        </a:lnSpc>
                        <a:spcAft>
                          <a:spcPts val="0"/>
                        </a:spcAft>
                      </a:pPr>
                      <a:r>
                        <a:rPr lang="en-US" sz="1600" dirty="0" smtClean="0">
                          <a:latin typeface="Times New Roman" pitchFamily="18" charset="0"/>
                          <a:ea typeface="Times New Roman"/>
                          <a:cs typeface="Times New Roman" pitchFamily="18" charset="0"/>
                        </a:rPr>
                        <a:t>L2</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35"/>
                        </a:lnSpc>
                        <a:spcAft>
                          <a:spcPts val="0"/>
                        </a:spcAft>
                      </a:pPr>
                      <a:r>
                        <a:rPr lang="en-US" sz="1600" dirty="0">
                          <a:latin typeface="Times New Roman"/>
                          <a:ea typeface="Times New Roman"/>
                          <a:cs typeface="Mangal"/>
                        </a:rPr>
                        <a:t>INX H</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35"/>
                        </a:lnSpc>
                        <a:spcAft>
                          <a:spcPts val="0"/>
                        </a:spcAft>
                      </a:pPr>
                      <a:r>
                        <a:rPr lang="en-US" sz="1600">
                          <a:latin typeface="Times New Roman"/>
                          <a:ea typeface="Times New Roman"/>
                          <a:cs typeface="Mangal"/>
                        </a:rPr>
                        <a:t>23</a:t>
                      </a:r>
                      <a:endParaRPr lang="en-US" sz="16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35"/>
                        </a:lnSpc>
                        <a:spcAft>
                          <a:spcPts val="0"/>
                        </a:spcAft>
                      </a:pPr>
                      <a:r>
                        <a:rPr lang="en-US" sz="1600" dirty="0">
                          <a:latin typeface="Times New Roman"/>
                          <a:ea typeface="Times New Roman"/>
                          <a:cs typeface="Mangal"/>
                        </a:rPr>
                        <a:t>Increment the HL</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67">
                <a:tc>
                  <a:txBody>
                    <a:bodyPr/>
                    <a:lstStyle/>
                    <a:p>
                      <a:pPr algn="ctr">
                        <a:lnSpc>
                          <a:spcPts val="1320"/>
                        </a:lnSpc>
                        <a:spcAft>
                          <a:spcPts val="0"/>
                        </a:spcAft>
                      </a:pPr>
                      <a:r>
                        <a:rPr lang="en-US" sz="1600" dirty="0">
                          <a:latin typeface="Times New Roman"/>
                          <a:ea typeface="Times New Roman"/>
                          <a:cs typeface="Mangal"/>
                        </a:rPr>
                        <a:t>4113</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a:latin typeface="Times New Roman"/>
                          <a:ea typeface="Times New Roman"/>
                          <a:cs typeface="Mangal"/>
                        </a:rPr>
                        <a:t>DCR B</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a:latin typeface="Times New Roman"/>
                          <a:ea typeface="Times New Roman"/>
                          <a:cs typeface="Mangal"/>
                        </a:rPr>
                        <a:t>05</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a:latin typeface="Times New Roman"/>
                          <a:ea typeface="Times New Roman"/>
                          <a:cs typeface="Mangal"/>
                        </a:rPr>
                        <a:t>Decrement to B register</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67">
                <a:tc>
                  <a:txBody>
                    <a:bodyPr/>
                    <a:lstStyle/>
                    <a:p>
                      <a:pPr algn="ctr">
                        <a:lnSpc>
                          <a:spcPts val="1320"/>
                        </a:lnSpc>
                        <a:spcAft>
                          <a:spcPts val="0"/>
                        </a:spcAft>
                      </a:pPr>
                      <a:r>
                        <a:rPr lang="en-US" sz="1600" dirty="0">
                          <a:latin typeface="Times New Roman"/>
                          <a:ea typeface="Times New Roman"/>
                          <a:cs typeface="Mangal"/>
                        </a:rPr>
                        <a:t>4114</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a:latin typeface="Times New Roman"/>
                          <a:ea typeface="Times New Roman"/>
                          <a:cs typeface="Mangal"/>
                        </a:rPr>
                        <a:t>JNZ L3</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a:latin typeface="Times New Roman"/>
                          <a:ea typeface="Times New Roman"/>
                          <a:cs typeface="Mangal"/>
                        </a:rPr>
                        <a:t>C2</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a:latin typeface="Times New Roman"/>
                          <a:ea typeface="Times New Roman"/>
                          <a:cs typeface="Mangal"/>
                        </a:rPr>
                        <a:t>Jump on no zero to L3</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67">
                <a:tc>
                  <a:txBody>
                    <a:bodyPr/>
                    <a:lstStyle/>
                    <a:p>
                      <a:pPr algn="ctr">
                        <a:lnSpc>
                          <a:spcPts val="1320"/>
                        </a:lnSpc>
                        <a:spcAft>
                          <a:spcPts val="0"/>
                        </a:spcAft>
                      </a:pPr>
                      <a:r>
                        <a:rPr lang="en-US" sz="1600" dirty="0" smtClean="0">
                          <a:latin typeface="Calibri"/>
                          <a:ea typeface="Times New Roman"/>
                          <a:cs typeface="Mangal"/>
                        </a:rPr>
                        <a:t>4115</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smtClean="0">
                          <a:latin typeface="Calibri"/>
                          <a:ea typeface="Times New Roman"/>
                          <a:cs typeface="Mangal"/>
                        </a:rPr>
                        <a:t>04</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67">
                <a:tc>
                  <a:txBody>
                    <a:bodyPr/>
                    <a:lstStyle/>
                    <a:p>
                      <a:pPr algn="ctr">
                        <a:lnSpc>
                          <a:spcPts val="1320"/>
                        </a:lnSpc>
                        <a:spcAft>
                          <a:spcPts val="0"/>
                        </a:spcAft>
                      </a:pPr>
                      <a:r>
                        <a:rPr lang="en-US" sz="1600" dirty="0" smtClean="0">
                          <a:latin typeface="Calibri"/>
                          <a:ea typeface="Times New Roman"/>
                          <a:cs typeface="Mangal"/>
                        </a:rPr>
                        <a:t>4116</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endParaRPr lang="en-US" sz="16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r>
                        <a:rPr lang="en-US" sz="1600" dirty="0" smtClean="0">
                          <a:latin typeface="Calibri"/>
                          <a:ea typeface="Times New Roman"/>
                          <a:cs typeface="Mangal"/>
                        </a:rPr>
                        <a:t>41</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20"/>
                        </a:lnSpc>
                        <a:spcAft>
                          <a:spcPts val="0"/>
                        </a:spcAft>
                      </a:pP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67">
                <a:tc>
                  <a:txBody>
                    <a:bodyPr/>
                    <a:lstStyle/>
                    <a:p>
                      <a:pPr algn="ctr">
                        <a:lnSpc>
                          <a:spcPts val="1335"/>
                        </a:lnSpc>
                        <a:spcAft>
                          <a:spcPts val="0"/>
                        </a:spcAft>
                      </a:pPr>
                      <a:r>
                        <a:rPr lang="en-US" sz="1600" dirty="0">
                          <a:latin typeface="Times New Roman"/>
                          <a:ea typeface="Times New Roman"/>
                          <a:cs typeface="Mangal"/>
                        </a:rPr>
                        <a:t>4117</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35"/>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35"/>
                        </a:lnSpc>
                        <a:spcAft>
                          <a:spcPts val="0"/>
                        </a:spcAft>
                      </a:pPr>
                      <a:r>
                        <a:rPr lang="en-US" sz="1600">
                          <a:latin typeface="Times New Roman"/>
                          <a:ea typeface="Times New Roman"/>
                          <a:cs typeface="Mangal"/>
                        </a:rPr>
                        <a:t>HLT</a:t>
                      </a:r>
                      <a:endParaRPr lang="en-US" sz="16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35"/>
                        </a:lnSpc>
                        <a:spcAft>
                          <a:spcPts val="0"/>
                        </a:spcAft>
                      </a:pPr>
                      <a:r>
                        <a:rPr lang="en-US" sz="1600">
                          <a:latin typeface="Times New Roman"/>
                          <a:ea typeface="Times New Roman"/>
                          <a:cs typeface="Mangal"/>
                        </a:rPr>
                        <a:t>76</a:t>
                      </a:r>
                      <a:endParaRPr lang="en-US" sz="160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35"/>
                        </a:lnSpc>
                        <a:spcAft>
                          <a:spcPts val="0"/>
                        </a:spcAft>
                      </a:pPr>
                      <a:r>
                        <a:rPr lang="en-US" sz="1600" dirty="0">
                          <a:latin typeface="Times New Roman"/>
                          <a:ea typeface="Times New Roman"/>
                          <a:cs typeface="Mangal"/>
                        </a:rPr>
                        <a:t>Stop</a:t>
                      </a:r>
                      <a:endParaRPr lang="en-US" sz="1600" dirty="0">
                        <a:latin typeface="Calibri"/>
                        <a:ea typeface="Times New Roman"/>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p:cNvGraphicFramePr>
            <a:graphicFrameLocks noGrp="1"/>
          </p:cNvGraphicFramePr>
          <p:nvPr/>
        </p:nvGraphicFramePr>
        <p:xfrm>
          <a:off x="6000760" y="1142984"/>
          <a:ext cx="1905000" cy="1562862"/>
        </p:xfrm>
        <a:graphic>
          <a:graphicData uri="http://schemas.openxmlformats.org/drawingml/2006/table">
            <a:tbl>
              <a:tblPr/>
              <a:tblGrid>
                <a:gridCol w="876300"/>
                <a:gridCol w="1028700"/>
              </a:tblGrid>
              <a:tr h="181610">
                <a:tc>
                  <a:txBody>
                    <a:bodyPr/>
                    <a:lstStyle/>
                    <a:p>
                      <a:pPr algn="ctr">
                        <a:lnSpc>
                          <a:spcPct val="115000"/>
                        </a:lnSpc>
                        <a:spcAft>
                          <a:spcPts val="0"/>
                        </a:spcAft>
                      </a:pPr>
                      <a:r>
                        <a:rPr lang="en-US" sz="1200" b="1">
                          <a:latin typeface="Times New Roman"/>
                          <a:ea typeface="Times New Roman"/>
                          <a:cs typeface="Mangal"/>
                        </a:rPr>
                        <a:t>ADDRESS</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Times New Roman"/>
                          <a:ea typeface="Times New Roman"/>
                          <a:cs typeface="Mangal"/>
                        </a:rPr>
                        <a:t>DATA</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545">
                <a:tc>
                  <a:txBody>
                    <a:bodyPr/>
                    <a:lstStyle/>
                    <a:p>
                      <a:pPr algn="ctr">
                        <a:lnSpc>
                          <a:spcPts val="1335"/>
                        </a:lnSpc>
                        <a:spcAft>
                          <a:spcPts val="0"/>
                        </a:spcAft>
                      </a:pPr>
                      <a:r>
                        <a:rPr lang="en-US" sz="1200" b="1">
                          <a:latin typeface="Times New Roman"/>
                          <a:ea typeface="Times New Roman"/>
                          <a:cs typeface="Mangal"/>
                        </a:rPr>
                        <a:t>4501</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35"/>
                        </a:lnSpc>
                        <a:spcAft>
                          <a:spcPts val="0"/>
                        </a:spcAft>
                      </a:pPr>
                      <a:r>
                        <a:rPr lang="en-US" sz="1200" b="1">
                          <a:latin typeface="Times New Roman"/>
                          <a:ea typeface="Times New Roman"/>
                          <a:cs typeface="Mangal"/>
                        </a:rPr>
                        <a:t>01</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910">
                <a:tc>
                  <a:txBody>
                    <a:bodyPr/>
                    <a:lstStyle/>
                    <a:p>
                      <a:pPr algn="ctr">
                        <a:lnSpc>
                          <a:spcPts val="1320"/>
                        </a:lnSpc>
                        <a:spcAft>
                          <a:spcPts val="0"/>
                        </a:spcAft>
                      </a:pPr>
                      <a:r>
                        <a:rPr lang="en-US" sz="1200" b="1">
                          <a:latin typeface="Times New Roman"/>
                          <a:ea typeface="Times New Roman"/>
                          <a:cs typeface="Mangal"/>
                        </a:rPr>
                        <a:t>4502</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r>
                        <a:rPr lang="en-US" sz="1200" b="1">
                          <a:latin typeface="Times New Roman"/>
                          <a:ea typeface="Times New Roman"/>
                          <a:cs typeface="Mangal"/>
                        </a:rPr>
                        <a:t>01</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910">
                <a:tc>
                  <a:txBody>
                    <a:bodyPr/>
                    <a:lstStyle/>
                    <a:p>
                      <a:pPr algn="ctr">
                        <a:lnSpc>
                          <a:spcPts val="1320"/>
                        </a:lnSpc>
                        <a:spcAft>
                          <a:spcPts val="0"/>
                        </a:spcAft>
                      </a:pPr>
                      <a:r>
                        <a:rPr lang="en-US" sz="1200" b="1">
                          <a:latin typeface="Times New Roman"/>
                          <a:ea typeface="Times New Roman"/>
                          <a:cs typeface="Mangal"/>
                        </a:rPr>
                        <a:t>4503</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r>
                        <a:rPr lang="en-US" sz="1200" b="1">
                          <a:latin typeface="Times New Roman"/>
                          <a:ea typeface="Times New Roman"/>
                          <a:cs typeface="Mangal"/>
                        </a:rPr>
                        <a:t>01</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545">
                <a:tc>
                  <a:txBody>
                    <a:bodyPr/>
                    <a:lstStyle/>
                    <a:p>
                      <a:pPr algn="ctr">
                        <a:lnSpc>
                          <a:spcPts val="1335"/>
                        </a:lnSpc>
                        <a:spcAft>
                          <a:spcPts val="0"/>
                        </a:spcAft>
                      </a:pPr>
                      <a:r>
                        <a:rPr lang="en-US" sz="1200" b="1">
                          <a:latin typeface="Times New Roman"/>
                          <a:ea typeface="Times New Roman"/>
                          <a:cs typeface="Mangal"/>
                        </a:rPr>
                        <a:t>4504</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35"/>
                        </a:lnSpc>
                        <a:spcAft>
                          <a:spcPts val="0"/>
                        </a:spcAft>
                      </a:pPr>
                      <a:r>
                        <a:rPr lang="en-US" sz="1200" b="1">
                          <a:latin typeface="Times New Roman"/>
                          <a:ea typeface="Times New Roman"/>
                          <a:cs typeface="Mangal"/>
                        </a:rPr>
                        <a:t>01</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910">
                <a:tc>
                  <a:txBody>
                    <a:bodyPr/>
                    <a:lstStyle/>
                    <a:p>
                      <a:pPr algn="ctr">
                        <a:lnSpc>
                          <a:spcPts val="1320"/>
                        </a:lnSpc>
                        <a:spcAft>
                          <a:spcPts val="0"/>
                        </a:spcAft>
                      </a:pPr>
                      <a:r>
                        <a:rPr lang="en-US" sz="1200" b="1">
                          <a:latin typeface="Times New Roman"/>
                          <a:ea typeface="Times New Roman"/>
                          <a:cs typeface="Mangal"/>
                        </a:rPr>
                        <a:t>4505</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r>
                        <a:rPr lang="en-US" sz="1200" b="1">
                          <a:latin typeface="Times New Roman"/>
                          <a:ea typeface="Times New Roman"/>
                          <a:cs typeface="Mangal"/>
                        </a:rPr>
                        <a:t>01</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910">
                <a:tc>
                  <a:txBody>
                    <a:bodyPr/>
                    <a:lstStyle/>
                    <a:p>
                      <a:pPr algn="ctr">
                        <a:lnSpc>
                          <a:spcPts val="1320"/>
                        </a:lnSpc>
                        <a:spcAft>
                          <a:spcPts val="0"/>
                        </a:spcAft>
                      </a:pPr>
                      <a:r>
                        <a:rPr lang="en-US" sz="1200" b="1">
                          <a:latin typeface="Times New Roman"/>
                          <a:ea typeface="Times New Roman"/>
                          <a:cs typeface="Mangal"/>
                        </a:rPr>
                        <a:t>4506</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r>
                        <a:rPr lang="en-US" sz="1200" b="1">
                          <a:latin typeface="Times New Roman"/>
                          <a:ea typeface="Times New Roman"/>
                          <a:cs typeface="Mangal"/>
                        </a:rPr>
                        <a:t>01</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910">
                <a:tc>
                  <a:txBody>
                    <a:bodyPr/>
                    <a:lstStyle/>
                    <a:p>
                      <a:pPr algn="ctr">
                        <a:lnSpc>
                          <a:spcPts val="1320"/>
                        </a:lnSpc>
                        <a:spcAft>
                          <a:spcPts val="0"/>
                        </a:spcAft>
                      </a:pPr>
                      <a:r>
                        <a:rPr lang="en-US" sz="1200" b="1">
                          <a:latin typeface="Times New Roman"/>
                          <a:ea typeface="Times New Roman"/>
                          <a:cs typeface="Mangal"/>
                        </a:rPr>
                        <a:t>4507</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r>
                        <a:rPr lang="en-US" sz="1200" b="1">
                          <a:latin typeface="Times New Roman"/>
                          <a:ea typeface="Times New Roman"/>
                          <a:cs typeface="Mangal"/>
                        </a:rPr>
                        <a:t>01</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910">
                <a:tc>
                  <a:txBody>
                    <a:bodyPr/>
                    <a:lstStyle/>
                    <a:p>
                      <a:pPr algn="ctr">
                        <a:lnSpc>
                          <a:spcPts val="1320"/>
                        </a:lnSpc>
                        <a:spcAft>
                          <a:spcPts val="0"/>
                        </a:spcAft>
                      </a:pPr>
                      <a:r>
                        <a:rPr lang="en-US" sz="1200" b="1">
                          <a:latin typeface="Times New Roman"/>
                          <a:ea typeface="Times New Roman"/>
                          <a:cs typeface="Mangal"/>
                        </a:rPr>
                        <a:t>4508</a:t>
                      </a:r>
                      <a:endParaRPr lang="en-US" sz="11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20"/>
                        </a:lnSpc>
                        <a:spcAft>
                          <a:spcPts val="0"/>
                        </a:spcAft>
                      </a:pPr>
                      <a:r>
                        <a:rPr lang="en-US" sz="1200" b="1" dirty="0">
                          <a:latin typeface="Times New Roman"/>
                          <a:ea typeface="Times New Roman"/>
                          <a:cs typeface="Mangal"/>
                        </a:rPr>
                        <a:t>01</a:t>
                      </a:r>
                      <a:endParaRPr lang="en-US" sz="11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8" name="Table 27"/>
          <p:cNvGraphicFramePr>
            <a:graphicFrameLocks noGrp="1"/>
          </p:cNvGraphicFramePr>
          <p:nvPr/>
        </p:nvGraphicFramePr>
        <p:xfrm>
          <a:off x="571472" y="1643050"/>
          <a:ext cx="2500330" cy="741680"/>
        </p:xfrm>
        <a:graphic>
          <a:graphicData uri="http://schemas.openxmlformats.org/drawingml/2006/table">
            <a:tbl>
              <a:tblPr firstRow="1" bandRow="1">
                <a:tableStyleId>{5940675A-B579-460E-94D1-54222C63F5DA}</a:tableStyleId>
              </a:tblPr>
              <a:tblGrid>
                <a:gridCol w="1250165"/>
                <a:gridCol w="1250165"/>
              </a:tblGrid>
              <a:tr h="370840">
                <a:tc>
                  <a:txBody>
                    <a:bodyPr/>
                    <a:lstStyle/>
                    <a:p>
                      <a:pPr algn="ctr"/>
                      <a:r>
                        <a:rPr lang="en-US" sz="1600" dirty="0" smtClean="0"/>
                        <a:t>ADDRESS</a:t>
                      </a:r>
                      <a:endParaRPr lang="en-US" sz="1600" dirty="0"/>
                    </a:p>
                  </a:txBody>
                  <a:tcPr/>
                </a:tc>
                <a:tc>
                  <a:txBody>
                    <a:bodyPr/>
                    <a:lstStyle/>
                    <a:p>
                      <a:pPr algn="ctr"/>
                      <a:r>
                        <a:rPr lang="en-US" sz="1600" dirty="0" smtClean="0"/>
                        <a:t>DATA</a:t>
                      </a:r>
                      <a:endParaRPr lang="en-US" sz="1600" dirty="0"/>
                    </a:p>
                  </a:txBody>
                  <a:tcPr/>
                </a:tc>
              </a:tr>
              <a:tr h="370840">
                <a:tc>
                  <a:txBody>
                    <a:bodyPr/>
                    <a:lstStyle/>
                    <a:p>
                      <a:pPr algn="ctr"/>
                      <a:r>
                        <a:rPr lang="en-US" sz="1600" dirty="0" smtClean="0"/>
                        <a:t>4500</a:t>
                      </a:r>
                      <a:endParaRPr lang="en-US" sz="1600" dirty="0"/>
                    </a:p>
                  </a:txBody>
                  <a:tcPr/>
                </a:tc>
                <a:tc>
                  <a:txBody>
                    <a:bodyPr/>
                    <a:lstStyle/>
                    <a:p>
                      <a:pPr algn="ctr"/>
                      <a:r>
                        <a:rPr lang="en-US" sz="1600" dirty="0" smtClean="0"/>
                        <a:t>FF</a:t>
                      </a:r>
                      <a:endParaRPr lang="en-US" sz="1600" dirty="0"/>
                    </a:p>
                  </a:txBody>
                  <a:tcPr/>
                </a:tc>
              </a:tr>
            </a:tbl>
          </a:graphicData>
        </a:graphic>
      </p:graphicFrame>
      <p:sp>
        <p:nvSpPr>
          <p:cNvPr id="29" name="TextBox 28"/>
          <p:cNvSpPr txBox="1"/>
          <p:nvPr/>
        </p:nvSpPr>
        <p:spPr>
          <a:xfrm>
            <a:off x="571472" y="571480"/>
            <a:ext cx="2428892" cy="369332"/>
          </a:xfrm>
          <a:prstGeom prst="rect">
            <a:avLst/>
          </a:prstGeom>
          <a:noFill/>
        </p:spPr>
        <p:txBody>
          <a:bodyPr wrap="square" rtlCol="0">
            <a:spAutoFit/>
          </a:bodyPr>
          <a:lstStyle/>
          <a:p>
            <a:endParaRPr lang="en-US" dirty="0"/>
          </a:p>
        </p:txBody>
      </p:sp>
      <p:sp>
        <p:nvSpPr>
          <p:cNvPr id="31" name="TextBox 30"/>
          <p:cNvSpPr txBox="1"/>
          <p:nvPr/>
        </p:nvSpPr>
        <p:spPr>
          <a:xfrm>
            <a:off x="723872" y="723880"/>
            <a:ext cx="2428892" cy="369332"/>
          </a:xfrm>
          <a:prstGeom prst="rect">
            <a:avLst/>
          </a:prstGeom>
          <a:noFill/>
        </p:spPr>
        <p:txBody>
          <a:bodyPr wrap="square" rtlCol="0">
            <a:spAutoFit/>
          </a:bodyPr>
          <a:lstStyle/>
          <a:p>
            <a:r>
              <a:rPr lang="en-US" dirty="0" smtClean="0"/>
              <a:t>Before Execution :-</a:t>
            </a:r>
            <a:endParaRPr lang="en-US" dirty="0"/>
          </a:p>
        </p:txBody>
      </p:sp>
      <p:sp>
        <p:nvSpPr>
          <p:cNvPr id="32" name="Rectangle 31"/>
          <p:cNvSpPr/>
          <p:nvPr/>
        </p:nvSpPr>
        <p:spPr>
          <a:xfrm>
            <a:off x="5572132" y="571480"/>
            <a:ext cx="1864036" cy="369332"/>
          </a:xfrm>
          <a:prstGeom prst="rect">
            <a:avLst/>
          </a:prstGeom>
        </p:spPr>
        <p:txBody>
          <a:bodyPr wrap="none">
            <a:spAutoFit/>
          </a:bodyPr>
          <a:lstStyle/>
          <a:p>
            <a:r>
              <a:rPr lang="en-US" dirty="0" smtClean="0"/>
              <a:t>After  Execution :-</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4250394" cy="430887"/>
          </a:xfrm>
          <a:prstGeom prst="rect">
            <a:avLst/>
          </a:prstGeom>
        </p:spPr>
        <p:txBody>
          <a:bodyPr wrap="none">
            <a:spAutoFit/>
          </a:bodyPr>
          <a:lstStyle/>
          <a:p>
            <a:r>
              <a:rPr lang="en-US" dirty="0" smtClean="0"/>
              <a:t> </a:t>
            </a:r>
            <a:r>
              <a:rPr lang="en-US" sz="2200" dirty="0" smtClean="0"/>
              <a:t>d) Hexadecimal to ASCII conversion</a:t>
            </a:r>
            <a:endParaRPr lang="en-US" sz="2200" dirty="0"/>
          </a:p>
        </p:txBody>
      </p:sp>
      <p:sp>
        <p:nvSpPr>
          <p:cNvPr id="141313" name="Rectangle 1"/>
          <p:cNvSpPr>
            <a:spLocks noChangeArrowheads="1"/>
          </p:cNvSpPr>
          <p:nvPr/>
        </p:nvSpPr>
        <p:spPr bwMode="auto">
          <a:xfrm>
            <a:off x="428596" y="928670"/>
            <a:ext cx="6826677" cy="1754326"/>
          </a:xfrm>
          <a:prstGeom prst="rect">
            <a:avLst/>
          </a:prstGeom>
          <a:solidFill>
            <a:srgbClr val="FCFCFC"/>
          </a:solidFill>
          <a:ln w="9525">
            <a:noFill/>
            <a:miter lim="800000"/>
            <a:headEnd/>
            <a:tailEnd/>
          </a:ln>
          <a:effectLst/>
        </p:spPr>
        <p:txBody>
          <a:bodyPr vert="horz" wrap="none" lIns="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1)      Load the HEX value in to the accumulator.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2)      Compare the number with 0A.</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3)      If number &lt; 0A then jump to step 7.</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4)      Add 07</a:t>
            </a:r>
            <a:r>
              <a:rPr kumimoji="0" lang="en-US" b="0" i="0" u="none" strike="noStrike" cap="none" normalizeH="0" baseline="-30000" dirty="0" smtClean="0">
                <a:ln>
                  <a:noFill/>
                </a:ln>
                <a:solidFill>
                  <a:srgbClr val="000000"/>
                </a:solidFill>
                <a:effectLst/>
                <a:latin typeface="Times New Roman" pitchFamily="18" charset="0"/>
                <a:cs typeface="Times New Roman" pitchFamily="18" charset="0"/>
              </a:rPr>
              <a:t>H </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with the number and store the result in the accumulator.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5)      Store the result in memory.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6)      Terminate the program.</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182880"/>
          <a:ext cx="8643999" cy="6827520"/>
        </p:xfrm>
        <a:graphic>
          <a:graphicData uri="http://schemas.openxmlformats.org/drawingml/2006/table">
            <a:tbl>
              <a:tblPr>
                <a:tableStyleId>{5940675A-B579-460E-94D1-54222C63F5DA}</a:tableStyleId>
              </a:tblPr>
              <a:tblGrid>
                <a:gridCol w="1230345"/>
                <a:gridCol w="1046199"/>
                <a:gridCol w="2059900"/>
                <a:gridCol w="1122022"/>
                <a:gridCol w="3185533"/>
              </a:tblGrid>
              <a:tr h="188506">
                <a:tc>
                  <a:txBody>
                    <a:bodyPr/>
                    <a:lstStyle/>
                    <a:p>
                      <a:pPr algn="ctr">
                        <a:spcAft>
                          <a:spcPts val="0"/>
                        </a:spcAft>
                      </a:pPr>
                      <a:r>
                        <a:rPr lang="en-US" sz="1400" dirty="0"/>
                        <a:t>MEMORY</a:t>
                      </a:r>
                    </a:p>
                  </a:txBody>
                  <a:tcPr marL="31750" marR="31750" marT="0" marB="0"/>
                </a:tc>
                <a:tc>
                  <a:txBody>
                    <a:bodyPr/>
                    <a:lstStyle/>
                    <a:p>
                      <a:pPr algn="ctr">
                        <a:spcAft>
                          <a:spcPts val="0"/>
                        </a:spcAft>
                      </a:pPr>
                      <a:r>
                        <a:rPr lang="en-US" sz="1400" dirty="0"/>
                        <a:t>LABEL</a:t>
                      </a:r>
                    </a:p>
                  </a:txBody>
                  <a:tcPr marL="31750" marR="31750" marT="0" marB="0"/>
                </a:tc>
                <a:tc>
                  <a:txBody>
                    <a:bodyPr/>
                    <a:lstStyle/>
                    <a:p>
                      <a:pPr algn="ctr">
                        <a:spcAft>
                          <a:spcPts val="0"/>
                        </a:spcAft>
                      </a:pPr>
                      <a:r>
                        <a:rPr lang="en-US" sz="1400"/>
                        <a:t>MNEMONIC</a:t>
                      </a:r>
                    </a:p>
                  </a:txBody>
                  <a:tcPr marL="31750" marR="31750" marT="0" marB="0"/>
                </a:tc>
                <a:tc>
                  <a:txBody>
                    <a:bodyPr/>
                    <a:lstStyle/>
                    <a:p>
                      <a:pPr algn="ctr">
                        <a:spcAft>
                          <a:spcPts val="0"/>
                        </a:spcAft>
                      </a:pPr>
                      <a:r>
                        <a:rPr lang="en-US" sz="1400"/>
                        <a:t>HEX CODE</a:t>
                      </a:r>
                    </a:p>
                  </a:txBody>
                  <a:tcPr marL="31750" marR="31750" marT="0" marB="0"/>
                </a:tc>
                <a:tc>
                  <a:txBody>
                    <a:bodyPr/>
                    <a:lstStyle/>
                    <a:p>
                      <a:pPr algn="ctr">
                        <a:spcAft>
                          <a:spcPts val="0"/>
                        </a:spcAft>
                      </a:pPr>
                      <a:r>
                        <a:rPr lang="en-US" sz="1400"/>
                        <a:t>COMMENT</a:t>
                      </a:r>
                    </a:p>
                  </a:txBody>
                  <a:tcPr marL="31750" marR="31750" marT="0" marB="0"/>
                </a:tc>
              </a:tr>
              <a:tr h="377013">
                <a:tc>
                  <a:txBody>
                    <a:bodyPr/>
                    <a:lstStyle/>
                    <a:p>
                      <a:pPr algn="ctr">
                        <a:spcAft>
                          <a:spcPts val="0"/>
                        </a:spcAft>
                      </a:pPr>
                      <a:r>
                        <a:rPr lang="en-US" sz="1400" dirty="0"/>
                        <a:t>4300</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a:t>LDA 4400</a:t>
                      </a:r>
                    </a:p>
                  </a:txBody>
                  <a:tcPr marL="31750" marR="31750" marT="0" marB="0" anchor="ctr"/>
                </a:tc>
                <a:tc>
                  <a:txBody>
                    <a:bodyPr/>
                    <a:lstStyle/>
                    <a:p>
                      <a:pPr algn="ctr">
                        <a:spcAft>
                          <a:spcPts val="0"/>
                        </a:spcAft>
                      </a:pPr>
                      <a:r>
                        <a:rPr lang="en-US" sz="1400"/>
                        <a:t>3A</a:t>
                      </a:r>
                    </a:p>
                  </a:txBody>
                  <a:tcPr marL="31750" marR="31750" marT="0" marB="0" anchor="ctr"/>
                </a:tc>
                <a:tc rowSpan="3">
                  <a:txBody>
                    <a:bodyPr/>
                    <a:lstStyle/>
                    <a:p>
                      <a:pPr algn="ctr">
                        <a:spcAft>
                          <a:spcPts val="0"/>
                        </a:spcAft>
                      </a:pPr>
                      <a:r>
                        <a:rPr lang="en-US" sz="1400"/>
                        <a:t>Load the HEX value to the accumulator</a:t>
                      </a:r>
                    </a:p>
                  </a:txBody>
                  <a:tcPr marL="31750" marR="31750" marT="0" marB="0" anchor="ctr"/>
                </a:tc>
              </a:tr>
              <a:tr h="377013">
                <a:tc>
                  <a:txBody>
                    <a:bodyPr/>
                    <a:lstStyle/>
                    <a:p>
                      <a:pPr algn="ctr">
                        <a:spcAft>
                          <a:spcPts val="0"/>
                        </a:spcAft>
                      </a:pPr>
                      <a:r>
                        <a:rPr lang="en-US" sz="1400" dirty="0"/>
                        <a:t>4301</a:t>
                      </a:r>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a:t>00</a:t>
                      </a:r>
                    </a:p>
                  </a:txBody>
                  <a:tcPr marL="31750" marR="31750" marT="0" marB="0" anchor="ctr"/>
                </a:tc>
                <a:tc vMerge="1">
                  <a:txBody>
                    <a:bodyPr/>
                    <a:lstStyle/>
                    <a:p>
                      <a:endParaRPr lang="en-US"/>
                    </a:p>
                  </a:txBody>
                  <a:tcPr/>
                </a:tc>
              </a:tr>
              <a:tr h="377013">
                <a:tc>
                  <a:txBody>
                    <a:bodyPr/>
                    <a:lstStyle/>
                    <a:p>
                      <a:pPr algn="ctr">
                        <a:spcAft>
                          <a:spcPts val="0"/>
                        </a:spcAft>
                      </a:pPr>
                      <a:r>
                        <a:rPr lang="en-US" sz="1400" dirty="0"/>
                        <a:t>4302</a:t>
                      </a:r>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a:t>44</a:t>
                      </a:r>
                    </a:p>
                  </a:txBody>
                  <a:tcPr marL="31750" marR="31750" marT="0" marB="0" anchor="ctr"/>
                </a:tc>
                <a:tc vMerge="1">
                  <a:txBody>
                    <a:bodyPr/>
                    <a:lstStyle/>
                    <a:p>
                      <a:endParaRPr lang="en-US"/>
                    </a:p>
                  </a:txBody>
                  <a:tcPr/>
                </a:tc>
              </a:tr>
              <a:tr h="377013">
                <a:tc>
                  <a:txBody>
                    <a:bodyPr/>
                    <a:lstStyle/>
                    <a:p>
                      <a:pPr algn="ctr">
                        <a:spcAft>
                          <a:spcPts val="0"/>
                        </a:spcAft>
                      </a:pPr>
                      <a:r>
                        <a:rPr lang="en-US" sz="1400"/>
                        <a:t>4303</a:t>
                      </a:r>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dirty="0"/>
                        <a:t>CPI 0A</a:t>
                      </a:r>
                    </a:p>
                  </a:txBody>
                  <a:tcPr marL="31750" marR="31750" marT="0" marB="0" anchor="ctr"/>
                </a:tc>
                <a:tc>
                  <a:txBody>
                    <a:bodyPr/>
                    <a:lstStyle/>
                    <a:p>
                      <a:pPr algn="ctr">
                        <a:spcAft>
                          <a:spcPts val="0"/>
                        </a:spcAft>
                      </a:pPr>
                      <a:r>
                        <a:rPr lang="en-US" sz="1400"/>
                        <a:t>FE</a:t>
                      </a:r>
                    </a:p>
                  </a:txBody>
                  <a:tcPr marL="31750" marR="31750" marT="0" marB="0" anchor="ctr"/>
                </a:tc>
                <a:tc rowSpan="2">
                  <a:txBody>
                    <a:bodyPr/>
                    <a:lstStyle/>
                    <a:p>
                      <a:pPr algn="ctr">
                        <a:spcAft>
                          <a:spcPts val="0"/>
                        </a:spcAft>
                      </a:pPr>
                      <a:r>
                        <a:rPr lang="en-US" sz="1400"/>
                        <a:t>Compare accumulator with 0A</a:t>
                      </a:r>
                    </a:p>
                  </a:txBody>
                  <a:tcPr marL="31750" marR="31750" marT="0" marB="0" anchor="ctr"/>
                </a:tc>
              </a:tr>
              <a:tr h="377013">
                <a:tc>
                  <a:txBody>
                    <a:bodyPr/>
                    <a:lstStyle/>
                    <a:p>
                      <a:pPr algn="ctr">
                        <a:spcAft>
                          <a:spcPts val="0"/>
                        </a:spcAft>
                      </a:pPr>
                      <a:r>
                        <a:rPr lang="en-US" sz="1400"/>
                        <a:t>4304</a:t>
                      </a:r>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a:t>0A</a:t>
                      </a:r>
                    </a:p>
                  </a:txBody>
                  <a:tcPr marL="31750" marR="31750" marT="0" marB="0" anchor="ctr"/>
                </a:tc>
                <a:tc vMerge="1">
                  <a:txBody>
                    <a:bodyPr/>
                    <a:lstStyle/>
                    <a:p>
                      <a:endParaRPr lang="en-US"/>
                    </a:p>
                  </a:txBody>
                  <a:tcPr/>
                </a:tc>
              </a:tr>
              <a:tr h="377013">
                <a:tc>
                  <a:txBody>
                    <a:bodyPr/>
                    <a:lstStyle/>
                    <a:p>
                      <a:pPr algn="ctr">
                        <a:spcAft>
                          <a:spcPts val="0"/>
                        </a:spcAft>
                      </a:pPr>
                      <a:r>
                        <a:rPr lang="en-US" sz="1400"/>
                        <a:t>4305</a:t>
                      </a:r>
                    </a:p>
                  </a:txBody>
                  <a:tcPr marL="31750" marR="31750" marT="0" marB="0" anchor="ctr"/>
                </a:tc>
                <a:tc>
                  <a:txBody>
                    <a:bodyPr/>
                    <a:lstStyle/>
                    <a:p>
                      <a:pP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dirty="0"/>
                        <a:t>JC AHEAD</a:t>
                      </a:r>
                    </a:p>
                  </a:txBody>
                  <a:tcPr marL="31750" marR="31750" marT="0" marB="0" anchor="ctr"/>
                </a:tc>
                <a:tc>
                  <a:txBody>
                    <a:bodyPr/>
                    <a:lstStyle/>
                    <a:p>
                      <a:pPr algn="ctr">
                        <a:spcAft>
                          <a:spcPts val="0"/>
                        </a:spcAft>
                      </a:pPr>
                      <a:r>
                        <a:rPr lang="en-US" sz="1400"/>
                        <a:t>DA</a:t>
                      </a:r>
                    </a:p>
                  </a:txBody>
                  <a:tcPr marL="31750" marR="31750" marT="0" marB="0" anchor="ctr"/>
                </a:tc>
                <a:tc rowSpan="3">
                  <a:txBody>
                    <a:bodyPr/>
                    <a:lstStyle/>
                    <a:p>
                      <a:pPr algn="ctr">
                        <a:spcAft>
                          <a:spcPts val="0"/>
                        </a:spcAft>
                      </a:pPr>
                      <a:r>
                        <a:rPr lang="en-US" sz="1400"/>
                        <a:t>Jump on carry to the label AHEAD</a:t>
                      </a:r>
                    </a:p>
                  </a:txBody>
                  <a:tcPr marL="31750" marR="31750" marT="0" marB="0" anchor="ctr"/>
                </a:tc>
              </a:tr>
              <a:tr h="377013">
                <a:tc>
                  <a:txBody>
                    <a:bodyPr/>
                    <a:lstStyle/>
                    <a:p>
                      <a:pPr algn="ctr">
                        <a:spcAft>
                          <a:spcPts val="0"/>
                        </a:spcAft>
                      </a:pPr>
                      <a:r>
                        <a:rPr lang="en-US" sz="1400"/>
                        <a:t>4306</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dirty="0"/>
                        <a:t>0A</a:t>
                      </a:r>
                    </a:p>
                  </a:txBody>
                  <a:tcPr marL="31750" marR="31750" marT="0" marB="0" anchor="ctr"/>
                </a:tc>
                <a:tc vMerge="1">
                  <a:txBody>
                    <a:bodyPr/>
                    <a:lstStyle/>
                    <a:p>
                      <a:endParaRPr lang="en-US"/>
                    </a:p>
                  </a:txBody>
                  <a:tcPr/>
                </a:tc>
              </a:tr>
              <a:tr h="377013">
                <a:tc>
                  <a:txBody>
                    <a:bodyPr/>
                    <a:lstStyle/>
                    <a:p>
                      <a:pPr algn="ctr">
                        <a:spcAft>
                          <a:spcPts val="0"/>
                        </a:spcAft>
                      </a:pPr>
                      <a:r>
                        <a:rPr lang="en-US" sz="1400"/>
                        <a:t>4307</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dirty="0"/>
                        <a:t>43</a:t>
                      </a:r>
                    </a:p>
                  </a:txBody>
                  <a:tcPr marL="31750" marR="31750" marT="0" marB="0" anchor="ctr"/>
                </a:tc>
                <a:tc vMerge="1">
                  <a:txBody>
                    <a:bodyPr/>
                    <a:lstStyle/>
                    <a:p>
                      <a:endParaRPr lang="en-US"/>
                    </a:p>
                  </a:txBody>
                  <a:tcPr/>
                </a:tc>
              </a:tr>
              <a:tr h="377013">
                <a:tc>
                  <a:txBody>
                    <a:bodyPr/>
                    <a:lstStyle/>
                    <a:p>
                      <a:pPr algn="ctr">
                        <a:spcAft>
                          <a:spcPts val="0"/>
                        </a:spcAft>
                      </a:pPr>
                      <a:r>
                        <a:rPr lang="en-US" sz="1400"/>
                        <a:t>4308</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dirty="0"/>
                        <a:t>ADI O7</a:t>
                      </a:r>
                    </a:p>
                  </a:txBody>
                  <a:tcPr marL="31750" marR="31750" marT="0" marB="0" anchor="ctr"/>
                </a:tc>
                <a:tc>
                  <a:txBody>
                    <a:bodyPr/>
                    <a:lstStyle/>
                    <a:p>
                      <a:pPr algn="ctr">
                        <a:spcAft>
                          <a:spcPts val="0"/>
                        </a:spcAft>
                      </a:pPr>
                      <a:r>
                        <a:rPr lang="en-US" sz="1400" dirty="0"/>
                        <a:t>C6</a:t>
                      </a:r>
                    </a:p>
                  </a:txBody>
                  <a:tcPr marL="31750" marR="31750" marT="0" marB="0" anchor="ctr"/>
                </a:tc>
                <a:tc rowSpan="2">
                  <a:txBody>
                    <a:bodyPr/>
                    <a:lstStyle/>
                    <a:p>
                      <a:pPr algn="ctr">
                        <a:spcAft>
                          <a:spcPts val="0"/>
                        </a:spcAft>
                      </a:pPr>
                      <a:r>
                        <a:rPr lang="en-US" sz="1400" dirty="0"/>
                        <a:t>Add 07</a:t>
                      </a:r>
                      <a:r>
                        <a:rPr lang="en-US" sz="1400" baseline="-25000" dirty="0"/>
                        <a:t>H</a:t>
                      </a:r>
                      <a:r>
                        <a:rPr lang="en-US" sz="1400" dirty="0"/>
                        <a:t> with the accumulator content</a:t>
                      </a:r>
                    </a:p>
                  </a:txBody>
                  <a:tcPr marL="31750" marR="31750" marT="0" marB="0" anchor="ctr"/>
                </a:tc>
              </a:tr>
              <a:tr h="377013">
                <a:tc>
                  <a:txBody>
                    <a:bodyPr/>
                    <a:lstStyle/>
                    <a:p>
                      <a:pPr algn="ctr">
                        <a:spcAft>
                          <a:spcPts val="0"/>
                        </a:spcAft>
                      </a:pPr>
                      <a:r>
                        <a:rPr lang="en-US" sz="1400"/>
                        <a:t>4309</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dirty="0"/>
                        <a:t/>
                      </a:r>
                      <a:br>
                        <a:rPr lang="en-US" sz="1400" dirty="0"/>
                      </a:br>
                      <a:endParaRPr lang="en-US" sz="1400" dirty="0"/>
                    </a:p>
                  </a:txBody>
                  <a:tcPr marL="31750" marR="31750" marT="0" marB="0" anchor="ctr"/>
                </a:tc>
                <a:tc>
                  <a:txBody>
                    <a:bodyPr/>
                    <a:lstStyle/>
                    <a:p>
                      <a:pPr algn="ctr">
                        <a:spcAft>
                          <a:spcPts val="0"/>
                        </a:spcAft>
                      </a:pPr>
                      <a:r>
                        <a:rPr lang="en-US" sz="1400" dirty="0"/>
                        <a:t>07</a:t>
                      </a:r>
                    </a:p>
                  </a:txBody>
                  <a:tcPr marL="31750" marR="31750" marT="0" marB="0" anchor="ctr"/>
                </a:tc>
                <a:tc vMerge="1">
                  <a:txBody>
                    <a:bodyPr/>
                    <a:lstStyle/>
                    <a:p>
                      <a:endParaRPr lang="en-US"/>
                    </a:p>
                  </a:txBody>
                  <a:tcPr/>
                </a:tc>
              </a:tr>
              <a:tr h="188506">
                <a:tc>
                  <a:txBody>
                    <a:bodyPr/>
                    <a:lstStyle/>
                    <a:p>
                      <a:pPr algn="ctr">
                        <a:spcAft>
                          <a:spcPts val="0"/>
                        </a:spcAft>
                      </a:pPr>
                      <a:r>
                        <a:rPr lang="en-US" sz="1400"/>
                        <a:t>430A</a:t>
                      </a:r>
                    </a:p>
                  </a:txBody>
                  <a:tcPr marL="31750" marR="31750" marT="0" marB="0" anchor="ctr"/>
                </a:tc>
                <a:tc>
                  <a:txBody>
                    <a:bodyPr/>
                    <a:lstStyle/>
                    <a:p>
                      <a:pPr algn="ctr">
                        <a:spcAft>
                          <a:spcPts val="0"/>
                        </a:spcAft>
                      </a:pPr>
                      <a:r>
                        <a:rPr lang="en-US" sz="1400"/>
                        <a:t>AHEAD</a:t>
                      </a:r>
                    </a:p>
                  </a:txBody>
                  <a:tcPr marL="31750" marR="31750" marT="0" marB="0" anchor="ctr"/>
                </a:tc>
                <a:tc>
                  <a:txBody>
                    <a:bodyPr/>
                    <a:lstStyle/>
                    <a:p>
                      <a:pPr algn="ctr">
                        <a:spcAft>
                          <a:spcPts val="0"/>
                        </a:spcAft>
                      </a:pPr>
                      <a:r>
                        <a:rPr lang="en-US" sz="1400"/>
                        <a:t>ADI 30</a:t>
                      </a:r>
                    </a:p>
                  </a:txBody>
                  <a:tcPr marL="31750" marR="31750" marT="0" marB="0" anchor="ctr"/>
                </a:tc>
                <a:tc>
                  <a:txBody>
                    <a:bodyPr/>
                    <a:lstStyle/>
                    <a:p>
                      <a:pPr algn="ctr">
                        <a:spcAft>
                          <a:spcPts val="0"/>
                        </a:spcAft>
                      </a:pPr>
                      <a:r>
                        <a:rPr lang="en-US" sz="1400" dirty="0"/>
                        <a:t>C6</a:t>
                      </a:r>
                    </a:p>
                  </a:txBody>
                  <a:tcPr marL="31750" marR="31750" marT="0" marB="0" anchor="ctr"/>
                </a:tc>
                <a:tc rowSpan="2">
                  <a:txBody>
                    <a:bodyPr/>
                    <a:lstStyle/>
                    <a:p>
                      <a:pPr algn="ctr">
                        <a:spcAft>
                          <a:spcPts val="0"/>
                        </a:spcAft>
                      </a:pPr>
                      <a:r>
                        <a:rPr lang="en-US" sz="1400" dirty="0"/>
                        <a:t>Add 30</a:t>
                      </a:r>
                      <a:r>
                        <a:rPr lang="en-US" sz="1400" baseline="-25000" dirty="0"/>
                        <a:t>H</a:t>
                      </a:r>
                      <a:r>
                        <a:rPr lang="en-US" sz="1400" dirty="0"/>
                        <a:t> with the accumulator content</a:t>
                      </a:r>
                    </a:p>
                  </a:txBody>
                  <a:tcPr marL="31750" marR="31750" marT="0" marB="0" anchor="ctr"/>
                </a:tc>
              </a:tr>
              <a:tr h="377013">
                <a:tc>
                  <a:txBody>
                    <a:bodyPr/>
                    <a:lstStyle/>
                    <a:p>
                      <a:pPr algn="ctr">
                        <a:spcAft>
                          <a:spcPts val="0"/>
                        </a:spcAft>
                      </a:pPr>
                      <a:r>
                        <a:rPr lang="en-US" sz="1400"/>
                        <a:t>430B</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dirty="0"/>
                        <a:t>30</a:t>
                      </a:r>
                    </a:p>
                  </a:txBody>
                  <a:tcPr marL="31750" marR="31750" marT="0" marB="0" anchor="ctr"/>
                </a:tc>
                <a:tc vMerge="1">
                  <a:txBody>
                    <a:bodyPr/>
                    <a:lstStyle/>
                    <a:p>
                      <a:endParaRPr lang="en-US"/>
                    </a:p>
                  </a:txBody>
                  <a:tcPr/>
                </a:tc>
              </a:tr>
              <a:tr h="377013">
                <a:tc>
                  <a:txBody>
                    <a:bodyPr/>
                    <a:lstStyle/>
                    <a:p>
                      <a:pPr algn="ctr">
                        <a:spcAft>
                          <a:spcPts val="0"/>
                        </a:spcAft>
                      </a:pPr>
                      <a:r>
                        <a:rPr lang="en-US" sz="1400"/>
                        <a:t>430C</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a:t>STA 4401</a:t>
                      </a:r>
                    </a:p>
                  </a:txBody>
                  <a:tcPr marL="31750" marR="31750" marT="0" marB="0" anchor="ctr"/>
                </a:tc>
                <a:tc>
                  <a:txBody>
                    <a:bodyPr/>
                    <a:lstStyle/>
                    <a:p>
                      <a:pPr algn="ctr">
                        <a:spcAft>
                          <a:spcPts val="0"/>
                        </a:spcAft>
                      </a:pPr>
                      <a:r>
                        <a:rPr lang="en-US" sz="1400"/>
                        <a:t>32</a:t>
                      </a:r>
                    </a:p>
                  </a:txBody>
                  <a:tcPr marL="31750" marR="31750" marT="0" marB="0" anchor="ctr"/>
                </a:tc>
                <a:tc rowSpan="3">
                  <a:txBody>
                    <a:bodyPr/>
                    <a:lstStyle/>
                    <a:p>
                      <a:pPr algn="ctr">
                        <a:spcAft>
                          <a:spcPts val="0"/>
                        </a:spcAft>
                      </a:pPr>
                      <a:r>
                        <a:rPr lang="en-US" sz="1400" dirty="0"/>
                        <a:t/>
                      </a:r>
                      <a:br>
                        <a:rPr lang="en-US" sz="1400" dirty="0"/>
                      </a:br>
                      <a:endParaRPr lang="en-US" sz="1400" dirty="0"/>
                    </a:p>
                    <a:p>
                      <a:pPr algn="ctr">
                        <a:spcAft>
                          <a:spcPts val="0"/>
                        </a:spcAft>
                      </a:pPr>
                      <a:r>
                        <a:rPr lang="en-US" sz="1400" dirty="0"/>
                        <a:t>Store the ASCII value in 4401</a:t>
                      </a:r>
                    </a:p>
                  </a:txBody>
                  <a:tcPr marL="31750" marR="31750" marT="0" marB="0" anchor="ctr"/>
                </a:tc>
              </a:tr>
              <a:tr h="377013">
                <a:tc>
                  <a:txBody>
                    <a:bodyPr/>
                    <a:lstStyle/>
                    <a:p>
                      <a:pPr algn="ctr">
                        <a:spcAft>
                          <a:spcPts val="0"/>
                        </a:spcAft>
                      </a:pPr>
                      <a:r>
                        <a:rPr lang="en-US" sz="1400"/>
                        <a:t>430D</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dirty="0"/>
                        <a:t>01</a:t>
                      </a:r>
                    </a:p>
                  </a:txBody>
                  <a:tcPr marL="31750" marR="31750" marT="0" marB="0" anchor="ctr"/>
                </a:tc>
                <a:tc vMerge="1">
                  <a:txBody>
                    <a:bodyPr/>
                    <a:lstStyle/>
                    <a:p>
                      <a:endParaRPr lang="en-US"/>
                    </a:p>
                  </a:txBody>
                  <a:tcPr/>
                </a:tc>
              </a:tr>
              <a:tr h="377013">
                <a:tc>
                  <a:txBody>
                    <a:bodyPr/>
                    <a:lstStyle/>
                    <a:p>
                      <a:pPr algn="ctr">
                        <a:spcAft>
                          <a:spcPts val="0"/>
                        </a:spcAft>
                      </a:pPr>
                      <a:r>
                        <a:rPr lang="en-US" sz="1400"/>
                        <a:t>430E</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dirty="0"/>
                        <a:t>44</a:t>
                      </a:r>
                    </a:p>
                  </a:txBody>
                  <a:tcPr marL="31750" marR="31750" marT="0" marB="0" anchor="ctr"/>
                </a:tc>
                <a:tc vMerge="1">
                  <a:txBody>
                    <a:bodyPr/>
                    <a:lstStyle/>
                    <a:p>
                      <a:endParaRPr lang="en-US"/>
                    </a:p>
                  </a:txBody>
                  <a:tcPr/>
                </a:tc>
              </a:tr>
              <a:tr h="377013">
                <a:tc>
                  <a:txBody>
                    <a:bodyPr/>
                    <a:lstStyle/>
                    <a:p>
                      <a:pPr algn="ctr">
                        <a:spcAft>
                          <a:spcPts val="0"/>
                        </a:spcAft>
                      </a:pPr>
                      <a:r>
                        <a:rPr lang="en-US" sz="1400"/>
                        <a:t>430F</a:t>
                      </a:r>
                    </a:p>
                  </a:txBody>
                  <a:tcPr marL="31750" marR="31750" marT="0" marB="0" anchor="ctr"/>
                </a:tc>
                <a:tc>
                  <a:txBody>
                    <a:bodyPr/>
                    <a:lstStyle/>
                    <a:p>
                      <a:pPr algn="ctr">
                        <a:spcAft>
                          <a:spcPts val="0"/>
                        </a:spcAft>
                      </a:pPr>
                      <a:r>
                        <a:rPr lang="en-US" sz="1400"/>
                        <a:t/>
                      </a:r>
                      <a:br>
                        <a:rPr lang="en-US" sz="1400"/>
                      </a:br>
                      <a:endParaRPr lang="en-US" sz="1400"/>
                    </a:p>
                  </a:txBody>
                  <a:tcPr marL="31750" marR="31750" marT="0" marB="0" anchor="ctr"/>
                </a:tc>
                <a:tc>
                  <a:txBody>
                    <a:bodyPr/>
                    <a:lstStyle/>
                    <a:p>
                      <a:pPr algn="ctr">
                        <a:spcAft>
                          <a:spcPts val="0"/>
                        </a:spcAft>
                      </a:pPr>
                      <a:r>
                        <a:rPr lang="en-US" sz="1400"/>
                        <a:t>HLT</a:t>
                      </a:r>
                    </a:p>
                  </a:txBody>
                  <a:tcPr marL="31750" marR="31750" marT="0" marB="0" anchor="ctr"/>
                </a:tc>
                <a:tc>
                  <a:txBody>
                    <a:bodyPr/>
                    <a:lstStyle/>
                    <a:p>
                      <a:pPr algn="ctr">
                        <a:spcAft>
                          <a:spcPts val="0"/>
                        </a:spcAft>
                      </a:pPr>
                      <a:r>
                        <a:rPr lang="en-US" sz="1400"/>
                        <a:t>76</a:t>
                      </a:r>
                    </a:p>
                  </a:txBody>
                  <a:tcPr marL="31750" marR="31750" marT="0" marB="0" anchor="ctr"/>
                </a:tc>
                <a:tc>
                  <a:txBody>
                    <a:bodyPr/>
                    <a:lstStyle/>
                    <a:p>
                      <a:pPr algn="ctr">
                        <a:spcAft>
                          <a:spcPts val="0"/>
                        </a:spcAft>
                      </a:pPr>
                      <a:r>
                        <a:rPr lang="en-US" sz="1400" dirty="0"/>
                        <a:t>Program ends</a:t>
                      </a:r>
                    </a:p>
                  </a:txBody>
                  <a:tcPr marL="31750" marR="31750" marT="0" marB="0" anchor="ct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
          <p:cNvSpPr>
            <a:spLocks noChangeArrowheads="1"/>
          </p:cNvSpPr>
          <p:nvPr/>
        </p:nvSpPr>
        <p:spPr bwMode="auto">
          <a:xfrm>
            <a:off x="1000100" y="2071678"/>
            <a:ext cx="5970160" cy="1323439"/>
          </a:xfrm>
          <a:prstGeom prst="rect">
            <a:avLst/>
          </a:prstGeom>
          <a:solidFill>
            <a:srgbClr val="FCFCFC"/>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Input at           4400    :           06        ------- HEX value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Output at         4401    :           36        ------- ASCII value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857224" y="785794"/>
            <a:ext cx="1571636" cy="369332"/>
          </a:xfrm>
          <a:prstGeom prst="rect">
            <a:avLst/>
          </a:prstGeom>
          <a:noFill/>
        </p:spPr>
        <p:txBody>
          <a:bodyPr wrap="square" rtlCol="0">
            <a:spAutoFit/>
          </a:bodyPr>
          <a:lstStyle/>
          <a:p>
            <a:r>
              <a:rPr lang="en-US" b="1" dirty="0" smtClean="0"/>
              <a:t>RESULT :-</a:t>
            </a:r>
            <a:endParaRPr lang="en-US"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28</a:t>
            </a:r>
            <a:endParaRPr lang="en-US" sz="2400" u="sng" dirty="0"/>
          </a:p>
        </p:txBody>
      </p:sp>
      <p:sp>
        <p:nvSpPr>
          <p:cNvPr id="3" name="Content Placeholder 2"/>
          <p:cNvSpPr>
            <a:spLocks noGrp="1"/>
          </p:cNvSpPr>
          <p:nvPr>
            <p:ph idx="1"/>
          </p:nvPr>
        </p:nvSpPr>
        <p:spPr>
          <a:xfrm>
            <a:off x="214282" y="785794"/>
            <a:ext cx="8701142" cy="5538822"/>
          </a:xfrm>
        </p:spPr>
        <p:txBody>
          <a:bodyPr>
            <a:noAutofit/>
          </a:bodyPr>
          <a:lstStyle/>
          <a:p>
            <a:pPr algn="just">
              <a:buNone/>
            </a:pPr>
            <a:endParaRPr lang="en-US" sz="800" b="1" u="sng" dirty="0" smtClean="0"/>
          </a:p>
          <a:p>
            <a:r>
              <a:rPr lang="en-US" sz="2200" b="1" u="sng" dirty="0" smtClean="0"/>
              <a:t>AIM:-</a:t>
            </a:r>
            <a:r>
              <a:rPr lang="en-US" sz="2200" b="1" dirty="0" smtClean="0"/>
              <a:t> </a:t>
            </a:r>
            <a:r>
              <a:rPr lang="en-US" sz="2200" dirty="0" smtClean="0"/>
              <a:t>Write a program to find largest and smallest number in an array.</a:t>
            </a:r>
          </a:p>
          <a:p>
            <a:pPr>
              <a:buNone/>
            </a:pPr>
            <a:endParaRPr lang="en-US" sz="2200" b="1" u="sng" dirty="0" smtClean="0"/>
          </a:p>
          <a:p>
            <a:endParaRPr lang="en-US" sz="800" dirty="0" smtClean="0"/>
          </a:p>
          <a:p>
            <a:r>
              <a:rPr lang="en-US" sz="2200" b="1" u="sng" dirty="0" smtClean="0"/>
              <a:t>THEORY</a:t>
            </a:r>
            <a:r>
              <a:rPr lang="en-US" sz="2000" b="1" u="sng" dirty="0" smtClean="0"/>
              <a:t>:-</a:t>
            </a:r>
            <a:r>
              <a:rPr lang="en-US" sz="2000" b="1" dirty="0" smtClean="0"/>
              <a:t>     </a:t>
            </a:r>
            <a:r>
              <a:rPr lang="en-US" sz="2000" dirty="0" smtClean="0"/>
              <a:t> a) To find the largest element in an array.</a:t>
            </a:r>
          </a:p>
          <a:p>
            <a:pPr>
              <a:buNone/>
            </a:pPr>
            <a:endParaRPr lang="en-US" sz="2000" dirty="0" smtClean="0"/>
          </a:p>
        </p:txBody>
      </p:sp>
      <p:sp>
        <p:nvSpPr>
          <p:cNvPr id="8193" name="Rectangle 1"/>
          <p:cNvSpPr>
            <a:spLocks noChangeArrowheads="1"/>
          </p:cNvSpPr>
          <p:nvPr/>
        </p:nvSpPr>
        <p:spPr bwMode="auto">
          <a:xfrm>
            <a:off x="428596" y="2571744"/>
            <a:ext cx="8715404"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Initially, the counter is initialized with the size of an array.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Then, two numbers are moved to registers A and B, and compared.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After comparison, the largest of two must be in accumulator. If it is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already in accumulator, then its fine, otherwise it is moved to accumulator.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Counter is decremented and checked whether it has reached zero. If it has, the loop terminates otherwise, the next number is moved to register and compared.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Let us assume that the memory location 3000H stores the counter. The next memory locations store the array.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Initially, H-L pair is loaded with the address of the counter and is moved to register C.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Then, H-L pair is incremented to point to the first number in the array. </a:t>
            </a:r>
          </a:p>
          <a:p>
            <a:pPr marL="342900" lvl="0" indent="-342900" hangingPunct="0">
              <a:buFont typeface="+mj-lt"/>
              <a:buAutoNum type="arabicPeriod"/>
            </a:pPr>
            <a:r>
              <a:rPr lang="en-US" dirty="0" smtClean="0"/>
              <a:t>The first number is moved from memory to accumulator and counter is decremented by one. </a:t>
            </a:r>
          </a:p>
          <a:p>
            <a:pPr marL="342900" indent="-342900">
              <a:buFont typeface="+mj-lt"/>
              <a:buAutoNum type="arabicPeriod"/>
            </a:pPr>
            <a:r>
              <a:rPr lang="en-US" dirty="0" smtClean="0"/>
              <a:t> H-L pair is again incremented and second number is moved to register B. </a:t>
            </a:r>
          </a:p>
          <a:p>
            <a:pPr marL="342900" indent="-342900">
              <a:buFont typeface="+mj-lt"/>
              <a:buAutoNum type="arabicPeriod"/>
            </a:pPr>
            <a:r>
              <a:rPr lang="en-US" dirty="0" smtClean="0"/>
              <a:t> The two numbers are compared.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5334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5</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800" b="1" u="sng" dirty="0" smtClean="0"/>
          </a:p>
          <a:p>
            <a:pPr algn="just"/>
            <a:r>
              <a:rPr lang="en-US" sz="2200" b="1" u="sng" dirty="0" smtClean="0"/>
              <a:t>AIM:-</a:t>
            </a:r>
            <a:r>
              <a:rPr lang="en-US" sz="2200" dirty="0" smtClean="0"/>
              <a:t> WAP to add 2,   8-bit numbers in memory and store the result in memory.(without carry)</a:t>
            </a:r>
            <a:endParaRPr lang="en-US" sz="800" dirty="0" smtClean="0"/>
          </a:p>
          <a:p>
            <a:pPr algn="just">
              <a:buNone/>
            </a:pPr>
            <a:endParaRPr lang="en-US" sz="800" dirty="0" smtClean="0"/>
          </a:p>
          <a:p>
            <a:pPr algn="just">
              <a:buNone/>
            </a:pPr>
            <a:endParaRPr lang="en-US" sz="800" dirty="0" smtClean="0"/>
          </a:p>
          <a:p>
            <a:r>
              <a:rPr lang="en-US" sz="2200" b="1" u="sng" dirty="0" smtClean="0"/>
              <a:t>THEORY:- </a:t>
            </a:r>
          </a:p>
          <a:p>
            <a:pPr>
              <a:buNone/>
            </a:pPr>
            <a:r>
              <a:rPr lang="en-US" sz="2200" dirty="0" smtClean="0"/>
              <a:t>1)  Load first operand in  A.</a:t>
            </a:r>
          </a:p>
          <a:p>
            <a:pPr marL="457200" indent="-457200">
              <a:buAutoNum type="arabicParenR" startAt="2"/>
            </a:pPr>
            <a:r>
              <a:rPr lang="en-US" sz="2200" dirty="0" smtClean="0"/>
              <a:t>Copy first operand from A to B.</a:t>
            </a:r>
          </a:p>
          <a:p>
            <a:pPr marL="457200" indent="-457200">
              <a:buAutoNum type="arabicParenR" startAt="2"/>
            </a:pPr>
            <a:r>
              <a:rPr lang="en-US" sz="2200" dirty="0" smtClean="0"/>
              <a:t>Load second operand in A.</a:t>
            </a:r>
          </a:p>
          <a:p>
            <a:pPr marL="457200" indent="-457200">
              <a:buAutoNum type="arabicParenR" startAt="2"/>
            </a:pPr>
            <a:r>
              <a:rPr lang="en-US" sz="2200" dirty="0" smtClean="0"/>
              <a:t>Add  value of B register with accumulator.</a:t>
            </a:r>
          </a:p>
          <a:p>
            <a:pPr marL="457200" indent="-457200">
              <a:buAutoNum type="arabicParenR" startAt="2"/>
            </a:pPr>
            <a:r>
              <a:rPr lang="en-US" sz="2200" dirty="0" smtClean="0"/>
              <a:t>Store added value from a to 4152.</a:t>
            </a:r>
          </a:p>
          <a:p>
            <a:pPr>
              <a:buNone/>
            </a:pPr>
            <a:r>
              <a:rPr lang="en-US" sz="2200" dirty="0" smtClean="0"/>
              <a:t>5)  Terminate the program.</a:t>
            </a:r>
          </a:p>
          <a:p>
            <a:pPr>
              <a:buNone/>
            </a:pPr>
            <a:endParaRPr lang="en-US" sz="2200" dirty="0" smtClean="0"/>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1"/>
          <p:cNvSpPr>
            <a:spLocks noChangeArrowheads="1"/>
          </p:cNvSpPr>
          <p:nvPr/>
        </p:nvSpPr>
        <p:spPr bwMode="auto">
          <a:xfrm>
            <a:off x="214282" y="714356"/>
            <a:ext cx="8429684"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AutoNum type="arabicPeriod" startAt="12"/>
              <a:tabLst>
                <a:tab pos="4572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After comparison, if A &gt; B, then CF = 0, and if A &lt; B, then CF = 1. </a:t>
            </a:r>
            <a:endParaRPr lang="en-US" dirty="0" smtClean="0">
              <a:latin typeface="Arial" pitchFamily="34" charset="0"/>
              <a:ea typeface="Times New Roman" pitchFamily="18" charset="0"/>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buAutoNum type="arabicPeriod" startAt="12"/>
              <a:tabLst>
                <a:tab pos="4572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Carry flag is checked for carry. If there is a carry, it means B is greater than A and it is moved to accumulator. </a:t>
            </a:r>
            <a:endParaRPr lang="en-US" dirty="0" smtClean="0">
              <a:latin typeface="Arial" pitchFamily="34" charset="0"/>
              <a:ea typeface="Times New Roman" pitchFamily="18" charset="0"/>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buAutoNum type="arabicPeriod" startAt="12"/>
              <a:tabLst>
                <a:tab pos="4572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Counter is decremented and checked whether it has become zero. </a:t>
            </a:r>
            <a:endParaRPr lang="en-US" dirty="0" smtClean="0">
              <a:latin typeface="Arial" pitchFamily="34" charset="0"/>
              <a:ea typeface="Times New Roman" pitchFamily="18" charset="0"/>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buAutoNum type="arabicPeriod" startAt="12"/>
              <a:tabLst>
                <a:tab pos="4572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 it hasn</a:t>
            </a:r>
            <a:r>
              <a:rPr kumimoji="0" lang="en-US"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 become zero, it means there are numbers left in the array. In this case, the control jumps back to increment the H-L pair and moves the next number to register B. </a:t>
            </a:r>
            <a:endParaRPr lang="en-US" dirty="0" smtClean="0">
              <a:latin typeface="Arial" pitchFamily="34" charset="0"/>
              <a:ea typeface="Times New Roman" pitchFamily="18" charset="0"/>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buAutoNum type="arabicPeriod" startAt="12"/>
              <a:tabLst>
                <a:tab pos="4572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process continues until counter becomes zero, i.e. all the numbers in the array are compared. </a:t>
            </a:r>
            <a:endParaRPr lang="en-US" dirty="0" smtClean="0">
              <a:latin typeface="Arial" pitchFamily="34" charset="0"/>
              <a:ea typeface="Times New Roman" pitchFamily="18" charset="0"/>
              <a:cs typeface="Arial" pitchFamily="34" charset="0"/>
            </a:endParaRPr>
          </a:p>
          <a:p>
            <a:pPr marL="342900" marR="0" lvl="0" indent="-342900" algn="l" defTabSz="914400" rtl="0" eaLnBrk="1" fontAlgn="base" latinLnBrk="0" hangingPunct="1">
              <a:lnSpc>
                <a:spcPct val="100000"/>
              </a:lnSpc>
              <a:spcBef>
                <a:spcPct val="0"/>
              </a:spcBef>
              <a:spcAft>
                <a:spcPct val="0"/>
              </a:spcAft>
              <a:buClrTx/>
              <a:buSzTx/>
              <a:buAutoNum type="arabicPeriod" startAt="12"/>
              <a:tabLst>
                <a:tab pos="4572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last, H-L pair is incremented and the largest number is moved from accumulator to memory.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357166"/>
          <a:ext cx="8501122" cy="6314948"/>
        </p:xfrm>
        <a:graphic>
          <a:graphicData uri="http://schemas.openxmlformats.org/drawingml/2006/table">
            <a:tbl>
              <a:tblPr/>
              <a:tblGrid>
                <a:gridCol w="1043397"/>
                <a:gridCol w="1299971"/>
                <a:gridCol w="1094711"/>
                <a:gridCol w="974978"/>
                <a:gridCol w="4088065"/>
              </a:tblGrid>
              <a:tr h="178976">
                <a:tc>
                  <a:txBody>
                    <a:bodyPr/>
                    <a:lstStyle/>
                    <a:p>
                      <a:pPr marL="114300">
                        <a:lnSpc>
                          <a:spcPct val="115000"/>
                        </a:lnSpc>
                        <a:spcAft>
                          <a:spcPts val="0"/>
                        </a:spcAft>
                      </a:pPr>
                      <a:r>
                        <a:rPr lang="en-US" sz="1200" b="1" dirty="0">
                          <a:latin typeface="Times New Roman"/>
                          <a:ea typeface="Times New Roman"/>
                          <a:cs typeface="Mangal"/>
                        </a:rPr>
                        <a:t>Address</a:t>
                      </a:r>
                      <a:endParaRPr lang="en-US" sz="12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200" b="1">
                          <a:latin typeface="Times New Roman"/>
                          <a:ea typeface="Times New Roman"/>
                          <a:cs typeface="Mangal"/>
                        </a:rPr>
                        <a:t>Mnemonics</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200" b="1">
                          <a:latin typeface="Times New Roman"/>
                          <a:ea typeface="Times New Roman"/>
                          <a:cs typeface="Mangal"/>
                        </a:rPr>
                        <a:t>Operand</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c>
                  <a:txBody>
                    <a:bodyPr/>
                    <a:lstStyle/>
                    <a:p>
                      <a:pPr marL="101600">
                        <a:lnSpc>
                          <a:spcPct val="115000"/>
                        </a:lnSpc>
                        <a:spcAft>
                          <a:spcPts val="0"/>
                        </a:spcAft>
                      </a:pPr>
                      <a:r>
                        <a:rPr lang="en-US" sz="1200" b="1">
                          <a:latin typeface="Times New Roman"/>
                          <a:ea typeface="Times New Roman"/>
                          <a:cs typeface="Mangal"/>
                        </a:rPr>
                        <a:t>Opcode</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c>
                  <a:txBody>
                    <a:bodyPr/>
                    <a:lstStyle/>
                    <a:p>
                      <a:pPr marL="1206500">
                        <a:lnSpc>
                          <a:spcPct val="115000"/>
                        </a:lnSpc>
                        <a:spcAft>
                          <a:spcPts val="0"/>
                        </a:spcAft>
                      </a:pPr>
                      <a:r>
                        <a:rPr lang="en-US" sz="1200" b="1">
                          <a:latin typeface="Times New Roman"/>
                          <a:ea typeface="Times New Roman"/>
                          <a:cs typeface="Mangal"/>
                        </a:rPr>
                        <a:t>Remarks</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r>
              <a:tr h="159346">
                <a:tc>
                  <a:txBody>
                    <a:bodyPr/>
                    <a:lstStyle/>
                    <a:p>
                      <a:pPr algn="ctr">
                        <a:lnSpc>
                          <a:spcPct val="115000"/>
                        </a:lnSpc>
                        <a:spcAft>
                          <a:spcPts val="0"/>
                        </a:spcAft>
                      </a:pPr>
                      <a:r>
                        <a:rPr lang="en-US" sz="1200">
                          <a:latin typeface="Times New Roman"/>
                          <a:ea typeface="Times New Roman"/>
                          <a:cs typeface="Mangal"/>
                        </a:rPr>
                        <a:t>2000</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LXI</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H, 3000H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21</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Load H-L pair with address 3000H.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2001</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00</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Lower-order of 3000H.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2002</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30</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Higher-order of 3000H.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2003</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MOV</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C, M</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4E</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Move counter from memory to reg. C.</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2004</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INX</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23</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Increment H-L pair.</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66948">
                <a:tc>
                  <a:txBody>
                    <a:bodyPr/>
                    <a:lstStyle/>
                    <a:p>
                      <a:pPr algn="ctr">
                        <a:lnSpc>
                          <a:spcPct val="115000"/>
                        </a:lnSpc>
                        <a:spcAft>
                          <a:spcPts val="0"/>
                        </a:spcAft>
                      </a:pPr>
                      <a:r>
                        <a:rPr lang="en-US" sz="1200">
                          <a:latin typeface="Times New Roman"/>
                          <a:ea typeface="Times New Roman"/>
                          <a:cs typeface="Mangal"/>
                        </a:rPr>
                        <a:t>2005</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Mangal"/>
                        </a:rPr>
                        <a:t>MOV</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Mangal"/>
                        </a:rPr>
                        <a:t>A, M</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Times New Roman"/>
                          <a:cs typeface="Mangal"/>
                        </a:rPr>
                        <a:t>7E</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735"/>
                        </a:lnSpc>
                        <a:spcAft>
                          <a:spcPts val="0"/>
                        </a:spcAft>
                      </a:pPr>
                      <a:r>
                        <a:rPr lang="en-US" sz="1200">
                          <a:latin typeface="Times New Roman"/>
                          <a:ea typeface="Times New Roman"/>
                          <a:cs typeface="Mangal"/>
                        </a:rPr>
                        <a:t>Move the 1</a:t>
                      </a:r>
                      <a:r>
                        <a:rPr lang="en-US" sz="1200" baseline="30000">
                          <a:latin typeface="Times New Roman"/>
                          <a:ea typeface="Times New Roman"/>
                          <a:cs typeface="Mangal"/>
                        </a:rPr>
                        <a:t>st</a:t>
                      </a:r>
                      <a:r>
                        <a:rPr lang="en-US" sz="1200">
                          <a:latin typeface="Times New Roman"/>
                          <a:ea typeface="Times New Roman"/>
                          <a:cs typeface="Mangal"/>
                        </a:rPr>
                        <a:t> number from memory to reg. A.</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2006</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DCR</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C</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0D</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Decrement counter.</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2007</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INX</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23</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Increment H-L pair.</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2008</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MOV</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B, M</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46</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Move the next number from memory to reg. B.</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2009</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CMP</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B</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B8</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Compare B with A.</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200A</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JNC</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200EH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D2</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Jump to address 200EH if there is no carry.</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200B</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0E</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Lower-order of 200EH.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200C</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20</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Higher-order of 200EH.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dirty="0">
                          <a:latin typeface="Times New Roman"/>
                          <a:ea typeface="Times New Roman"/>
                          <a:cs typeface="Mangal"/>
                        </a:rPr>
                        <a:t>200D</a:t>
                      </a:r>
                      <a:endParaRPr lang="en-US" sz="12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MOV</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A, B</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78</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Move largest from reg. B to reg. A.</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200E</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dirty="0">
                          <a:latin typeface="Times New Roman"/>
                          <a:ea typeface="Times New Roman"/>
                          <a:cs typeface="Mangal"/>
                        </a:rPr>
                        <a:t>DCR</a:t>
                      </a:r>
                      <a:endParaRPr lang="en-US" sz="12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C</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0D</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Decrement counter.</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500042"/>
          <a:ext cx="8501122" cy="2523744"/>
        </p:xfrm>
        <a:graphic>
          <a:graphicData uri="http://schemas.openxmlformats.org/drawingml/2006/table">
            <a:tbl>
              <a:tblPr/>
              <a:tblGrid>
                <a:gridCol w="1043397"/>
                <a:gridCol w="1299971"/>
                <a:gridCol w="1094711"/>
                <a:gridCol w="974978"/>
                <a:gridCol w="4088065"/>
              </a:tblGrid>
              <a:tr h="159346">
                <a:tc>
                  <a:txBody>
                    <a:bodyPr/>
                    <a:lstStyle/>
                    <a:p>
                      <a:pPr algn="ctr">
                        <a:lnSpc>
                          <a:spcPct val="115000"/>
                        </a:lnSpc>
                        <a:spcAft>
                          <a:spcPts val="0"/>
                        </a:spcAft>
                      </a:pPr>
                      <a:r>
                        <a:rPr lang="en-US" sz="1200" dirty="0">
                          <a:latin typeface="Times New Roman"/>
                          <a:ea typeface="Times New Roman"/>
                          <a:cs typeface="Mangal"/>
                        </a:rPr>
                        <a:t>200F</a:t>
                      </a:r>
                      <a:endParaRPr lang="en-US" sz="12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JNZ</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2007H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C2</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Jump to address 2007H if counter is not zero.</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dirty="0">
                          <a:latin typeface="Times New Roman"/>
                          <a:ea typeface="Times New Roman"/>
                          <a:cs typeface="Mangal"/>
                        </a:rPr>
                        <a:t>2010</a:t>
                      </a:r>
                      <a:endParaRPr lang="en-US" sz="12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07</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Lower-order of 2007H.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2011</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20</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Higher-order of 2007H.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2012</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INX</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H</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23</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Increment H-L pair.</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2013</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MOV</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M, A</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77</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Move the result from reg. A to memory.</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200">
                          <a:latin typeface="Times New Roman"/>
                          <a:ea typeface="Times New Roman"/>
                          <a:cs typeface="Mangal"/>
                        </a:rPr>
                        <a:t>2014</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HLT</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200">
                          <a:latin typeface="Times New Roman"/>
                          <a:ea typeface="Times New Roman"/>
                          <a:cs typeface="Mangal"/>
                        </a:rPr>
                        <a:t>76</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200">
                          <a:latin typeface="Times New Roman"/>
                          <a:ea typeface="Times New Roman"/>
                          <a:cs typeface="Mangal"/>
                        </a:rPr>
                        <a:t>Halt.</a:t>
                      </a:r>
                      <a:endParaRPr lang="en-US" sz="12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2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57290" y="857232"/>
          <a:ext cx="5429288" cy="3469326"/>
        </p:xfrm>
        <a:graphic>
          <a:graphicData uri="http://schemas.openxmlformats.org/drawingml/2006/table">
            <a:tbl>
              <a:tblPr/>
              <a:tblGrid>
                <a:gridCol w="3450389"/>
                <a:gridCol w="1978899"/>
              </a:tblGrid>
              <a:tr h="175260">
                <a:tc>
                  <a:txBody>
                    <a:bodyPr/>
                    <a:lstStyle/>
                    <a:p>
                      <a:pPr>
                        <a:lnSpc>
                          <a:spcPct val="115000"/>
                        </a:lnSpc>
                        <a:spcAft>
                          <a:spcPts val="0"/>
                        </a:spcAft>
                      </a:pPr>
                      <a:r>
                        <a:rPr lang="en-US" sz="1800" b="1" dirty="0" smtClean="0">
                          <a:latin typeface="Times New Roman"/>
                          <a:ea typeface="Times New Roman"/>
                          <a:cs typeface="Mangal"/>
                        </a:rPr>
                        <a:t>Result:</a:t>
                      </a:r>
                    </a:p>
                    <a:p>
                      <a:pPr>
                        <a:lnSpc>
                          <a:spcPct val="115000"/>
                        </a:lnSpc>
                        <a:spcAft>
                          <a:spcPts val="0"/>
                        </a:spcAft>
                      </a:pPr>
                      <a:endParaRPr lang="en-US" sz="1800" dirty="0">
                        <a:latin typeface="Calibri"/>
                        <a:ea typeface="Times New Roman"/>
                        <a:cs typeface="Mangal"/>
                      </a:endParaRPr>
                    </a:p>
                  </a:txBody>
                  <a:tcPr marL="0" marR="0" marT="0" marB="0" anchor="b">
                    <a:lnL>
                      <a:noFill/>
                    </a:lnL>
                    <a:lnR>
                      <a:noFill/>
                    </a:lnR>
                    <a:lnT>
                      <a:noFill/>
                    </a:lnT>
                    <a:lnB>
                      <a:noFill/>
                    </a:lnB>
                  </a:tcPr>
                </a:tc>
                <a:tc>
                  <a:txBody>
                    <a:bodyPr/>
                    <a:lstStyle/>
                    <a:p>
                      <a:pPr>
                        <a:lnSpc>
                          <a:spcPct val="115000"/>
                        </a:lnSpc>
                        <a:spcAft>
                          <a:spcPts val="0"/>
                        </a:spcAft>
                      </a:pPr>
                      <a:endParaRPr lang="en-US" sz="1800">
                        <a:latin typeface="Times New Roman"/>
                        <a:ea typeface="Times New Roman"/>
                        <a:cs typeface="Mangal"/>
                      </a:endParaRPr>
                    </a:p>
                  </a:txBody>
                  <a:tcPr marL="0" marR="0" marT="0" marB="0" anchor="b">
                    <a:lnL>
                      <a:noFill/>
                    </a:lnL>
                    <a:lnR>
                      <a:noFill/>
                    </a:lnR>
                    <a:lnT>
                      <a:noFill/>
                    </a:lnT>
                    <a:lnB>
                      <a:noFill/>
                    </a:lnB>
                  </a:tcPr>
                </a:tc>
              </a:tr>
              <a:tr h="263525">
                <a:tc>
                  <a:txBody>
                    <a:bodyPr/>
                    <a:lstStyle/>
                    <a:p>
                      <a:pPr marL="457200">
                        <a:lnSpc>
                          <a:spcPct val="115000"/>
                        </a:lnSpc>
                        <a:spcAft>
                          <a:spcPts val="0"/>
                        </a:spcAft>
                      </a:pPr>
                      <a:r>
                        <a:rPr lang="en-US" sz="1800" b="1">
                          <a:latin typeface="Times New Roman"/>
                          <a:ea typeface="Times New Roman"/>
                          <a:cs typeface="Mangal"/>
                        </a:rPr>
                        <a:t>Before Execution:</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a:lnSpc>
                          <a:spcPct val="115000"/>
                        </a:lnSpc>
                        <a:spcAft>
                          <a:spcPts val="0"/>
                        </a:spcAft>
                      </a:pPr>
                      <a:endParaRPr lang="en-US" sz="1800">
                        <a:latin typeface="Times New Roman"/>
                        <a:ea typeface="Times New Roman"/>
                        <a:cs typeface="Mangal"/>
                      </a:endParaRPr>
                    </a:p>
                  </a:txBody>
                  <a:tcPr marL="0" marR="0" marT="0" marB="0" anchor="b">
                    <a:lnL>
                      <a:noFill/>
                    </a:lnL>
                    <a:lnR>
                      <a:noFill/>
                    </a:lnR>
                    <a:lnT>
                      <a:noFill/>
                    </a:lnT>
                    <a:lnB>
                      <a:noFill/>
                    </a:lnB>
                  </a:tcPr>
                </a:tc>
              </a:tr>
              <a:tr h="259080">
                <a:tc>
                  <a:txBody>
                    <a:bodyPr/>
                    <a:lstStyle/>
                    <a:p>
                      <a:pPr marL="914400">
                        <a:lnSpc>
                          <a:spcPct val="115000"/>
                        </a:lnSpc>
                        <a:spcAft>
                          <a:spcPts val="0"/>
                        </a:spcAft>
                      </a:pPr>
                      <a:r>
                        <a:rPr lang="en-US" sz="1800">
                          <a:latin typeface="Times New Roman"/>
                          <a:ea typeface="Times New Roman"/>
                          <a:cs typeface="Mangal"/>
                        </a:rPr>
                        <a:t>3000H: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05H (Counter)</a:t>
                      </a:r>
                      <a:endParaRPr lang="en-US" sz="1800">
                        <a:latin typeface="Calibri"/>
                        <a:ea typeface="Times New Roman"/>
                        <a:cs typeface="Mangal"/>
                      </a:endParaRPr>
                    </a:p>
                  </a:txBody>
                  <a:tcPr marL="0" marR="0" marT="0" marB="0" anchor="b">
                    <a:lnL>
                      <a:noFill/>
                    </a:lnL>
                    <a:lnR>
                      <a:noFill/>
                    </a:lnR>
                    <a:lnT>
                      <a:noFill/>
                    </a:lnT>
                    <a:lnB>
                      <a:noFill/>
                    </a:lnB>
                  </a:tcPr>
                </a:tc>
              </a:tr>
              <a:tr h="263525">
                <a:tc>
                  <a:txBody>
                    <a:bodyPr/>
                    <a:lstStyle/>
                    <a:p>
                      <a:pPr marL="914400">
                        <a:lnSpc>
                          <a:spcPct val="115000"/>
                        </a:lnSpc>
                        <a:spcAft>
                          <a:spcPts val="0"/>
                        </a:spcAft>
                      </a:pPr>
                      <a:r>
                        <a:rPr lang="en-US" sz="1800">
                          <a:latin typeface="Times New Roman"/>
                          <a:ea typeface="Times New Roman"/>
                          <a:cs typeface="Mangal"/>
                        </a:rPr>
                        <a:t>3001H: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15H</a:t>
                      </a:r>
                      <a:endParaRPr lang="en-US" sz="1800">
                        <a:latin typeface="Calibri"/>
                        <a:ea typeface="Times New Roman"/>
                        <a:cs typeface="Mangal"/>
                      </a:endParaRPr>
                    </a:p>
                  </a:txBody>
                  <a:tcPr marL="0" marR="0" marT="0" marB="0" anchor="b">
                    <a:lnL>
                      <a:noFill/>
                    </a:lnL>
                    <a:lnR>
                      <a:noFill/>
                    </a:lnR>
                    <a:lnT>
                      <a:noFill/>
                    </a:lnT>
                    <a:lnB>
                      <a:noFill/>
                    </a:lnB>
                  </a:tcPr>
                </a:tc>
              </a:tr>
              <a:tr h="262255">
                <a:tc>
                  <a:txBody>
                    <a:bodyPr/>
                    <a:lstStyle/>
                    <a:p>
                      <a:pPr marL="914400">
                        <a:lnSpc>
                          <a:spcPct val="115000"/>
                        </a:lnSpc>
                        <a:spcAft>
                          <a:spcPts val="0"/>
                        </a:spcAft>
                      </a:pPr>
                      <a:r>
                        <a:rPr lang="en-US" sz="1800">
                          <a:latin typeface="Times New Roman"/>
                          <a:ea typeface="Times New Roman"/>
                          <a:cs typeface="Mangal"/>
                        </a:rPr>
                        <a:t>3002H: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01H</a:t>
                      </a:r>
                      <a:endParaRPr lang="en-US" sz="1800">
                        <a:latin typeface="Calibri"/>
                        <a:ea typeface="Times New Roman"/>
                        <a:cs typeface="Mangal"/>
                      </a:endParaRPr>
                    </a:p>
                  </a:txBody>
                  <a:tcPr marL="0" marR="0" marT="0" marB="0" anchor="b">
                    <a:lnL>
                      <a:noFill/>
                    </a:lnL>
                    <a:lnR>
                      <a:noFill/>
                    </a:lnR>
                    <a:lnT>
                      <a:noFill/>
                    </a:lnT>
                    <a:lnB>
                      <a:noFill/>
                    </a:lnB>
                  </a:tcPr>
                </a:tc>
              </a:tr>
              <a:tr h="263525">
                <a:tc>
                  <a:txBody>
                    <a:bodyPr/>
                    <a:lstStyle/>
                    <a:p>
                      <a:pPr marL="914400">
                        <a:lnSpc>
                          <a:spcPct val="115000"/>
                        </a:lnSpc>
                        <a:spcAft>
                          <a:spcPts val="0"/>
                        </a:spcAft>
                      </a:pPr>
                      <a:r>
                        <a:rPr lang="en-US" sz="1800">
                          <a:latin typeface="Times New Roman"/>
                          <a:ea typeface="Times New Roman"/>
                          <a:cs typeface="Mangal"/>
                        </a:rPr>
                        <a:t>3003H: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65H</a:t>
                      </a:r>
                      <a:endParaRPr lang="en-US" sz="1800">
                        <a:latin typeface="Calibri"/>
                        <a:ea typeface="Times New Roman"/>
                        <a:cs typeface="Mangal"/>
                      </a:endParaRPr>
                    </a:p>
                  </a:txBody>
                  <a:tcPr marL="0" marR="0" marT="0" marB="0" anchor="b">
                    <a:lnL>
                      <a:noFill/>
                    </a:lnL>
                    <a:lnR>
                      <a:noFill/>
                    </a:lnR>
                    <a:lnT>
                      <a:noFill/>
                    </a:lnT>
                    <a:lnB>
                      <a:noFill/>
                    </a:lnB>
                  </a:tcPr>
                </a:tc>
              </a:tr>
              <a:tr h="262255">
                <a:tc>
                  <a:txBody>
                    <a:bodyPr/>
                    <a:lstStyle/>
                    <a:p>
                      <a:pPr marL="914400">
                        <a:lnSpc>
                          <a:spcPct val="115000"/>
                        </a:lnSpc>
                        <a:spcAft>
                          <a:spcPts val="0"/>
                        </a:spcAft>
                      </a:pPr>
                      <a:r>
                        <a:rPr lang="en-US" sz="1800">
                          <a:latin typeface="Times New Roman"/>
                          <a:ea typeface="Times New Roman"/>
                          <a:cs typeface="Mangal"/>
                        </a:rPr>
                        <a:t>3004H: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E2H</a:t>
                      </a:r>
                      <a:endParaRPr lang="en-US" sz="1800">
                        <a:latin typeface="Calibri"/>
                        <a:ea typeface="Times New Roman"/>
                        <a:cs typeface="Mangal"/>
                      </a:endParaRPr>
                    </a:p>
                  </a:txBody>
                  <a:tcPr marL="0" marR="0" marT="0" marB="0" anchor="b">
                    <a:lnL>
                      <a:noFill/>
                    </a:lnL>
                    <a:lnR>
                      <a:noFill/>
                    </a:lnR>
                    <a:lnT>
                      <a:noFill/>
                    </a:lnT>
                    <a:lnB>
                      <a:noFill/>
                    </a:lnB>
                  </a:tcPr>
                </a:tc>
              </a:tr>
              <a:tr h="263525">
                <a:tc>
                  <a:txBody>
                    <a:bodyPr/>
                    <a:lstStyle/>
                    <a:p>
                      <a:pPr marL="914400">
                        <a:lnSpc>
                          <a:spcPct val="115000"/>
                        </a:lnSpc>
                        <a:spcAft>
                          <a:spcPts val="0"/>
                        </a:spcAft>
                      </a:pPr>
                      <a:r>
                        <a:rPr lang="en-US" sz="1800">
                          <a:latin typeface="Times New Roman"/>
                          <a:ea typeface="Times New Roman"/>
                          <a:cs typeface="Mangal"/>
                        </a:rPr>
                        <a:t>3005H: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83H</a:t>
                      </a:r>
                      <a:endParaRPr lang="en-US" sz="1800">
                        <a:latin typeface="Calibri"/>
                        <a:ea typeface="Times New Roman"/>
                        <a:cs typeface="Mangal"/>
                      </a:endParaRPr>
                    </a:p>
                  </a:txBody>
                  <a:tcPr marL="0" marR="0" marT="0" marB="0" anchor="b">
                    <a:lnL>
                      <a:noFill/>
                    </a:lnL>
                    <a:lnR>
                      <a:noFill/>
                    </a:lnR>
                    <a:lnT>
                      <a:noFill/>
                    </a:lnT>
                    <a:lnB>
                      <a:noFill/>
                    </a:lnB>
                  </a:tcPr>
                </a:tc>
              </a:tr>
              <a:tr h="528955">
                <a:tc>
                  <a:txBody>
                    <a:bodyPr/>
                    <a:lstStyle/>
                    <a:p>
                      <a:pPr marL="457200">
                        <a:lnSpc>
                          <a:spcPct val="115000"/>
                        </a:lnSpc>
                        <a:spcAft>
                          <a:spcPts val="0"/>
                        </a:spcAft>
                      </a:pPr>
                      <a:r>
                        <a:rPr lang="en-US" sz="1800" b="1">
                          <a:latin typeface="Times New Roman"/>
                          <a:ea typeface="Times New Roman"/>
                          <a:cs typeface="Mangal"/>
                        </a:rPr>
                        <a:t>After Execution:</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a:lnSpc>
                          <a:spcPct val="115000"/>
                        </a:lnSpc>
                        <a:spcAft>
                          <a:spcPts val="0"/>
                        </a:spcAft>
                      </a:pPr>
                      <a:endParaRPr lang="en-US" sz="1800">
                        <a:latin typeface="Times New Roman"/>
                        <a:ea typeface="Times New Roman"/>
                        <a:cs typeface="Mangal"/>
                      </a:endParaRPr>
                    </a:p>
                  </a:txBody>
                  <a:tcPr marL="0" marR="0" marT="0" marB="0" anchor="b">
                    <a:lnL>
                      <a:noFill/>
                    </a:lnL>
                    <a:lnR>
                      <a:noFill/>
                    </a:lnR>
                    <a:lnT>
                      <a:noFill/>
                    </a:lnT>
                    <a:lnB>
                      <a:noFill/>
                    </a:lnB>
                  </a:tcPr>
                </a:tc>
              </a:tr>
              <a:tr h="259715">
                <a:tc>
                  <a:txBody>
                    <a:bodyPr/>
                    <a:lstStyle/>
                    <a:p>
                      <a:pPr marL="914400">
                        <a:lnSpc>
                          <a:spcPts val="1375"/>
                        </a:lnSpc>
                        <a:spcAft>
                          <a:spcPts val="0"/>
                        </a:spcAft>
                      </a:pPr>
                      <a:r>
                        <a:rPr lang="en-US" sz="1800">
                          <a:latin typeface="Times New Roman"/>
                          <a:ea typeface="Times New Roman"/>
                          <a:cs typeface="Mangal"/>
                        </a:rPr>
                        <a:t>3006H: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ts val="1375"/>
                        </a:lnSpc>
                        <a:spcAft>
                          <a:spcPts val="0"/>
                        </a:spcAft>
                      </a:pPr>
                      <a:r>
                        <a:rPr lang="en-US" sz="1800" dirty="0">
                          <a:latin typeface="Times New Roman"/>
                          <a:ea typeface="Times New Roman"/>
                          <a:cs typeface="Mangal"/>
                        </a:rPr>
                        <a:t>E2H</a:t>
                      </a:r>
                      <a:endParaRPr lang="en-US" sz="1800" dirty="0">
                        <a:latin typeface="Calibri"/>
                        <a:ea typeface="Times New Roman"/>
                        <a:cs typeface="Mangal"/>
                      </a:endParaRPr>
                    </a:p>
                  </a:txBody>
                  <a:tcPr marL="0" marR="0" marT="0" marB="0" anchor="b">
                    <a:lnL>
                      <a:noFill/>
                    </a:lnL>
                    <a:lnR>
                      <a:noFill/>
                    </a:lnR>
                    <a:lnT>
                      <a:noFill/>
                    </a:lnT>
                    <a:lnB>
                      <a:noFill/>
                    </a:lnB>
                  </a:tcPr>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4171591" cy="369332"/>
          </a:xfrm>
          <a:prstGeom prst="rect">
            <a:avLst/>
          </a:prstGeom>
        </p:spPr>
        <p:txBody>
          <a:bodyPr wrap="none">
            <a:spAutoFit/>
          </a:bodyPr>
          <a:lstStyle/>
          <a:p>
            <a:r>
              <a:rPr lang="en-US" dirty="0" smtClean="0"/>
              <a:t>b) To find the smallest element in an array.</a:t>
            </a:r>
            <a:endParaRPr lang="en-US" dirty="0"/>
          </a:p>
        </p:txBody>
      </p:sp>
      <p:sp>
        <p:nvSpPr>
          <p:cNvPr id="160769" name="Rectangle 1"/>
          <p:cNvSpPr>
            <a:spLocks noChangeArrowheads="1"/>
          </p:cNvSpPr>
          <p:nvPr/>
        </p:nvSpPr>
        <p:spPr bwMode="auto">
          <a:xfrm>
            <a:off x="142844" y="1000108"/>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Initially, the counter is initialized with the size of an array. </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Then, two numbers are moved to registers A and B, and compared. </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After comparison, the smallest of two must be in accumulator. If it is already in accumulator, then its fine, otherwise it is moved to accumulator. </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Counter is decremented and checked whether it has reached zero. If it has, the loop terminates otherwise, the next number is moved to register and compared. </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Let us assume that the memory location 3000H stores the counter. The next memory locations store the array. </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Initially, H-L pair is loaded with the address of the counter and is moved to register C. </a:t>
            </a:r>
            <a:endParaRPr kumimoji="0" lang="en-US"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Then, H-L pair is incremented to point to the first number in the array.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lang="en-US" dirty="0" smtClean="0"/>
              <a:t>The first number is moved from memory to accumulator and counter is decremented by one.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lang="en-US" dirty="0" smtClean="0"/>
              <a:t>  H-L pair is again incremented and second number is moved to register B.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lang="en-US" dirty="0" smtClean="0"/>
              <a:t>  The two numbers are compared.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33400" algn="l"/>
              </a:tabLst>
            </a:pPr>
            <a:r>
              <a:rPr lang="en-US" dirty="0" smtClean="0"/>
              <a:t>   After comparison, if A &gt; B, then CF = 0, and if A &lt; B, then CF = 1. </a:t>
            </a:r>
          </a:p>
          <a:p>
            <a:pPr marL="342900" marR="0" lvl="0" indent="-342900" algn="l" defTabSz="914400" rtl="0" eaLnBrk="0" fontAlgn="base" latinLnBrk="0" hangingPunct="0">
              <a:lnSpc>
                <a:spcPct val="100000"/>
              </a:lnSpc>
              <a:spcBef>
                <a:spcPct val="0"/>
              </a:spcBef>
              <a:spcAft>
                <a:spcPct val="0"/>
              </a:spcAft>
              <a:buClrTx/>
              <a:buSzTx/>
              <a:tabLst>
                <a:tab pos="533400" algn="l"/>
              </a:tabLst>
            </a:pP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51344"/>
            <a:ext cx="8501122" cy="2862322"/>
          </a:xfrm>
          <a:prstGeom prst="rect">
            <a:avLst/>
          </a:prstGeom>
        </p:spPr>
        <p:txBody>
          <a:bodyPr wrap="square">
            <a:spAutoFit/>
          </a:bodyPr>
          <a:lstStyle/>
          <a:p>
            <a:pPr marL="342900" lvl="0" indent="-342900" algn="just" eaLnBrk="0" fontAlgn="base" hangingPunct="0">
              <a:spcBef>
                <a:spcPct val="0"/>
              </a:spcBef>
              <a:spcAft>
                <a:spcPct val="0"/>
              </a:spcAft>
              <a:tabLst>
                <a:tab pos="533400" algn="l"/>
              </a:tabLst>
            </a:pPr>
            <a:r>
              <a:rPr lang="en-US" dirty="0" smtClean="0"/>
              <a:t>12. Carry flag is checked for carry. If there is no carry, it means B is smaller than A and it is moved to accumulator. </a:t>
            </a:r>
          </a:p>
          <a:p>
            <a:pPr marL="342900" lvl="0" indent="-342900" algn="just" eaLnBrk="0" fontAlgn="base" hangingPunct="0">
              <a:spcBef>
                <a:spcPct val="0"/>
              </a:spcBef>
              <a:spcAft>
                <a:spcPct val="0"/>
              </a:spcAft>
              <a:tabLst>
                <a:tab pos="533400" algn="l"/>
              </a:tabLst>
            </a:pPr>
            <a:r>
              <a:rPr lang="en-US" dirty="0" smtClean="0"/>
              <a:t>13.  Counter is decremented and checked whether it has become zero. </a:t>
            </a:r>
          </a:p>
          <a:p>
            <a:pPr lvl="0" algn="just" hangingPunct="0"/>
            <a:r>
              <a:rPr lang="en-US" dirty="0" smtClean="0"/>
              <a:t>14.  If it hasn’t become zero, it means there are numbers left in the array. In this case, the control jumps back to increment the H-L pair and moves the next number to register B. </a:t>
            </a:r>
          </a:p>
          <a:p>
            <a:pPr lvl="0" algn="just" hangingPunct="0"/>
            <a:r>
              <a:rPr lang="en-US" dirty="0" smtClean="0"/>
              <a:t>15. This process continues until counter becomes zero, i.e. all the numbers in the array are compared. </a:t>
            </a:r>
          </a:p>
          <a:p>
            <a:pPr lvl="0" algn="just" hangingPunct="0"/>
            <a:r>
              <a:rPr lang="en-US" dirty="0" smtClean="0"/>
              <a:t>16. At last, H-L pair is incremented and the smallest number is moved from accumulator to memory. </a:t>
            </a:r>
          </a:p>
          <a:p>
            <a:pPr marL="342900" lvl="0" indent="-342900" algn="just" eaLnBrk="0" fontAlgn="base" hangingPunct="0">
              <a:spcBef>
                <a:spcPct val="0"/>
              </a:spcBef>
              <a:spcAft>
                <a:spcPct val="0"/>
              </a:spcAft>
              <a:buFont typeface="+mj-lt"/>
              <a:buAutoNum type="arabicPeriod"/>
              <a:tabLst>
                <a:tab pos="533400" algn="l"/>
              </a:tabLst>
            </a:pPr>
            <a:endParaRPr lang="en-US" dirty="0" smtClean="0">
              <a:cs typeface="Arial"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7" y="500042"/>
          <a:ext cx="8358246" cy="6169152"/>
        </p:xfrm>
        <a:graphic>
          <a:graphicData uri="http://schemas.openxmlformats.org/drawingml/2006/table">
            <a:tbl>
              <a:tblPr/>
              <a:tblGrid>
                <a:gridCol w="1025860"/>
                <a:gridCol w="1278123"/>
                <a:gridCol w="1076313"/>
                <a:gridCol w="958592"/>
                <a:gridCol w="4019358"/>
              </a:tblGrid>
              <a:tr h="178976">
                <a:tc>
                  <a:txBody>
                    <a:bodyPr/>
                    <a:lstStyle/>
                    <a:p>
                      <a:pPr marL="114300">
                        <a:lnSpc>
                          <a:spcPct val="115000"/>
                        </a:lnSpc>
                        <a:spcAft>
                          <a:spcPts val="0"/>
                        </a:spcAft>
                      </a:pPr>
                      <a:r>
                        <a:rPr lang="en-US" sz="1600" b="1" dirty="0">
                          <a:latin typeface="Times New Roman"/>
                          <a:ea typeface="Times New Roman"/>
                          <a:cs typeface="Mangal"/>
                        </a:rPr>
                        <a:t>Address</a:t>
                      </a:r>
                      <a:endParaRPr lang="en-US" sz="16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600" b="1">
                          <a:latin typeface="Times New Roman"/>
                          <a:ea typeface="Times New Roman"/>
                          <a:cs typeface="Mangal"/>
                        </a:rPr>
                        <a:t>Mnemonics</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600" b="1">
                          <a:latin typeface="Times New Roman"/>
                          <a:ea typeface="Times New Roman"/>
                          <a:cs typeface="Mangal"/>
                        </a:rPr>
                        <a:t>Operand</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600" b="1">
                          <a:latin typeface="Times New Roman"/>
                          <a:ea typeface="Times New Roman"/>
                          <a:cs typeface="Mangal"/>
                        </a:rPr>
                        <a:t>Opcode</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c>
                  <a:txBody>
                    <a:bodyPr/>
                    <a:lstStyle/>
                    <a:p>
                      <a:pPr marL="1206500">
                        <a:lnSpc>
                          <a:spcPct val="115000"/>
                        </a:lnSpc>
                        <a:spcAft>
                          <a:spcPts val="0"/>
                        </a:spcAft>
                      </a:pPr>
                      <a:r>
                        <a:rPr lang="en-US" sz="1600" b="1">
                          <a:latin typeface="Times New Roman"/>
                          <a:ea typeface="Times New Roman"/>
                          <a:cs typeface="Mangal"/>
                        </a:rPr>
                        <a:t>Remarks</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D9D9D9"/>
                    </a:solidFill>
                  </a:tcPr>
                </a:tc>
              </a:tr>
              <a:tr h="159346">
                <a:tc>
                  <a:txBody>
                    <a:bodyPr/>
                    <a:lstStyle/>
                    <a:p>
                      <a:pPr algn="ctr">
                        <a:lnSpc>
                          <a:spcPct val="115000"/>
                        </a:lnSpc>
                        <a:spcAft>
                          <a:spcPts val="0"/>
                        </a:spcAft>
                      </a:pPr>
                      <a:r>
                        <a:rPr lang="en-US" sz="1600">
                          <a:latin typeface="Times New Roman"/>
                          <a:ea typeface="Times New Roman"/>
                          <a:cs typeface="Mangal"/>
                        </a:rPr>
                        <a:t>2000</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LXI</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H, 3000H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21</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Load H-L pair with address 3000H.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9D9D9"/>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2001</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00</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Lower-order of 3000H.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2002</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30</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Higher-order of 3000H.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2003</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MOV</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C, M</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4E</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Move counter from memory to reg. C.</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2004</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INX</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23</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Increment H-L pair.</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66948">
                <a:tc>
                  <a:txBody>
                    <a:bodyPr/>
                    <a:lstStyle/>
                    <a:p>
                      <a:pPr algn="ctr">
                        <a:lnSpc>
                          <a:spcPct val="115000"/>
                        </a:lnSpc>
                        <a:spcAft>
                          <a:spcPts val="0"/>
                        </a:spcAft>
                      </a:pPr>
                      <a:r>
                        <a:rPr lang="en-US" sz="1600">
                          <a:latin typeface="Times New Roman"/>
                          <a:ea typeface="Times New Roman"/>
                          <a:cs typeface="Mangal"/>
                        </a:rPr>
                        <a:t>2005</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Times New Roman"/>
                          <a:cs typeface="Mangal"/>
                        </a:rPr>
                        <a:t>MOV</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Times New Roman"/>
                          <a:cs typeface="Mangal"/>
                        </a:rPr>
                        <a:t>A, M</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Times New Roman"/>
                          <a:cs typeface="Mangal"/>
                        </a:rPr>
                        <a:t>7E</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735"/>
                        </a:lnSpc>
                        <a:spcAft>
                          <a:spcPts val="0"/>
                        </a:spcAft>
                      </a:pPr>
                      <a:r>
                        <a:rPr lang="en-US" sz="1600">
                          <a:latin typeface="Times New Roman"/>
                          <a:ea typeface="Times New Roman"/>
                          <a:cs typeface="Mangal"/>
                        </a:rPr>
                        <a:t>Move the 1</a:t>
                      </a:r>
                      <a:r>
                        <a:rPr lang="en-US" sz="1600" baseline="30000">
                          <a:latin typeface="Times New Roman"/>
                          <a:ea typeface="Times New Roman"/>
                          <a:cs typeface="Mangal"/>
                        </a:rPr>
                        <a:t>st</a:t>
                      </a:r>
                      <a:r>
                        <a:rPr lang="en-US" sz="1600">
                          <a:latin typeface="Times New Roman"/>
                          <a:ea typeface="Times New Roman"/>
                          <a:cs typeface="Mangal"/>
                        </a:rPr>
                        <a:t> number from memory to reg. A.</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2006</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DCR</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C</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0D</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Decrement counter.</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2007</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INX</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23</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Increment H-L pair.</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2008</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MOV</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B, M</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46</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Move the next number from memory to reg. B.</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2009</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CMP</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B</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B8</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Compare B with A.</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200A</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JC</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200EH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DA</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Jump to address 200EH if there is no carry.</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159745" name="Rectangle 1"/>
          <p:cNvSpPr>
            <a:spLocks noChangeArrowheads="1"/>
          </p:cNvSpPr>
          <p:nvPr/>
        </p:nvSpPr>
        <p:spPr bwMode="auto">
          <a:xfrm>
            <a:off x="3714744" y="0"/>
            <a:ext cx="114230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Program:</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285728"/>
          <a:ext cx="8358246" cy="5608320"/>
        </p:xfrm>
        <a:graphic>
          <a:graphicData uri="http://schemas.openxmlformats.org/drawingml/2006/table">
            <a:tbl>
              <a:tblPr/>
              <a:tblGrid>
                <a:gridCol w="1025860"/>
                <a:gridCol w="1278123"/>
                <a:gridCol w="1076313"/>
                <a:gridCol w="958592"/>
                <a:gridCol w="4019358"/>
              </a:tblGrid>
              <a:tr h="159346">
                <a:tc>
                  <a:txBody>
                    <a:bodyPr/>
                    <a:lstStyle/>
                    <a:p>
                      <a:pPr algn="ctr">
                        <a:lnSpc>
                          <a:spcPct val="115000"/>
                        </a:lnSpc>
                        <a:spcAft>
                          <a:spcPts val="0"/>
                        </a:spcAft>
                      </a:pPr>
                      <a:r>
                        <a:rPr lang="en-US" sz="1600" dirty="0">
                          <a:latin typeface="Times New Roman"/>
                          <a:ea typeface="Times New Roman"/>
                          <a:cs typeface="Mangal"/>
                        </a:rPr>
                        <a:t>200B</a:t>
                      </a:r>
                      <a:endParaRPr lang="en-US" sz="16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0E</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Lower-order of 200EH.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dirty="0">
                          <a:latin typeface="Times New Roman"/>
                          <a:ea typeface="Times New Roman"/>
                          <a:cs typeface="Mangal"/>
                        </a:rPr>
                        <a:t>200C</a:t>
                      </a:r>
                      <a:endParaRPr lang="en-US" sz="16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20</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Higher-order of 200EH.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200D</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dirty="0">
                          <a:latin typeface="Times New Roman"/>
                          <a:ea typeface="Times New Roman"/>
                          <a:cs typeface="Mangal"/>
                        </a:rPr>
                        <a:t>MOV</a:t>
                      </a:r>
                      <a:endParaRPr lang="en-US" sz="16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A, B</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78</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Move smallest from reg. B to reg. A.</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200E</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DCR</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dirty="0">
                          <a:latin typeface="Times New Roman"/>
                          <a:ea typeface="Times New Roman"/>
                          <a:cs typeface="Mangal"/>
                        </a:rPr>
                        <a:t>C</a:t>
                      </a:r>
                      <a:endParaRPr lang="en-US" sz="16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0D</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Decrement counter.</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200F</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JNZ</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2007H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dirty="0">
                          <a:latin typeface="Times New Roman"/>
                          <a:ea typeface="Times New Roman"/>
                          <a:cs typeface="Mangal"/>
                        </a:rPr>
                        <a:t>C2</a:t>
                      </a:r>
                      <a:endParaRPr lang="en-US" sz="16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Jump to address 2007H if counter is not zero.</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2010</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07</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dirty="0">
                          <a:latin typeface="Times New Roman"/>
                          <a:ea typeface="Times New Roman"/>
                          <a:cs typeface="Mangal"/>
                        </a:rPr>
                        <a:t>Lower-order of 2007H.</a:t>
                      </a:r>
                      <a:endParaRPr lang="en-US" sz="1600" dirty="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2011</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20</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Higher-order of 2007H.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2012</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INX</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H</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23</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Increment H-L pair.</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2013</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MOV</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M, A</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77</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Move the result from reg. A to memory.</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59346">
                <a:tc>
                  <a:txBody>
                    <a:bodyPr/>
                    <a:lstStyle/>
                    <a:p>
                      <a:pPr algn="ctr">
                        <a:lnSpc>
                          <a:spcPct val="115000"/>
                        </a:lnSpc>
                        <a:spcAft>
                          <a:spcPts val="0"/>
                        </a:spcAft>
                      </a:pPr>
                      <a:r>
                        <a:rPr lang="en-US" sz="1600">
                          <a:latin typeface="Times New Roman"/>
                          <a:ea typeface="Times New Roman"/>
                          <a:cs typeface="Mangal"/>
                        </a:rPr>
                        <a:t>2014</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HLT</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US" sz="1600">
                          <a:latin typeface="Times New Roman"/>
                          <a:ea typeface="Times New Roman"/>
                          <a:cs typeface="Mangal"/>
                        </a:rPr>
                        <a:t>76</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115000"/>
                        </a:lnSpc>
                        <a:spcAft>
                          <a:spcPts val="0"/>
                        </a:spcAft>
                      </a:pPr>
                      <a:r>
                        <a:rPr lang="en-US" sz="1600">
                          <a:latin typeface="Times New Roman"/>
                          <a:ea typeface="Times New Roman"/>
                          <a:cs typeface="Mangal"/>
                        </a:rPr>
                        <a:t>Halt.</a:t>
                      </a:r>
                      <a:endParaRPr lang="en-US" sz="1600">
                        <a:latin typeface="Calibri"/>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6558">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Mang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500042"/>
          <a:ext cx="7429552" cy="3602609"/>
        </p:xfrm>
        <a:graphic>
          <a:graphicData uri="http://schemas.openxmlformats.org/drawingml/2006/table">
            <a:tbl>
              <a:tblPr/>
              <a:tblGrid>
                <a:gridCol w="4721584"/>
                <a:gridCol w="2707968"/>
              </a:tblGrid>
              <a:tr h="175260">
                <a:tc>
                  <a:txBody>
                    <a:bodyPr/>
                    <a:lstStyle/>
                    <a:p>
                      <a:pPr>
                        <a:lnSpc>
                          <a:spcPct val="115000"/>
                        </a:lnSpc>
                        <a:spcAft>
                          <a:spcPts val="0"/>
                        </a:spcAft>
                      </a:pPr>
                      <a:r>
                        <a:rPr lang="en-US" sz="1800" b="1" dirty="0" smtClean="0">
                          <a:latin typeface="Times New Roman"/>
                          <a:ea typeface="Times New Roman"/>
                          <a:cs typeface="Mangal"/>
                        </a:rPr>
                        <a:t>Result:</a:t>
                      </a:r>
                    </a:p>
                    <a:p>
                      <a:pPr>
                        <a:lnSpc>
                          <a:spcPct val="115000"/>
                        </a:lnSpc>
                        <a:spcAft>
                          <a:spcPts val="0"/>
                        </a:spcAft>
                      </a:pPr>
                      <a:endParaRPr lang="en-US" sz="1800" b="1" dirty="0" smtClean="0">
                        <a:latin typeface="Times New Roman"/>
                        <a:ea typeface="Times New Roman"/>
                        <a:cs typeface="Mangal"/>
                      </a:endParaRPr>
                    </a:p>
                  </a:txBody>
                  <a:tcPr marL="0" marR="0" marT="0" marB="0" anchor="b">
                    <a:lnL>
                      <a:noFill/>
                    </a:lnL>
                    <a:lnR>
                      <a:noFill/>
                    </a:lnR>
                    <a:lnT>
                      <a:noFill/>
                    </a:lnT>
                    <a:lnB>
                      <a:noFill/>
                    </a:lnB>
                  </a:tcPr>
                </a:tc>
                <a:tc>
                  <a:txBody>
                    <a:bodyPr/>
                    <a:lstStyle/>
                    <a:p>
                      <a:pPr>
                        <a:lnSpc>
                          <a:spcPct val="115000"/>
                        </a:lnSpc>
                        <a:spcAft>
                          <a:spcPts val="0"/>
                        </a:spcAft>
                      </a:pPr>
                      <a:endParaRPr lang="en-US" sz="1800">
                        <a:latin typeface="Times New Roman"/>
                        <a:ea typeface="Times New Roman"/>
                        <a:cs typeface="Mangal"/>
                      </a:endParaRPr>
                    </a:p>
                  </a:txBody>
                  <a:tcPr marL="0" marR="0" marT="0" marB="0" anchor="b">
                    <a:lnL>
                      <a:noFill/>
                    </a:lnL>
                    <a:lnR>
                      <a:noFill/>
                    </a:lnR>
                    <a:lnT>
                      <a:noFill/>
                    </a:lnT>
                    <a:lnB>
                      <a:noFill/>
                    </a:lnB>
                  </a:tcPr>
                </a:tc>
              </a:tr>
              <a:tr h="263525">
                <a:tc>
                  <a:txBody>
                    <a:bodyPr/>
                    <a:lstStyle/>
                    <a:p>
                      <a:pPr marL="457200">
                        <a:lnSpc>
                          <a:spcPct val="115000"/>
                        </a:lnSpc>
                        <a:spcAft>
                          <a:spcPts val="0"/>
                        </a:spcAft>
                      </a:pPr>
                      <a:r>
                        <a:rPr lang="en-US" sz="1800" b="1">
                          <a:latin typeface="Times New Roman"/>
                          <a:ea typeface="Times New Roman"/>
                          <a:cs typeface="Mangal"/>
                        </a:rPr>
                        <a:t>Before Execution:</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a:lnSpc>
                          <a:spcPct val="115000"/>
                        </a:lnSpc>
                        <a:spcAft>
                          <a:spcPts val="0"/>
                        </a:spcAft>
                      </a:pPr>
                      <a:endParaRPr lang="en-US" sz="1800">
                        <a:latin typeface="Times New Roman"/>
                        <a:ea typeface="Times New Roman"/>
                        <a:cs typeface="Mangal"/>
                      </a:endParaRPr>
                    </a:p>
                  </a:txBody>
                  <a:tcPr marL="0" marR="0" marT="0" marB="0" anchor="b">
                    <a:lnL>
                      <a:noFill/>
                    </a:lnL>
                    <a:lnR>
                      <a:noFill/>
                    </a:lnR>
                    <a:lnT>
                      <a:noFill/>
                    </a:lnT>
                    <a:lnB>
                      <a:noFill/>
                    </a:lnB>
                  </a:tcPr>
                </a:tc>
              </a:tr>
              <a:tr h="259080">
                <a:tc>
                  <a:txBody>
                    <a:bodyPr/>
                    <a:lstStyle/>
                    <a:p>
                      <a:pPr marL="914400">
                        <a:lnSpc>
                          <a:spcPct val="115000"/>
                        </a:lnSpc>
                        <a:spcAft>
                          <a:spcPts val="0"/>
                        </a:spcAft>
                      </a:pPr>
                      <a:r>
                        <a:rPr lang="en-US" sz="1800">
                          <a:latin typeface="Times New Roman"/>
                          <a:ea typeface="Times New Roman"/>
                          <a:cs typeface="Mangal"/>
                        </a:rPr>
                        <a:t>3000H: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05H (Counter)</a:t>
                      </a:r>
                      <a:endParaRPr lang="en-US" sz="1800">
                        <a:latin typeface="Calibri"/>
                        <a:ea typeface="Times New Roman"/>
                        <a:cs typeface="Mangal"/>
                      </a:endParaRPr>
                    </a:p>
                  </a:txBody>
                  <a:tcPr marL="0" marR="0" marT="0" marB="0" anchor="b">
                    <a:lnL>
                      <a:noFill/>
                    </a:lnL>
                    <a:lnR>
                      <a:noFill/>
                    </a:lnR>
                    <a:lnT>
                      <a:noFill/>
                    </a:lnT>
                    <a:lnB>
                      <a:noFill/>
                    </a:lnB>
                  </a:tcPr>
                </a:tc>
              </a:tr>
              <a:tr h="263525">
                <a:tc>
                  <a:txBody>
                    <a:bodyPr/>
                    <a:lstStyle/>
                    <a:p>
                      <a:pPr marL="914400">
                        <a:lnSpc>
                          <a:spcPct val="115000"/>
                        </a:lnSpc>
                        <a:spcAft>
                          <a:spcPts val="0"/>
                        </a:spcAft>
                      </a:pPr>
                      <a:r>
                        <a:rPr lang="en-US" sz="1800">
                          <a:latin typeface="Times New Roman"/>
                          <a:ea typeface="Times New Roman"/>
                          <a:cs typeface="Mangal"/>
                        </a:rPr>
                        <a:t>3001H: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15H</a:t>
                      </a:r>
                      <a:endParaRPr lang="en-US" sz="1800">
                        <a:latin typeface="Calibri"/>
                        <a:ea typeface="Times New Roman"/>
                        <a:cs typeface="Mangal"/>
                      </a:endParaRPr>
                    </a:p>
                  </a:txBody>
                  <a:tcPr marL="0" marR="0" marT="0" marB="0" anchor="b">
                    <a:lnL>
                      <a:noFill/>
                    </a:lnL>
                    <a:lnR>
                      <a:noFill/>
                    </a:lnR>
                    <a:lnT>
                      <a:noFill/>
                    </a:lnT>
                    <a:lnB>
                      <a:noFill/>
                    </a:lnB>
                  </a:tcPr>
                </a:tc>
              </a:tr>
              <a:tr h="262255">
                <a:tc>
                  <a:txBody>
                    <a:bodyPr/>
                    <a:lstStyle/>
                    <a:p>
                      <a:pPr marL="914400">
                        <a:lnSpc>
                          <a:spcPct val="115000"/>
                        </a:lnSpc>
                        <a:spcAft>
                          <a:spcPts val="0"/>
                        </a:spcAft>
                      </a:pPr>
                      <a:r>
                        <a:rPr lang="en-US" sz="1800">
                          <a:latin typeface="Times New Roman"/>
                          <a:ea typeface="Times New Roman"/>
                          <a:cs typeface="Mangal"/>
                        </a:rPr>
                        <a:t>3002H: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01H</a:t>
                      </a:r>
                      <a:endParaRPr lang="en-US" sz="1800">
                        <a:latin typeface="Calibri"/>
                        <a:ea typeface="Times New Roman"/>
                        <a:cs typeface="Mangal"/>
                      </a:endParaRPr>
                    </a:p>
                  </a:txBody>
                  <a:tcPr marL="0" marR="0" marT="0" marB="0" anchor="b">
                    <a:lnL>
                      <a:noFill/>
                    </a:lnL>
                    <a:lnR>
                      <a:noFill/>
                    </a:lnR>
                    <a:lnT>
                      <a:noFill/>
                    </a:lnT>
                    <a:lnB>
                      <a:noFill/>
                    </a:lnB>
                  </a:tcPr>
                </a:tc>
              </a:tr>
              <a:tr h="263525">
                <a:tc>
                  <a:txBody>
                    <a:bodyPr/>
                    <a:lstStyle/>
                    <a:p>
                      <a:pPr marL="914400">
                        <a:lnSpc>
                          <a:spcPct val="115000"/>
                        </a:lnSpc>
                        <a:spcAft>
                          <a:spcPts val="0"/>
                        </a:spcAft>
                      </a:pPr>
                      <a:r>
                        <a:rPr lang="en-US" sz="1800">
                          <a:latin typeface="Times New Roman"/>
                          <a:ea typeface="Times New Roman"/>
                          <a:cs typeface="Mangal"/>
                        </a:rPr>
                        <a:t>3003H: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65H</a:t>
                      </a:r>
                      <a:endParaRPr lang="en-US" sz="1800">
                        <a:latin typeface="Calibri"/>
                        <a:ea typeface="Times New Roman"/>
                        <a:cs typeface="Mangal"/>
                      </a:endParaRPr>
                    </a:p>
                  </a:txBody>
                  <a:tcPr marL="0" marR="0" marT="0" marB="0" anchor="b">
                    <a:lnL>
                      <a:noFill/>
                    </a:lnL>
                    <a:lnR>
                      <a:noFill/>
                    </a:lnR>
                    <a:lnT>
                      <a:noFill/>
                    </a:lnT>
                    <a:lnB>
                      <a:noFill/>
                    </a:lnB>
                  </a:tcPr>
                </a:tc>
              </a:tr>
              <a:tr h="262255">
                <a:tc>
                  <a:txBody>
                    <a:bodyPr/>
                    <a:lstStyle/>
                    <a:p>
                      <a:pPr marL="914400">
                        <a:lnSpc>
                          <a:spcPct val="115000"/>
                        </a:lnSpc>
                        <a:spcAft>
                          <a:spcPts val="0"/>
                        </a:spcAft>
                      </a:pPr>
                      <a:r>
                        <a:rPr lang="en-US" sz="1800">
                          <a:latin typeface="Times New Roman"/>
                          <a:ea typeface="Times New Roman"/>
                          <a:cs typeface="Mangal"/>
                        </a:rPr>
                        <a:t>3004H: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E2H</a:t>
                      </a:r>
                      <a:endParaRPr lang="en-US" sz="1800">
                        <a:latin typeface="Calibri"/>
                        <a:ea typeface="Times New Roman"/>
                        <a:cs typeface="Mangal"/>
                      </a:endParaRPr>
                    </a:p>
                  </a:txBody>
                  <a:tcPr marL="0" marR="0" marT="0" marB="0" anchor="b">
                    <a:lnL>
                      <a:noFill/>
                    </a:lnL>
                    <a:lnR>
                      <a:noFill/>
                    </a:lnR>
                    <a:lnT>
                      <a:noFill/>
                    </a:lnT>
                    <a:lnB>
                      <a:noFill/>
                    </a:lnB>
                  </a:tcPr>
                </a:tc>
              </a:tr>
              <a:tr h="263525">
                <a:tc>
                  <a:txBody>
                    <a:bodyPr/>
                    <a:lstStyle/>
                    <a:p>
                      <a:pPr marL="914400">
                        <a:lnSpc>
                          <a:spcPct val="115000"/>
                        </a:lnSpc>
                        <a:spcAft>
                          <a:spcPts val="0"/>
                        </a:spcAft>
                      </a:pPr>
                      <a:r>
                        <a:rPr lang="en-US" sz="1800">
                          <a:latin typeface="Times New Roman"/>
                          <a:ea typeface="Times New Roman"/>
                          <a:cs typeface="Mangal"/>
                        </a:rPr>
                        <a:t>3005H: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ct val="115000"/>
                        </a:lnSpc>
                        <a:spcAft>
                          <a:spcPts val="0"/>
                        </a:spcAft>
                      </a:pPr>
                      <a:r>
                        <a:rPr lang="en-US" sz="1800">
                          <a:latin typeface="Times New Roman"/>
                          <a:ea typeface="Times New Roman"/>
                          <a:cs typeface="Mangal"/>
                        </a:rPr>
                        <a:t>83H</a:t>
                      </a:r>
                      <a:endParaRPr lang="en-US" sz="1800">
                        <a:latin typeface="Calibri"/>
                        <a:ea typeface="Times New Roman"/>
                        <a:cs typeface="Mangal"/>
                      </a:endParaRPr>
                    </a:p>
                  </a:txBody>
                  <a:tcPr marL="0" marR="0" marT="0" marB="0" anchor="b">
                    <a:lnL>
                      <a:noFill/>
                    </a:lnL>
                    <a:lnR>
                      <a:noFill/>
                    </a:lnR>
                    <a:lnT>
                      <a:noFill/>
                    </a:lnT>
                    <a:lnB>
                      <a:noFill/>
                    </a:lnB>
                  </a:tcPr>
                </a:tc>
              </a:tr>
              <a:tr h="528955">
                <a:tc>
                  <a:txBody>
                    <a:bodyPr/>
                    <a:lstStyle/>
                    <a:p>
                      <a:pPr marL="457200">
                        <a:lnSpc>
                          <a:spcPct val="115000"/>
                        </a:lnSpc>
                        <a:spcAft>
                          <a:spcPts val="0"/>
                        </a:spcAft>
                      </a:pPr>
                      <a:r>
                        <a:rPr lang="en-US" sz="1800" b="1">
                          <a:latin typeface="Times New Roman"/>
                          <a:ea typeface="Times New Roman"/>
                          <a:cs typeface="Mangal"/>
                        </a:rPr>
                        <a:t>After Execution:</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a:lnSpc>
                          <a:spcPct val="115000"/>
                        </a:lnSpc>
                        <a:spcAft>
                          <a:spcPts val="0"/>
                        </a:spcAft>
                      </a:pPr>
                      <a:endParaRPr lang="en-US" sz="1800">
                        <a:latin typeface="Times New Roman"/>
                        <a:ea typeface="Times New Roman"/>
                        <a:cs typeface="Mangal"/>
                      </a:endParaRPr>
                    </a:p>
                  </a:txBody>
                  <a:tcPr marL="0" marR="0" marT="0" marB="0" anchor="b">
                    <a:lnL>
                      <a:noFill/>
                    </a:lnL>
                    <a:lnR>
                      <a:noFill/>
                    </a:lnR>
                    <a:lnT>
                      <a:noFill/>
                    </a:lnT>
                    <a:lnB>
                      <a:noFill/>
                    </a:lnB>
                  </a:tcPr>
                </a:tc>
              </a:tr>
              <a:tr h="259715">
                <a:tc>
                  <a:txBody>
                    <a:bodyPr/>
                    <a:lstStyle/>
                    <a:p>
                      <a:pPr marL="914400">
                        <a:lnSpc>
                          <a:spcPts val="1375"/>
                        </a:lnSpc>
                        <a:spcAft>
                          <a:spcPts val="0"/>
                        </a:spcAft>
                      </a:pPr>
                      <a:r>
                        <a:rPr lang="en-US" sz="1800">
                          <a:latin typeface="Times New Roman"/>
                          <a:ea typeface="Times New Roman"/>
                          <a:cs typeface="Mangal"/>
                        </a:rPr>
                        <a:t>3006H:</a:t>
                      </a:r>
                      <a:endParaRPr lang="en-US" sz="1800">
                        <a:latin typeface="Calibri"/>
                        <a:ea typeface="Times New Roman"/>
                        <a:cs typeface="Mangal"/>
                      </a:endParaRPr>
                    </a:p>
                  </a:txBody>
                  <a:tcPr marL="0" marR="0" marT="0" marB="0" anchor="b">
                    <a:lnL>
                      <a:noFill/>
                    </a:lnL>
                    <a:lnR>
                      <a:noFill/>
                    </a:lnR>
                    <a:lnT>
                      <a:noFill/>
                    </a:lnT>
                    <a:lnB>
                      <a:noFill/>
                    </a:lnB>
                  </a:tcPr>
                </a:tc>
                <a:tc>
                  <a:txBody>
                    <a:bodyPr/>
                    <a:lstStyle/>
                    <a:p>
                      <a:pPr marL="101600">
                        <a:lnSpc>
                          <a:spcPts val="1375"/>
                        </a:lnSpc>
                        <a:spcAft>
                          <a:spcPts val="0"/>
                        </a:spcAft>
                      </a:pPr>
                      <a:r>
                        <a:rPr lang="en-US" sz="1800" dirty="0">
                          <a:latin typeface="Times New Roman"/>
                          <a:ea typeface="Times New Roman"/>
                          <a:cs typeface="Mangal"/>
                        </a:rPr>
                        <a:t>01H</a:t>
                      </a:r>
                      <a:endParaRPr lang="en-US" sz="1800" dirty="0">
                        <a:latin typeface="Calibri"/>
                        <a:ea typeface="Times New Roman"/>
                        <a:cs typeface="Mangal"/>
                      </a:endParaRPr>
                    </a:p>
                  </a:txBody>
                  <a:tcPr marL="0" marR="0" marT="0" marB="0" anchor="b">
                    <a:lnL>
                      <a:noFill/>
                    </a:lnL>
                    <a:lnR>
                      <a:noFill/>
                    </a:lnR>
                    <a:lnT>
                      <a:noFill/>
                    </a:lnT>
                    <a:lnB>
                      <a:noFill/>
                    </a:lnB>
                  </a:tcPr>
                </a:tc>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29</a:t>
            </a:r>
            <a:endParaRPr lang="en-US" sz="2400" u="sng" dirty="0"/>
          </a:p>
        </p:txBody>
      </p:sp>
      <p:sp>
        <p:nvSpPr>
          <p:cNvPr id="3" name="Content Placeholder 2"/>
          <p:cNvSpPr>
            <a:spLocks noGrp="1"/>
          </p:cNvSpPr>
          <p:nvPr>
            <p:ph idx="1"/>
          </p:nvPr>
        </p:nvSpPr>
        <p:spPr>
          <a:xfrm>
            <a:off x="214282" y="785794"/>
            <a:ext cx="8701142" cy="5538822"/>
          </a:xfrm>
        </p:spPr>
        <p:txBody>
          <a:bodyPr>
            <a:noAutofit/>
          </a:bodyPr>
          <a:lstStyle/>
          <a:p>
            <a:pPr algn="just">
              <a:buNone/>
            </a:pPr>
            <a:endParaRPr lang="en-US" sz="800" b="1" u="sng" dirty="0" smtClean="0"/>
          </a:p>
          <a:p>
            <a:r>
              <a:rPr lang="en-US" sz="2200" b="1" u="sng" dirty="0" smtClean="0"/>
              <a:t>AIM:-</a:t>
            </a:r>
            <a:r>
              <a:rPr lang="en-US" sz="2200" b="1" dirty="0" smtClean="0"/>
              <a:t> </a:t>
            </a:r>
            <a:r>
              <a:rPr lang="en-US" sz="2200" dirty="0" smtClean="0"/>
              <a:t>Write a program to calculate square of a number.</a:t>
            </a:r>
          </a:p>
          <a:p>
            <a:pPr>
              <a:buNone/>
            </a:pPr>
            <a:endParaRPr lang="en-US" sz="2200" b="1" u="sng" dirty="0" smtClean="0"/>
          </a:p>
          <a:p>
            <a:pPr>
              <a:buNone/>
            </a:pPr>
            <a:endParaRPr lang="en-US" sz="800" dirty="0" smtClean="0"/>
          </a:p>
          <a:p>
            <a:r>
              <a:rPr lang="en-US" sz="2200" b="1" u="sng" dirty="0" smtClean="0"/>
              <a:t>THEORY:-</a:t>
            </a:r>
            <a:r>
              <a:rPr lang="en-US" sz="2200" b="1" dirty="0" smtClean="0"/>
              <a:t>      </a:t>
            </a:r>
          </a:p>
          <a:p>
            <a:pPr>
              <a:buNone/>
            </a:pPr>
            <a:r>
              <a:rPr lang="en-US" sz="2000" dirty="0" smtClean="0"/>
              <a:t>1)      Load the HL pair with the number whose square is to be found.</a:t>
            </a:r>
          </a:p>
          <a:p>
            <a:pPr>
              <a:buNone/>
            </a:pPr>
            <a:r>
              <a:rPr lang="en-US" sz="2000" dirty="0" smtClean="0"/>
              <a:t>2)      Copy the number to C and B registers.</a:t>
            </a:r>
          </a:p>
          <a:p>
            <a:pPr>
              <a:buNone/>
            </a:pPr>
            <a:r>
              <a:rPr lang="en-US" sz="2000" dirty="0" smtClean="0"/>
              <a:t>3)      Initialize D and A registers with 0.</a:t>
            </a:r>
          </a:p>
          <a:p>
            <a:pPr>
              <a:buNone/>
            </a:pPr>
            <a:r>
              <a:rPr lang="en-US" sz="2000" dirty="0" smtClean="0"/>
              <a:t>4)      Add content of accumulator with register B.</a:t>
            </a:r>
          </a:p>
          <a:p>
            <a:pPr>
              <a:buNone/>
            </a:pPr>
            <a:r>
              <a:rPr lang="en-US" sz="2000" dirty="0" smtClean="0"/>
              <a:t>5)      Check for carry.</a:t>
            </a:r>
          </a:p>
          <a:p>
            <a:pPr>
              <a:buNone/>
            </a:pPr>
            <a:r>
              <a:rPr lang="en-US" sz="2000" dirty="0" smtClean="0"/>
              <a:t>6)      If no carry go to step 8 else go to next step.</a:t>
            </a:r>
          </a:p>
          <a:p>
            <a:pPr>
              <a:buNone/>
            </a:pPr>
            <a:r>
              <a:rPr lang="en-US" sz="2000" dirty="0" smtClean="0"/>
              <a:t>7)      Increment content of D.</a:t>
            </a:r>
          </a:p>
          <a:p>
            <a:pPr>
              <a:buNone/>
            </a:pPr>
            <a:r>
              <a:rPr lang="en-US" sz="2000" dirty="0" smtClean="0"/>
              <a:t>8)      Decrement content of C.</a:t>
            </a:r>
          </a:p>
          <a:p>
            <a:pPr>
              <a:buNone/>
            </a:pPr>
            <a:r>
              <a:rPr lang="en-US" sz="2000" dirty="0" smtClean="0"/>
              <a:t>9)      If ZF = 0 then go to next step else go to step 4.</a:t>
            </a:r>
          </a:p>
          <a:p>
            <a:pPr>
              <a:buNone/>
            </a:pPr>
            <a:r>
              <a:rPr lang="en-US" sz="2000" dirty="0" smtClean="0"/>
              <a:t>10)  Store the product and carry in memory.</a:t>
            </a:r>
          </a:p>
          <a:p>
            <a:pPr>
              <a:buNone/>
            </a:pPr>
            <a:r>
              <a:rPr lang="en-US" sz="2000" dirty="0" smtClean="0"/>
              <a:t>11)  Terminate the program</a:t>
            </a:r>
          </a:p>
          <a:p>
            <a:pPr>
              <a:buNone/>
            </a:pPr>
            <a:endParaRPr lang="en-US" sz="2200" dirty="0" smtClean="0"/>
          </a:p>
          <a:p>
            <a:endParaRPr lang="en-US" sz="2200" b="1" u="sng"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5676444"/>
        </p:xfrm>
        <a:graphic>
          <a:graphicData uri="http://schemas.openxmlformats.org/drawingml/2006/table">
            <a:tbl>
              <a:tblPr>
                <a:tableStyleId>{616DA210-FB5B-4158-B5E0-FEB733F419BA}</a:tableStyleId>
              </a:tblPr>
              <a:tblGrid>
                <a:gridCol w="1251690"/>
                <a:gridCol w="1064349"/>
                <a:gridCol w="1898802"/>
                <a:gridCol w="1259792"/>
                <a:gridCol w="3240802"/>
              </a:tblGrid>
              <a:tr h="524790">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baseline="0" dirty="0" smtClean="0">
                          <a:latin typeface="Calibri"/>
                          <a:ea typeface="Calibri"/>
                          <a:cs typeface="Mangal"/>
                        </a:rPr>
                        <a:t>LDA  4150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baseline="0" dirty="0" smtClean="0">
                          <a:latin typeface="Calibri"/>
                          <a:ea typeface="Calibri"/>
                          <a:cs typeface="Mangal"/>
                        </a:rPr>
                        <a:t>Load data from memory to accumulator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MOV</a:t>
                      </a:r>
                      <a:r>
                        <a:rPr lang="en-US" sz="2200" baseline="0" dirty="0" smtClean="0">
                          <a:latin typeface="Calibri"/>
                          <a:ea typeface="Times New Roman"/>
                        </a:rPr>
                        <a:t>  B,A</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47</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Move data from A</a:t>
                      </a:r>
                      <a:r>
                        <a:rPr lang="en-US" sz="2200" baseline="0" dirty="0" smtClean="0">
                          <a:latin typeface="Calibri"/>
                          <a:ea typeface="Calibri"/>
                          <a:cs typeface="Mangal"/>
                        </a:rPr>
                        <a:t> to B</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solidFill>
                            <a:srgbClr val="000000"/>
                          </a:solidFill>
                          <a:latin typeface="Times New Roman"/>
                          <a:ea typeface="Times New Roman"/>
                          <a:cs typeface="Mangal"/>
                        </a:rPr>
                        <a:t>    LDA   4151</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baseline="0" dirty="0" smtClean="0">
                          <a:latin typeface="+mn-lt"/>
                          <a:ea typeface="Calibri"/>
                          <a:cs typeface="Mangal"/>
                        </a:rPr>
                        <a:t>Load data from memory to accumulator</a:t>
                      </a:r>
                      <a:endParaRPr lang="en-US" sz="2200" dirty="0" smtClean="0">
                        <a:latin typeface="+mn-lt"/>
                        <a:ea typeface="Calibri"/>
                        <a:cs typeface="Mangal"/>
                      </a:endParaRPr>
                    </a:p>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ADD  B</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80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Add value</a:t>
                      </a:r>
                      <a:r>
                        <a:rPr lang="en-US" sz="2200" baseline="0" dirty="0" smtClean="0">
                          <a:latin typeface="Calibri"/>
                          <a:ea typeface="Calibri"/>
                          <a:cs typeface="Mangal"/>
                        </a:rPr>
                        <a:t> of B with value of A</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STA  4152</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smtClean="0">
                          <a:latin typeface="Calibri"/>
                          <a:ea typeface="Calibri"/>
                          <a:cs typeface="Mangal"/>
                        </a:rPr>
                        <a:t>Store the value from A to the address </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52</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524790">
                <a:tc>
                  <a:txBody>
                    <a:bodyPr/>
                    <a:lstStyle/>
                    <a:p>
                      <a:pPr algn="ctr">
                        <a:lnSpc>
                          <a:spcPct val="115000"/>
                        </a:lnSpc>
                        <a:spcAft>
                          <a:spcPts val="0"/>
                        </a:spcAft>
                      </a:pPr>
                      <a:r>
                        <a:rPr lang="en-US" sz="2200" dirty="0" smtClean="0"/>
                        <a:t>4207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2200" dirty="0" smtClean="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4" name="TextBox 3"/>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928670"/>
          <a:ext cx="8501121" cy="5525854"/>
        </p:xfrm>
        <a:graphic>
          <a:graphicData uri="http://schemas.openxmlformats.org/drawingml/2006/table">
            <a:tbl>
              <a:tblPr>
                <a:tableStyleId>{616DA210-FB5B-4158-B5E0-FEB733F419BA}</a:tableStyleId>
              </a:tblPr>
              <a:tblGrid>
                <a:gridCol w="1210007"/>
                <a:gridCol w="1028905"/>
                <a:gridCol w="2025853"/>
                <a:gridCol w="1103476"/>
                <a:gridCol w="3132880"/>
              </a:tblGrid>
              <a:tr h="270933">
                <a:tc>
                  <a:txBody>
                    <a:bodyPr/>
                    <a:lstStyle/>
                    <a:p>
                      <a:pPr algn="ctr">
                        <a:lnSpc>
                          <a:spcPts val="1615"/>
                        </a:lnSpc>
                        <a:spcAft>
                          <a:spcPts val="0"/>
                        </a:spcAft>
                      </a:pPr>
                      <a:r>
                        <a:rPr lang="en-US" sz="1400" dirty="0"/>
                        <a:t>MEMORY</a:t>
                      </a:r>
                      <a:endParaRPr lang="en-US" sz="1400" dirty="0">
                        <a:latin typeface="Calibri"/>
                        <a:ea typeface="Calibri"/>
                        <a:cs typeface="Mangal"/>
                      </a:endParaRPr>
                    </a:p>
                  </a:txBody>
                  <a:tcPr marL="45720" marR="45720" marT="0" marB="0"/>
                </a:tc>
                <a:tc>
                  <a:txBody>
                    <a:bodyPr/>
                    <a:lstStyle/>
                    <a:p>
                      <a:pPr algn="ctr">
                        <a:lnSpc>
                          <a:spcPts val="1615"/>
                        </a:lnSpc>
                        <a:spcAft>
                          <a:spcPts val="0"/>
                        </a:spcAft>
                      </a:pPr>
                      <a:r>
                        <a:rPr lang="en-US" sz="1400"/>
                        <a:t>LABEL</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MNEMONIC</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OPCODE</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COMMENT</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dirty="0"/>
                        <a:t>4200</a:t>
                      </a:r>
                      <a:endParaRPr lang="en-US" sz="1400" dirty="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LXI H,4500</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21</a:t>
                      </a:r>
                      <a:endParaRPr lang="en-US" sz="1400">
                        <a:latin typeface="Calibri"/>
                        <a:ea typeface="Calibri"/>
                        <a:cs typeface="Mangal"/>
                      </a:endParaRPr>
                    </a:p>
                  </a:txBody>
                  <a:tcPr marL="45720" marR="45720" marT="0" marB="0"/>
                </a:tc>
                <a:tc rowSpan="3">
                  <a:txBody>
                    <a:bodyPr/>
                    <a:lstStyle/>
                    <a:p>
                      <a:pPr algn="ctr">
                        <a:lnSpc>
                          <a:spcPts val="1615"/>
                        </a:lnSpc>
                        <a:spcAft>
                          <a:spcPts val="0"/>
                        </a:spcAft>
                      </a:pPr>
                      <a:endParaRPr lang="en-US" sz="1400"/>
                    </a:p>
                    <a:p>
                      <a:pPr algn="ctr">
                        <a:lnSpc>
                          <a:spcPts val="1615"/>
                        </a:lnSpc>
                        <a:spcAft>
                          <a:spcPts val="0"/>
                        </a:spcAft>
                      </a:pPr>
                      <a:r>
                        <a:rPr lang="en-US" sz="1400"/>
                        <a:t>Load the number to the HL pair</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dirty="0"/>
                        <a:t>4201</a:t>
                      </a:r>
                      <a:endParaRPr lang="en-US" sz="1400" dirty="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00</a:t>
                      </a:r>
                      <a:endParaRPr lang="en-US" sz="140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4202</a:t>
                      </a:r>
                      <a:endParaRPr lang="en-US" sz="1400">
                        <a:latin typeface="Calibri"/>
                        <a:ea typeface="Calibri"/>
                        <a:cs typeface="Mangal"/>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45</a:t>
                      </a:r>
                      <a:endParaRPr lang="en-US" sz="1400">
                        <a:latin typeface="Calibri"/>
                        <a:ea typeface="Calibri"/>
                        <a:cs typeface="Mangal"/>
                      </a:endParaRPr>
                    </a:p>
                  </a:txBody>
                  <a:tcPr marL="45720" marR="45720" marT="0" marB="0"/>
                </a:tc>
                <a:tc vMerge="1">
                  <a:txBody>
                    <a:bodyPr/>
                    <a:lstStyle/>
                    <a:p>
                      <a:endParaRPr lang="en-US"/>
                    </a:p>
                  </a:txBody>
                  <a:tcPr/>
                </a:tc>
              </a:tr>
              <a:tr h="270933">
                <a:tc>
                  <a:txBody>
                    <a:bodyPr/>
                    <a:lstStyle/>
                    <a:p>
                      <a:pPr algn="ctr">
                        <a:lnSpc>
                          <a:spcPts val="1615"/>
                        </a:lnSpc>
                        <a:spcAft>
                          <a:spcPts val="0"/>
                        </a:spcAft>
                      </a:pPr>
                      <a:r>
                        <a:rPr lang="en-US" sz="1400"/>
                        <a:t>4203</a:t>
                      </a:r>
                      <a:endParaRPr lang="en-US" sz="1400">
                        <a:latin typeface="Calibri"/>
                        <a:ea typeface="Calibri"/>
                        <a:cs typeface="Mangal"/>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gn="ctr">
                        <a:lnSpc>
                          <a:spcPts val="1615"/>
                        </a:lnSpc>
                        <a:spcAft>
                          <a:spcPts val="0"/>
                        </a:spcAft>
                      </a:pPr>
                      <a:r>
                        <a:rPr lang="en-US" sz="1400"/>
                        <a:t>MVI A,M</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7E</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Copy the number to the accumulator</a:t>
                      </a:r>
                      <a:endParaRPr lang="en-US" sz="1400">
                        <a:latin typeface="Calibri"/>
                        <a:ea typeface="Calibri"/>
                        <a:cs typeface="Mangal"/>
                      </a:endParaRPr>
                    </a:p>
                  </a:txBody>
                  <a:tcPr marL="45720" marR="45720" marT="0" marB="0"/>
                </a:tc>
              </a:tr>
              <a:tr h="270933">
                <a:tc>
                  <a:txBody>
                    <a:bodyPr/>
                    <a:lstStyle/>
                    <a:p>
                      <a:pPr algn="ctr">
                        <a:lnSpc>
                          <a:spcPts val="1615"/>
                        </a:lnSpc>
                        <a:spcAft>
                          <a:spcPts val="0"/>
                        </a:spcAft>
                      </a:pPr>
                      <a:r>
                        <a:rPr lang="en-US" sz="1400"/>
                        <a:t>4204</a:t>
                      </a:r>
                      <a:endParaRPr lang="en-US" sz="1400">
                        <a:latin typeface="Calibri"/>
                        <a:ea typeface="Calibri"/>
                        <a:cs typeface="Mangal"/>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gn="ctr">
                        <a:lnSpc>
                          <a:spcPts val="1615"/>
                        </a:lnSpc>
                        <a:spcAft>
                          <a:spcPts val="0"/>
                        </a:spcAft>
                      </a:pPr>
                      <a:r>
                        <a:rPr lang="en-US" sz="1400"/>
                        <a:t>MVI B,A</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47</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Copy the accumulator content to register B</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4205</a:t>
                      </a:r>
                      <a:endParaRPr lang="en-US" sz="1400">
                        <a:latin typeface="Calibri"/>
                        <a:ea typeface="Calibri"/>
                        <a:cs typeface="Mangal"/>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gn="ctr">
                        <a:lnSpc>
                          <a:spcPts val="1615"/>
                        </a:lnSpc>
                        <a:spcAft>
                          <a:spcPts val="0"/>
                        </a:spcAft>
                      </a:pPr>
                      <a:r>
                        <a:rPr lang="en-US" sz="1400"/>
                        <a:t>MVI D,00</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16</a:t>
                      </a:r>
                      <a:endParaRPr lang="en-US" sz="1400">
                        <a:latin typeface="Calibri"/>
                        <a:ea typeface="Calibri"/>
                        <a:cs typeface="Mangal"/>
                      </a:endParaRPr>
                    </a:p>
                  </a:txBody>
                  <a:tcPr marL="45720" marR="45720" marT="0" marB="0"/>
                </a:tc>
                <a:tc rowSpan="2">
                  <a:txBody>
                    <a:bodyPr/>
                    <a:lstStyle/>
                    <a:p>
                      <a:pPr algn="ctr">
                        <a:lnSpc>
                          <a:spcPts val="1615"/>
                        </a:lnSpc>
                        <a:spcAft>
                          <a:spcPts val="0"/>
                        </a:spcAft>
                      </a:pPr>
                      <a:r>
                        <a:rPr lang="en-US" sz="1400"/>
                        <a:t>Initialize D with 0</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4206</a:t>
                      </a:r>
                      <a:endParaRPr lang="en-US" sz="1400">
                        <a:latin typeface="Calibri"/>
                        <a:ea typeface="Calibri"/>
                        <a:cs typeface="Mangal"/>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gn="ctr">
                        <a:lnSpc>
                          <a:spcPts val="1615"/>
                        </a:lnSpc>
                        <a:spcAft>
                          <a:spcPts val="0"/>
                        </a:spcAft>
                      </a:pPr>
                      <a:r>
                        <a:rPr lang="en-US" sz="1400"/>
                        <a:t>00</a:t>
                      </a:r>
                      <a:endParaRPr lang="en-US" sz="140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4207</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dirty="0"/>
                        <a:t>MOV C,A</a:t>
                      </a:r>
                      <a:endParaRPr lang="en-US" sz="1400" dirty="0">
                        <a:latin typeface="Calibri"/>
                        <a:ea typeface="Calibri"/>
                        <a:cs typeface="Mangal"/>
                      </a:endParaRPr>
                    </a:p>
                  </a:txBody>
                  <a:tcPr marL="45720" marR="45720" marT="0" marB="0"/>
                </a:tc>
                <a:tc>
                  <a:txBody>
                    <a:bodyPr/>
                    <a:lstStyle/>
                    <a:p>
                      <a:pPr algn="ctr">
                        <a:lnSpc>
                          <a:spcPts val="1615"/>
                        </a:lnSpc>
                        <a:spcAft>
                          <a:spcPts val="0"/>
                        </a:spcAft>
                      </a:pPr>
                      <a:r>
                        <a:rPr lang="en-US" sz="1400"/>
                        <a:t>4F</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Copy accumulator content to C</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4208</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dirty="0"/>
                        <a:t>MOV A,D</a:t>
                      </a:r>
                      <a:endParaRPr lang="en-US" sz="1400" dirty="0">
                        <a:latin typeface="Calibri"/>
                        <a:ea typeface="Calibri"/>
                        <a:cs typeface="Mangal"/>
                      </a:endParaRPr>
                    </a:p>
                  </a:txBody>
                  <a:tcPr marL="45720" marR="45720" marT="0" marB="0"/>
                </a:tc>
                <a:tc>
                  <a:txBody>
                    <a:bodyPr/>
                    <a:lstStyle/>
                    <a:p>
                      <a:pPr algn="ctr">
                        <a:lnSpc>
                          <a:spcPts val="1615"/>
                        </a:lnSpc>
                        <a:spcAft>
                          <a:spcPts val="0"/>
                        </a:spcAft>
                      </a:pPr>
                      <a:r>
                        <a:rPr lang="en-US" sz="1400"/>
                        <a:t>7A</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Copy content of D to accumulator</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4209</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GO</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dirty="0"/>
                        <a:t>ADD B</a:t>
                      </a:r>
                      <a:endParaRPr lang="en-US" sz="1400" dirty="0">
                        <a:latin typeface="Calibri"/>
                        <a:ea typeface="Calibri"/>
                        <a:cs typeface="Mangal"/>
                      </a:endParaRPr>
                    </a:p>
                  </a:txBody>
                  <a:tcPr marL="45720" marR="45720" marT="0" marB="0"/>
                </a:tc>
                <a:tc>
                  <a:txBody>
                    <a:bodyPr/>
                    <a:lstStyle/>
                    <a:p>
                      <a:pPr algn="ctr">
                        <a:lnSpc>
                          <a:spcPts val="1615"/>
                        </a:lnSpc>
                        <a:spcAft>
                          <a:spcPts val="0"/>
                        </a:spcAft>
                      </a:pPr>
                      <a:r>
                        <a:rPr lang="en-US" sz="1400"/>
                        <a:t>80</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[A] ß [A] + [B]</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420A</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dirty="0"/>
                        <a:t>JNC AHEAD</a:t>
                      </a:r>
                      <a:endParaRPr lang="en-US" sz="1400" dirty="0">
                        <a:latin typeface="Calibri"/>
                        <a:ea typeface="Calibri"/>
                        <a:cs typeface="Mangal"/>
                      </a:endParaRPr>
                    </a:p>
                  </a:txBody>
                  <a:tcPr marL="45720" marR="45720" marT="0" marB="0"/>
                </a:tc>
                <a:tc>
                  <a:txBody>
                    <a:bodyPr/>
                    <a:lstStyle/>
                    <a:p>
                      <a:pPr algn="ctr">
                        <a:lnSpc>
                          <a:spcPts val="1615"/>
                        </a:lnSpc>
                        <a:spcAft>
                          <a:spcPts val="0"/>
                        </a:spcAft>
                      </a:pPr>
                      <a:r>
                        <a:rPr lang="en-US" sz="1400"/>
                        <a:t>D2</a:t>
                      </a:r>
                      <a:endParaRPr lang="en-US" sz="1400">
                        <a:latin typeface="Calibri"/>
                        <a:ea typeface="Calibri"/>
                        <a:cs typeface="Mangal"/>
                      </a:endParaRPr>
                    </a:p>
                  </a:txBody>
                  <a:tcPr marL="45720" marR="45720" marT="0" marB="0"/>
                </a:tc>
                <a:tc rowSpan="3">
                  <a:txBody>
                    <a:bodyPr/>
                    <a:lstStyle/>
                    <a:p>
                      <a:pPr algn="ctr">
                        <a:lnSpc>
                          <a:spcPts val="1615"/>
                        </a:lnSpc>
                        <a:spcAft>
                          <a:spcPts val="0"/>
                        </a:spcAft>
                      </a:pPr>
                      <a:r>
                        <a:rPr lang="en-US" sz="1400"/>
                        <a:t>Jump on no carry to the label AHEAD</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420B</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gn="ctr">
                        <a:lnSpc>
                          <a:spcPts val="1615"/>
                        </a:lnSpc>
                        <a:spcAft>
                          <a:spcPts val="0"/>
                        </a:spcAft>
                      </a:pPr>
                      <a:r>
                        <a:rPr lang="en-US" sz="1400"/>
                        <a:t>0E</a:t>
                      </a:r>
                      <a:endParaRPr lang="en-US" sz="140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420C</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42</a:t>
                      </a:r>
                      <a:endParaRPr lang="en-US" sz="140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420D</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dirty="0"/>
                        <a:t>INR D</a:t>
                      </a:r>
                      <a:endParaRPr lang="en-US" sz="1400" dirty="0">
                        <a:latin typeface="Calibri"/>
                        <a:ea typeface="Calibri"/>
                        <a:cs typeface="Mangal"/>
                      </a:endParaRPr>
                    </a:p>
                  </a:txBody>
                  <a:tcPr marL="45720" marR="45720" marT="0" marB="0"/>
                </a:tc>
                <a:tc>
                  <a:txBody>
                    <a:bodyPr/>
                    <a:lstStyle/>
                    <a:p>
                      <a:pPr algn="ctr">
                        <a:lnSpc>
                          <a:spcPts val="1615"/>
                        </a:lnSpc>
                        <a:spcAft>
                          <a:spcPts val="0"/>
                        </a:spcAft>
                      </a:pPr>
                      <a:r>
                        <a:rPr lang="en-US" sz="1400"/>
                        <a:t>14</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Increment D</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420E</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AHEAD</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DCR C</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dirty="0"/>
                        <a:t>0D</a:t>
                      </a:r>
                      <a:endParaRPr lang="en-US" sz="1400" dirty="0">
                        <a:latin typeface="Calibri"/>
                        <a:ea typeface="Calibri"/>
                        <a:cs typeface="Mangal"/>
                      </a:endParaRPr>
                    </a:p>
                  </a:txBody>
                  <a:tcPr marL="45720" marR="45720" marT="0" marB="0"/>
                </a:tc>
                <a:tc>
                  <a:txBody>
                    <a:bodyPr/>
                    <a:lstStyle/>
                    <a:p>
                      <a:pPr algn="ctr">
                        <a:lnSpc>
                          <a:spcPts val="1615"/>
                        </a:lnSpc>
                        <a:spcAft>
                          <a:spcPts val="0"/>
                        </a:spcAft>
                      </a:pPr>
                      <a:r>
                        <a:rPr lang="en-US" sz="1400"/>
                        <a:t>Decrement C</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420F</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JNZ GO</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dirty="0"/>
                        <a:t>C2</a:t>
                      </a:r>
                      <a:endParaRPr lang="en-US" sz="1400" dirty="0">
                        <a:latin typeface="Calibri"/>
                        <a:ea typeface="Calibri"/>
                        <a:cs typeface="Mangal"/>
                      </a:endParaRPr>
                    </a:p>
                  </a:txBody>
                  <a:tcPr marL="45720" marR="45720" marT="0" marB="0"/>
                </a:tc>
                <a:tc rowSpan="3">
                  <a:txBody>
                    <a:bodyPr/>
                    <a:lstStyle/>
                    <a:p>
                      <a:pPr algn="ctr">
                        <a:lnSpc>
                          <a:spcPts val="1615"/>
                        </a:lnSpc>
                        <a:spcAft>
                          <a:spcPts val="0"/>
                        </a:spcAft>
                      </a:pPr>
                      <a:endParaRPr lang="en-US" sz="1400"/>
                    </a:p>
                    <a:p>
                      <a:pPr algn="ctr">
                        <a:lnSpc>
                          <a:spcPts val="1615"/>
                        </a:lnSpc>
                        <a:spcAft>
                          <a:spcPts val="0"/>
                        </a:spcAft>
                      </a:pPr>
                      <a:r>
                        <a:rPr lang="en-US" sz="1400"/>
                        <a:t>Jump on non-zero to the label GO</a:t>
                      </a:r>
                      <a:endParaRPr lang="en-US" sz="140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4210</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dirty="0"/>
                        <a:t>09</a:t>
                      </a:r>
                      <a:endParaRPr lang="en-US" sz="1400" dirty="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4211</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42</a:t>
                      </a:r>
                      <a:endParaRPr lang="en-US" sz="140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4212</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STA 4100</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dirty="0"/>
                        <a:t>32</a:t>
                      </a:r>
                      <a:endParaRPr lang="en-US" sz="1400" dirty="0">
                        <a:latin typeface="Calibri"/>
                        <a:ea typeface="Calibri"/>
                        <a:cs typeface="Mangal"/>
                      </a:endParaRPr>
                    </a:p>
                  </a:txBody>
                  <a:tcPr marL="45720" marR="45720" marT="0" marB="0"/>
                </a:tc>
                <a:tc rowSpan="3">
                  <a:txBody>
                    <a:bodyPr/>
                    <a:lstStyle/>
                    <a:p>
                      <a:pPr algn="ctr">
                        <a:lnSpc>
                          <a:spcPts val="1615"/>
                        </a:lnSpc>
                        <a:spcAft>
                          <a:spcPts val="0"/>
                        </a:spcAft>
                      </a:pPr>
                      <a:endParaRPr lang="en-US" sz="1400" dirty="0"/>
                    </a:p>
                    <a:p>
                      <a:pPr algn="ctr">
                        <a:lnSpc>
                          <a:spcPts val="1615"/>
                        </a:lnSpc>
                        <a:spcAft>
                          <a:spcPts val="0"/>
                        </a:spcAft>
                      </a:pPr>
                      <a:r>
                        <a:rPr lang="en-US" sz="1400" dirty="0"/>
                        <a:t>Store the product to 4100</a:t>
                      </a:r>
                      <a:endParaRPr lang="en-US" sz="1400" dirty="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4213</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dirty="0"/>
                        <a:t>00</a:t>
                      </a:r>
                      <a:endParaRPr lang="en-US" sz="1400" dirty="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4214</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dirty="0"/>
                        <a:t>42</a:t>
                      </a:r>
                      <a:endParaRPr lang="en-US" sz="1400" dirty="0">
                        <a:latin typeface="Calibri"/>
                        <a:ea typeface="Calibri"/>
                        <a:cs typeface="Mangal"/>
                      </a:endParaRPr>
                    </a:p>
                  </a:txBody>
                  <a:tcPr marL="45720" marR="45720" marT="0" marB="0"/>
                </a:tc>
                <a:tc vMerge="1">
                  <a:txBody>
                    <a:bodyPr/>
                    <a:lstStyle/>
                    <a:p>
                      <a:endParaRPr lang="en-US"/>
                    </a:p>
                  </a:txBody>
                  <a:tcPr/>
                </a:tc>
              </a:tr>
            </a:tbl>
          </a:graphicData>
        </a:graphic>
      </p:graphicFrame>
      <p:sp>
        <p:nvSpPr>
          <p:cNvPr id="3" name="TextBox 2"/>
          <p:cNvSpPr txBox="1"/>
          <p:nvPr/>
        </p:nvSpPr>
        <p:spPr>
          <a:xfrm>
            <a:off x="3500430" y="285728"/>
            <a:ext cx="2000264" cy="338554"/>
          </a:xfrm>
          <a:prstGeom prst="rect">
            <a:avLst/>
          </a:prstGeom>
          <a:noFill/>
        </p:spPr>
        <p:txBody>
          <a:bodyPr wrap="square" rtlCol="0">
            <a:spAutoFit/>
          </a:bodyPr>
          <a:lstStyle/>
          <a:p>
            <a:pPr algn="ctr"/>
            <a:r>
              <a:rPr lang="en-US" sz="1600" b="1" u="sng" dirty="0" smtClean="0"/>
              <a:t>PROGRAM:-</a:t>
            </a:r>
            <a:endParaRPr lang="en-US" sz="1600" b="1" u="sng"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428604"/>
          <a:ext cx="8501121" cy="1226820"/>
        </p:xfrm>
        <a:graphic>
          <a:graphicData uri="http://schemas.openxmlformats.org/drawingml/2006/table">
            <a:tbl>
              <a:tblPr>
                <a:tableStyleId>{616DA210-FB5B-4158-B5E0-FEB733F419BA}</a:tableStyleId>
              </a:tblPr>
              <a:tblGrid>
                <a:gridCol w="1210007"/>
                <a:gridCol w="1028905"/>
                <a:gridCol w="2025853"/>
                <a:gridCol w="1103476"/>
                <a:gridCol w="3132880"/>
              </a:tblGrid>
              <a:tr h="135467">
                <a:tc>
                  <a:txBody>
                    <a:bodyPr/>
                    <a:lstStyle/>
                    <a:p>
                      <a:pPr algn="ctr">
                        <a:lnSpc>
                          <a:spcPts val="1615"/>
                        </a:lnSpc>
                        <a:spcAft>
                          <a:spcPts val="0"/>
                        </a:spcAft>
                      </a:pPr>
                      <a:r>
                        <a:rPr lang="en-US" sz="1400" dirty="0"/>
                        <a:t>4215</a:t>
                      </a:r>
                      <a:endParaRPr lang="en-US" sz="1400" dirty="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MOV A,D</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74</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dirty="0"/>
                        <a:t>Copy carry to accumulator</a:t>
                      </a:r>
                      <a:endParaRPr lang="en-US" sz="1400" dirty="0">
                        <a:latin typeface="Calibri"/>
                        <a:ea typeface="Calibri"/>
                        <a:cs typeface="Mangal"/>
                      </a:endParaRPr>
                    </a:p>
                  </a:txBody>
                  <a:tcPr marL="45720" marR="45720" marT="0" marB="0"/>
                </a:tc>
              </a:tr>
              <a:tr h="135467">
                <a:tc>
                  <a:txBody>
                    <a:bodyPr/>
                    <a:lstStyle/>
                    <a:p>
                      <a:pPr algn="ctr">
                        <a:lnSpc>
                          <a:spcPts val="1615"/>
                        </a:lnSpc>
                        <a:spcAft>
                          <a:spcPts val="0"/>
                        </a:spcAft>
                      </a:pPr>
                      <a:r>
                        <a:rPr lang="en-US" sz="1400" dirty="0"/>
                        <a:t>4216</a:t>
                      </a:r>
                      <a:endParaRPr lang="en-US" sz="1400" dirty="0">
                        <a:latin typeface="Calibri"/>
                        <a:ea typeface="Calibri"/>
                        <a:cs typeface="Mangal"/>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gn="ctr">
                        <a:lnSpc>
                          <a:spcPts val="1615"/>
                        </a:lnSpc>
                        <a:spcAft>
                          <a:spcPts val="0"/>
                        </a:spcAft>
                      </a:pPr>
                      <a:r>
                        <a:rPr lang="en-US" sz="1400"/>
                        <a:t>STA 4101</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32</a:t>
                      </a:r>
                      <a:endParaRPr lang="en-US" sz="1400">
                        <a:latin typeface="Calibri"/>
                        <a:ea typeface="Calibri"/>
                        <a:cs typeface="Mangal"/>
                      </a:endParaRPr>
                    </a:p>
                  </a:txBody>
                  <a:tcPr marL="45720" marR="45720" marT="0" marB="0"/>
                </a:tc>
                <a:tc rowSpan="3">
                  <a:txBody>
                    <a:bodyPr/>
                    <a:lstStyle/>
                    <a:p>
                      <a:pPr algn="ctr">
                        <a:lnSpc>
                          <a:spcPts val="1615"/>
                        </a:lnSpc>
                        <a:spcAft>
                          <a:spcPts val="0"/>
                        </a:spcAft>
                      </a:pPr>
                      <a:endParaRPr lang="en-US" sz="1400" dirty="0"/>
                    </a:p>
                    <a:p>
                      <a:pPr algn="ctr">
                        <a:lnSpc>
                          <a:spcPts val="1615"/>
                        </a:lnSpc>
                        <a:spcAft>
                          <a:spcPts val="0"/>
                        </a:spcAft>
                      </a:pPr>
                      <a:r>
                        <a:rPr lang="en-US" sz="1400" dirty="0"/>
                        <a:t>Store carry to 4101</a:t>
                      </a:r>
                      <a:endParaRPr lang="en-US" sz="1400" dirty="0">
                        <a:latin typeface="Calibri"/>
                        <a:ea typeface="Calibri"/>
                        <a:cs typeface="Mangal"/>
                      </a:endParaRPr>
                    </a:p>
                  </a:txBody>
                  <a:tcPr marL="45720" marR="45720" marT="0" marB="0"/>
                </a:tc>
              </a:tr>
              <a:tr h="135467">
                <a:tc>
                  <a:txBody>
                    <a:bodyPr/>
                    <a:lstStyle/>
                    <a:p>
                      <a:pPr algn="ctr">
                        <a:lnSpc>
                          <a:spcPts val="1615"/>
                        </a:lnSpc>
                        <a:spcAft>
                          <a:spcPts val="0"/>
                        </a:spcAft>
                      </a:pPr>
                      <a:r>
                        <a:rPr lang="en-US" sz="1400"/>
                        <a:t>4217</a:t>
                      </a:r>
                      <a:endParaRPr lang="en-US" sz="1400">
                        <a:latin typeface="Calibri"/>
                        <a:ea typeface="Calibri"/>
                        <a:cs typeface="Mangal"/>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gn="ctr">
                        <a:lnSpc>
                          <a:spcPts val="1615"/>
                        </a:lnSpc>
                        <a:spcAft>
                          <a:spcPts val="0"/>
                        </a:spcAft>
                      </a:pPr>
                      <a:r>
                        <a:rPr lang="en-US" sz="1400" dirty="0"/>
                        <a:t>01</a:t>
                      </a:r>
                      <a:endParaRPr lang="en-US" sz="1400" dirty="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4218</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nSpc>
                          <a:spcPct val="115000"/>
                        </a:lnSpc>
                      </a:pPr>
                      <a:endParaRPr lang="en-US" sz="1400" dirty="0">
                        <a:latin typeface="Calibri"/>
                        <a:ea typeface="Times New Roman"/>
                      </a:endParaRPr>
                    </a:p>
                  </a:txBody>
                  <a:tcPr marL="45720" marR="45720" marT="0" marB="0"/>
                </a:tc>
                <a:tc>
                  <a:txBody>
                    <a:bodyPr/>
                    <a:lstStyle/>
                    <a:p>
                      <a:pPr algn="ctr">
                        <a:lnSpc>
                          <a:spcPts val="1615"/>
                        </a:lnSpc>
                        <a:spcAft>
                          <a:spcPts val="0"/>
                        </a:spcAft>
                      </a:pPr>
                      <a:r>
                        <a:rPr lang="en-US" sz="1400" dirty="0"/>
                        <a:t>41</a:t>
                      </a:r>
                      <a:endParaRPr lang="en-US" sz="1400" dirty="0">
                        <a:latin typeface="Calibri"/>
                        <a:ea typeface="Calibri"/>
                        <a:cs typeface="Mangal"/>
                      </a:endParaRPr>
                    </a:p>
                  </a:txBody>
                  <a:tcPr marL="45720" marR="45720" marT="0" marB="0"/>
                </a:tc>
                <a:tc vMerge="1">
                  <a:txBody>
                    <a:bodyPr/>
                    <a:lstStyle/>
                    <a:p>
                      <a:endParaRPr lang="en-US"/>
                    </a:p>
                  </a:txBody>
                  <a:tcPr/>
                </a:tc>
              </a:tr>
              <a:tr h="135467">
                <a:tc>
                  <a:txBody>
                    <a:bodyPr/>
                    <a:lstStyle/>
                    <a:p>
                      <a:pPr algn="ctr">
                        <a:lnSpc>
                          <a:spcPts val="1615"/>
                        </a:lnSpc>
                        <a:spcAft>
                          <a:spcPts val="0"/>
                        </a:spcAft>
                      </a:pPr>
                      <a:r>
                        <a:rPr lang="en-US" sz="1400"/>
                        <a:t>4219</a:t>
                      </a:r>
                      <a:endParaRPr lang="en-US" sz="1400">
                        <a:latin typeface="Calibri"/>
                        <a:ea typeface="Calibri"/>
                        <a:cs typeface="Mangal"/>
                      </a:endParaRPr>
                    </a:p>
                  </a:txBody>
                  <a:tcPr marL="45720" marR="45720" marT="0" marB="0"/>
                </a:tc>
                <a:tc>
                  <a:txBody>
                    <a:bodyPr/>
                    <a:lstStyle/>
                    <a:p>
                      <a:pPr>
                        <a:lnSpc>
                          <a:spcPct val="115000"/>
                        </a:lnSpc>
                      </a:pPr>
                      <a:endParaRPr lang="en-US" sz="1400">
                        <a:latin typeface="Calibri"/>
                        <a:ea typeface="Times New Roman"/>
                      </a:endParaRPr>
                    </a:p>
                  </a:txBody>
                  <a:tcPr marL="45720" marR="45720" marT="0" marB="0"/>
                </a:tc>
                <a:tc>
                  <a:txBody>
                    <a:bodyPr/>
                    <a:lstStyle/>
                    <a:p>
                      <a:pPr algn="ctr">
                        <a:lnSpc>
                          <a:spcPts val="1615"/>
                        </a:lnSpc>
                        <a:spcAft>
                          <a:spcPts val="0"/>
                        </a:spcAft>
                      </a:pPr>
                      <a:r>
                        <a:rPr lang="en-US" sz="1400"/>
                        <a:t>HLT</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a:t>76</a:t>
                      </a:r>
                      <a:endParaRPr lang="en-US" sz="1400">
                        <a:latin typeface="Calibri"/>
                        <a:ea typeface="Calibri"/>
                        <a:cs typeface="Mangal"/>
                      </a:endParaRPr>
                    </a:p>
                  </a:txBody>
                  <a:tcPr marL="45720" marR="45720" marT="0" marB="0"/>
                </a:tc>
                <a:tc>
                  <a:txBody>
                    <a:bodyPr/>
                    <a:lstStyle/>
                    <a:p>
                      <a:pPr algn="ctr">
                        <a:lnSpc>
                          <a:spcPts val="1615"/>
                        </a:lnSpc>
                        <a:spcAft>
                          <a:spcPts val="0"/>
                        </a:spcAft>
                      </a:pPr>
                      <a:r>
                        <a:rPr lang="en-US" sz="1400" dirty="0"/>
                        <a:t>Program ends</a:t>
                      </a:r>
                      <a:endParaRPr lang="en-US" sz="1400" dirty="0">
                        <a:latin typeface="Calibri"/>
                        <a:ea typeface="Calibri"/>
                        <a:cs typeface="Mangal"/>
                      </a:endParaRPr>
                    </a:p>
                  </a:txBody>
                  <a:tcPr marL="45720" marR="45720" marT="0" marB="0"/>
                </a:tc>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ChangeArrowheads="1"/>
          </p:cNvSpPr>
          <p:nvPr/>
        </p:nvSpPr>
        <p:spPr bwMode="auto">
          <a:xfrm>
            <a:off x="500034" y="857232"/>
            <a:ext cx="7786742" cy="1836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Mangal" pitchFamily="18" charset="0"/>
              </a:rPr>
              <a:t>Input at           4100    :           05</a:t>
            </a:r>
            <a:r>
              <a:rPr kumimoji="0" lang="en-US" sz="2000" b="0" i="0" u="none" strike="noStrike" cap="none" normalizeH="0" baseline="-30000" dirty="0" smtClean="0">
                <a:ln>
                  <a:noFill/>
                </a:ln>
                <a:solidFill>
                  <a:srgbClr val="000000"/>
                </a:solidFill>
                <a:effectLst/>
                <a:latin typeface="Calibri" pitchFamily="34" charset="0"/>
                <a:ea typeface="Times New Roman" pitchFamily="18" charset="0"/>
                <a:cs typeface="Mangal" pitchFamily="18" charset="0"/>
              </a:rPr>
              <a:t>H</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aseline="-30000" dirty="0" smtClean="0">
              <a:solidFill>
                <a:srgbClr val="000000"/>
              </a:solidFill>
              <a:latin typeface="Calibri" pitchFamily="34" charset="0"/>
              <a:cs typeface="Mangal"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Mangal" pitchFamily="18" charset="0"/>
              </a:rPr>
              <a:t>Output at       4100    :           19</a:t>
            </a:r>
            <a:r>
              <a:rPr kumimoji="0" lang="en-US" sz="2000" b="0" i="0" u="none" strike="noStrike" cap="none" normalizeH="0" baseline="-30000" dirty="0" smtClean="0">
                <a:ln>
                  <a:noFill/>
                </a:ln>
                <a:solidFill>
                  <a:srgbClr val="000000"/>
                </a:solidFill>
                <a:effectLst/>
                <a:latin typeface="Calibri" pitchFamily="34" charset="0"/>
                <a:ea typeface="Times New Roman" pitchFamily="18" charset="0"/>
                <a:cs typeface="Mangal" pitchFamily="18" charset="0"/>
              </a:rPr>
              <a:t>H</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Mangal" pitchFamily="18" charset="0"/>
              </a:rPr>
              <a:t>      ----------- Square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Mangal" pitchFamily="18" charset="0"/>
              </a:rPr>
              <a:t>                        4101    :            00</a:t>
            </a:r>
            <a:r>
              <a:rPr kumimoji="0" lang="en-US" sz="2000" b="0" i="0" u="none" strike="noStrike" cap="none" normalizeH="0" baseline="-30000" dirty="0" smtClean="0">
                <a:ln>
                  <a:noFill/>
                </a:ln>
                <a:solidFill>
                  <a:srgbClr val="000000"/>
                </a:solidFill>
                <a:effectLst/>
                <a:latin typeface="Calibri" pitchFamily="34" charset="0"/>
                <a:ea typeface="Times New Roman" pitchFamily="18" charset="0"/>
                <a:cs typeface="Mangal" pitchFamily="18" charset="0"/>
              </a:rPr>
              <a:t>H</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Mangal" pitchFamily="18" charset="0"/>
              </a:rPr>
              <a:t>      ----------- Carry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57158" y="285728"/>
            <a:ext cx="912237" cy="369332"/>
          </a:xfrm>
          <a:prstGeom prst="rect">
            <a:avLst/>
          </a:prstGeom>
        </p:spPr>
        <p:txBody>
          <a:bodyPr wrap="none">
            <a:spAutoFit/>
          </a:bodyPr>
          <a:lstStyle/>
          <a:p>
            <a:pPr marL="342900" lvl="0" indent="-342900">
              <a:spcBef>
                <a:spcPct val="20000"/>
              </a:spcBef>
              <a:defRPr/>
            </a:pPr>
            <a:r>
              <a:rPr lang="pt-BR" b="1" u="sng" dirty="0" smtClean="0"/>
              <a:t>Result:-</a:t>
            </a:r>
            <a:endParaRPr lang="pt-BR"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4150    :      23</a:t>
            </a:r>
          </a:p>
          <a:p>
            <a:pPr>
              <a:buNone/>
            </a:pPr>
            <a:r>
              <a:rPr lang="pt-BR" sz="2200" dirty="0" smtClean="0"/>
              <a:t>		         4151    :      AA</a:t>
            </a:r>
          </a:p>
          <a:p>
            <a:pPr>
              <a:buNone/>
            </a:pPr>
            <a:endParaRPr lang="pt-BR" sz="2200" dirty="0" smtClean="0"/>
          </a:p>
          <a:p>
            <a:pPr>
              <a:buNone/>
            </a:pPr>
            <a:endParaRPr lang="pt-BR" sz="2200" dirty="0" smtClean="0"/>
          </a:p>
          <a:p>
            <a:pPr>
              <a:buNone/>
            </a:pPr>
            <a:r>
              <a:rPr lang="pt-BR" sz="2200" dirty="0" smtClean="0"/>
              <a:t>Output at:-    4152    :        CD</a:t>
            </a:r>
            <a:endParaRPr lang="en-US" sz="2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6</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800" b="1" u="sng" dirty="0" smtClean="0"/>
          </a:p>
          <a:p>
            <a:pPr algn="just"/>
            <a:r>
              <a:rPr lang="en-US" sz="2200" b="1" u="sng" dirty="0" smtClean="0"/>
              <a:t>AIM:-</a:t>
            </a:r>
            <a:r>
              <a:rPr lang="en-US" sz="2200" dirty="0" smtClean="0"/>
              <a:t> WAP to add 2,     8-bit numbers (using carry).</a:t>
            </a:r>
            <a:endParaRPr lang="en-US" sz="800" dirty="0" smtClean="0"/>
          </a:p>
          <a:p>
            <a:pPr algn="just">
              <a:buNone/>
            </a:pPr>
            <a:endParaRPr lang="en-US" sz="800" dirty="0" smtClean="0"/>
          </a:p>
          <a:p>
            <a:pPr algn="just">
              <a:buNone/>
            </a:pPr>
            <a:endParaRPr lang="en-US" sz="800" dirty="0" smtClean="0"/>
          </a:p>
          <a:p>
            <a:r>
              <a:rPr lang="en-US" sz="2200" b="1" u="sng" dirty="0" smtClean="0"/>
              <a:t>THEORY:- </a:t>
            </a:r>
          </a:p>
          <a:p>
            <a:pPr>
              <a:buNone/>
            </a:pPr>
            <a:r>
              <a:rPr lang="en-US" sz="2200" dirty="0" smtClean="0"/>
              <a:t> 1) Initialize the carry as ‘Zero’ </a:t>
            </a:r>
          </a:p>
          <a:p>
            <a:pPr>
              <a:buNone/>
            </a:pPr>
            <a:r>
              <a:rPr lang="en-US" sz="2200" dirty="0" smtClean="0"/>
              <a:t> 2) Load the first 8 bit data into the accumulator </a:t>
            </a:r>
          </a:p>
          <a:p>
            <a:pPr>
              <a:buNone/>
            </a:pPr>
            <a:r>
              <a:rPr lang="en-US" sz="2200" dirty="0" smtClean="0"/>
              <a:t>3) Copy the contents of accumulator into the register ‘B’ </a:t>
            </a:r>
          </a:p>
          <a:p>
            <a:pPr>
              <a:buNone/>
            </a:pPr>
            <a:r>
              <a:rPr lang="en-US" sz="2200" dirty="0" smtClean="0"/>
              <a:t>4) Load the second 8 bit data into the accumulator. </a:t>
            </a:r>
          </a:p>
          <a:p>
            <a:pPr>
              <a:buNone/>
            </a:pPr>
            <a:r>
              <a:rPr lang="en-US" sz="2200" dirty="0" smtClean="0"/>
              <a:t>5) Add the 2 - 8 bit data's and check for carry. </a:t>
            </a:r>
          </a:p>
          <a:p>
            <a:pPr>
              <a:buNone/>
            </a:pPr>
            <a:r>
              <a:rPr lang="en-US" sz="2200" dirty="0" smtClean="0"/>
              <a:t> 6) Jump on if no carry </a:t>
            </a:r>
          </a:p>
          <a:p>
            <a:pPr>
              <a:buNone/>
            </a:pPr>
            <a:r>
              <a:rPr lang="en-US" sz="2200" dirty="0" smtClean="0"/>
              <a:t> 7) Increment carry if there is </a:t>
            </a:r>
          </a:p>
          <a:p>
            <a:pPr>
              <a:buNone/>
            </a:pPr>
            <a:r>
              <a:rPr lang="en-US" sz="2200" dirty="0" smtClean="0"/>
              <a:t> 8) Store the added request in accumulator </a:t>
            </a:r>
          </a:p>
          <a:p>
            <a:pPr>
              <a:buNone/>
            </a:pPr>
            <a:r>
              <a:rPr lang="en-US" sz="2200" dirty="0" smtClean="0"/>
              <a:t> 9)  More the carry value to accumulator </a:t>
            </a:r>
          </a:p>
          <a:p>
            <a:pPr>
              <a:buNone/>
            </a:pPr>
            <a:r>
              <a:rPr lang="en-US" sz="2200" dirty="0" smtClean="0"/>
              <a:t> 10) Store the carry value in accumulator </a:t>
            </a:r>
          </a:p>
          <a:p>
            <a:pPr>
              <a:buNone/>
            </a:pPr>
            <a:r>
              <a:rPr lang="en-US" sz="2200" dirty="0" smtClean="0"/>
              <a:t>11) Terminate the program.</a:t>
            </a:r>
          </a:p>
          <a:p>
            <a:pPr>
              <a:buNone/>
            </a:pPr>
            <a:endParaRPr lang="en-US" sz="2200" dirty="0" smtClean="0"/>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4282" y="500042"/>
          <a:ext cx="8715435" cy="6169152"/>
        </p:xfrm>
        <a:graphic>
          <a:graphicData uri="http://schemas.openxmlformats.org/drawingml/2006/table">
            <a:tbl>
              <a:tblPr>
                <a:tableStyleId>{616DA210-FB5B-4158-B5E0-FEB733F419BA}</a:tableStyleId>
              </a:tblPr>
              <a:tblGrid>
                <a:gridCol w="1251690"/>
                <a:gridCol w="1064349"/>
                <a:gridCol w="1898834"/>
                <a:gridCol w="1259760"/>
                <a:gridCol w="3240802"/>
              </a:tblGrid>
              <a:tr h="231824">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MVI</a:t>
                      </a:r>
                      <a:r>
                        <a:rPr lang="en-US" sz="2200" baseline="0" dirty="0" smtClean="0">
                          <a:latin typeface="Calibri"/>
                          <a:ea typeface="Calibri"/>
                          <a:cs typeface="Mangal"/>
                        </a:rPr>
                        <a:t>  </a:t>
                      </a:r>
                      <a:r>
                        <a:rPr lang="en-US" sz="2200" baseline="0" dirty="0" smtClean="0">
                          <a:latin typeface="Calibri"/>
                          <a:ea typeface="Calibri"/>
                          <a:cs typeface="Mangal"/>
                        </a:rPr>
                        <a:t>C,  </a:t>
                      </a:r>
                      <a:r>
                        <a:rPr lang="en-US" sz="2200" baseline="0" dirty="0" smtClean="0">
                          <a:latin typeface="Calibri"/>
                          <a:ea typeface="Calibri"/>
                          <a:cs typeface="Mangal"/>
                        </a:rPr>
                        <a:t>00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0E</a:t>
                      </a:r>
                      <a:endParaRPr lang="en-US" sz="2200" dirty="0">
                        <a:latin typeface="Calibri"/>
                        <a:ea typeface="Calibri"/>
                        <a:cs typeface="Mangal"/>
                      </a:endParaRPr>
                    </a:p>
                  </a:txBody>
                  <a:tcPr marL="68580" marR="68580" marT="0" marB="0"/>
                </a:tc>
                <a:tc row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Initialize the carry as zero 	</a:t>
                      </a:r>
                    </a:p>
                    <a:p>
                      <a:pPr algn="ctr">
                        <a:lnSpc>
                          <a:spcPct val="115000"/>
                        </a:lnSpc>
                        <a:spcAft>
                          <a:spcPts val="0"/>
                        </a:spcAft>
                      </a:pPr>
                      <a:endParaRPr lang="en-US" sz="2200" dirty="0">
                        <a:latin typeface="Calibri"/>
                        <a:ea typeface="Calibri"/>
                        <a:cs typeface="Mangal"/>
                      </a:endParaRPr>
                    </a:p>
                  </a:txBody>
                  <a:tcPr marL="68580" marR="68580" marT="0" marB="0"/>
                </a:tc>
              </a:tr>
              <a:tr h="262614">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     LDA    4300</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Load the first 8 bit data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6082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     MOV    B,A</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47</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Copy the value  into register B </a:t>
                      </a:r>
                    </a:p>
                  </a:txBody>
                  <a:tcPr marL="68580" marR="68580" marT="0" marB="0"/>
                </a:tc>
              </a:tr>
              <a:tr h="246327">
                <a:tc>
                  <a:txBody>
                    <a:bodyPr/>
                    <a:lstStyle/>
                    <a:p>
                      <a:pPr algn="ctr">
                        <a:lnSpc>
                          <a:spcPct val="115000"/>
                        </a:lnSpc>
                        <a:spcAft>
                          <a:spcPts val="0"/>
                        </a:spcAft>
                      </a:pPr>
                      <a:r>
                        <a:rPr lang="en-US" sz="2200" dirty="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solidFill>
                            <a:srgbClr val="000000"/>
                          </a:solidFill>
                          <a:latin typeface="Times New Roman"/>
                          <a:ea typeface="Times New Roman"/>
                          <a:cs typeface="Mangal"/>
                        </a:rPr>
                        <a:t>LDA     4301</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Load the second 8 bit data into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4207</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60829">
                <a:tc>
                  <a:txBody>
                    <a:bodyPr/>
                    <a:lstStyle/>
                    <a:p>
                      <a:pPr algn="ctr">
                        <a:lnSpc>
                          <a:spcPct val="115000"/>
                        </a:lnSpc>
                        <a:spcAft>
                          <a:spcPts val="0"/>
                        </a:spcAft>
                      </a:pPr>
                      <a:r>
                        <a:rPr lang="en-US" sz="2200" dirty="0"/>
                        <a:t>4209</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ADD   B</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80</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Add the two values </a:t>
                      </a:r>
                    </a:p>
                  </a:txBody>
                  <a:tcPr marL="68580" marR="68580" marT="0" marB="0">
                    <a:noFill/>
                  </a:tcPr>
                </a:tc>
              </a:tr>
              <a:tr h="246327">
                <a:tc>
                  <a:txBody>
                    <a:bodyPr/>
                    <a:lstStyle/>
                    <a:p>
                      <a:pPr algn="ctr">
                        <a:lnSpc>
                          <a:spcPct val="115000"/>
                        </a:lnSpc>
                        <a:spcAft>
                          <a:spcPts val="0"/>
                        </a:spcAft>
                      </a:pPr>
                      <a:r>
                        <a:rPr lang="en-US" sz="2200" dirty="0"/>
                        <a:t>420A</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JNC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D2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Jump on if no carry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420B</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OE</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420C</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bl>
          </a:graphicData>
        </a:graphic>
      </p:graphicFrame>
      <p:sp>
        <p:nvSpPr>
          <p:cNvPr id="7" name="TextBox 6"/>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4282" y="642918"/>
          <a:ext cx="8715435" cy="4626864"/>
        </p:xfrm>
        <a:graphic>
          <a:graphicData uri="http://schemas.openxmlformats.org/drawingml/2006/table">
            <a:tbl>
              <a:tblPr>
                <a:tableStyleId>{616DA210-FB5B-4158-B5E0-FEB733F419BA}</a:tableStyleId>
              </a:tblPr>
              <a:tblGrid>
                <a:gridCol w="1251690"/>
                <a:gridCol w="1064349"/>
                <a:gridCol w="2095639"/>
                <a:gridCol w="1062955"/>
                <a:gridCol w="3240802"/>
              </a:tblGrid>
              <a:tr h="260829">
                <a:tc>
                  <a:txBody>
                    <a:bodyPr/>
                    <a:lstStyle/>
                    <a:p>
                      <a:pPr algn="ctr">
                        <a:lnSpc>
                          <a:spcPct val="115000"/>
                        </a:lnSpc>
                        <a:spcAft>
                          <a:spcPts val="0"/>
                        </a:spcAft>
                      </a:pPr>
                      <a:r>
                        <a:rPr lang="en-US" sz="2200" dirty="0"/>
                        <a:t>420D</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INR   C</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0C</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If carry , increment it by one 	</a:t>
                      </a:r>
                    </a:p>
                  </a:txBody>
                  <a:tcPr marL="68580" marR="68580" marT="0" marB="0"/>
                </a:tc>
              </a:tr>
              <a:tr h="246327">
                <a:tc>
                  <a:txBody>
                    <a:bodyPr/>
                    <a:lstStyle/>
                    <a:p>
                      <a:pPr algn="ctr">
                        <a:lnSpc>
                          <a:spcPct val="115000"/>
                        </a:lnSpc>
                        <a:spcAft>
                          <a:spcPts val="0"/>
                        </a:spcAft>
                      </a:pPr>
                      <a:r>
                        <a:rPr lang="en-US" sz="2200" dirty="0"/>
                        <a:t>420E</a:t>
                      </a:r>
                      <a:endParaRPr lang="en-US" sz="2200" dirty="0">
                        <a:latin typeface="Calibri"/>
                        <a:ea typeface="Calibri"/>
                        <a:cs typeface="Mangal"/>
                      </a:endParaRPr>
                    </a:p>
                  </a:txBody>
                  <a:tcPr marL="68580" marR="68580" marT="0" marB="0"/>
                </a:tc>
                <a:tc>
                  <a:txBody>
                    <a:bodyPr/>
                    <a:lstStyle/>
                    <a:p>
                      <a:pPr>
                        <a:lnSpc>
                          <a:spcPct val="115000"/>
                        </a:lnSpc>
                      </a:pPr>
                      <a:r>
                        <a:rPr lang="en-US" sz="2200" dirty="0" smtClean="0">
                          <a:latin typeface="Calibri"/>
                          <a:ea typeface="Times New Roman"/>
                        </a:rPr>
                        <a:t>    Loop</a:t>
                      </a: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STA   4302</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Store the added value in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420F</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02</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smtClean="0">
                          <a:latin typeface="Calibri"/>
                          <a:ea typeface="Calibri"/>
                          <a:cs typeface="Mangal"/>
                        </a:rPr>
                        <a:t>4210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537947">
                <a:tc>
                  <a:txBody>
                    <a:bodyPr/>
                    <a:lstStyle/>
                    <a:p>
                      <a:pPr algn="ctr">
                        <a:lnSpc>
                          <a:spcPct val="115000"/>
                        </a:lnSpc>
                        <a:spcAft>
                          <a:spcPts val="0"/>
                        </a:spcAft>
                      </a:pPr>
                      <a:r>
                        <a:rPr lang="en-US" sz="2200" dirty="0" smtClean="0">
                          <a:latin typeface="Calibri"/>
                          <a:ea typeface="Calibri"/>
                          <a:cs typeface="Mangal"/>
                        </a:rPr>
                        <a:t>4211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MOV   A,C</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79</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Move the value of carry to the accumulator from register C 	</a:t>
                      </a: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STA   4303</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Store the value of carry in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smtClean="0">
                          <a:latin typeface="Calibri"/>
                          <a:ea typeface="Calibri"/>
                          <a:cs typeface="Mangal"/>
                        </a:rPr>
                        <a:t>4214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t>4215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7" name="TextBox 6"/>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r>
              <a:rPr lang="pt-BR" sz="2200" dirty="0" smtClean="0"/>
              <a:t>               Without Carry				With Carry</a:t>
            </a:r>
            <a:endParaRPr lang="pt-BR" sz="2200" dirty="0"/>
          </a:p>
          <a:p>
            <a:pPr>
              <a:buNone/>
            </a:pPr>
            <a:r>
              <a:rPr lang="pt-BR" sz="2200" dirty="0" smtClean="0"/>
              <a:t>Input at:-       4300    :      23		4300 :  FF</a:t>
            </a:r>
          </a:p>
          <a:p>
            <a:pPr>
              <a:buNone/>
            </a:pPr>
            <a:r>
              <a:rPr lang="pt-BR" sz="2200" dirty="0" smtClean="0"/>
              <a:t>		         4301    :      AA		4301 :  FF</a:t>
            </a:r>
          </a:p>
          <a:p>
            <a:pPr>
              <a:buNone/>
            </a:pPr>
            <a:endParaRPr lang="pt-BR" sz="2200" dirty="0" smtClean="0"/>
          </a:p>
          <a:p>
            <a:pPr>
              <a:buNone/>
            </a:pPr>
            <a:endParaRPr lang="pt-BR" sz="2200" dirty="0" smtClean="0"/>
          </a:p>
          <a:p>
            <a:pPr>
              <a:buNone/>
            </a:pPr>
            <a:r>
              <a:rPr lang="pt-BR" sz="2200" dirty="0" smtClean="0"/>
              <a:t>Output at:-    4302   :        CD		4302:  FE</a:t>
            </a:r>
          </a:p>
          <a:p>
            <a:pPr>
              <a:buNone/>
            </a:pPr>
            <a:r>
              <a:rPr lang="pt-BR" sz="2200" dirty="0" smtClean="0"/>
              <a:t>						4303 : 01(carry)</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571504"/>
          </a:xfrm>
        </p:spPr>
        <p:txBody>
          <a:bodyPr>
            <a:normAutofit/>
          </a:bodyPr>
          <a:lstStyle/>
          <a:p>
            <a:r>
              <a:rPr lang="en-US" sz="2400" u="sng" dirty="0" smtClean="0"/>
              <a:t>EXPERIMENT 1</a:t>
            </a:r>
            <a:endParaRPr lang="en-US" sz="2400" u="sng" dirty="0"/>
          </a:p>
        </p:txBody>
      </p:sp>
      <p:sp>
        <p:nvSpPr>
          <p:cNvPr id="3" name="Content Placeholder 2"/>
          <p:cNvSpPr>
            <a:spLocks noGrp="1"/>
          </p:cNvSpPr>
          <p:nvPr>
            <p:ph idx="1"/>
          </p:nvPr>
        </p:nvSpPr>
        <p:spPr>
          <a:xfrm>
            <a:off x="571440" y="1071546"/>
            <a:ext cx="8572560" cy="5500726"/>
          </a:xfrm>
        </p:spPr>
        <p:txBody>
          <a:bodyPr>
            <a:noAutofit/>
          </a:bodyPr>
          <a:lstStyle/>
          <a:p>
            <a:pPr algn="just"/>
            <a:r>
              <a:rPr lang="en-US" sz="2200" b="1" u="sng" dirty="0" smtClean="0"/>
              <a:t>AIM:-</a:t>
            </a:r>
            <a:r>
              <a:rPr lang="en-US" sz="2400" dirty="0" smtClean="0"/>
              <a:t>Write a program to edit the contents of 4101 by 3E and 4102 by 22. (Using basic SU command).</a:t>
            </a:r>
          </a:p>
          <a:p>
            <a:pPr algn="just"/>
            <a:endParaRPr lang="en-US" sz="2200" dirty="0" smtClean="0"/>
          </a:p>
          <a:p>
            <a:r>
              <a:rPr lang="en-US" sz="2200" b="1" u="sng" dirty="0" smtClean="0"/>
              <a:t>THEORY:- </a:t>
            </a:r>
            <a:endParaRPr lang="en-US" sz="2200" dirty="0" smtClean="0"/>
          </a:p>
          <a:p>
            <a:pPr algn="just">
              <a:buNone/>
            </a:pPr>
            <a:r>
              <a:rPr lang="en-US" sz="2200" dirty="0" smtClean="0"/>
              <a:t> 1)  Load the DE pair with the destination address.</a:t>
            </a:r>
          </a:p>
          <a:p>
            <a:pPr algn="just">
              <a:buNone/>
            </a:pPr>
            <a:r>
              <a:rPr lang="en-US" sz="2200" dirty="0" smtClean="0"/>
              <a:t> 2)  Load the HL pair with the count of elements in the data block.</a:t>
            </a:r>
          </a:p>
          <a:p>
            <a:pPr algn="just">
              <a:buNone/>
            </a:pPr>
            <a:r>
              <a:rPr lang="en-US" sz="2200" dirty="0" smtClean="0"/>
              <a:t>3)   Load element in the data block.</a:t>
            </a:r>
          </a:p>
          <a:p>
            <a:pPr algn="just">
              <a:buNone/>
            </a:pPr>
            <a:r>
              <a:rPr lang="en-US" sz="2200" dirty="0" smtClean="0"/>
              <a:t>4)   Increment the source address.</a:t>
            </a:r>
          </a:p>
          <a:p>
            <a:pPr algn="just">
              <a:buNone/>
            </a:pPr>
            <a:r>
              <a:rPr lang="en-US" sz="2200" dirty="0" smtClean="0"/>
              <a:t>5) Copy the element to the accumulator and then transfer it to the destination address.</a:t>
            </a:r>
          </a:p>
          <a:p>
            <a:pPr algn="just">
              <a:buNone/>
            </a:pPr>
            <a:r>
              <a:rPr lang="en-US" sz="2200" dirty="0" smtClean="0"/>
              <a:t>6)   Increment destination address.</a:t>
            </a:r>
          </a:p>
          <a:p>
            <a:pPr algn="just">
              <a:buNone/>
            </a:pPr>
            <a:r>
              <a:rPr lang="en-US" sz="2200" dirty="0" smtClean="0"/>
              <a:t>7)   Decrement the count.</a:t>
            </a:r>
          </a:p>
          <a:p>
            <a:pPr algn="just">
              <a:buNone/>
            </a:pPr>
            <a:r>
              <a:rPr lang="en-US" sz="2200" dirty="0" smtClean="0"/>
              <a:t>8)   If Count = 0 then go to the next step else go to step 3.</a:t>
            </a:r>
          </a:p>
          <a:p>
            <a:pPr algn="just">
              <a:buNone/>
            </a:pPr>
            <a:r>
              <a:rPr lang="en-US" sz="2200" dirty="0" smtClean="0"/>
              <a:t>9)   Terminate the program.</a:t>
            </a:r>
          </a:p>
          <a:p>
            <a:pPr algn="just"/>
            <a:endParaRPr lang="en-US" sz="22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7 </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800" b="1" u="sng" dirty="0" smtClean="0"/>
          </a:p>
          <a:p>
            <a:pPr algn="just"/>
            <a:r>
              <a:rPr lang="en-US" sz="2200" b="1" u="sng" dirty="0" smtClean="0"/>
              <a:t>AIM:-</a:t>
            </a:r>
            <a:r>
              <a:rPr lang="en-US" sz="2200" dirty="0" smtClean="0"/>
              <a:t> WAP to subtract 2,8-bit numbers 23 from AE using immediate addressing mode and store result at 4150 .</a:t>
            </a:r>
            <a:endParaRPr lang="en-US" sz="800" dirty="0" smtClean="0"/>
          </a:p>
          <a:p>
            <a:pPr algn="just">
              <a:buNone/>
            </a:pPr>
            <a:endParaRPr lang="en-US" sz="800" dirty="0" smtClean="0"/>
          </a:p>
          <a:p>
            <a:pPr algn="just">
              <a:buNone/>
            </a:pPr>
            <a:endParaRPr lang="en-US" sz="800" dirty="0" smtClean="0"/>
          </a:p>
          <a:p>
            <a:r>
              <a:rPr lang="en-US" sz="2200" b="1" u="sng" dirty="0" smtClean="0"/>
              <a:t>THEORY:- </a:t>
            </a:r>
          </a:p>
          <a:p>
            <a:pPr>
              <a:buNone/>
            </a:pPr>
            <a:r>
              <a:rPr lang="en-US" sz="2200" dirty="0" smtClean="0"/>
              <a:t>1)  Load AE in A using immediate addressing mode.</a:t>
            </a:r>
          </a:p>
          <a:p>
            <a:pPr marL="457200" indent="-457200">
              <a:buAutoNum type="arabicParenR" startAt="2"/>
            </a:pPr>
            <a:r>
              <a:rPr lang="en-US" sz="2200" dirty="0" smtClean="0"/>
              <a:t>Load 23 in register B  using immediate addressing mode.</a:t>
            </a:r>
          </a:p>
          <a:p>
            <a:pPr marL="457200" indent="-457200">
              <a:buAutoNum type="arabicParenR" startAt="2"/>
            </a:pPr>
            <a:r>
              <a:rPr lang="en-US" sz="2200" dirty="0" smtClean="0"/>
              <a:t>Subtract  value of B register with accumulator.</a:t>
            </a:r>
          </a:p>
          <a:p>
            <a:pPr marL="457200" indent="-457200">
              <a:buAutoNum type="arabicParenR" startAt="2"/>
            </a:pPr>
            <a:r>
              <a:rPr lang="en-US" sz="2200" dirty="0" smtClean="0"/>
              <a:t>Store added value from a to 4150.</a:t>
            </a:r>
          </a:p>
          <a:p>
            <a:pPr>
              <a:buNone/>
            </a:pPr>
            <a:r>
              <a:rPr lang="en-US" sz="2200" dirty="0" smtClean="0"/>
              <a:t>5)  Terminate the program.</a:t>
            </a:r>
          </a:p>
          <a:p>
            <a:pPr>
              <a:buNone/>
            </a:pPr>
            <a:endParaRPr lang="en-US" sz="2200" dirty="0" smtClean="0"/>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4134156"/>
        </p:xfrm>
        <a:graphic>
          <a:graphicData uri="http://schemas.openxmlformats.org/drawingml/2006/table">
            <a:tbl>
              <a:tblPr>
                <a:tableStyleId>{616DA210-FB5B-4158-B5E0-FEB733F419BA}</a:tableStyleId>
              </a:tblPr>
              <a:tblGrid>
                <a:gridCol w="1251690"/>
                <a:gridCol w="1064349"/>
                <a:gridCol w="1827364"/>
                <a:gridCol w="1331230"/>
                <a:gridCol w="3240802"/>
              </a:tblGrid>
              <a:tr h="524790">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MVI</a:t>
                      </a:r>
                      <a:r>
                        <a:rPr lang="en-US" sz="2200" baseline="0" dirty="0" smtClean="0">
                          <a:latin typeface="Calibri"/>
                          <a:ea typeface="Calibri"/>
                          <a:cs typeface="Mangal"/>
                        </a:rPr>
                        <a:t>  A,AE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21</a:t>
                      </a:r>
                      <a:endParaRPr lang="en-US" sz="2200" dirty="0">
                        <a:latin typeface="Calibri"/>
                        <a:ea typeface="Calibri"/>
                        <a:cs typeface="Mangal"/>
                      </a:endParaRPr>
                    </a:p>
                  </a:txBody>
                  <a:tcPr marL="68580" marR="68580" marT="0" marB="0"/>
                </a:tc>
                <a:tc rowSpan="2">
                  <a:txBody>
                    <a:bodyPr/>
                    <a:lstStyle/>
                    <a:p>
                      <a:pPr algn="ctr">
                        <a:lnSpc>
                          <a:spcPct val="115000"/>
                        </a:lnSpc>
                        <a:spcAft>
                          <a:spcPts val="0"/>
                        </a:spcAft>
                      </a:pPr>
                      <a:r>
                        <a:rPr lang="en-US" sz="2200" dirty="0" smtClean="0">
                          <a:latin typeface="Calibri"/>
                          <a:ea typeface="Calibri"/>
                          <a:cs typeface="Mangal"/>
                        </a:rPr>
                        <a:t>Move</a:t>
                      </a:r>
                      <a:r>
                        <a:rPr lang="en-US" sz="2200" baseline="0" dirty="0" smtClean="0">
                          <a:latin typeface="Calibri"/>
                          <a:ea typeface="Calibri"/>
                          <a:cs typeface="Mangal"/>
                        </a:rPr>
                        <a:t>  AE in accumulator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28</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MVI  B,23</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rowSpan="2">
                  <a:txBody>
                    <a:bodyPr/>
                    <a:lstStyle/>
                    <a:p>
                      <a:pPr algn="ctr">
                        <a:lnSpc>
                          <a:spcPct val="115000"/>
                        </a:lnSpc>
                        <a:spcAft>
                          <a:spcPts val="0"/>
                        </a:spcAft>
                      </a:pPr>
                      <a:r>
                        <a:rPr lang="en-US" sz="2200" dirty="0" smtClean="0">
                          <a:latin typeface="Calibri"/>
                          <a:ea typeface="Calibri"/>
                          <a:cs typeface="Mangal"/>
                        </a:rPr>
                        <a:t>Move</a:t>
                      </a:r>
                      <a:r>
                        <a:rPr lang="en-US" sz="2200" baseline="0" dirty="0" smtClean="0">
                          <a:latin typeface="Calibri"/>
                          <a:ea typeface="Calibri"/>
                          <a:cs typeface="Mangal"/>
                        </a:rPr>
                        <a:t> 49 in B register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49</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SUB  B</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90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Subtract  value</a:t>
                      </a:r>
                      <a:r>
                        <a:rPr lang="en-US" sz="2200" baseline="0" dirty="0" smtClean="0">
                          <a:latin typeface="Calibri"/>
                          <a:ea typeface="Calibri"/>
                          <a:cs typeface="Mangal"/>
                        </a:rPr>
                        <a:t>s </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STA  4150</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smtClean="0">
                          <a:latin typeface="Calibri"/>
                          <a:ea typeface="Calibri"/>
                          <a:cs typeface="Mangal"/>
                        </a:rPr>
                        <a:t>Store the value from A to the address </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524790">
                <a:tc>
                  <a:txBody>
                    <a:bodyPr/>
                    <a:lstStyle/>
                    <a:p>
                      <a:pPr algn="ctr">
                        <a:lnSpc>
                          <a:spcPct val="115000"/>
                        </a:lnSpc>
                        <a:spcAft>
                          <a:spcPts val="0"/>
                        </a:spcAft>
                      </a:pPr>
                      <a:r>
                        <a:rPr lang="en-US" sz="2200" dirty="0" smtClean="0"/>
                        <a:t>4207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2200" dirty="0" smtClean="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4" name="TextBox 3"/>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4201    :      AE</a:t>
            </a:r>
          </a:p>
          <a:p>
            <a:pPr>
              <a:buNone/>
            </a:pPr>
            <a:r>
              <a:rPr lang="pt-BR" sz="2200" dirty="0" smtClean="0"/>
              <a:t>		         4201    :      23</a:t>
            </a:r>
          </a:p>
          <a:p>
            <a:pPr>
              <a:buNone/>
            </a:pPr>
            <a:endParaRPr lang="pt-BR" sz="2200" dirty="0" smtClean="0"/>
          </a:p>
          <a:p>
            <a:pPr>
              <a:buNone/>
            </a:pPr>
            <a:endParaRPr lang="pt-BR" sz="2200" dirty="0" smtClean="0"/>
          </a:p>
          <a:p>
            <a:pPr>
              <a:buNone/>
            </a:pPr>
            <a:r>
              <a:rPr lang="pt-BR" sz="2200" dirty="0" smtClean="0"/>
              <a:t>Output at:-    4150    :        8B</a:t>
            </a: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8</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800" b="1" u="sng" dirty="0" smtClean="0"/>
          </a:p>
          <a:p>
            <a:pPr algn="just"/>
            <a:r>
              <a:rPr lang="en-US" sz="2200" b="1" u="sng" dirty="0" smtClean="0"/>
              <a:t>AIM:-</a:t>
            </a:r>
            <a:r>
              <a:rPr lang="en-US" sz="2200" dirty="0" smtClean="0"/>
              <a:t> WAP to subtract 2, 8-bit numbers in memory and store the result in memory.(without carry)</a:t>
            </a:r>
            <a:endParaRPr lang="en-US" sz="800" dirty="0" smtClean="0"/>
          </a:p>
          <a:p>
            <a:pPr algn="just">
              <a:buNone/>
            </a:pPr>
            <a:endParaRPr lang="en-US" sz="800" dirty="0" smtClean="0"/>
          </a:p>
          <a:p>
            <a:pPr algn="just">
              <a:buNone/>
            </a:pPr>
            <a:endParaRPr lang="en-US" sz="800" dirty="0" smtClean="0"/>
          </a:p>
          <a:p>
            <a:r>
              <a:rPr lang="en-US" sz="2200" b="1" u="sng" dirty="0" smtClean="0"/>
              <a:t>THEORY:- </a:t>
            </a:r>
          </a:p>
          <a:p>
            <a:pPr>
              <a:buNone/>
            </a:pPr>
            <a:r>
              <a:rPr lang="en-US" sz="2200" dirty="0" smtClean="0"/>
              <a:t>1)  Load first operand in  A.</a:t>
            </a:r>
          </a:p>
          <a:p>
            <a:pPr marL="457200" indent="-457200">
              <a:buAutoNum type="arabicParenR" startAt="2"/>
            </a:pPr>
            <a:r>
              <a:rPr lang="en-US" sz="2200" dirty="0" smtClean="0"/>
              <a:t>Copy first operand from A to B.</a:t>
            </a:r>
          </a:p>
          <a:p>
            <a:pPr marL="457200" indent="-457200">
              <a:buAutoNum type="arabicParenR" startAt="2"/>
            </a:pPr>
            <a:r>
              <a:rPr lang="en-US" sz="2200" dirty="0" smtClean="0"/>
              <a:t>Load second operand in A.</a:t>
            </a:r>
          </a:p>
          <a:p>
            <a:pPr marL="457200" indent="-457200">
              <a:buAutoNum type="arabicParenR" startAt="2"/>
            </a:pPr>
            <a:r>
              <a:rPr lang="en-US" sz="2200" dirty="0" smtClean="0"/>
              <a:t>Subtract  value of B register with accumulator.</a:t>
            </a:r>
          </a:p>
          <a:p>
            <a:pPr marL="457200" indent="-457200">
              <a:buAutoNum type="arabicParenR" startAt="2"/>
            </a:pPr>
            <a:r>
              <a:rPr lang="en-US" sz="2200" dirty="0" smtClean="0"/>
              <a:t>Store added value from A to 4152.</a:t>
            </a:r>
          </a:p>
          <a:p>
            <a:pPr>
              <a:buNone/>
            </a:pPr>
            <a:r>
              <a:rPr lang="en-US" sz="2200" dirty="0" smtClean="0"/>
              <a:t>5)  Terminate the program.</a:t>
            </a:r>
          </a:p>
          <a:p>
            <a:pPr>
              <a:buNone/>
            </a:pPr>
            <a:endParaRPr lang="en-US" sz="2200" dirty="0" smtClean="0"/>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5290872"/>
        </p:xfrm>
        <a:graphic>
          <a:graphicData uri="http://schemas.openxmlformats.org/drawingml/2006/table">
            <a:tbl>
              <a:tblPr>
                <a:tableStyleId>{616DA210-FB5B-4158-B5E0-FEB733F419BA}</a:tableStyleId>
              </a:tblPr>
              <a:tblGrid>
                <a:gridCol w="1251690"/>
                <a:gridCol w="1064349"/>
                <a:gridCol w="1898802"/>
                <a:gridCol w="1259792"/>
                <a:gridCol w="3240802"/>
              </a:tblGrid>
              <a:tr h="524790">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baseline="0" dirty="0" smtClean="0">
                          <a:latin typeface="Calibri"/>
                          <a:ea typeface="Calibri"/>
                          <a:cs typeface="Mangal"/>
                        </a:rPr>
                        <a:t>LDA  4150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baseline="0" dirty="0" smtClean="0">
                          <a:latin typeface="Calibri"/>
                          <a:ea typeface="Calibri"/>
                          <a:cs typeface="Mangal"/>
                        </a:rPr>
                        <a:t>Load data from memory to accumulator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MOV</a:t>
                      </a:r>
                      <a:r>
                        <a:rPr lang="en-US" sz="2200" baseline="0" dirty="0" smtClean="0">
                          <a:latin typeface="Calibri"/>
                          <a:ea typeface="Times New Roman"/>
                        </a:rPr>
                        <a:t>  B,A</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47</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Move data from A</a:t>
                      </a:r>
                      <a:r>
                        <a:rPr lang="en-US" sz="2200" baseline="0" dirty="0" smtClean="0">
                          <a:latin typeface="Calibri"/>
                          <a:ea typeface="Calibri"/>
                          <a:cs typeface="Mangal"/>
                        </a:rPr>
                        <a:t> to B</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solidFill>
                            <a:srgbClr val="000000"/>
                          </a:solidFill>
                          <a:latin typeface="Times New Roman"/>
                          <a:ea typeface="Times New Roman"/>
                          <a:cs typeface="Mangal"/>
                        </a:rPr>
                        <a:t>    LDA   4151</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baseline="0" dirty="0" smtClean="0">
                          <a:latin typeface="+mn-lt"/>
                          <a:ea typeface="Calibri"/>
                          <a:cs typeface="Mangal"/>
                        </a:rPr>
                        <a:t>Load data from memory to accumulator</a:t>
                      </a:r>
                      <a:endParaRPr lang="en-US" sz="2200" dirty="0" smtClean="0">
                        <a:latin typeface="+mn-lt"/>
                        <a:ea typeface="Calibri"/>
                        <a:cs typeface="Mangal"/>
                      </a:endParaRPr>
                    </a:p>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SUB  B</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90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Subtract</a:t>
                      </a:r>
                      <a:r>
                        <a:rPr lang="en-US" sz="2200" baseline="0" dirty="0" smtClean="0">
                          <a:latin typeface="Calibri"/>
                          <a:ea typeface="Calibri"/>
                          <a:cs typeface="Mangal"/>
                        </a:rPr>
                        <a:t> values</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STA  4152</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smtClean="0">
                          <a:latin typeface="Calibri"/>
                          <a:ea typeface="Calibri"/>
                          <a:cs typeface="Mangal"/>
                        </a:rPr>
                        <a:t>Store the value from A to the address </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52</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524790">
                <a:tc>
                  <a:txBody>
                    <a:bodyPr/>
                    <a:lstStyle/>
                    <a:p>
                      <a:pPr algn="ctr">
                        <a:lnSpc>
                          <a:spcPct val="115000"/>
                        </a:lnSpc>
                        <a:spcAft>
                          <a:spcPts val="0"/>
                        </a:spcAft>
                      </a:pPr>
                      <a:r>
                        <a:rPr lang="en-US" sz="2200" dirty="0" smtClean="0"/>
                        <a:t>4207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2200" dirty="0" smtClean="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4" name="TextBox 3"/>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4150    :      AE</a:t>
            </a:r>
          </a:p>
          <a:p>
            <a:pPr>
              <a:buNone/>
            </a:pPr>
            <a:r>
              <a:rPr lang="pt-BR" sz="2200" dirty="0" smtClean="0"/>
              <a:t>		         4151    :      23</a:t>
            </a:r>
          </a:p>
          <a:p>
            <a:pPr>
              <a:buNone/>
            </a:pPr>
            <a:endParaRPr lang="pt-BR" sz="2200" dirty="0" smtClean="0"/>
          </a:p>
          <a:p>
            <a:pPr>
              <a:buNone/>
            </a:pPr>
            <a:endParaRPr lang="pt-BR" sz="2200" dirty="0" smtClean="0"/>
          </a:p>
          <a:p>
            <a:pPr>
              <a:buNone/>
            </a:pPr>
            <a:r>
              <a:rPr lang="pt-BR" sz="2200" dirty="0" smtClean="0"/>
              <a:t>Output at:-    4152    :       8B</a:t>
            </a:r>
            <a:endParaRPr lang="en-US"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9</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2200" u="sng" dirty="0" smtClean="0"/>
          </a:p>
          <a:p>
            <a:pPr algn="just"/>
            <a:r>
              <a:rPr lang="en-US" sz="2200" b="1" u="sng" dirty="0" smtClean="0"/>
              <a:t>AIM:-</a:t>
            </a:r>
            <a:r>
              <a:rPr lang="en-US" sz="2200" dirty="0" smtClean="0"/>
              <a:t> WAP to Subtract 2 ,8-bit numbers.(using carry)</a:t>
            </a:r>
          </a:p>
          <a:p>
            <a:endParaRPr lang="en-US" sz="2200" u="sng" dirty="0" smtClean="0"/>
          </a:p>
          <a:p>
            <a:r>
              <a:rPr lang="en-US" sz="2200" b="1" u="sng" dirty="0" smtClean="0"/>
              <a:t>THEORY:- </a:t>
            </a:r>
          </a:p>
          <a:p>
            <a:pPr>
              <a:buNone/>
            </a:pPr>
            <a:r>
              <a:rPr lang="en-US" sz="2200" dirty="0" smtClean="0"/>
              <a:t> 1) Initialize the carry as ‘Zero’ </a:t>
            </a:r>
          </a:p>
          <a:p>
            <a:pPr>
              <a:buNone/>
            </a:pPr>
            <a:r>
              <a:rPr lang="en-US" sz="2200" dirty="0" smtClean="0"/>
              <a:t> 2) Load the first 8 bit data into the accumulator </a:t>
            </a:r>
          </a:p>
          <a:p>
            <a:pPr>
              <a:buNone/>
            </a:pPr>
            <a:r>
              <a:rPr lang="en-US" sz="2200" dirty="0" smtClean="0"/>
              <a:t>3) Copy the contents of accumulator into the register ‘B’ </a:t>
            </a:r>
          </a:p>
          <a:p>
            <a:pPr>
              <a:buNone/>
            </a:pPr>
            <a:r>
              <a:rPr lang="en-US" sz="2200" dirty="0" smtClean="0"/>
              <a:t>4) Load the second 8 bit data into the accumulator. </a:t>
            </a:r>
          </a:p>
          <a:p>
            <a:pPr>
              <a:buNone/>
            </a:pPr>
            <a:r>
              <a:rPr lang="en-US" sz="2200" dirty="0" smtClean="0"/>
              <a:t>5) Add the 2 - 8 bit data's and check for borrow. </a:t>
            </a:r>
          </a:p>
          <a:p>
            <a:pPr>
              <a:buNone/>
            </a:pPr>
            <a:r>
              <a:rPr lang="en-US" sz="2200" dirty="0" smtClean="0"/>
              <a:t> 6) Jump on if no borrow</a:t>
            </a:r>
          </a:p>
          <a:p>
            <a:pPr>
              <a:buNone/>
            </a:pPr>
            <a:r>
              <a:rPr lang="en-US" sz="2200" dirty="0" smtClean="0"/>
              <a:t> 7) Increment borrow if there is </a:t>
            </a:r>
          </a:p>
          <a:p>
            <a:pPr>
              <a:buNone/>
            </a:pPr>
            <a:r>
              <a:rPr lang="en-US" sz="2200" dirty="0" smtClean="0"/>
              <a:t> 8) 2’s compliment of accumulator is found out </a:t>
            </a:r>
          </a:p>
          <a:p>
            <a:pPr>
              <a:buNone/>
            </a:pPr>
            <a:r>
              <a:rPr lang="en-US" sz="2200" dirty="0" smtClean="0"/>
              <a:t> 9) Store the result in the accumulator </a:t>
            </a:r>
          </a:p>
          <a:p>
            <a:pPr>
              <a:buNone/>
            </a:pPr>
            <a:r>
              <a:rPr lang="en-US" sz="2200" dirty="0" smtClean="0"/>
              <a:t>10) Move the borrow value from ‘C’ to accumulator </a:t>
            </a:r>
          </a:p>
          <a:p>
            <a:pPr>
              <a:buNone/>
            </a:pPr>
            <a:r>
              <a:rPr lang="en-US" sz="2200" dirty="0" smtClean="0"/>
              <a:t>11) Store the borrow value in the accumulator </a:t>
            </a:r>
          </a:p>
          <a:p>
            <a:pPr>
              <a:buNone/>
            </a:pPr>
            <a:r>
              <a:rPr lang="en-US" sz="2200" dirty="0" smtClean="0"/>
              <a:t>12) Terminate the program.</a:t>
            </a:r>
          </a:p>
          <a:p>
            <a:pPr>
              <a:buNone/>
            </a:pPr>
            <a:endParaRPr lang="en-US" sz="2200" dirty="0" smtClean="0"/>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4282" y="500042"/>
          <a:ext cx="8715435" cy="6169152"/>
        </p:xfrm>
        <a:graphic>
          <a:graphicData uri="http://schemas.openxmlformats.org/drawingml/2006/table">
            <a:tbl>
              <a:tblPr>
                <a:tableStyleId>{616DA210-FB5B-4158-B5E0-FEB733F419BA}</a:tableStyleId>
              </a:tblPr>
              <a:tblGrid>
                <a:gridCol w="1251690"/>
                <a:gridCol w="1064349"/>
                <a:gridCol w="1898834"/>
                <a:gridCol w="1259760"/>
                <a:gridCol w="3240802"/>
              </a:tblGrid>
              <a:tr h="231824">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MVI</a:t>
                      </a:r>
                      <a:r>
                        <a:rPr lang="en-US" sz="2200" baseline="0" dirty="0" smtClean="0">
                          <a:latin typeface="Calibri"/>
                          <a:ea typeface="Calibri"/>
                          <a:cs typeface="Mangal"/>
                        </a:rPr>
                        <a:t>  C   00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0E</a:t>
                      </a:r>
                      <a:endParaRPr lang="en-US" sz="2200" dirty="0">
                        <a:latin typeface="Calibri"/>
                        <a:ea typeface="Calibri"/>
                        <a:cs typeface="Mangal"/>
                      </a:endParaRPr>
                    </a:p>
                  </a:txBody>
                  <a:tcPr marL="68580" marR="68580" marT="0" marB="0"/>
                </a:tc>
                <a:tc row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Initialize the carry as zero 	</a:t>
                      </a:r>
                    </a:p>
                    <a:p>
                      <a:pPr algn="ctr">
                        <a:lnSpc>
                          <a:spcPct val="115000"/>
                        </a:lnSpc>
                        <a:spcAft>
                          <a:spcPts val="0"/>
                        </a:spcAft>
                      </a:pPr>
                      <a:endParaRPr lang="en-US" sz="2200" dirty="0">
                        <a:latin typeface="Calibri"/>
                        <a:ea typeface="Calibri"/>
                        <a:cs typeface="Mangal"/>
                      </a:endParaRPr>
                    </a:p>
                  </a:txBody>
                  <a:tcPr marL="68580" marR="68580" marT="0" marB="0"/>
                </a:tc>
              </a:tr>
              <a:tr h="262614">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     LDA    4300</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Load the first 8 bit data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6082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     MOV    B,A</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47</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Copy the value  into register B </a:t>
                      </a:r>
                    </a:p>
                  </a:txBody>
                  <a:tcPr marL="68580" marR="68580" marT="0" marB="0"/>
                </a:tc>
              </a:tr>
              <a:tr h="246327">
                <a:tc>
                  <a:txBody>
                    <a:bodyPr/>
                    <a:lstStyle/>
                    <a:p>
                      <a:pPr algn="ctr">
                        <a:lnSpc>
                          <a:spcPct val="115000"/>
                        </a:lnSpc>
                        <a:spcAft>
                          <a:spcPts val="0"/>
                        </a:spcAft>
                      </a:pPr>
                      <a:r>
                        <a:rPr lang="en-US" sz="2200" dirty="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solidFill>
                            <a:srgbClr val="000000"/>
                          </a:solidFill>
                          <a:latin typeface="Times New Roman"/>
                          <a:ea typeface="Times New Roman"/>
                          <a:cs typeface="Mangal"/>
                        </a:rPr>
                        <a:t>LDA     4301</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Load the second 8 bit data into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4207</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60829">
                <a:tc>
                  <a:txBody>
                    <a:bodyPr/>
                    <a:lstStyle/>
                    <a:p>
                      <a:pPr algn="ctr">
                        <a:lnSpc>
                          <a:spcPct val="115000"/>
                        </a:lnSpc>
                        <a:spcAft>
                          <a:spcPts val="0"/>
                        </a:spcAft>
                      </a:pPr>
                      <a:r>
                        <a:rPr lang="en-US" sz="2200" dirty="0"/>
                        <a:t>4209</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SUB   B</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80</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Subtract the two values </a:t>
                      </a:r>
                    </a:p>
                  </a:txBody>
                  <a:tcPr marL="68580" marR="68580" marT="0" marB="0">
                    <a:noFill/>
                  </a:tcPr>
                </a:tc>
              </a:tr>
              <a:tr h="246327">
                <a:tc>
                  <a:txBody>
                    <a:bodyPr/>
                    <a:lstStyle/>
                    <a:p>
                      <a:pPr algn="ctr">
                        <a:lnSpc>
                          <a:spcPct val="115000"/>
                        </a:lnSpc>
                        <a:spcAft>
                          <a:spcPts val="0"/>
                        </a:spcAft>
                      </a:pPr>
                      <a:r>
                        <a:rPr lang="en-US" sz="2200" dirty="0"/>
                        <a:t>420A</a:t>
                      </a:r>
                      <a:endParaRPr lang="en-US" sz="2200" dirty="0">
                        <a:latin typeface="Calibri"/>
                        <a:ea typeface="Calibri"/>
                        <a:cs typeface="Mangal"/>
                      </a:endParaRPr>
                    </a:p>
                  </a:txBody>
                  <a:tcPr marL="68580" marR="68580" marT="0" marB="0"/>
                </a:tc>
                <a:tc>
                  <a:txBody>
                    <a:bodyPr/>
                    <a:lstStyle/>
                    <a:p>
                      <a:pPr>
                        <a:lnSpc>
                          <a:spcPct val="115000"/>
                        </a:lnSpc>
                      </a:pPr>
                      <a:r>
                        <a:rPr lang="en-US" sz="2200" dirty="0" smtClean="0">
                          <a:latin typeface="Calibri"/>
                          <a:ea typeface="Times New Roman"/>
                        </a:rPr>
                        <a:t>Loop</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JNC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D2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Jump on if no borrow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420B</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OE</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420C</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bl>
          </a:graphicData>
        </a:graphic>
      </p:graphicFrame>
      <p:sp>
        <p:nvSpPr>
          <p:cNvPr id="7" name="TextBox 6"/>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4282" y="642918"/>
          <a:ext cx="8715435" cy="5783580"/>
        </p:xfrm>
        <a:graphic>
          <a:graphicData uri="http://schemas.openxmlformats.org/drawingml/2006/table">
            <a:tbl>
              <a:tblPr>
                <a:tableStyleId>{616DA210-FB5B-4158-B5E0-FEB733F419BA}</a:tableStyleId>
              </a:tblPr>
              <a:tblGrid>
                <a:gridCol w="1251690"/>
                <a:gridCol w="1064349"/>
                <a:gridCol w="2095639"/>
                <a:gridCol w="1062955"/>
                <a:gridCol w="3240802"/>
              </a:tblGrid>
              <a:tr h="260829">
                <a:tc>
                  <a:txBody>
                    <a:bodyPr/>
                    <a:lstStyle/>
                    <a:p>
                      <a:pPr algn="ctr">
                        <a:lnSpc>
                          <a:spcPct val="115000"/>
                        </a:lnSpc>
                        <a:spcAft>
                          <a:spcPts val="0"/>
                        </a:spcAft>
                      </a:pPr>
                      <a:r>
                        <a:rPr lang="en-US" sz="2200" dirty="0"/>
                        <a:t>420D</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INR   C</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0C</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If borrow is there , increment it by one 	</a:t>
                      </a: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420E</a:t>
                      </a:r>
                      <a:endParaRPr lang="en-US" sz="2200" dirty="0">
                        <a:latin typeface="Calibri"/>
                        <a:ea typeface="Calibri"/>
                        <a:cs typeface="Mangal"/>
                      </a:endParaRPr>
                    </a:p>
                  </a:txBody>
                  <a:tcPr marL="68580" marR="68580" marT="0" marB="0"/>
                </a:tc>
                <a:tc>
                  <a:txBody>
                    <a:bodyPr/>
                    <a:lstStyle/>
                    <a:p>
                      <a:pPr>
                        <a:lnSpc>
                          <a:spcPct val="115000"/>
                        </a:lnSpc>
                      </a:pPr>
                      <a:r>
                        <a:rPr lang="en-US" sz="2200" dirty="0" smtClean="0">
                          <a:latin typeface="Calibri"/>
                          <a:ea typeface="Times New Roman"/>
                        </a:rPr>
                        <a:t>Loop</a:t>
                      </a: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CMA  </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2F</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Compliment of 2</a:t>
                      </a:r>
                      <a:r>
                        <a:rPr lang="en-US" sz="2200" baseline="30000" dirty="0" smtClean="0">
                          <a:latin typeface="Calibri"/>
                          <a:ea typeface="Calibri"/>
                          <a:cs typeface="Mangal"/>
                        </a:rPr>
                        <a:t>nd</a:t>
                      </a:r>
                      <a:r>
                        <a:rPr lang="en-US" sz="2200" baseline="0" dirty="0" smtClean="0">
                          <a:latin typeface="Calibri"/>
                          <a:ea typeface="Calibri"/>
                          <a:cs typeface="Mangal"/>
                        </a:rPr>
                        <a:t> data</a:t>
                      </a: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420F</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ADI , 01</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06</a:t>
                      </a:r>
                      <a:endParaRPr lang="en-US" sz="2200" dirty="0">
                        <a:latin typeface="Calibri"/>
                        <a:ea typeface="Calibri"/>
                        <a:cs typeface="Mangal"/>
                      </a:endParaRPr>
                    </a:p>
                  </a:txBody>
                  <a:tcPr marL="68580" marR="68580" marT="0" marB="0"/>
                </a:tc>
                <a:tc rowSpan="2">
                  <a:txBody>
                    <a:bodyPr/>
                    <a:lstStyle/>
                    <a:p>
                      <a:pPr algn="ctr">
                        <a:lnSpc>
                          <a:spcPct val="115000"/>
                        </a:lnSpc>
                        <a:spcAft>
                          <a:spcPts val="0"/>
                        </a:spcAft>
                      </a:pPr>
                      <a:r>
                        <a:rPr lang="en-US" sz="2200" dirty="0" smtClean="0">
                          <a:latin typeface="Calibri"/>
                          <a:ea typeface="Calibri"/>
                          <a:cs typeface="Mangal"/>
                        </a:rPr>
                        <a:t>Add one</a:t>
                      </a:r>
                      <a:r>
                        <a:rPr lang="en-US" sz="2200" baseline="0" dirty="0" smtClean="0">
                          <a:latin typeface="Calibri"/>
                          <a:ea typeface="Calibri"/>
                          <a:cs typeface="Mangal"/>
                        </a:rPr>
                        <a:t> to 1`s compliment of 2</a:t>
                      </a:r>
                      <a:r>
                        <a:rPr lang="en-US" sz="2200" baseline="30000" dirty="0" smtClean="0">
                          <a:latin typeface="Calibri"/>
                          <a:ea typeface="Calibri"/>
                          <a:cs typeface="Mangal"/>
                        </a:rPr>
                        <a:t>nd</a:t>
                      </a:r>
                      <a:r>
                        <a:rPr lang="en-US" sz="2200" baseline="0" dirty="0" smtClean="0">
                          <a:latin typeface="Calibri"/>
                          <a:ea typeface="Calibri"/>
                          <a:cs typeface="Mangal"/>
                        </a:rPr>
                        <a:t> data</a:t>
                      </a: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2200" dirty="0" smtClean="0">
                        <a:latin typeface="+mn-lt"/>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t>4211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STA   4302</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Store the result in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02</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smtClean="0">
                          <a:latin typeface="Calibri"/>
                          <a:ea typeface="Calibri"/>
                          <a:cs typeface="Mangal"/>
                        </a:rPr>
                        <a:t>4213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537947">
                <a:tc>
                  <a:txBody>
                    <a:bodyPr/>
                    <a:lstStyle/>
                    <a:p>
                      <a:pPr algn="ctr">
                        <a:lnSpc>
                          <a:spcPct val="115000"/>
                        </a:lnSpc>
                        <a:spcAft>
                          <a:spcPts val="0"/>
                        </a:spcAft>
                      </a:pPr>
                      <a:r>
                        <a:rPr lang="en-US" sz="2200" dirty="0" smtClean="0">
                          <a:latin typeface="Calibri"/>
                          <a:ea typeface="Calibri"/>
                          <a:cs typeface="Mangal"/>
                        </a:rPr>
                        <a:t>4214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MOV   A,C</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79</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Move the value of carry to the accumulator from register C 	</a:t>
                      </a: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STA   4303</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Store the value of carry in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smtClean="0">
                          <a:latin typeface="Calibri"/>
                          <a:ea typeface="Calibri"/>
                          <a:cs typeface="Mangal"/>
                        </a:rPr>
                        <a:t>4217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t>4218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7" name="TextBox 6"/>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r>
              <a:rPr lang="pt-BR" sz="2200" dirty="0" smtClean="0"/>
              <a:t>               Without borrow		With Carry borrow</a:t>
            </a:r>
            <a:endParaRPr lang="pt-BR" sz="2200" dirty="0"/>
          </a:p>
          <a:p>
            <a:pPr>
              <a:buNone/>
            </a:pPr>
            <a:r>
              <a:rPr lang="pt-BR" sz="2200" dirty="0" smtClean="0"/>
              <a:t>Input at:-       4300    :      05		4300 :  07</a:t>
            </a:r>
          </a:p>
          <a:p>
            <a:pPr>
              <a:buNone/>
            </a:pPr>
            <a:r>
              <a:rPr lang="pt-BR" sz="2200" dirty="0" smtClean="0"/>
              <a:t>		         4301    :      07		4301 :  05</a:t>
            </a:r>
          </a:p>
          <a:p>
            <a:pPr>
              <a:buNone/>
            </a:pPr>
            <a:endParaRPr lang="pt-BR" sz="2200" dirty="0" smtClean="0"/>
          </a:p>
          <a:p>
            <a:pPr>
              <a:buNone/>
            </a:pPr>
            <a:endParaRPr lang="pt-BR" sz="2200" dirty="0" smtClean="0"/>
          </a:p>
          <a:p>
            <a:pPr>
              <a:buNone/>
            </a:pPr>
            <a:r>
              <a:rPr lang="pt-BR" sz="2200" dirty="0" smtClean="0"/>
              <a:t>Output at:-    4302   :        02		4302:  02</a:t>
            </a:r>
          </a:p>
          <a:p>
            <a:pPr>
              <a:buNone/>
            </a:pPr>
            <a:r>
              <a:rPr lang="pt-BR" sz="2200" dirty="0" smtClean="0"/>
              <a:t>						4303 : 01(borrow)</a:t>
            </a: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571504"/>
          </a:xfrm>
        </p:spPr>
        <p:txBody>
          <a:bodyPr>
            <a:normAutofit/>
          </a:bodyPr>
          <a:lstStyle/>
          <a:p>
            <a:r>
              <a:rPr lang="en-US" sz="2400" u="sng" dirty="0" smtClean="0"/>
              <a:t>EXPERIMENT 2</a:t>
            </a:r>
            <a:endParaRPr lang="en-US" sz="2400" u="sng" dirty="0"/>
          </a:p>
        </p:txBody>
      </p:sp>
      <p:sp>
        <p:nvSpPr>
          <p:cNvPr id="3" name="Content Placeholder 2"/>
          <p:cNvSpPr>
            <a:spLocks noGrp="1"/>
          </p:cNvSpPr>
          <p:nvPr>
            <p:ph idx="1"/>
          </p:nvPr>
        </p:nvSpPr>
        <p:spPr>
          <a:xfrm>
            <a:off x="571440" y="1071546"/>
            <a:ext cx="8572560" cy="5500726"/>
          </a:xfrm>
        </p:spPr>
        <p:txBody>
          <a:bodyPr>
            <a:noAutofit/>
          </a:bodyPr>
          <a:lstStyle/>
          <a:p>
            <a:pPr algn="just"/>
            <a:r>
              <a:rPr lang="en-US" sz="2200" b="1" u="sng" dirty="0" smtClean="0"/>
              <a:t>AIM:-</a:t>
            </a:r>
            <a:r>
              <a:rPr lang="en-US" sz="2400" dirty="0" smtClean="0"/>
              <a:t>Write a program to initialize the Accumulator and the general purpose registers using Immediate, Direct and register addressing modes.</a:t>
            </a:r>
          </a:p>
          <a:p>
            <a:pPr algn="just"/>
            <a:endParaRPr lang="en-US" sz="2200" dirty="0" smtClean="0"/>
          </a:p>
          <a:p>
            <a:r>
              <a:rPr lang="en-US" sz="2200" b="1" u="sng" dirty="0" smtClean="0"/>
              <a:t>THEORY:- </a:t>
            </a:r>
            <a:endParaRPr lang="en-US" sz="2200" dirty="0" smtClean="0"/>
          </a:p>
          <a:p>
            <a:pPr algn="just">
              <a:buNone/>
            </a:pPr>
            <a:r>
              <a:rPr lang="en-US" sz="2200" dirty="0" smtClean="0"/>
              <a:t> 1)  Load the BC  pair with the immediate data of 501A.     B=50,C=1A. </a:t>
            </a:r>
          </a:p>
          <a:p>
            <a:pPr algn="just">
              <a:buNone/>
            </a:pPr>
            <a:r>
              <a:rPr lang="en-US" sz="2200" dirty="0" smtClean="0"/>
              <a:t>2)  Load the A with  direct data of FE.</a:t>
            </a:r>
          </a:p>
          <a:p>
            <a:pPr algn="just">
              <a:buNone/>
            </a:pPr>
            <a:r>
              <a:rPr lang="en-US" sz="2200" dirty="0" smtClean="0"/>
              <a:t>3)  Move data from A to E.      E=FE. </a:t>
            </a:r>
          </a:p>
          <a:p>
            <a:pPr algn="just">
              <a:buNone/>
            </a:pPr>
            <a:r>
              <a:rPr lang="en-US" sz="2200" dirty="0" smtClean="0"/>
              <a:t>4) Load the A with  direct data of  63. </a:t>
            </a:r>
          </a:p>
          <a:p>
            <a:pPr algn="just">
              <a:buNone/>
            </a:pPr>
            <a:r>
              <a:rPr lang="en-US" sz="2200" dirty="0" smtClean="0"/>
              <a:t>5) Move data from A to D.      D=63. </a:t>
            </a:r>
          </a:p>
          <a:p>
            <a:pPr algn="just">
              <a:buNone/>
            </a:pPr>
            <a:r>
              <a:rPr lang="en-US" sz="2200" dirty="0" smtClean="0"/>
              <a:t>6)  Move immediate data in A.  A=23.</a:t>
            </a:r>
          </a:p>
          <a:p>
            <a:pPr algn="just">
              <a:buNone/>
            </a:pPr>
            <a:r>
              <a:rPr lang="en-US" sz="2200" dirty="0" smtClean="0"/>
              <a:t>7) Load the HL  pair with the immediate data of 76AC.     H=76,L=AC.</a:t>
            </a:r>
          </a:p>
          <a:p>
            <a:pPr algn="just">
              <a:buNone/>
            </a:pPr>
            <a:r>
              <a:rPr lang="en-US" sz="2200" dirty="0" smtClean="0"/>
              <a:t>8) Terminate the program.</a:t>
            </a:r>
          </a:p>
          <a:p>
            <a:pPr algn="just"/>
            <a:endParaRPr lang="en-US" sz="22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2400" u="sng" dirty="0" smtClean="0"/>
              <a:t>EXPERIMENT 10</a:t>
            </a:r>
            <a:endParaRPr lang="en-US" sz="2400" u="sng" dirty="0"/>
          </a:p>
        </p:txBody>
      </p:sp>
      <p:sp>
        <p:nvSpPr>
          <p:cNvPr id="3" name="Content Placeholder 2"/>
          <p:cNvSpPr>
            <a:spLocks noGrp="1"/>
          </p:cNvSpPr>
          <p:nvPr>
            <p:ph idx="1"/>
          </p:nvPr>
        </p:nvSpPr>
        <p:spPr>
          <a:xfrm>
            <a:off x="428596" y="928670"/>
            <a:ext cx="8229600" cy="5786478"/>
          </a:xfrm>
        </p:spPr>
        <p:txBody>
          <a:bodyPr>
            <a:noAutofit/>
          </a:bodyPr>
          <a:lstStyle/>
          <a:p>
            <a:r>
              <a:rPr lang="en-US" sz="2200" b="1" u="sng" dirty="0" smtClean="0"/>
              <a:t>AIM:-</a:t>
            </a:r>
            <a:r>
              <a:rPr lang="en-US" sz="2400" dirty="0" smtClean="0"/>
              <a:t>Write a program to perform one's and two's complement of a number.</a:t>
            </a:r>
            <a:endParaRPr lang="en-US" sz="2200" dirty="0" smtClean="0"/>
          </a:p>
          <a:p>
            <a:endParaRPr lang="en-US" sz="2200" dirty="0"/>
          </a:p>
          <a:p>
            <a:r>
              <a:rPr lang="en-US" sz="2200" b="1" u="sng" dirty="0" smtClean="0"/>
              <a:t>THEORY:- </a:t>
            </a:r>
          </a:p>
          <a:p>
            <a:pPr algn="just">
              <a:buNone/>
            </a:pPr>
            <a:r>
              <a:rPr lang="en-US" sz="2200" dirty="0" smtClean="0"/>
              <a:t>1)  Load data in accumulator.</a:t>
            </a:r>
          </a:p>
          <a:p>
            <a:pPr algn="just">
              <a:buNone/>
            </a:pPr>
            <a:r>
              <a:rPr lang="en-US" sz="2200" dirty="0" smtClean="0"/>
              <a:t>2) Find 1`s compliment .</a:t>
            </a:r>
          </a:p>
          <a:p>
            <a:pPr algn="just">
              <a:buNone/>
            </a:pPr>
            <a:r>
              <a:rPr lang="en-US" sz="2200" dirty="0" smtClean="0"/>
              <a:t>3)  Add one to find 2`s compliment.</a:t>
            </a:r>
          </a:p>
          <a:p>
            <a:pPr algn="just">
              <a:buNone/>
            </a:pPr>
            <a:r>
              <a:rPr lang="en-US" sz="2200" dirty="0" smtClean="0"/>
              <a:t>4)  Store data from accumulator to destination.</a:t>
            </a:r>
          </a:p>
          <a:p>
            <a:pPr algn="just">
              <a:buNone/>
            </a:pPr>
            <a:r>
              <a:rPr lang="en-US" sz="2200" dirty="0" smtClean="0"/>
              <a:t>5)  Terminate the program.</a:t>
            </a:r>
          </a:p>
          <a:p>
            <a:pPr>
              <a:buNone/>
            </a:pPr>
            <a:endParaRPr lang="en-US" sz="2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4800055"/>
        </p:xfrm>
        <a:graphic>
          <a:graphicData uri="http://schemas.openxmlformats.org/drawingml/2006/table">
            <a:tbl>
              <a:tblPr>
                <a:tableStyleId>{616DA210-FB5B-4158-B5E0-FEB733F419BA}</a:tableStyleId>
              </a:tblPr>
              <a:tblGrid>
                <a:gridCol w="1251690"/>
                <a:gridCol w="1064349"/>
                <a:gridCol w="1898802"/>
                <a:gridCol w="1259792"/>
                <a:gridCol w="3240802"/>
              </a:tblGrid>
              <a:tr h="524790">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t>LDA  4150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a:t>Load </a:t>
                      </a:r>
                      <a:r>
                        <a:rPr lang="en-US" sz="2200" dirty="0" smtClean="0"/>
                        <a:t>data</a:t>
                      </a:r>
                      <a:r>
                        <a:rPr lang="en-US" sz="2200" baseline="0" dirty="0" smtClean="0"/>
                        <a:t> in accumulator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solidFill>
                            <a:srgbClr val="000000"/>
                          </a:solidFill>
                          <a:latin typeface="Times New Roman"/>
                          <a:ea typeface="Times New Roman"/>
                          <a:cs typeface="Mangal"/>
                        </a:rPr>
                        <a:t>CMA</a:t>
                      </a:r>
                      <a:r>
                        <a:rPr lang="en-US" sz="2200" baseline="0" dirty="0" smtClean="0">
                          <a:solidFill>
                            <a:srgbClr val="000000"/>
                          </a:solidFill>
                          <a:latin typeface="Times New Roman"/>
                          <a:ea typeface="Times New Roman"/>
                          <a:cs typeface="Mangal"/>
                        </a:rPr>
                        <a:t> </a:t>
                      </a: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2F</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Find</a:t>
                      </a:r>
                      <a:r>
                        <a:rPr lang="en-US" sz="2200" baseline="0" dirty="0" smtClean="0">
                          <a:latin typeface="Calibri"/>
                          <a:ea typeface="Calibri"/>
                          <a:cs typeface="Mangal"/>
                        </a:rPr>
                        <a:t> 1`s compliment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latin typeface="Calibri"/>
                          <a:ea typeface="Calibri"/>
                          <a:cs typeface="Mangal"/>
                        </a:rPr>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STA</a:t>
                      </a:r>
                      <a:r>
                        <a:rPr lang="en-US" sz="2200" baseline="0" dirty="0" smtClean="0">
                          <a:latin typeface="Calibri"/>
                          <a:ea typeface="Times New Roman"/>
                        </a:rPr>
                        <a:t>  4151</a:t>
                      </a: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Store result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ADI</a:t>
                      </a:r>
                      <a:r>
                        <a:rPr lang="en-US" sz="2200" baseline="0" dirty="0" smtClean="0">
                          <a:latin typeface="Calibri"/>
                          <a:ea typeface="Times New Roman"/>
                        </a:rPr>
                        <a:t> ,01</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06</a:t>
                      </a:r>
                      <a:endParaRPr lang="en-US" sz="2200" dirty="0">
                        <a:latin typeface="Calibri"/>
                        <a:ea typeface="Calibri"/>
                        <a:cs typeface="Mangal"/>
                      </a:endParaRPr>
                    </a:p>
                  </a:txBody>
                  <a:tcPr marL="68580" marR="68580" marT="0" marB="0"/>
                </a:tc>
                <a:tc rowSpan="2">
                  <a:txBody>
                    <a:bodyPr/>
                    <a:lstStyle/>
                    <a:p>
                      <a:pPr algn="ctr">
                        <a:lnSpc>
                          <a:spcPct val="115000"/>
                        </a:lnSpc>
                        <a:spcAft>
                          <a:spcPts val="0"/>
                        </a:spcAft>
                      </a:pPr>
                      <a:r>
                        <a:rPr lang="en-US" sz="2200" dirty="0" smtClean="0">
                          <a:latin typeface="Calibri"/>
                          <a:ea typeface="Calibri"/>
                          <a:cs typeface="Mangal"/>
                        </a:rPr>
                        <a:t>Add 1 to find 2`s compliment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STA,</a:t>
                      </a:r>
                      <a:r>
                        <a:rPr lang="en-US" sz="2200" baseline="0" dirty="0" smtClean="0">
                          <a:latin typeface="Calibri"/>
                          <a:ea typeface="Calibri"/>
                          <a:cs typeface="Mangal"/>
                        </a:rPr>
                        <a:t> 4152</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smtClean="0">
                          <a:latin typeface="Calibri"/>
                          <a:ea typeface="Calibri"/>
                          <a:cs typeface="Mangal"/>
                        </a:rPr>
                        <a:t>Store result at memory address.</a:t>
                      </a:r>
                      <a:endParaRPr lang="en-US" sz="2200" dirty="0">
                        <a:latin typeface="Calibri"/>
                        <a:ea typeface="Calibri"/>
                        <a:cs typeface="Mangal"/>
                      </a:endParaRPr>
                    </a:p>
                  </a:txBody>
                  <a:tcPr marL="68580" marR="68580" marT="0" marB="0"/>
                </a:tc>
              </a:tr>
              <a:tr h="419545">
                <a:tc>
                  <a:txBody>
                    <a:bodyPr/>
                    <a:lstStyle/>
                    <a:p>
                      <a:pPr algn="ctr">
                        <a:lnSpc>
                          <a:spcPct val="115000"/>
                        </a:lnSpc>
                        <a:spcAft>
                          <a:spcPts val="0"/>
                        </a:spcAft>
                      </a:pPr>
                      <a:r>
                        <a:rPr lang="en-US" sz="2200" dirty="0" smtClean="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2200" dirty="0" smtClean="0"/>
                        <a:t>4209</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420A</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4" name="TextBox 3"/>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4150    :      8F</a:t>
            </a:r>
          </a:p>
          <a:p>
            <a:pPr>
              <a:buNone/>
            </a:pPr>
            <a:endParaRPr lang="pt-BR" sz="2200" dirty="0" smtClean="0"/>
          </a:p>
          <a:p>
            <a:pPr>
              <a:buNone/>
            </a:pPr>
            <a:r>
              <a:rPr lang="pt-BR" sz="2200" dirty="0" smtClean="0"/>
              <a:t>Output at:-   4151    :      70</a:t>
            </a:r>
          </a:p>
          <a:p>
            <a:pPr>
              <a:buNone/>
            </a:pPr>
            <a:r>
              <a:rPr lang="pt-BR" sz="2200" dirty="0" smtClean="0"/>
              <a:t>		        4152    :       71</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2400" u="sng" dirty="0" smtClean="0"/>
              <a:t>EXPERIMENT 11</a:t>
            </a:r>
            <a:endParaRPr lang="en-US" sz="2400" u="sng" dirty="0"/>
          </a:p>
        </p:txBody>
      </p:sp>
      <p:sp>
        <p:nvSpPr>
          <p:cNvPr id="3" name="Content Placeholder 2"/>
          <p:cNvSpPr>
            <a:spLocks noGrp="1"/>
          </p:cNvSpPr>
          <p:nvPr>
            <p:ph idx="1"/>
          </p:nvPr>
        </p:nvSpPr>
        <p:spPr>
          <a:xfrm>
            <a:off x="428596" y="928670"/>
            <a:ext cx="8229600" cy="5786478"/>
          </a:xfrm>
        </p:spPr>
        <p:txBody>
          <a:bodyPr>
            <a:noAutofit/>
          </a:bodyPr>
          <a:lstStyle/>
          <a:p>
            <a:r>
              <a:rPr lang="en-US" sz="2200" b="1" u="sng" dirty="0" smtClean="0"/>
              <a:t>AIM:-</a:t>
            </a:r>
            <a:r>
              <a:rPr lang="en-US" sz="2400" dirty="0" smtClean="0"/>
              <a:t>. Write a program to perform Logical AND,OR,XOR,NOT operations using logical instructions.</a:t>
            </a:r>
            <a:endParaRPr lang="en-US" sz="2200" dirty="0" smtClean="0"/>
          </a:p>
          <a:p>
            <a:endParaRPr lang="en-US" sz="2200" dirty="0"/>
          </a:p>
          <a:p>
            <a:r>
              <a:rPr lang="en-US" sz="2200" b="1" u="sng" dirty="0" smtClean="0"/>
              <a:t>THEORY:- </a:t>
            </a:r>
          </a:p>
          <a:p>
            <a:pPr algn="just">
              <a:buNone/>
            </a:pPr>
            <a:r>
              <a:rPr lang="en-US" sz="2200" dirty="0" smtClean="0"/>
              <a:t>1)  Load data in accumulator.</a:t>
            </a:r>
          </a:p>
          <a:p>
            <a:pPr algn="just">
              <a:buNone/>
            </a:pPr>
            <a:r>
              <a:rPr lang="en-US" sz="2200" dirty="0" smtClean="0"/>
              <a:t>2) Move data in B register.</a:t>
            </a:r>
          </a:p>
          <a:p>
            <a:pPr algn="just">
              <a:buNone/>
            </a:pPr>
            <a:r>
              <a:rPr lang="en-US" sz="2200" dirty="0" smtClean="0"/>
              <a:t>3)  Load second data in accumulator.</a:t>
            </a:r>
          </a:p>
          <a:p>
            <a:pPr algn="just">
              <a:buNone/>
            </a:pPr>
            <a:r>
              <a:rPr lang="en-US" sz="2200" dirty="0" smtClean="0"/>
              <a:t>4) XOR two data.</a:t>
            </a:r>
          </a:p>
          <a:p>
            <a:pPr algn="just">
              <a:buNone/>
            </a:pPr>
            <a:r>
              <a:rPr lang="en-US" sz="2200" dirty="0" smtClean="0"/>
              <a:t>4)  Store data from accumulator to destination.</a:t>
            </a:r>
          </a:p>
          <a:p>
            <a:pPr algn="just">
              <a:buNone/>
            </a:pPr>
            <a:r>
              <a:rPr lang="en-US" sz="2200" dirty="0" smtClean="0"/>
              <a:t>5)  Terminate the program.</a:t>
            </a:r>
          </a:p>
          <a:p>
            <a:pPr>
              <a:buNone/>
            </a:pPr>
            <a:endParaRPr lang="en-US" sz="2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5185627"/>
        </p:xfrm>
        <a:graphic>
          <a:graphicData uri="http://schemas.openxmlformats.org/drawingml/2006/table">
            <a:tbl>
              <a:tblPr>
                <a:tableStyleId>{616DA210-FB5B-4158-B5E0-FEB733F419BA}</a:tableStyleId>
              </a:tblPr>
              <a:tblGrid>
                <a:gridCol w="1251690"/>
                <a:gridCol w="1064349"/>
                <a:gridCol w="1898802"/>
                <a:gridCol w="1259792"/>
                <a:gridCol w="3240802"/>
              </a:tblGrid>
              <a:tr h="524790">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t>LDA  4150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a:t>Load </a:t>
                      </a:r>
                      <a:r>
                        <a:rPr lang="en-US" sz="2200" dirty="0" smtClean="0"/>
                        <a:t>first data</a:t>
                      </a:r>
                      <a:r>
                        <a:rPr lang="en-US" sz="2200" baseline="0" dirty="0" smtClean="0"/>
                        <a:t> in accumulator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solidFill>
                            <a:srgbClr val="000000"/>
                          </a:solidFill>
                          <a:latin typeface="Times New Roman"/>
                          <a:ea typeface="Times New Roman"/>
                          <a:cs typeface="Mangal"/>
                        </a:rPr>
                        <a:t>MOV</a:t>
                      </a:r>
                      <a:r>
                        <a:rPr lang="en-US" sz="2200" baseline="0" dirty="0" smtClean="0">
                          <a:solidFill>
                            <a:srgbClr val="000000"/>
                          </a:solidFill>
                          <a:latin typeface="Times New Roman"/>
                          <a:ea typeface="Times New Roman"/>
                          <a:cs typeface="Mangal"/>
                        </a:rPr>
                        <a:t>   B,A</a:t>
                      </a: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47</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Move</a:t>
                      </a:r>
                      <a:r>
                        <a:rPr lang="en-US" sz="2200" baseline="0" dirty="0" smtClean="0">
                          <a:latin typeface="Calibri"/>
                          <a:ea typeface="Calibri"/>
                          <a:cs typeface="Mangal"/>
                        </a:rPr>
                        <a:t> data in B</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latin typeface="Calibri"/>
                          <a:ea typeface="Calibri"/>
                          <a:cs typeface="Mangal"/>
                        </a:rPr>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LDA</a:t>
                      </a:r>
                      <a:r>
                        <a:rPr lang="en-US" sz="2200" baseline="0" dirty="0" smtClean="0">
                          <a:latin typeface="Calibri"/>
                          <a:ea typeface="Times New Roman"/>
                        </a:rPr>
                        <a:t>   4151</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smtClean="0">
                          <a:latin typeface="Calibri"/>
                          <a:ea typeface="Calibri"/>
                          <a:cs typeface="Mangal"/>
                        </a:rPr>
                        <a:t>Load second data in accumulator.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XRA   B</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A8</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XOR two data</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STA,</a:t>
                      </a:r>
                      <a:r>
                        <a:rPr lang="en-US" sz="2200" baseline="0" dirty="0" smtClean="0">
                          <a:latin typeface="Calibri"/>
                          <a:ea typeface="Calibri"/>
                          <a:cs typeface="Mangal"/>
                        </a:rPr>
                        <a:t> 4152</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smtClean="0">
                          <a:latin typeface="Calibri"/>
                          <a:ea typeface="Calibri"/>
                          <a:cs typeface="Mangal"/>
                        </a:rPr>
                        <a:t>Store result at memory address.</a:t>
                      </a:r>
                      <a:endParaRPr lang="en-US" sz="2200" dirty="0">
                        <a:latin typeface="Calibri"/>
                        <a:ea typeface="Calibri"/>
                        <a:cs typeface="Mangal"/>
                      </a:endParaRPr>
                    </a:p>
                  </a:txBody>
                  <a:tcPr marL="68580" marR="68580" marT="0" marB="0"/>
                </a:tc>
              </a:tr>
              <a:tr h="419545">
                <a:tc>
                  <a:txBody>
                    <a:bodyPr/>
                    <a:lstStyle/>
                    <a:p>
                      <a:pPr algn="ctr">
                        <a:lnSpc>
                          <a:spcPct val="115000"/>
                        </a:lnSpc>
                        <a:spcAft>
                          <a:spcPts val="0"/>
                        </a:spcAft>
                      </a:pPr>
                      <a:r>
                        <a:rPr lang="en-US" sz="2200" dirty="0" smtClean="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52</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2200" dirty="0" smtClean="0"/>
                        <a:t>4209</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420A</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4" name="TextBox 3"/>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4150    :      43</a:t>
            </a:r>
          </a:p>
          <a:p>
            <a:pPr>
              <a:buNone/>
            </a:pPr>
            <a:r>
              <a:rPr lang="pt-BR" sz="2200" dirty="0" smtClean="0"/>
              <a:t>                       4151    :      64</a:t>
            </a:r>
          </a:p>
          <a:p>
            <a:pPr>
              <a:buNone/>
            </a:pPr>
            <a:endParaRPr lang="pt-BR" sz="2200" dirty="0" smtClean="0"/>
          </a:p>
          <a:p>
            <a:pPr>
              <a:buNone/>
            </a:pPr>
            <a:r>
              <a:rPr lang="pt-BR" sz="2200" dirty="0" smtClean="0"/>
              <a:t>Output at:-     4152    :       27</a:t>
            </a:r>
            <a:endParaRPr lang="en-US" sz="2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12</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2200" u="sng" dirty="0" smtClean="0"/>
          </a:p>
          <a:p>
            <a:pPr algn="just"/>
            <a:r>
              <a:rPr lang="en-US" sz="2200" b="1" u="sng" dirty="0" smtClean="0"/>
              <a:t>AIM:-</a:t>
            </a:r>
            <a:r>
              <a:rPr lang="en-US" sz="2200" dirty="0" smtClean="0"/>
              <a:t> Write a program to perform addition of two 16-bit numbers.</a:t>
            </a:r>
          </a:p>
          <a:p>
            <a:pPr algn="just"/>
            <a:endParaRPr lang="en-US" sz="2200" dirty="0" smtClean="0"/>
          </a:p>
          <a:p>
            <a:r>
              <a:rPr lang="en-US" sz="2200" b="1" u="sng" dirty="0" smtClean="0"/>
              <a:t>THEORY:- </a:t>
            </a:r>
          </a:p>
          <a:p>
            <a:pPr>
              <a:buNone/>
            </a:pPr>
            <a:r>
              <a:rPr lang="en-US" sz="2200" dirty="0" smtClean="0"/>
              <a:t> 1) Get the 1st 8 bit in ‘C’ register (LSB) and 2nd 8 bit in ‘H’ register (MSB) of 16 bit number. </a:t>
            </a:r>
          </a:p>
          <a:p>
            <a:pPr>
              <a:buNone/>
            </a:pPr>
            <a:r>
              <a:rPr lang="en-US" sz="2200" dirty="0" smtClean="0"/>
              <a:t>2)  Save the 1st 16 bit in ‘DE’ register pair .</a:t>
            </a:r>
          </a:p>
          <a:p>
            <a:pPr>
              <a:buNone/>
            </a:pPr>
            <a:r>
              <a:rPr lang="en-US" sz="2200" dirty="0" smtClean="0"/>
              <a:t>3)Similarly get the 2nd 16 bit number and store it in ‘HL’ register pair. </a:t>
            </a:r>
          </a:p>
          <a:p>
            <a:pPr>
              <a:buNone/>
            </a:pPr>
            <a:r>
              <a:rPr lang="en-US" sz="2200" dirty="0" smtClean="0"/>
              <a:t> 4)Get the lower byte of 1st number into ‘L’ register </a:t>
            </a:r>
          </a:p>
          <a:p>
            <a:pPr>
              <a:buNone/>
            </a:pPr>
            <a:r>
              <a:rPr lang="en-US" sz="2200" dirty="0" smtClean="0"/>
              <a:t> 5)Add it with lower byte of 2nd number </a:t>
            </a:r>
          </a:p>
          <a:p>
            <a:pPr>
              <a:buNone/>
            </a:pPr>
            <a:r>
              <a:rPr lang="en-US" sz="2200" dirty="0" smtClean="0"/>
              <a:t> 6)Store the result in ‘L’ register </a:t>
            </a:r>
          </a:p>
          <a:p>
            <a:pPr>
              <a:buNone/>
            </a:pPr>
            <a:r>
              <a:rPr lang="en-US" sz="2200" dirty="0" smtClean="0"/>
              <a:t> 7)Get the higher byte of 1st number into accumulator </a:t>
            </a:r>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2200" u="sng" dirty="0" smtClean="0"/>
          </a:p>
          <a:p>
            <a:pPr>
              <a:buNone/>
            </a:pPr>
            <a:r>
              <a:rPr lang="en-US" sz="2200" dirty="0" smtClean="0"/>
              <a:t>  8) Add it with higher byte of 2nd number and carry of the lower bit addition. </a:t>
            </a:r>
          </a:p>
          <a:p>
            <a:pPr>
              <a:buNone/>
            </a:pPr>
            <a:r>
              <a:rPr lang="en-US" sz="2200" dirty="0" smtClean="0"/>
              <a:t>   9) Store the result in ‘H’ register </a:t>
            </a:r>
          </a:p>
          <a:p>
            <a:pPr>
              <a:buNone/>
            </a:pPr>
            <a:r>
              <a:rPr lang="en-US" sz="2200" dirty="0" smtClean="0"/>
              <a:t>  10) Store 16 bit addition value in ‘HL’ register pair </a:t>
            </a:r>
          </a:p>
          <a:p>
            <a:pPr>
              <a:buNone/>
            </a:pPr>
            <a:r>
              <a:rPr lang="en-US" sz="2200" dirty="0" smtClean="0"/>
              <a:t>  11) Stop program execution </a:t>
            </a:r>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4282" y="500042"/>
          <a:ext cx="8715435" cy="6169152"/>
        </p:xfrm>
        <a:graphic>
          <a:graphicData uri="http://schemas.openxmlformats.org/drawingml/2006/table">
            <a:tbl>
              <a:tblPr>
                <a:tableStyleId>{616DA210-FB5B-4158-B5E0-FEB733F419BA}</a:tableStyleId>
              </a:tblPr>
              <a:tblGrid>
                <a:gridCol w="1251690"/>
                <a:gridCol w="1064349"/>
                <a:gridCol w="1898834"/>
                <a:gridCol w="1259760"/>
                <a:gridCol w="3240802"/>
              </a:tblGrid>
              <a:tr h="231824">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MVI</a:t>
                      </a:r>
                      <a:r>
                        <a:rPr lang="en-US" sz="2200" baseline="0" dirty="0" smtClean="0">
                          <a:latin typeface="Calibri"/>
                          <a:ea typeface="Calibri"/>
                          <a:cs typeface="Mangal"/>
                        </a:rPr>
                        <a:t>  C   00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0E</a:t>
                      </a:r>
                      <a:endParaRPr lang="en-US" sz="2200" dirty="0">
                        <a:latin typeface="Calibri"/>
                        <a:ea typeface="Calibri"/>
                        <a:cs typeface="Mangal"/>
                      </a:endParaRPr>
                    </a:p>
                  </a:txBody>
                  <a:tcPr marL="68580" marR="68580" marT="0" marB="0"/>
                </a:tc>
                <a:tc row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Initialize the carry as zero 	</a:t>
                      </a:r>
                    </a:p>
                    <a:p>
                      <a:pPr algn="ctr">
                        <a:lnSpc>
                          <a:spcPct val="115000"/>
                        </a:lnSpc>
                        <a:spcAft>
                          <a:spcPts val="0"/>
                        </a:spcAft>
                      </a:pPr>
                      <a:endParaRPr lang="en-US" sz="2200" dirty="0">
                        <a:latin typeface="Calibri"/>
                        <a:ea typeface="Calibri"/>
                        <a:cs typeface="Mangal"/>
                      </a:endParaRPr>
                    </a:p>
                  </a:txBody>
                  <a:tcPr marL="68580" marR="68580" marT="0" marB="0"/>
                </a:tc>
              </a:tr>
              <a:tr h="262614">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     LDA    4300</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Load the first 8 bit data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00</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6082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     MOV    B,A</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47</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Copy the value  into register B </a:t>
                      </a:r>
                    </a:p>
                  </a:txBody>
                  <a:tcPr marL="68580" marR="68580" marT="0" marB="0"/>
                </a:tc>
              </a:tr>
              <a:tr h="246327">
                <a:tc>
                  <a:txBody>
                    <a:bodyPr/>
                    <a:lstStyle/>
                    <a:p>
                      <a:pPr algn="ctr">
                        <a:lnSpc>
                          <a:spcPct val="115000"/>
                        </a:lnSpc>
                        <a:spcAft>
                          <a:spcPts val="0"/>
                        </a:spcAft>
                      </a:pPr>
                      <a:r>
                        <a:rPr lang="en-US" sz="2200" dirty="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solidFill>
                            <a:srgbClr val="000000"/>
                          </a:solidFill>
                          <a:latin typeface="Times New Roman"/>
                          <a:ea typeface="Times New Roman"/>
                          <a:cs typeface="Mangal"/>
                        </a:rPr>
                        <a:t>LDA     4301</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Load the second 8 bit data into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4207</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60829">
                <a:tc>
                  <a:txBody>
                    <a:bodyPr/>
                    <a:lstStyle/>
                    <a:p>
                      <a:pPr algn="ctr">
                        <a:lnSpc>
                          <a:spcPct val="115000"/>
                        </a:lnSpc>
                        <a:spcAft>
                          <a:spcPts val="0"/>
                        </a:spcAft>
                      </a:pPr>
                      <a:r>
                        <a:rPr lang="en-US" sz="2200" dirty="0"/>
                        <a:t>4209</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Times New Roman"/>
                        </a:rPr>
                        <a:t>SUB   B</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80</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Subtract the two values </a:t>
                      </a:r>
                    </a:p>
                  </a:txBody>
                  <a:tcPr marL="68580" marR="68580" marT="0" marB="0">
                    <a:noFill/>
                  </a:tcPr>
                </a:tc>
              </a:tr>
              <a:tr h="246327">
                <a:tc>
                  <a:txBody>
                    <a:bodyPr/>
                    <a:lstStyle/>
                    <a:p>
                      <a:pPr algn="ctr">
                        <a:lnSpc>
                          <a:spcPct val="115000"/>
                        </a:lnSpc>
                        <a:spcAft>
                          <a:spcPts val="0"/>
                        </a:spcAft>
                      </a:pPr>
                      <a:r>
                        <a:rPr lang="en-US" sz="2200" dirty="0"/>
                        <a:t>420A</a:t>
                      </a:r>
                      <a:endParaRPr lang="en-US" sz="2200" dirty="0">
                        <a:latin typeface="Calibri"/>
                        <a:ea typeface="Calibri"/>
                        <a:cs typeface="Mangal"/>
                      </a:endParaRPr>
                    </a:p>
                  </a:txBody>
                  <a:tcPr marL="68580" marR="68580" marT="0" marB="0"/>
                </a:tc>
                <a:tc>
                  <a:txBody>
                    <a:bodyPr/>
                    <a:lstStyle/>
                    <a:p>
                      <a:pPr>
                        <a:lnSpc>
                          <a:spcPct val="115000"/>
                        </a:lnSpc>
                      </a:pPr>
                      <a:r>
                        <a:rPr lang="en-US" sz="2200" dirty="0" smtClean="0">
                          <a:latin typeface="Calibri"/>
                          <a:ea typeface="Times New Roman"/>
                        </a:rPr>
                        <a:t>Loop</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JNC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D2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Jump on if no borrow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420B</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OE</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a:t>420C</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bl>
          </a:graphicData>
        </a:graphic>
      </p:graphicFrame>
      <p:sp>
        <p:nvSpPr>
          <p:cNvPr id="7" name="TextBox 6"/>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4282" y="642918"/>
          <a:ext cx="8715435" cy="5783580"/>
        </p:xfrm>
        <a:graphic>
          <a:graphicData uri="http://schemas.openxmlformats.org/drawingml/2006/table">
            <a:tbl>
              <a:tblPr>
                <a:tableStyleId>{616DA210-FB5B-4158-B5E0-FEB733F419BA}</a:tableStyleId>
              </a:tblPr>
              <a:tblGrid>
                <a:gridCol w="1251690"/>
                <a:gridCol w="1064349"/>
                <a:gridCol w="2095639"/>
                <a:gridCol w="1062955"/>
                <a:gridCol w="3240802"/>
              </a:tblGrid>
              <a:tr h="260829">
                <a:tc>
                  <a:txBody>
                    <a:bodyPr/>
                    <a:lstStyle/>
                    <a:p>
                      <a:pPr algn="ctr">
                        <a:lnSpc>
                          <a:spcPct val="115000"/>
                        </a:lnSpc>
                        <a:spcAft>
                          <a:spcPts val="0"/>
                        </a:spcAft>
                      </a:pPr>
                      <a:r>
                        <a:rPr lang="en-US" sz="2200" dirty="0"/>
                        <a:t>420D</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INR   C</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0C</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If borrow is there , increment it by one 	</a:t>
                      </a: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420E</a:t>
                      </a:r>
                      <a:endParaRPr lang="en-US" sz="2200" dirty="0">
                        <a:latin typeface="Calibri"/>
                        <a:ea typeface="Calibri"/>
                        <a:cs typeface="Mangal"/>
                      </a:endParaRPr>
                    </a:p>
                  </a:txBody>
                  <a:tcPr marL="68580" marR="68580" marT="0" marB="0"/>
                </a:tc>
                <a:tc>
                  <a:txBody>
                    <a:bodyPr/>
                    <a:lstStyle/>
                    <a:p>
                      <a:pPr>
                        <a:lnSpc>
                          <a:spcPct val="115000"/>
                        </a:lnSpc>
                      </a:pPr>
                      <a:r>
                        <a:rPr lang="en-US" sz="2200" dirty="0" smtClean="0">
                          <a:latin typeface="Calibri"/>
                          <a:ea typeface="Times New Roman"/>
                        </a:rPr>
                        <a:t>Loop</a:t>
                      </a: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CMA  </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2F</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Compliment of 2</a:t>
                      </a:r>
                      <a:r>
                        <a:rPr lang="en-US" sz="2200" baseline="30000" dirty="0" smtClean="0">
                          <a:latin typeface="Calibri"/>
                          <a:ea typeface="Calibri"/>
                          <a:cs typeface="Mangal"/>
                        </a:rPr>
                        <a:t>nd</a:t>
                      </a:r>
                      <a:r>
                        <a:rPr lang="en-US" sz="2200" baseline="0" dirty="0" smtClean="0">
                          <a:latin typeface="Calibri"/>
                          <a:ea typeface="Calibri"/>
                          <a:cs typeface="Mangal"/>
                        </a:rPr>
                        <a:t> data</a:t>
                      </a: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420F</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ADI , 01</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06</a:t>
                      </a:r>
                      <a:endParaRPr lang="en-US" sz="2200" dirty="0">
                        <a:latin typeface="Calibri"/>
                        <a:ea typeface="Calibri"/>
                        <a:cs typeface="Mangal"/>
                      </a:endParaRPr>
                    </a:p>
                  </a:txBody>
                  <a:tcPr marL="68580" marR="68580" marT="0" marB="0"/>
                </a:tc>
                <a:tc rowSpan="2">
                  <a:txBody>
                    <a:bodyPr/>
                    <a:lstStyle/>
                    <a:p>
                      <a:pPr algn="ctr">
                        <a:lnSpc>
                          <a:spcPct val="115000"/>
                        </a:lnSpc>
                        <a:spcAft>
                          <a:spcPts val="0"/>
                        </a:spcAft>
                      </a:pPr>
                      <a:r>
                        <a:rPr lang="en-US" sz="2200" dirty="0" smtClean="0">
                          <a:latin typeface="Calibri"/>
                          <a:ea typeface="Calibri"/>
                          <a:cs typeface="Mangal"/>
                        </a:rPr>
                        <a:t>Add one</a:t>
                      </a:r>
                      <a:r>
                        <a:rPr lang="en-US" sz="2200" baseline="0" dirty="0" smtClean="0">
                          <a:latin typeface="Calibri"/>
                          <a:ea typeface="Calibri"/>
                          <a:cs typeface="Mangal"/>
                        </a:rPr>
                        <a:t> to 1`s compliment of 2</a:t>
                      </a:r>
                      <a:r>
                        <a:rPr lang="en-US" sz="2200" baseline="30000" dirty="0" smtClean="0">
                          <a:latin typeface="Calibri"/>
                          <a:ea typeface="Calibri"/>
                          <a:cs typeface="Mangal"/>
                        </a:rPr>
                        <a:t>nd</a:t>
                      </a:r>
                      <a:r>
                        <a:rPr lang="en-US" sz="2200" baseline="0" dirty="0" smtClean="0">
                          <a:latin typeface="Calibri"/>
                          <a:ea typeface="Calibri"/>
                          <a:cs typeface="Mangal"/>
                        </a:rPr>
                        <a:t> data</a:t>
                      </a: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2200" dirty="0" smtClean="0">
                        <a:latin typeface="+mn-lt"/>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01</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t>4211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       STA   4302</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Store the result in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02</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smtClean="0">
                          <a:latin typeface="Calibri"/>
                          <a:ea typeface="Calibri"/>
                          <a:cs typeface="Mangal"/>
                        </a:rPr>
                        <a:t>4213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537947">
                <a:tc>
                  <a:txBody>
                    <a:bodyPr/>
                    <a:lstStyle/>
                    <a:p>
                      <a:pPr algn="ctr">
                        <a:lnSpc>
                          <a:spcPct val="115000"/>
                        </a:lnSpc>
                        <a:spcAft>
                          <a:spcPts val="0"/>
                        </a:spcAft>
                      </a:pPr>
                      <a:r>
                        <a:rPr lang="en-US" sz="2200" dirty="0" smtClean="0">
                          <a:latin typeface="Calibri"/>
                          <a:ea typeface="Calibri"/>
                          <a:cs typeface="Mangal"/>
                        </a:rPr>
                        <a:t>4214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MOV   A,C</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79</a:t>
                      </a:r>
                      <a:endParaRPr lang="en-US" sz="2200" dirty="0">
                        <a:latin typeface="Calibri"/>
                        <a:ea typeface="Calibri"/>
                        <a:cs typeface="Mangal"/>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Move the value of carry to the accumulator from register C 	</a:t>
                      </a: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dirty="0" smtClean="0">
                          <a:latin typeface="+mn-lt"/>
                          <a:ea typeface="Calibri"/>
                          <a:cs typeface="Mangal"/>
                        </a:rPr>
                        <a:t>STA   4303</a:t>
                      </a:r>
                    </a:p>
                  </a:txBody>
                  <a:tcPr marL="68580" marR="68580" marT="0" marB="0"/>
                </a:tc>
                <a:tc>
                  <a:txBody>
                    <a:bodyPr/>
                    <a:lstStyle/>
                    <a:p>
                      <a:pPr algn="ctr">
                        <a:lnSpc>
                          <a:spcPct val="115000"/>
                        </a:lnSpc>
                        <a:spcAft>
                          <a:spcPts val="0"/>
                        </a:spcAft>
                      </a:pPr>
                      <a:r>
                        <a:rPr lang="en-US" sz="2200" dirty="0" smtClean="0">
                          <a:latin typeface="Calibri"/>
                          <a:ea typeface="Calibri"/>
                          <a:cs typeface="Mangal"/>
                        </a:rPr>
                        <a:t>32</a:t>
                      </a:r>
                      <a:endParaRPr lang="en-US" sz="2200" dirty="0">
                        <a:latin typeface="Calibri"/>
                        <a:ea typeface="Calibri"/>
                        <a:cs typeface="Mangal"/>
                      </a:endParaRPr>
                    </a:p>
                  </a:txBody>
                  <a:tcPr marL="68580" marR="68580" marT="0" marB="0"/>
                </a:tc>
                <a:tc rowSpan="3">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kern="1200" baseline="0" dirty="0" smtClean="0">
                          <a:solidFill>
                            <a:schemeClr val="tx1"/>
                          </a:solidFill>
                          <a:latin typeface="+mn-lt"/>
                          <a:ea typeface="+mn-ea"/>
                          <a:cs typeface="+mn-cs"/>
                        </a:rPr>
                        <a:t>Store the value of carry in the accumulator 	</a:t>
                      </a:r>
                    </a:p>
                    <a:p>
                      <a:pPr algn="ctr">
                        <a:lnSpc>
                          <a:spcPct val="115000"/>
                        </a:lnSpc>
                        <a:spcAft>
                          <a:spcPts val="0"/>
                        </a:spcAft>
                      </a:pPr>
                      <a:endParaRPr lang="en-US" sz="22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latin typeface="Calibri"/>
                          <a:ea typeface="Calibri"/>
                          <a:cs typeface="Mangal"/>
                        </a:rPr>
                        <a:t>4216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03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93405">
                <a:tc>
                  <a:txBody>
                    <a:bodyPr/>
                    <a:lstStyle/>
                    <a:p>
                      <a:pPr algn="ctr">
                        <a:lnSpc>
                          <a:spcPct val="115000"/>
                        </a:lnSpc>
                        <a:spcAft>
                          <a:spcPts val="0"/>
                        </a:spcAft>
                      </a:pPr>
                      <a:r>
                        <a:rPr lang="en-US" sz="2200" dirty="0" smtClean="0">
                          <a:latin typeface="Calibri"/>
                          <a:ea typeface="Calibri"/>
                          <a:cs typeface="Mangal"/>
                        </a:rPr>
                        <a:t>4217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43</a:t>
                      </a:r>
                      <a:endParaRPr lang="en-US" sz="2200" dirty="0">
                        <a:latin typeface="Calibri"/>
                        <a:ea typeface="Calibri"/>
                        <a:cs typeface="Mangal"/>
                      </a:endParaRPr>
                    </a:p>
                  </a:txBody>
                  <a:tcPr marL="68580" marR="68580" marT="0" marB="0"/>
                </a:tc>
                <a:tc vMerge="1">
                  <a:txBody>
                    <a:bodyPr/>
                    <a:lstStyle/>
                    <a:p>
                      <a:pPr algn="ctr">
                        <a:lnSpc>
                          <a:spcPct val="115000"/>
                        </a:lnSpc>
                        <a:spcAft>
                          <a:spcPts val="0"/>
                        </a:spcAft>
                      </a:pPr>
                      <a:endParaRPr lang="en-US" sz="1600" dirty="0">
                        <a:latin typeface="Calibri"/>
                        <a:ea typeface="Calibri"/>
                        <a:cs typeface="Mangal"/>
                      </a:endParaRPr>
                    </a:p>
                  </a:txBody>
                  <a:tcPr marL="68580" marR="68580" marT="0" marB="0"/>
                </a:tc>
              </a:tr>
              <a:tr h="246327">
                <a:tc>
                  <a:txBody>
                    <a:bodyPr/>
                    <a:lstStyle/>
                    <a:p>
                      <a:pPr algn="ctr">
                        <a:lnSpc>
                          <a:spcPct val="115000"/>
                        </a:lnSpc>
                        <a:spcAft>
                          <a:spcPts val="0"/>
                        </a:spcAft>
                      </a:pPr>
                      <a:r>
                        <a:rPr lang="en-US" sz="2200" dirty="0" smtClean="0"/>
                        <a:t>4218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7" name="TextBox 6"/>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28565" y="1071546"/>
          <a:ext cx="8715435" cy="4284349"/>
        </p:xfrm>
        <a:graphic>
          <a:graphicData uri="http://schemas.openxmlformats.org/drawingml/2006/table">
            <a:tbl>
              <a:tblPr>
                <a:tableStyleId>{616DA210-FB5B-4158-B5E0-FEB733F419BA}</a:tableStyleId>
              </a:tblPr>
              <a:tblGrid>
                <a:gridCol w="1251690"/>
                <a:gridCol w="962919"/>
                <a:gridCol w="1928826"/>
                <a:gridCol w="1331198"/>
                <a:gridCol w="3240802"/>
              </a:tblGrid>
              <a:tr h="428629">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LXI </a:t>
                      </a:r>
                      <a:r>
                        <a:rPr lang="en-US" sz="2200" dirty="0" smtClean="0"/>
                        <a:t>B,501A</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01</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a:t>Load </a:t>
                      </a:r>
                      <a:r>
                        <a:rPr lang="en-US" sz="2200" dirty="0" smtClean="0"/>
                        <a:t>501A</a:t>
                      </a:r>
                      <a:r>
                        <a:rPr lang="en-US" sz="2200" baseline="0" dirty="0" smtClean="0"/>
                        <a:t> in BC</a:t>
                      </a:r>
                      <a:r>
                        <a:rPr lang="en-US" sz="2200" dirty="0" smtClean="0"/>
                        <a:t> </a:t>
                      </a:r>
                      <a:r>
                        <a:rPr lang="en-US" sz="2200" dirty="0"/>
                        <a:t>pair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1A</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t>LDA  4150</a:t>
                      </a: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a:t>Load </a:t>
                      </a:r>
                      <a:r>
                        <a:rPr lang="en-US" sz="2200" dirty="0" smtClean="0"/>
                        <a:t>data</a:t>
                      </a:r>
                      <a:r>
                        <a:rPr lang="en-US" sz="2200" baseline="0" dirty="0" smtClean="0"/>
                        <a:t> from 4150 to Accumulator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MOV </a:t>
                      </a:r>
                      <a:r>
                        <a:rPr lang="en-US" sz="2200" dirty="0" smtClean="0"/>
                        <a:t>E,A</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5f</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Move</a:t>
                      </a:r>
                      <a:r>
                        <a:rPr lang="en-US" sz="2200" baseline="0" dirty="0" smtClean="0">
                          <a:latin typeface="Calibri"/>
                          <a:ea typeface="Calibri"/>
                          <a:cs typeface="Mangal"/>
                        </a:rPr>
                        <a:t> data from A to E</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4207</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LDA</a:t>
                      </a:r>
                      <a:r>
                        <a:rPr lang="en-US" sz="2200" baseline="0" dirty="0" smtClean="0">
                          <a:latin typeface="Calibri"/>
                          <a:ea typeface="Calibri"/>
                          <a:cs typeface="Mangal"/>
                        </a:rPr>
                        <a:t>  4151</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3A</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Load</a:t>
                      </a:r>
                      <a:r>
                        <a:rPr lang="en-US" sz="2200" baseline="0" dirty="0" smtClean="0">
                          <a:latin typeface="Calibri"/>
                          <a:ea typeface="Calibri"/>
                          <a:cs typeface="Mangal"/>
                        </a:rPr>
                        <a:t>  content of 4151 in A</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51</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63633">
                <a:tc>
                  <a:txBody>
                    <a:bodyPr/>
                    <a:lstStyle/>
                    <a:p>
                      <a:pPr algn="ctr">
                        <a:lnSpc>
                          <a:spcPct val="115000"/>
                        </a:lnSpc>
                        <a:spcAft>
                          <a:spcPts val="0"/>
                        </a:spcAft>
                      </a:pPr>
                      <a:r>
                        <a:rPr lang="en-US" sz="2200" dirty="0"/>
                        <a:t>4209</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noFill/>
                  </a:tcPr>
                </a:tc>
              </a:tr>
            </a:tbl>
          </a:graphicData>
        </a:graphic>
      </p:graphicFrame>
      <p:sp>
        <p:nvSpPr>
          <p:cNvPr id="7" name="TextBox 6"/>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r>
              <a:rPr lang="pt-BR" sz="2200" dirty="0" smtClean="0"/>
              <a:t>               Without carry		With Carry</a:t>
            </a:r>
            <a:endParaRPr lang="pt-BR" sz="2200" dirty="0"/>
          </a:p>
          <a:p>
            <a:pPr>
              <a:buNone/>
            </a:pPr>
            <a:r>
              <a:rPr lang="pt-BR" sz="2200" dirty="0" smtClean="0"/>
              <a:t>Input at:-       4300    :      05		4300 :  07</a:t>
            </a:r>
          </a:p>
          <a:p>
            <a:pPr>
              <a:buNone/>
            </a:pPr>
            <a:r>
              <a:rPr lang="pt-BR" sz="2200" dirty="0" smtClean="0"/>
              <a:t>		         4301    :      07		4301 :  05</a:t>
            </a:r>
          </a:p>
          <a:p>
            <a:pPr>
              <a:buNone/>
            </a:pPr>
            <a:endParaRPr lang="pt-BR" sz="2200" dirty="0" smtClean="0"/>
          </a:p>
          <a:p>
            <a:pPr>
              <a:buNone/>
            </a:pPr>
            <a:endParaRPr lang="pt-BR" sz="2200" dirty="0" smtClean="0"/>
          </a:p>
          <a:p>
            <a:pPr>
              <a:buNone/>
            </a:pPr>
            <a:r>
              <a:rPr lang="pt-BR" sz="2200" dirty="0" smtClean="0"/>
              <a:t>Output at:-    4302   :        02		4302:  02</a:t>
            </a:r>
          </a:p>
          <a:p>
            <a:pPr>
              <a:buNone/>
            </a:pPr>
            <a:r>
              <a:rPr lang="pt-BR" sz="2200" dirty="0" smtClean="0"/>
              <a:t>						4303 : 01(carry)</a:t>
            </a:r>
            <a:endParaRPr lang="en-US" sz="2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13</a:t>
            </a:r>
            <a:endParaRPr lang="en-US" sz="2400" u="sng" dirty="0"/>
          </a:p>
        </p:txBody>
      </p:sp>
      <p:sp>
        <p:nvSpPr>
          <p:cNvPr id="3" name="Content Placeholder 2"/>
          <p:cNvSpPr>
            <a:spLocks noGrp="1"/>
          </p:cNvSpPr>
          <p:nvPr>
            <p:ph idx="1"/>
          </p:nvPr>
        </p:nvSpPr>
        <p:spPr>
          <a:xfrm>
            <a:off x="214282" y="500042"/>
            <a:ext cx="8786874" cy="6786610"/>
          </a:xfrm>
        </p:spPr>
        <p:txBody>
          <a:bodyPr>
            <a:noAutofit/>
          </a:bodyPr>
          <a:lstStyle/>
          <a:p>
            <a:pPr algn="just">
              <a:buNone/>
            </a:pPr>
            <a:endParaRPr lang="en-US" sz="2200" u="sng" dirty="0" smtClean="0"/>
          </a:p>
          <a:p>
            <a:pPr algn="just"/>
            <a:r>
              <a:rPr lang="en-US" sz="2200" b="1" u="sng" dirty="0" smtClean="0"/>
              <a:t>AIM:- </a:t>
            </a:r>
            <a:r>
              <a:rPr lang="en-US" sz="2200" dirty="0" smtClean="0"/>
              <a:t>Write a program to perform subtraction of two 16-bit numbers.</a:t>
            </a:r>
          </a:p>
          <a:p>
            <a:pPr algn="just">
              <a:buNone/>
            </a:pPr>
            <a:endParaRPr lang="en-US" sz="2200" dirty="0" smtClean="0"/>
          </a:p>
          <a:p>
            <a:pPr algn="just"/>
            <a:r>
              <a:rPr lang="en-US" sz="2200" b="1" u="sng" dirty="0" smtClean="0"/>
              <a:t>THEORY:-  </a:t>
            </a:r>
            <a:r>
              <a:rPr lang="en-US" sz="2400" dirty="0" smtClean="0"/>
              <a:t> </a:t>
            </a:r>
          </a:p>
          <a:p>
            <a:pPr>
              <a:buNone/>
            </a:pPr>
            <a:r>
              <a:rPr lang="en-US" sz="2200" dirty="0" smtClean="0"/>
              <a:t>1) Get the 1</a:t>
            </a:r>
            <a:r>
              <a:rPr lang="en-US" sz="2200" baseline="30000" dirty="0" smtClean="0"/>
              <a:t>st</a:t>
            </a:r>
            <a:r>
              <a:rPr lang="en-US" sz="2200" dirty="0" smtClean="0"/>
              <a:t> 16 bit in ‘HL’ register pair</a:t>
            </a:r>
          </a:p>
          <a:p>
            <a:pPr>
              <a:buNone/>
            </a:pPr>
            <a:r>
              <a:rPr lang="en-US" sz="2200" dirty="0" smtClean="0"/>
              <a:t>2) Save the 1</a:t>
            </a:r>
            <a:r>
              <a:rPr lang="en-US" sz="2200" baseline="30000" dirty="0" smtClean="0"/>
              <a:t>st</a:t>
            </a:r>
            <a:r>
              <a:rPr lang="en-US" sz="2200" dirty="0" smtClean="0"/>
              <a:t> 16 bit in ‘DE’ register pair</a:t>
            </a:r>
          </a:p>
          <a:p>
            <a:pPr>
              <a:buNone/>
            </a:pPr>
            <a:r>
              <a:rPr lang="en-US" sz="2200" dirty="0" smtClean="0"/>
              <a:t>3) Get the 2</a:t>
            </a:r>
            <a:r>
              <a:rPr lang="en-US" sz="2200" baseline="30000" dirty="0" smtClean="0"/>
              <a:t>nd</a:t>
            </a:r>
            <a:r>
              <a:rPr lang="en-US" sz="2200" dirty="0" smtClean="0"/>
              <a:t> 16 bit number in ‘HL’ register pair</a:t>
            </a:r>
          </a:p>
          <a:p>
            <a:pPr>
              <a:buNone/>
            </a:pPr>
            <a:r>
              <a:rPr lang="en-US" sz="2200" dirty="0" smtClean="0"/>
              <a:t>4) Get the lower byte of 1</a:t>
            </a:r>
            <a:r>
              <a:rPr lang="en-US" sz="2200" baseline="30000" dirty="0" smtClean="0"/>
              <a:t>st</a:t>
            </a:r>
            <a:r>
              <a:rPr lang="en-US" sz="2200" dirty="0" smtClean="0"/>
              <a:t> number</a:t>
            </a:r>
          </a:p>
          <a:p>
            <a:pPr>
              <a:buNone/>
            </a:pPr>
            <a:r>
              <a:rPr lang="en-US" sz="2200" dirty="0" smtClean="0"/>
              <a:t>5) Get the subtracted value of 2</a:t>
            </a:r>
            <a:r>
              <a:rPr lang="en-US" sz="2200" baseline="30000" dirty="0" smtClean="0"/>
              <a:t>nd</a:t>
            </a:r>
            <a:r>
              <a:rPr lang="en-US" sz="2200" dirty="0" smtClean="0"/>
              <a:t> number of lower byte by subtracting it with lower byte of 1</a:t>
            </a:r>
            <a:r>
              <a:rPr lang="en-US" sz="2200" baseline="30000" dirty="0" smtClean="0"/>
              <a:t>st</a:t>
            </a:r>
            <a:r>
              <a:rPr lang="en-US" sz="2200" dirty="0" smtClean="0"/>
              <a:t> number</a:t>
            </a:r>
          </a:p>
          <a:p>
            <a:pPr>
              <a:buNone/>
            </a:pPr>
            <a:r>
              <a:rPr lang="en-US" sz="2200" dirty="0" smtClean="0"/>
              <a:t>6) Store the result in ‘L’ register</a:t>
            </a:r>
          </a:p>
          <a:p>
            <a:pPr>
              <a:buNone/>
            </a:pPr>
            <a:r>
              <a:rPr lang="en-US" sz="2200" dirty="0" smtClean="0"/>
              <a:t>7) Get the higher byte of 2</a:t>
            </a:r>
            <a:r>
              <a:rPr lang="en-US" sz="2200" baseline="30000" dirty="0" smtClean="0"/>
              <a:t>nd</a:t>
            </a:r>
            <a:r>
              <a:rPr lang="en-US" sz="2200" dirty="0" smtClean="0"/>
              <a:t> number</a:t>
            </a:r>
          </a:p>
          <a:p>
            <a:pPr>
              <a:buNone/>
            </a:pPr>
            <a:r>
              <a:rPr lang="en-US" sz="2200" dirty="0" smtClean="0"/>
              <a:t>8) Subtract the higher byte of 1</a:t>
            </a:r>
            <a:r>
              <a:rPr lang="en-US" sz="2200" baseline="30000" dirty="0" smtClean="0"/>
              <a:t>st</a:t>
            </a:r>
            <a:r>
              <a:rPr lang="en-US" sz="2200" dirty="0" smtClean="0"/>
              <a:t>  number from 2</a:t>
            </a:r>
            <a:r>
              <a:rPr lang="en-US" sz="2200" baseline="30000" dirty="0" smtClean="0"/>
              <a:t>nd</a:t>
            </a:r>
            <a:r>
              <a:rPr lang="en-US" sz="2200" dirty="0" smtClean="0"/>
              <a:t>  number with borrow</a:t>
            </a:r>
          </a:p>
          <a:p>
            <a:pPr>
              <a:buNone/>
            </a:pPr>
            <a:r>
              <a:rPr lang="en-US" sz="2200" dirty="0" smtClean="0"/>
              <a:t>9) Store the result in ‘HL’ register</a:t>
            </a:r>
          </a:p>
          <a:p>
            <a:pPr>
              <a:buNone/>
            </a:pPr>
            <a:r>
              <a:rPr lang="en-US" sz="2200" dirty="0" smtClean="0"/>
              <a:t>10)Stop the program execution</a:t>
            </a:r>
          </a:p>
          <a:p>
            <a:pPr marL="457200" indent="-457200" algn="just">
              <a:buFont typeface="+mj-lt"/>
              <a:buAutoNum type="arabicPeriod"/>
            </a:pPr>
            <a:endParaRPr lang="en-US" sz="2400" dirty="0" smtClean="0"/>
          </a:p>
          <a:p>
            <a:pPr algn="just">
              <a:buNone/>
            </a:pPr>
            <a:endParaRPr lang="en-US" sz="2200" b="1" u="sng" dirty="0" smtClean="0"/>
          </a:p>
          <a:p>
            <a:pPr algn="just">
              <a:buNone/>
            </a:pPr>
            <a:r>
              <a:rPr lang="en-US" sz="2200" dirty="0" smtClean="0"/>
              <a:t> </a:t>
            </a:r>
          </a:p>
          <a:p>
            <a:pPr>
              <a:buNone/>
            </a:pPr>
            <a:endParaRPr lang="en-US" sz="2200" dirty="0" smtClean="0"/>
          </a:p>
          <a:p>
            <a:pPr algn="just">
              <a:buNone/>
            </a:pP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214290"/>
          <a:ext cx="8358246" cy="6524793"/>
        </p:xfrm>
        <a:graphic>
          <a:graphicData uri="http://schemas.openxmlformats.org/drawingml/2006/table">
            <a:tbl>
              <a:tblPr/>
              <a:tblGrid>
                <a:gridCol w="1062795"/>
                <a:gridCol w="1008907"/>
                <a:gridCol w="2357454"/>
                <a:gridCol w="1677407"/>
                <a:gridCol w="2251683"/>
              </a:tblGrid>
              <a:tr h="428628">
                <a:tc>
                  <a:txBody>
                    <a:bodyPr/>
                    <a:lstStyle/>
                    <a:p>
                      <a:pPr marL="101600">
                        <a:lnSpc>
                          <a:spcPct val="115000"/>
                        </a:lnSpc>
                        <a:spcAft>
                          <a:spcPts val="0"/>
                        </a:spcAft>
                      </a:pPr>
                      <a:r>
                        <a:rPr lang="en-US" sz="1200" b="1" dirty="0">
                          <a:latin typeface="Times New Roman"/>
                          <a:ea typeface="Times New Roman"/>
                          <a:cs typeface="Times New Roman"/>
                        </a:rPr>
                        <a:t>Address</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41300">
                        <a:lnSpc>
                          <a:spcPct val="115000"/>
                        </a:lnSpc>
                        <a:spcAft>
                          <a:spcPts val="0"/>
                        </a:spcAft>
                      </a:pPr>
                      <a:r>
                        <a:rPr lang="en-US" sz="1200" b="1" dirty="0">
                          <a:latin typeface="Times New Roman"/>
                          <a:ea typeface="Times New Roman"/>
                          <a:cs typeface="Times New Roman"/>
                        </a:rPr>
                        <a:t>Label</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0">
                        <a:lnSpc>
                          <a:spcPct val="115000"/>
                        </a:lnSpc>
                        <a:spcAft>
                          <a:spcPts val="0"/>
                        </a:spcAft>
                      </a:pPr>
                      <a:r>
                        <a:rPr lang="en-US" sz="1200" b="1" dirty="0" smtClean="0">
                          <a:latin typeface="Times New Roman"/>
                          <a:ea typeface="Times New Roman"/>
                          <a:cs typeface="Times New Roman"/>
                        </a:rPr>
                        <a:t>           Mnemonics</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dirty="0" smtClean="0">
                          <a:latin typeface="Times New Roman"/>
                          <a:ea typeface="Times New Roman"/>
                          <a:cs typeface="Times New Roman"/>
                        </a:rPr>
                        <a:t>OP </a:t>
                      </a:r>
                      <a:r>
                        <a:rPr lang="en-US" sz="1200" b="1" dirty="0">
                          <a:latin typeface="Times New Roman"/>
                          <a:ea typeface="Times New Roman"/>
                          <a:cs typeface="Times New Roman"/>
                        </a:rPr>
                        <a:t>Code</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31800">
                        <a:lnSpc>
                          <a:spcPct val="115000"/>
                        </a:lnSpc>
                        <a:spcAft>
                          <a:spcPts val="0"/>
                        </a:spcAft>
                      </a:pPr>
                      <a:r>
                        <a:rPr lang="en-US" sz="1200" b="1" dirty="0">
                          <a:latin typeface="Times New Roman"/>
                          <a:ea typeface="Times New Roman"/>
                          <a:cs typeface="Times New Roman"/>
                        </a:rPr>
                        <a:t>Comments</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290"/>
                        </a:lnSpc>
                        <a:spcAft>
                          <a:spcPts val="0"/>
                        </a:spcAft>
                      </a:pPr>
                      <a:r>
                        <a:rPr lang="en-US" sz="1400" dirty="0">
                          <a:latin typeface="Times New Roman"/>
                          <a:ea typeface="Times New Roman"/>
                          <a:cs typeface="Times New Roman"/>
                        </a:rPr>
                        <a:t>4500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90"/>
                        </a:lnSpc>
                        <a:spcAft>
                          <a:spcPts val="0"/>
                        </a:spcAft>
                      </a:pPr>
                      <a:r>
                        <a:rPr lang="en-US" sz="1400" dirty="0" smtClean="0">
                          <a:latin typeface="Times New Roman"/>
                          <a:ea typeface="Times New Roman"/>
                          <a:cs typeface="Times New Roman"/>
                        </a:rPr>
                        <a:t>MVI</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C,00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90"/>
                        </a:lnSpc>
                        <a:spcAft>
                          <a:spcPts val="0"/>
                        </a:spcAft>
                      </a:pPr>
                      <a:r>
                        <a:rPr lang="en-US" sz="1400" dirty="0">
                          <a:latin typeface="Times New Roman"/>
                          <a:ea typeface="Times New Roman"/>
                          <a:cs typeface="Times New Roman"/>
                        </a:rPr>
                        <a:t>0E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35"/>
                        </a:lnSpc>
                        <a:spcAft>
                          <a:spcPts val="0"/>
                        </a:spcAft>
                      </a:pPr>
                      <a:r>
                        <a:rPr lang="en-US" sz="1400" dirty="0">
                          <a:latin typeface="Times New Roman"/>
                          <a:ea typeface="Times New Roman"/>
                          <a:cs typeface="Times New Roman"/>
                        </a:rPr>
                        <a:t>C = 00</a:t>
                      </a:r>
                      <a:r>
                        <a:rPr lang="en-US" sz="1400" baseline="-25000" dirty="0">
                          <a:latin typeface="Times New Roman"/>
                          <a:ea typeface="Times New Roman"/>
                          <a:cs typeface="Times New Roman"/>
                        </a:rPr>
                        <a:t>H</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94">
                <a:tc>
                  <a:txBody>
                    <a:bodyPr/>
                    <a:lstStyle/>
                    <a:p>
                      <a:pPr algn="ctr">
                        <a:lnSpc>
                          <a:spcPts val="1275"/>
                        </a:lnSpc>
                        <a:spcAft>
                          <a:spcPts val="0"/>
                        </a:spcAft>
                      </a:pPr>
                      <a:r>
                        <a:rPr lang="en-US" sz="1400" dirty="0">
                          <a:latin typeface="Times New Roman"/>
                          <a:ea typeface="Times New Roman"/>
                          <a:cs typeface="Times New Roman"/>
                        </a:rPr>
                        <a:t>4501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75"/>
                        </a:lnSpc>
                        <a:spcAft>
                          <a:spcPts val="0"/>
                        </a:spcAft>
                      </a:pPr>
                      <a:r>
                        <a:rPr lang="en-US" sz="1400" dirty="0">
                          <a:latin typeface="Times New Roman"/>
                          <a:ea typeface="Times New Roman"/>
                          <a:cs typeface="Times New Roman"/>
                        </a:rPr>
                        <a:t>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10"/>
                        </a:lnSpc>
                        <a:spcAft>
                          <a:spcPts val="0"/>
                        </a:spcAft>
                      </a:pPr>
                      <a:r>
                        <a:rPr lang="en-US" sz="1400" dirty="0">
                          <a:latin typeface="Times New Roman"/>
                          <a:ea typeface="Times New Roman"/>
                          <a:cs typeface="Times New Roman"/>
                        </a:rPr>
                        <a:t>4502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dirty="0" smtClean="0">
                          <a:latin typeface="Times New Roman"/>
                          <a:ea typeface="Times New Roman"/>
                          <a:cs typeface="Times New Roman"/>
                        </a:rPr>
                        <a:t>LHLD</a:t>
                      </a:r>
                      <a:r>
                        <a:rPr lang="en-US" sz="1400" baseline="0" dirty="0">
                          <a:latin typeface="Calibri"/>
                          <a:ea typeface="Times New Roman"/>
                          <a:cs typeface="Times New Roman"/>
                        </a:rPr>
                        <a:t> </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4800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dirty="0">
                          <a:latin typeface="Times New Roman"/>
                          <a:ea typeface="Times New Roman"/>
                          <a:cs typeface="Times New Roman"/>
                        </a:rPr>
                        <a:t>2A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60"/>
                        </a:lnSpc>
                        <a:spcAft>
                          <a:spcPts val="0"/>
                        </a:spcAft>
                      </a:pPr>
                      <a:r>
                        <a:rPr lang="en-US" sz="1400" dirty="0" smtClean="0">
                          <a:latin typeface="Times New Roman"/>
                          <a:ea typeface="Times New Roman"/>
                          <a:cs typeface="Times New Roman"/>
                        </a:rPr>
                        <a:t>L register </a:t>
                      </a:r>
                      <a:r>
                        <a:rPr lang="en-US" sz="1400" dirty="0">
                          <a:latin typeface="Times New Roman"/>
                          <a:ea typeface="Times New Roman"/>
                          <a:cs typeface="Times New Roman"/>
                        </a:rPr>
                        <a:t>– 1</a:t>
                      </a:r>
                      <a:r>
                        <a:rPr lang="en-US" sz="1400" baseline="30000" dirty="0">
                          <a:latin typeface="Times New Roman"/>
                          <a:ea typeface="Times New Roman"/>
                          <a:cs typeface="Times New Roman"/>
                        </a:rPr>
                        <a:t>st</a:t>
                      </a:r>
                      <a:r>
                        <a:rPr lang="en-US" sz="1400" dirty="0">
                          <a:latin typeface="Times New Roman"/>
                          <a:ea typeface="Times New Roman"/>
                          <a:cs typeface="Times New Roman"/>
                        </a:rPr>
                        <a:t> No.</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94">
                <a:tc>
                  <a:txBody>
                    <a:bodyPr/>
                    <a:lstStyle/>
                    <a:p>
                      <a:pPr algn="ctr">
                        <a:lnSpc>
                          <a:spcPts val="1275"/>
                        </a:lnSpc>
                        <a:spcAft>
                          <a:spcPts val="0"/>
                        </a:spcAft>
                      </a:pPr>
                      <a:r>
                        <a:rPr lang="en-US" sz="1400" dirty="0">
                          <a:latin typeface="Times New Roman"/>
                          <a:ea typeface="Times New Roman"/>
                          <a:cs typeface="Times New Roman"/>
                        </a:rPr>
                        <a:t>4503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75"/>
                        </a:lnSpc>
                        <a:spcAft>
                          <a:spcPts val="0"/>
                        </a:spcAft>
                      </a:pPr>
                      <a:r>
                        <a:rPr lang="en-US" sz="1400" dirty="0">
                          <a:latin typeface="Times New Roman"/>
                          <a:ea typeface="Times New Roman"/>
                          <a:cs typeface="Times New Roman"/>
                        </a:rPr>
                        <a:t>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4504</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48</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607">
                <a:tc>
                  <a:txBody>
                    <a:bodyPr/>
                    <a:lstStyle/>
                    <a:p>
                      <a:pPr algn="ctr">
                        <a:lnSpc>
                          <a:spcPts val="1300"/>
                        </a:lnSpc>
                        <a:spcAft>
                          <a:spcPts val="0"/>
                        </a:spcAft>
                      </a:pPr>
                      <a:r>
                        <a:rPr lang="en-US" sz="1400" dirty="0" smtClean="0">
                          <a:latin typeface="Times New Roman"/>
                          <a:ea typeface="Times New Roman"/>
                          <a:cs typeface="Times New Roman"/>
                        </a:rPr>
                        <a:t>4505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XLHG</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EB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dirty="0" smtClean="0">
                          <a:latin typeface="Times New Roman"/>
                          <a:ea typeface="Times New Roman"/>
                          <a:cs typeface="Times New Roman"/>
                        </a:rPr>
                        <a:t>Exchange</a:t>
                      </a:r>
                      <a:r>
                        <a:rPr lang="en-US" sz="1400" baseline="0" dirty="0" smtClean="0">
                          <a:latin typeface="Times New Roman"/>
                          <a:ea typeface="Times New Roman"/>
                          <a:cs typeface="Times New Roman"/>
                        </a:rPr>
                        <a:t> contents of HL and DE register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4506</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smtClean="0">
                          <a:latin typeface="Times New Roman"/>
                          <a:ea typeface="Times New Roman"/>
                          <a:cs typeface="Times New Roman"/>
                        </a:rPr>
                        <a:t>LHLD</a:t>
                      </a:r>
                      <a:r>
                        <a:rPr lang="en-US" sz="1400" baseline="0" dirty="0">
                          <a:latin typeface="Calibri"/>
                          <a:ea typeface="Times New Roman"/>
                          <a:cs typeface="Times New Roman"/>
                        </a:rPr>
                        <a:t> </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4802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2A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50"/>
                        </a:lnSpc>
                        <a:spcAft>
                          <a:spcPts val="0"/>
                        </a:spcAft>
                      </a:pPr>
                      <a:r>
                        <a:rPr lang="en-US" sz="1400" dirty="0">
                          <a:latin typeface="Times New Roman"/>
                          <a:ea typeface="Times New Roman"/>
                          <a:cs typeface="Times New Roman"/>
                        </a:rPr>
                        <a:t>HL – 2</a:t>
                      </a:r>
                      <a:r>
                        <a:rPr lang="en-US" sz="1400" baseline="30000" dirty="0">
                          <a:latin typeface="Times New Roman"/>
                          <a:ea typeface="Times New Roman"/>
                          <a:cs typeface="Times New Roman"/>
                        </a:rPr>
                        <a:t>nd</a:t>
                      </a:r>
                      <a:r>
                        <a:rPr lang="en-US" sz="1400" dirty="0">
                          <a:latin typeface="Times New Roman"/>
                          <a:ea typeface="Times New Roman"/>
                          <a:cs typeface="Times New Roman"/>
                        </a:rPr>
                        <a:t> No.</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94">
                <a:tc>
                  <a:txBody>
                    <a:bodyPr/>
                    <a:lstStyle/>
                    <a:p>
                      <a:pPr algn="ctr">
                        <a:lnSpc>
                          <a:spcPts val="1275"/>
                        </a:lnSpc>
                        <a:spcAft>
                          <a:spcPts val="0"/>
                        </a:spcAft>
                      </a:pPr>
                      <a:r>
                        <a:rPr lang="en-US" sz="1400" dirty="0">
                          <a:latin typeface="Times New Roman"/>
                          <a:ea typeface="Times New Roman"/>
                          <a:cs typeface="Times New Roman"/>
                        </a:rPr>
                        <a:t>4507</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75"/>
                        </a:lnSpc>
                        <a:spcAft>
                          <a:spcPts val="0"/>
                        </a:spcAft>
                      </a:pPr>
                      <a:r>
                        <a:rPr lang="en-US" sz="1400" dirty="0">
                          <a:latin typeface="Times New Roman"/>
                          <a:ea typeface="Times New Roman"/>
                          <a:cs typeface="Times New Roman"/>
                        </a:rPr>
                        <a:t>02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10"/>
                        </a:lnSpc>
                        <a:spcAft>
                          <a:spcPts val="0"/>
                        </a:spcAft>
                      </a:pPr>
                      <a:r>
                        <a:rPr lang="en-US" sz="1400" dirty="0">
                          <a:latin typeface="Times New Roman"/>
                          <a:ea typeface="Times New Roman"/>
                          <a:cs typeface="Times New Roman"/>
                        </a:rPr>
                        <a:t>4508</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dirty="0">
                          <a:latin typeface="Times New Roman"/>
                          <a:ea typeface="Times New Roman"/>
                          <a:cs typeface="Times New Roman"/>
                        </a:rPr>
                        <a:t>48</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5"/>
                        </a:lnSpc>
                        <a:spcAft>
                          <a:spcPts val="0"/>
                        </a:spcAft>
                      </a:pPr>
                      <a:r>
                        <a:rPr lang="en-US" sz="1400" dirty="0">
                          <a:latin typeface="Times New Roman"/>
                          <a:ea typeface="Times New Roman"/>
                          <a:cs typeface="Times New Roman"/>
                        </a:rPr>
                        <a:t>4509</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5"/>
                        </a:lnSpc>
                        <a:spcAft>
                          <a:spcPts val="0"/>
                        </a:spcAft>
                      </a:pPr>
                      <a:r>
                        <a:rPr lang="en-US" sz="1400" dirty="0" smtClean="0">
                          <a:latin typeface="Times New Roman"/>
                          <a:ea typeface="Times New Roman"/>
                          <a:cs typeface="Times New Roman"/>
                        </a:rPr>
                        <a:t>MOV</a:t>
                      </a:r>
                      <a:r>
                        <a:rPr lang="en-US" sz="1400" baseline="0" dirty="0">
                          <a:latin typeface="Calibri"/>
                          <a:ea typeface="Times New Roman"/>
                          <a:cs typeface="Times New Roman"/>
                        </a:rPr>
                        <a:t> </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A,E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5"/>
                        </a:lnSpc>
                        <a:spcAft>
                          <a:spcPts val="0"/>
                        </a:spcAft>
                      </a:pPr>
                      <a:r>
                        <a:rPr lang="en-US" sz="1400" dirty="0">
                          <a:latin typeface="Times New Roman"/>
                          <a:ea typeface="Times New Roman"/>
                          <a:cs typeface="Times New Roman"/>
                        </a:rPr>
                        <a:t>7B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5"/>
                        </a:lnSpc>
                        <a:spcAft>
                          <a:spcPts val="0"/>
                        </a:spcAft>
                      </a:pPr>
                      <a:r>
                        <a:rPr lang="en-US" sz="1400" dirty="0">
                          <a:latin typeface="Times New Roman"/>
                          <a:ea typeface="Times New Roman"/>
                          <a:cs typeface="Times New Roman"/>
                        </a:rPr>
                        <a:t>LSB of ‘</a:t>
                      </a:r>
                      <a:r>
                        <a:rPr lang="en-US" sz="1400" dirty="0" smtClean="0">
                          <a:latin typeface="Times New Roman"/>
                          <a:ea typeface="Times New Roman"/>
                          <a:cs typeface="Times New Roman"/>
                        </a:rPr>
                        <a:t>1</a:t>
                      </a:r>
                      <a:r>
                        <a:rPr lang="en-US" sz="1400" baseline="30000" dirty="0" smtClean="0">
                          <a:latin typeface="Times New Roman"/>
                          <a:ea typeface="Times New Roman"/>
                          <a:cs typeface="Times New Roman"/>
                        </a:rPr>
                        <a:t>st</a:t>
                      </a:r>
                      <a:r>
                        <a:rPr lang="en-US" sz="1400" dirty="0" smtClean="0">
                          <a:latin typeface="Times New Roman"/>
                          <a:ea typeface="Times New Roman"/>
                          <a:cs typeface="Times New Roman"/>
                        </a:rPr>
                        <a:t> no’ </a:t>
                      </a:r>
                      <a:r>
                        <a:rPr lang="en-US" sz="1400" dirty="0">
                          <a:latin typeface="Times New Roman"/>
                          <a:ea typeface="Times New Roman"/>
                          <a:cs typeface="Times New Roman"/>
                        </a:rPr>
                        <a:t>to ‘A’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450A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smtClean="0">
                          <a:latin typeface="Times New Roman"/>
                          <a:ea typeface="Times New Roman"/>
                          <a:cs typeface="Times New Roman"/>
                        </a:rPr>
                        <a:t>SUB</a:t>
                      </a:r>
                      <a:r>
                        <a:rPr lang="en-US" sz="1400" baseline="0" dirty="0">
                          <a:latin typeface="Calibri"/>
                          <a:ea typeface="Times New Roman"/>
                          <a:cs typeface="Times New Roman"/>
                        </a:rPr>
                        <a:t> </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L</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95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dirty="0">
                          <a:latin typeface="Times New Roman"/>
                          <a:ea typeface="Times New Roman"/>
                          <a:cs typeface="Times New Roman"/>
                        </a:rPr>
                        <a:t>A </a:t>
                      </a:r>
                      <a:r>
                        <a:rPr lang="en-US" sz="1400" dirty="0" smtClean="0">
                          <a:latin typeface="Times New Roman"/>
                          <a:ea typeface="Times New Roman"/>
                          <a:cs typeface="Times New Roman"/>
                        </a:rPr>
                        <a:t>=A </a:t>
                      </a:r>
                      <a:r>
                        <a:rPr lang="en-US" sz="1400" dirty="0">
                          <a:latin typeface="Times New Roman"/>
                          <a:ea typeface="Times New Roman"/>
                          <a:cs typeface="Times New Roman"/>
                        </a:rPr>
                        <a:t>– L</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450B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smtClean="0">
                          <a:latin typeface="Times New Roman"/>
                          <a:ea typeface="Times New Roman"/>
                          <a:cs typeface="Times New Roman"/>
                        </a:rPr>
                        <a:t>STA</a:t>
                      </a:r>
                      <a:r>
                        <a:rPr lang="en-US" sz="1400" baseline="0" dirty="0">
                          <a:latin typeface="Calibri"/>
                          <a:ea typeface="Times New Roman"/>
                          <a:cs typeface="Times New Roman"/>
                        </a:rPr>
                        <a:t> </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4804</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32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dirty="0">
                          <a:latin typeface="Times New Roman"/>
                          <a:ea typeface="Times New Roman"/>
                          <a:cs typeface="Times New Roman"/>
                        </a:rPr>
                        <a:t>A </a:t>
                      </a:r>
                      <a:r>
                        <a:rPr lang="en-US" sz="1400" dirty="0" smtClean="0">
                          <a:latin typeface="Times New Roman"/>
                          <a:ea typeface="Times New Roman"/>
                          <a:cs typeface="Times New Roman"/>
                        </a:rPr>
                        <a:t>–&gt; memory location 4804</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450C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04</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450D</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48</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10"/>
                        </a:lnSpc>
                        <a:spcAft>
                          <a:spcPts val="0"/>
                        </a:spcAft>
                      </a:pPr>
                      <a:r>
                        <a:rPr lang="en-US" sz="1400" dirty="0">
                          <a:latin typeface="Times New Roman"/>
                          <a:ea typeface="Times New Roman"/>
                          <a:cs typeface="Times New Roman"/>
                        </a:rPr>
                        <a:t>450E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dirty="0" smtClean="0">
                          <a:latin typeface="Times New Roman"/>
                          <a:ea typeface="Times New Roman"/>
                          <a:cs typeface="Times New Roman"/>
                        </a:rPr>
                        <a:t>MOV</a:t>
                      </a:r>
                      <a:r>
                        <a:rPr lang="en-US" sz="1400" baseline="0" dirty="0">
                          <a:latin typeface="Calibri"/>
                          <a:ea typeface="Times New Roman"/>
                          <a:cs typeface="Times New Roman"/>
                        </a:rPr>
                        <a:t> </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A,D</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dirty="0">
                          <a:latin typeface="Times New Roman"/>
                          <a:ea typeface="Times New Roman"/>
                          <a:cs typeface="Times New Roman"/>
                        </a:rPr>
                        <a:t>7A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10"/>
                        </a:lnSpc>
                        <a:spcAft>
                          <a:spcPts val="0"/>
                        </a:spcAft>
                      </a:pPr>
                      <a:r>
                        <a:rPr lang="en-US" sz="1400" dirty="0">
                          <a:latin typeface="Times New Roman"/>
                          <a:ea typeface="Times New Roman"/>
                          <a:cs typeface="Times New Roman"/>
                        </a:rPr>
                        <a:t>MSB of </a:t>
                      </a:r>
                      <a:r>
                        <a:rPr lang="en-US" sz="1400" dirty="0" smtClean="0">
                          <a:latin typeface="Times New Roman"/>
                          <a:ea typeface="Times New Roman"/>
                          <a:cs typeface="Times New Roman"/>
                        </a:rPr>
                        <a:t>1</a:t>
                      </a:r>
                      <a:r>
                        <a:rPr lang="en-US" sz="1400" baseline="30000" dirty="0" smtClean="0">
                          <a:latin typeface="Times New Roman"/>
                          <a:ea typeface="Times New Roman"/>
                          <a:cs typeface="Times New Roman"/>
                        </a:rPr>
                        <a:t>st</a:t>
                      </a:r>
                      <a:r>
                        <a:rPr lang="en-US" sz="1400" dirty="0" smtClean="0">
                          <a:latin typeface="Times New Roman"/>
                          <a:ea typeface="Times New Roman"/>
                          <a:cs typeface="Times New Roman"/>
                        </a:rPr>
                        <a:t> no </a:t>
                      </a:r>
                      <a:r>
                        <a:rPr lang="en-US" sz="1400" dirty="0">
                          <a:latin typeface="Times New Roman"/>
                          <a:ea typeface="Times New Roman"/>
                          <a:cs typeface="Times New Roman"/>
                        </a:rPr>
                        <a:t>to 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450F</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smtClean="0">
                          <a:latin typeface="Times New Roman"/>
                          <a:ea typeface="Times New Roman"/>
                          <a:cs typeface="Times New Roman"/>
                        </a:rPr>
                        <a:t>SBB</a:t>
                      </a:r>
                      <a:r>
                        <a:rPr lang="en-US" sz="1400" baseline="0" dirty="0">
                          <a:latin typeface="Calibri"/>
                          <a:ea typeface="Times New Roman"/>
                          <a:cs typeface="Times New Roman"/>
                        </a:rPr>
                        <a:t> </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H</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9C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dirty="0">
                          <a:latin typeface="Times New Roman"/>
                          <a:ea typeface="Times New Roman"/>
                          <a:cs typeface="Times New Roman"/>
                        </a:rPr>
                        <a:t>A- A – H</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4510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smtClean="0">
                          <a:latin typeface="Times New Roman"/>
                          <a:ea typeface="Times New Roman"/>
                          <a:cs typeface="Times New Roman"/>
                        </a:rPr>
                        <a:t>STA</a:t>
                      </a:r>
                      <a:r>
                        <a:rPr lang="en-US" sz="1400" baseline="0" dirty="0">
                          <a:latin typeface="Calibri"/>
                          <a:ea typeface="Times New Roman"/>
                          <a:cs typeface="Times New Roman"/>
                        </a:rPr>
                        <a:t> </a:t>
                      </a:r>
                      <a:r>
                        <a:rPr lang="en-US" sz="1400" baseline="0" dirty="0" smtClean="0">
                          <a:latin typeface="Calibri"/>
                          <a:ea typeface="Times New Roman"/>
                          <a:cs typeface="Times New Roman"/>
                        </a:rPr>
                        <a:t>      </a:t>
                      </a:r>
                      <a:r>
                        <a:rPr lang="en-US" sz="1400" dirty="0" smtClean="0">
                          <a:latin typeface="Times New Roman"/>
                          <a:ea typeface="Times New Roman"/>
                          <a:cs typeface="Times New Roman"/>
                        </a:rPr>
                        <a:t>4805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32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dirty="0">
                          <a:latin typeface="Times New Roman"/>
                          <a:ea typeface="Times New Roman"/>
                          <a:cs typeface="Times New Roman"/>
                        </a:rPr>
                        <a:t>A – memory</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4511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05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4512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48</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136">
                <a:tc>
                  <a:txBody>
                    <a:bodyPr/>
                    <a:lstStyle/>
                    <a:p>
                      <a:pPr algn="ctr">
                        <a:lnSpc>
                          <a:spcPts val="1300"/>
                        </a:lnSpc>
                        <a:spcAft>
                          <a:spcPts val="0"/>
                        </a:spcAft>
                      </a:pPr>
                      <a:r>
                        <a:rPr lang="en-US" sz="1400" dirty="0">
                          <a:latin typeface="Times New Roman"/>
                          <a:ea typeface="Times New Roman"/>
                          <a:cs typeface="Times New Roman"/>
                        </a:rPr>
                        <a:t>4513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HLT</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76</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ts val="1300"/>
                        </a:lnSpc>
                        <a:spcAft>
                          <a:spcPts val="0"/>
                        </a:spcAft>
                      </a:pPr>
                      <a:r>
                        <a:rPr lang="en-US" sz="1400" dirty="0">
                          <a:latin typeface="Times New Roman"/>
                          <a:ea typeface="Times New Roman"/>
                          <a:cs typeface="Times New Roman"/>
                        </a:rPr>
                        <a:t>Stop execution</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571480"/>
            <a:ext cx="1003801" cy="369332"/>
          </a:xfrm>
          <a:prstGeom prst="rect">
            <a:avLst/>
          </a:prstGeom>
        </p:spPr>
        <p:txBody>
          <a:bodyPr wrap="none">
            <a:spAutoFit/>
          </a:bodyPr>
          <a:lstStyle/>
          <a:p>
            <a:pPr>
              <a:buNone/>
            </a:pPr>
            <a:r>
              <a:rPr lang="pt-BR" b="1" u="sng" dirty="0" smtClean="0"/>
              <a:t>RESULT:-</a:t>
            </a:r>
          </a:p>
        </p:txBody>
      </p:sp>
      <p:graphicFrame>
        <p:nvGraphicFramePr>
          <p:cNvPr id="4" name="Table 3"/>
          <p:cNvGraphicFramePr>
            <a:graphicFrameLocks noGrp="1"/>
          </p:cNvGraphicFramePr>
          <p:nvPr/>
        </p:nvGraphicFramePr>
        <p:xfrm>
          <a:off x="0" y="2143116"/>
          <a:ext cx="4572032" cy="2801050"/>
        </p:xfrm>
        <a:graphic>
          <a:graphicData uri="http://schemas.openxmlformats.org/drawingml/2006/table">
            <a:tbl>
              <a:tblPr/>
              <a:tblGrid>
                <a:gridCol w="1173201"/>
                <a:gridCol w="1708042"/>
                <a:gridCol w="1690789"/>
              </a:tblGrid>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40"/>
                        </a:lnSpc>
                        <a:spcAft>
                          <a:spcPts val="0"/>
                        </a:spcAft>
                      </a:pPr>
                      <a:r>
                        <a:rPr lang="en-US" sz="1200" dirty="0">
                          <a:latin typeface="Times New Roman"/>
                          <a:ea typeface="Times New Roman"/>
                          <a:cs typeface="Times New Roman"/>
                        </a:rPr>
                        <a:t>Input Address</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40"/>
                        </a:lnSpc>
                        <a:spcAft>
                          <a:spcPts val="0"/>
                        </a:spcAft>
                      </a:pPr>
                      <a:r>
                        <a:rPr lang="en-US" sz="1200" dirty="0">
                          <a:latin typeface="Times New Roman"/>
                          <a:ea typeface="Times New Roman"/>
                          <a:cs typeface="Times New Roman"/>
                        </a:rPr>
                        <a:t>Value</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4800</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07</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4801</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08</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4802</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05</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4803</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06</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704">
                <a:tc gridSpan="2">
                  <a:txBody>
                    <a:bodyPr/>
                    <a:lstStyle/>
                    <a:p>
                      <a:pPr>
                        <a:lnSpc>
                          <a:spcPct val="115000"/>
                        </a:lnSpc>
                        <a:spcAft>
                          <a:spcPts val="0"/>
                        </a:spcAft>
                      </a:pPr>
                      <a:r>
                        <a:rPr lang="en-US" sz="1800" dirty="0" smtClean="0">
                          <a:latin typeface="+mn-lt"/>
                          <a:ea typeface="Times New Roman"/>
                          <a:cs typeface="Times New Roman"/>
                        </a:rPr>
                        <a:t>           Output:</a:t>
                      </a:r>
                      <a:endParaRPr lang="en-US" sz="1800" dirty="0">
                        <a:latin typeface="+mn-lt"/>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12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10"/>
                        </a:lnSpc>
                        <a:spcAft>
                          <a:spcPts val="0"/>
                        </a:spcAft>
                      </a:pPr>
                      <a:r>
                        <a:rPr lang="en-US" sz="1200" dirty="0">
                          <a:latin typeface="Times New Roman"/>
                          <a:ea typeface="Times New Roman"/>
                          <a:cs typeface="Times New Roman"/>
                        </a:rPr>
                        <a:t>Output Address</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200" dirty="0">
                          <a:latin typeface="Times New Roman"/>
                          <a:ea typeface="Times New Roman"/>
                          <a:cs typeface="Times New Roman"/>
                        </a:rPr>
                        <a:t>Value</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5"/>
                        </a:lnSpc>
                        <a:spcAft>
                          <a:spcPts val="0"/>
                        </a:spcAft>
                      </a:pPr>
                      <a:r>
                        <a:rPr lang="en-US" sz="1200" dirty="0">
                          <a:latin typeface="Times New Roman"/>
                          <a:ea typeface="Times New Roman"/>
                          <a:cs typeface="Times New Roman"/>
                        </a:rPr>
                        <a:t>4804</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5"/>
                        </a:lnSpc>
                        <a:spcAft>
                          <a:spcPts val="0"/>
                        </a:spcAft>
                      </a:pPr>
                      <a:r>
                        <a:rPr lang="en-US" sz="1200" dirty="0">
                          <a:latin typeface="Times New Roman"/>
                          <a:ea typeface="Times New Roman"/>
                          <a:cs typeface="Times New Roman"/>
                        </a:rPr>
                        <a:t>02</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4805</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02</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594">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4807</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00</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285784" y="1214422"/>
            <a:ext cx="4056347" cy="1697666"/>
          </a:xfrm>
          <a:prstGeom prst="rect">
            <a:avLst/>
          </a:prstGeom>
          <a:noFill/>
          <a:ln w="9525">
            <a:noFill/>
            <a:miter lim="800000"/>
            <a:headEnd/>
            <a:tailEnd/>
          </a:ln>
          <a:effectLst/>
        </p:spPr>
        <p:txBody>
          <a:bodyPr vert="horz" wrap="none" lIns="837936" tIns="450708" rIns="837936" bIns="2856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Input:</a:t>
            </a:r>
            <a:r>
              <a:rPr lang="en-US" sz="2000" dirty="0" smtClean="0">
                <a:ea typeface="Times New Roman" pitchFamily="18" charset="0"/>
                <a:cs typeface="Arial" pitchFamily="34" charset="0"/>
              </a:rPr>
              <a:t> </a:t>
            </a: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Without borrow</a:t>
            </a:r>
            <a:endParaRPr kumimoji="0" lang="en-US" sz="20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ea typeface="Times New Roman" pitchFamily="18" charset="0"/>
                <a:cs typeface="Arial" pitchFamily="34" charset="0"/>
              </a:rPr>
              <a:t/>
            </a:r>
            <a:br>
              <a:rPr kumimoji="0" lang="en-US" sz="1400" b="0" i="0" u="none" strike="noStrike" cap="none" normalizeH="0" baseline="0" dirty="0" smtClean="0">
                <a:ln>
                  <a:noFill/>
                </a:ln>
                <a:solidFill>
                  <a:schemeClr val="tx1"/>
                </a:solidFill>
                <a:effectLst/>
                <a:ea typeface="Times New Roman" pitchFamily="18" charset="0"/>
                <a:cs typeface="Arial" pitchFamily="34" charset="0"/>
              </a:rPr>
            </a:br>
            <a:endParaRPr kumimoji="0" lang="en-US" sz="1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28662" y="714356"/>
          <a:ext cx="7078691" cy="4035826"/>
        </p:xfrm>
        <a:graphic>
          <a:graphicData uri="http://schemas.openxmlformats.org/drawingml/2006/table">
            <a:tbl>
              <a:tblPr/>
              <a:tblGrid>
                <a:gridCol w="53314"/>
                <a:gridCol w="2073756"/>
                <a:gridCol w="2116077"/>
                <a:gridCol w="2835544"/>
              </a:tblGrid>
              <a:tr h="970840">
                <a:tc gridSpan="2">
                  <a:txBody>
                    <a:bodyPr/>
                    <a:lstStyle/>
                    <a:p>
                      <a:pPr>
                        <a:lnSpc>
                          <a:spcPct val="115000"/>
                        </a:lnSpc>
                        <a:spcAft>
                          <a:spcPts val="0"/>
                        </a:spcAft>
                      </a:pPr>
                      <a:r>
                        <a:rPr lang="en-US" sz="1800" dirty="0">
                          <a:latin typeface="Times New Roman"/>
                          <a:ea typeface="Times New Roman"/>
                          <a:cs typeface="Times New Roman"/>
                        </a:rPr>
                        <a:t>With </a:t>
                      </a:r>
                      <a:r>
                        <a:rPr lang="en-US" sz="1800" dirty="0" smtClean="0">
                          <a:latin typeface="Times New Roman"/>
                          <a:ea typeface="Times New Roman"/>
                          <a:cs typeface="Times New Roman"/>
                        </a:rPr>
                        <a:t>borrow:</a:t>
                      </a:r>
                    </a:p>
                    <a:p>
                      <a:pPr>
                        <a:lnSpc>
                          <a:spcPct val="115000"/>
                        </a:lnSpc>
                        <a:spcAft>
                          <a:spcPts val="0"/>
                        </a:spcAft>
                      </a:pPr>
                      <a:endParaRPr lang="en-US" sz="1800" dirty="0">
                        <a:latin typeface="Calibri"/>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12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dirty="0">
                        <a:latin typeface="Times New Roman"/>
                        <a:ea typeface="Times New Roman"/>
                        <a:cs typeface="Times New Roman"/>
                      </a:endParaRPr>
                    </a:p>
                  </a:txBody>
                  <a:tcPr marL="0" marR="0" marT="0" marB="0" anchor="b">
                    <a:lnL>
                      <a:noFill/>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Input Address</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Value</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4800</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05</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4801</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06</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10"/>
                        </a:lnSpc>
                        <a:spcAft>
                          <a:spcPts val="0"/>
                        </a:spcAft>
                      </a:pPr>
                      <a:r>
                        <a:rPr lang="en-US" sz="1200" dirty="0">
                          <a:latin typeface="Times New Roman"/>
                          <a:ea typeface="Times New Roman"/>
                          <a:cs typeface="Times New Roman"/>
                        </a:rPr>
                        <a:t>4802</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200" dirty="0">
                          <a:latin typeface="Times New Roman"/>
                          <a:ea typeface="Times New Roman"/>
                          <a:cs typeface="Times New Roman"/>
                        </a:rPr>
                        <a:t>07</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4803</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08</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r>
              <a:tr h="294453">
                <a:tc>
                  <a:txBody>
                    <a:bodyPr/>
                    <a:lstStyle/>
                    <a:p>
                      <a:pPr>
                        <a:lnSpc>
                          <a:spcPct val="115000"/>
                        </a:lnSpc>
                        <a:spcAft>
                          <a:spcPts val="0"/>
                        </a:spcAft>
                      </a:pPr>
                      <a:endParaRPr lang="en-US" sz="11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275"/>
                        </a:lnSpc>
                        <a:spcAft>
                          <a:spcPts val="0"/>
                        </a:spcAft>
                      </a:pPr>
                      <a:r>
                        <a:rPr lang="en-US" sz="1200" dirty="0">
                          <a:latin typeface="Times New Roman"/>
                          <a:ea typeface="Times New Roman"/>
                          <a:cs typeface="Times New Roman"/>
                        </a:rPr>
                        <a:t>Output Address</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75"/>
                        </a:lnSpc>
                        <a:spcAft>
                          <a:spcPts val="0"/>
                        </a:spcAft>
                      </a:pPr>
                      <a:r>
                        <a:rPr lang="en-US" sz="1200" dirty="0">
                          <a:latin typeface="Times New Roman"/>
                          <a:ea typeface="Times New Roman"/>
                          <a:cs typeface="Times New Roman"/>
                        </a:rPr>
                        <a:t>Value</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4804</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02</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00"/>
                        </a:lnSpc>
                        <a:spcAft>
                          <a:spcPts val="0"/>
                        </a:spcAft>
                      </a:pPr>
                      <a:r>
                        <a:rPr lang="en-US" sz="1200" dirty="0">
                          <a:latin typeface="Times New Roman"/>
                          <a:ea typeface="Times New Roman"/>
                          <a:cs typeface="Times New Roman"/>
                        </a:rPr>
                        <a:t>4805</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200" dirty="0">
                          <a:latin typeface="Times New Roman"/>
                          <a:ea typeface="Times New Roman"/>
                          <a:cs typeface="Times New Roman"/>
                        </a:rPr>
                        <a:t>02</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07837">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ts val="1315"/>
                        </a:lnSpc>
                        <a:spcAft>
                          <a:spcPts val="0"/>
                        </a:spcAft>
                      </a:pPr>
                      <a:r>
                        <a:rPr lang="en-US" sz="1200" dirty="0">
                          <a:latin typeface="Times New Roman"/>
                          <a:ea typeface="Times New Roman"/>
                          <a:cs typeface="Times New Roman"/>
                        </a:rPr>
                        <a:t>4806</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5"/>
                        </a:lnSpc>
                        <a:spcAft>
                          <a:spcPts val="0"/>
                        </a:spcAft>
                      </a:pPr>
                      <a:r>
                        <a:rPr lang="en-US" sz="1200" dirty="0">
                          <a:latin typeface="Times New Roman"/>
                          <a:ea typeface="Times New Roman"/>
                          <a:cs typeface="Times New Roman"/>
                        </a:rPr>
                        <a:t>01</a:t>
                      </a:r>
                      <a:endParaRPr lang="en-US" sz="11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357166"/>
          <a:ext cx="8358245" cy="5677790"/>
        </p:xfrm>
        <a:graphic>
          <a:graphicData uri="http://schemas.openxmlformats.org/drawingml/2006/table">
            <a:tbl>
              <a:tblPr/>
              <a:tblGrid>
                <a:gridCol w="1633220"/>
                <a:gridCol w="672503"/>
                <a:gridCol w="1008753"/>
                <a:gridCol w="864647"/>
                <a:gridCol w="1777328"/>
                <a:gridCol w="672503"/>
                <a:gridCol w="1008753"/>
                <a:gridCol w="720538"/>
              </a:tblGrid>
              <a:tr h="383772">
                <a:tc>
                  <a:txBody>
                    <a:bodyPr/>
                    <a:lstStyle/>
                    <a:p>
                      <a:pPr>
                        <a:lnSpc>
                          <a:spcPct val="115000"/>
                        </a:lnSpc>
                        <a:spcAft>
                          <a:spcPts val="0"/>
                        </a:spcAft>
                      </a:pPr>
                      <a:r>
                        <a:rPr lang="en-US" sz="1800" b="1" dirty="0" smtClean="0">
                          <a:latin typeface="Times New Roman"/>
                          <a:ea typeface="Times New Roman"/>
                          <a:cs typeface="Times New Roman"/>
                        </a:rPr>
                        <a:t>Calculation :</a:t>
                      </a:r>
                      <a:endParaRPr lang="en-US" sz="1800" b="1"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dirty="0">
                        <a:latin typeface="Times New Roman"/>
                        <a:ea typeface="Times New Roman"/>
                        <a:cs typeface="Times New Roman"/>
                      </a:endParaRPr>
                    </a:p>
                  </a:txBody>
                  <a:tcPr marL="0" marR="0" marT="0" marB="0" anchor="b">
                    <a:lnL>
                      <a:noFill/>
                    </a:lnL>
                    <a:lnR>
                      <a:noFill/>
                    </a:lnR>
                    <a:lnT>
                      <a:noFill/>
                    </a:lnT>
                    <a:lnB>
                      <a:noFill/>
                    </a:lnB>
                  </a:tcPr>
                </a:tc>
              </a:tr>
              <a:tr h="383772">
                <a:tc>
                  <a:txBody>
                    <a:bodyPr/>
                    <a:lstStyle/>
                    <a:p>
                      <a:pPr marL="457200">
                        <a:lnSpc>
                          <a:spcPct val="115000"/>
                        </a:lnSpc>
                        <a:spcAft>
                          <a:spcPts val="0"/>
                        </a:spcAft>
                      </a:pPr>
                      <a:r>
                        <a:rPr lang="en-US" sz="1600" dirty="0">
                          <a:latin typeface="Times New Roman"/>
                          <a:ea typeface="Times New Roman"/>
                          <a:cs typeface="Times New Roman"/>
                        </a:rPr>
                        <a:t>05</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R="76200" algn="r">
                        <a:lnSpc>
                          <a:spcPct val="115000"/>
                        </a:lnSpc>
                        <a:spcAft>
                          <a:spcPts val="0"/>
                        </a:spcAft>
                      </a:pPr>
                      <a:r>
                        <a:rPr lang="en-US" sz="1600" dirty="0">
                          <a:latin typeface="Times New Roman"/>
                          <a:ea typeface="Times New Roman"/>
                          <a:cs typeface="Times New Roman"/>
                        </a:rPr>
                        <a:t>06</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nSpc>
                          <a:spcPct val="115000"/>
                        </a:lnSpc>
                        <a:spcAft>
                          <a:spcPts val="0"/>
                        </a:spcAft>
                      </a:pPr>
                      <a:r>
                        <a:rPr lang="en-US" sz="1600" dirty="0" smtClean="0">
                          <a:latin typeface="Times New Roman"/>
                          <a:ea typeface="Times New Roman"/>
                          <a:cs typeface="Times New Roman"/>
                        </a:rPr>
                        <a:t>                        07</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nSpc>
                          <a:spcPct val="115000"/>
                        </a:lnSpc>
                        <a:spcAft>
                          <a:spcPts val="0"/>
                        </a:spcAft>
                      </a:pPr>
                      <a:r>
                        <a:rPr lang="en-US" sz="1600" dirty="0">
                          <a:latin typeface="Times New Roman"/>
                          <a:ea typeface="Times New Roman"/>
                          <a:cs typeface="Times New Roman"/>
                        </a:rPr>
                        <a:t>08</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r>
              <a:tr h="639619">
                <a:tc>
                  <a:txBody>
                    <a:bodyPr/>
                    <a:lstStyle/>
                    <a:p>
                      <a:pPr marL="457200">
                        <a:lnSpc>
                          <a:spcPct val="115000"/>
                        </a:lnSpc>
                        <a:spcAft>
                          <a:spcPts val="0"/>
                        </a:spcAft>
                      </a:pPr>
                      <a:r>
                        <a:rPr lang="en-US" sz="1600" dirty="0">
                          <a:latin typeface="Times New Roman"/>
                          <a:ea typeface="Times New Roman"/>
                          <a:cs typeface="Times New Roman"/>
                        </a:rPr>
                        <a:t>05</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R="76200" algn="r">
                        <a:lnSpc>
                          <a:spcPct val="115000"/>
                        </a:lnSpc>
                        <a:spcAft>
                          <a:spcPts val="0"/>
                        </a:spcAft>
                      </a:pPr>
                      <a:r>
                        <a:rPr lang="en-US" sz="1600" dirty="0">
                          <a:latin typeface="Times New Roman"/>
                          <a:ea typeface="Times New Roman"/>
                          <a:cs typeface="Times New Roman"/>
                        </a:rPr>
                        <a:t>06</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0101</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nSpc>
                          <a:spcPct val="115000"/>
                        </a:lnSpc>
                        <a:spcAft>
                          <a:spcPts val="0"/>
                        </a:spcAft>
                      </a:pPr>
                      <a:r>
                        <a:rPr lang="en-US" sz="1600" dirty="0">
                          <a:latin typeface="Times New Roman"/>
                          <a:ea typeface="Times New Roman"/>
                          <a:cs typeface="Times New Roman"/>
                        </a:rPr>
                        <a:t>0110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33400">
                        <a:lnSpc>
                          <a:spcPct val="115000"/>
                        </a:lnSpc>
                        <a:spcAft>
                          <a:spcPts val="0"/>
                        </a:spcAft>
                      </a:pPr>
                      <a:r>
                        <a:rPr lang="en-US" sz="1600" dirty="0">
                          <a:latin typeface="Times New Roman"/>
                          <a:ea typeface="Times New Roman"/>
                          <a:cs typeface="Times New Roman"/>
                        </a:rPr>
                        <a:t>07</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R="76200" algn="r">
                        <a:lnSpc>
                          <a:spcPct val="115000"/>
                        </a:lnSpc>
                        <a:spcAft>
                          <a:spcPts val="0"/>
                        </a:spcAft>
                      </a:pPr>
                      <a:r>
                        <a:rPr lang="en-US" sz="1600" dirty="0">
                          <a:latin typeface="Times New Roman"/>
                          <a:ea typeface="Times New Roman"/>
                          <a:cs typeface="Times New Roman"/>
                        </a:rPr>
                        <a:t>08</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0111</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gn="r">
                        <a:lnSpc>
                          <a:spcPct val="115000"/>
                        </a:lnSpc>
                        <a:spcAft>
                          <a:spcPts val="0"/>
                        </a:spcAft>
                      </a:pPr>
                      <a:r>
                        <a:rPr lang="en-US" sz="1600" dirty="0">
                          <a:latin typeface="Times New Roman"/>
                          <a:ea typeface="Times New Roman"/>
                          <a:cs typeface="Times New Roman"/>
                        </a:rPr>
                        <a:t>1000</a:t>
                      </a:r>
                      <a:endParaRPr lang="en-US" sz="1600" dirty="0">
                        <a:latin typeface="Calibri"/>
                        <a:ea typeface="Times New Roman"/>
                        <a:cs typeface="Times New Roman"/>
                      </a:endParaRPr>
                    </a:p>
                  </a:txBody>
                  <a:tcPr marL="0" marR="0" marT="0" marB="0" anchor="b">
                    <a:lnL>
                      <a:noFill/>
                    </a:lnL>
                    <a:lnR>
                      <a:noFill/>
                    </a:lnR>
                    <a:lnT>
                      <a:noFill/>
                    </a:lnT>
                    <a:lnB>
                      <a:noFill/>
                    </a:lnB>
                  </a:tcPr>
                </a:tc>
              </a:tr>
              <a:tr h="383772">
                <a:tc>
                  <a:txBody>
                    <a:bodyPr/>
                    <a:lstStyle/>
                    <a:p>
                      <a:pPr marL="457200">
                        <a:lnSpc>
                          <a:spcPct val="115000"/>
                        </a:lnSpc>
                        <a:spcAft>
                          <a:spcPts val="0"/>
                        </a:spcAft>
                      </a:pPr>
                      <a:r>
                        <a:rPr lang="en-US" sz="1600" dirty="0">
                          <a:latin typeface="Times New Roman"/>
                          <a:ea typeface="Times New Roman"/>
                          <a:cs typeface="Times New Roman"/>
                        </a:rPr>
                        <a:t>CMA</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1010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nSpc>
                          <a:spcPct val="115000"/>
                        </a:lnSpc>
                        <a:spcAft>
                          <a:spcPts val="0"/>
                        </a:spcAft>
                      </a:pPr>
                      <a:r>
                        <a:rPr lang="en-US" sz="1600" dirty="0">
                          <a:latin typeface="Times New Roman"/>
                          <a:ea typeface="Times New Roman"/>
                          <a:cs typeface="Times New Roman"/>
                        </a:rPr>
                        <a:t>1001</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33400">
                        <a:lnSpc>
                          <a:spcPct val="115000"/>
                        </a:lnSpc>
                        <a:spcAft>
                          <a:spcPts val="0"/>
                        </a:spcAft>
                      </a:pPr>
                      <a:r>
                        <a:rPr lang="en-US" sz="1600" dirty="0">
                          <a:latin typeface="Times New Roman"/>
                          <a:ea typeface="Times New Roman"/>
                          <a:cs typeface="Times New Roman"/>
                        </a:rPr>
                        <a:t>CMA</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1000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gn="r">
                        <a:lnSpc>
                          <a:spcPct val="115000"/>
                        </a:lnSpc>
                        <a:spcAft>
                          <a:spcPts val="0"/>
                        </a:spcAft>
                      </a:pPr>
                      <a:r>
                        <a:rPr lang="en-US" sz="1600" dirty="0">
                          <a:latin typeface="Times New Roman"/>
                          <a:ea typeface="Times New Roman"/>
                          <a:cs typeface="Times New Roman"/>
                        </a:rPr>
                        <a:t>0111</a:t>
                      </a:r>
                      <a:endParaRPr lang="en-US" sz="1600" dirty="0">
                        <a:latin typeface="Calibri"/>
                        <a:ea typeface="Times New Roman"/>
                        <a:cs typeface="Times New Roman"/>
                      </a:endParaRPr>
                    </a:p>
                  </a:txBody>
                  <a:tcPr marL="0" marR="0" marT="0" marB="0" anchor="b">
                    <a:lnL>
                      <a:noFill/>
                    </a:lnL>
                    <a:lnR>
                      <a:noFill/>
                    </a:lnR>
                    <a:lnT>
                      <a:noFill/>
                    </a:lnT>
                    <a:lnB>
                      <a:noFill/>
                    </a:lnB>
                  </a:tcPr>
                </a:tc>
              </a:tr>
              <a:tr h="383772">
                <a:tc>
                  <a:txBody>
                    <a:bodyPr/>
                    <a:lstStyle/>
                    <a:p>
                      <a:pPr marL="457200">
                        <a:lnSpc>
                          <a:spcPct val="115000"/>
                        </a:lnSpc>
                        <a:spcAft>
                          <a:spcPts val="0"/>
                        </a:spcAft>
                      </a:pPr>
                      <a:r>
                        <a:rPr lang="en-US" sz="1600" dirty="0">
                          <a:latin typeface="Times New Roman"/>
                          <a:ea typeface="Times New Roman"/>
                          <a:cs typeface="Times New Roman"/>
                        </a:rPr>
                        <a:t>ADI</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0000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nSpc>
                          <a:spcPct val="115000"/>
                        </a:lnSpc>
                        <a:spcAft>
                          <a:spcPts val="0"/>
                        </a:spcAft>
                      </a:pPr>
                      <a:r>
                        <a:rPr lang="en-US" sz="1600" dirty="0">
                          <a:latin typeface="Times New Roman"/>
                          <a:ea typeface="Times New Roman"/>
                          <a:cs typeface="Times New Roman"/>
                        </a:rPr>
                        <a:t>0001</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33400">
                        <a:lnSpc>
                          <a:spcPct val="115000"/>
                        </a:lnSpc>
                        <a:spcAft>
                          <a:spcPts val="0"/>
                        </a:spcAft>
                      </a:pPr>
                      <a:r>
                        <a:rPr lang="en-US" sz="1600" dirty="0">
                          <a:latin typeface="Times New Roman"/>
                          <a:ea typeface="Times New Roman"/>
                          <a:cs typeface="Times New Roman"/>
                        </a:rPr>
                        <a:t>ACI</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0000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gn="r">
                        <a:lnSpc>
                          <a:spcPct val="115000"/>
                        </a:lnSpc>
                        <a:spcAft>
                          <a:spcPts val="0"/>
                        </a:spcAft>
                      </a:pPr>
                      <a:r>
                        <a:rPr lang="en-US" sz="1600" dirty="0">
                          <a:latin typeface="Times New Roman"/>
                          <a:ea typeface="Times New Roman"/>
                          <a:cs typeface="Times New Roman"/>
                        </a:rPr>
                        <a:t>0001</a:t>
                      </a:r>
                      <a:endParaRPr lang="en-US" sz="1600" dirty="0">
                        <a:latin typeface="Calibri"/>
                        <a:ea typeface="Times New Roman"/>
                        <a:cs typeface="Times New Roman"/>
                      </a:endParaRPr>
                    </a:p>
                  </a:txBody>
                  <a:tcPr marL="0" marR="0" marT="0" marB="0" anchor="b">
                    <a:lnL>
                      <a:noFill/>
                    </a:lnL>
                    <a:lnR>
                      <a:noFill/>
                    </a:lnR>
                    <a:lnT>
                      <a:noFill/>
                    </a:lnT>
                    <a:lnB>
                      <a:noFill/>
                    </a:lnB>
                  </a:tcPr>
                </a:tc>
              </a:tr>
              <a:tr h="383772">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gridSpan="2">
                  <a:txBody>
                    <a:bodyPr/>
                    <a:lstStyle/>
                    <a:p>
                      <a:pPr marL="152400">
                        <a:lnSpc>
                          <a:spcPct val="115000"/>
                        </a:lnSpc>
                        <a:spcAft>
                          <a:spcPts val="0"/>
                        </a:spcAft>
                      </a:pPr>
                      <a:r>
                        <a:rPr lang="en-US" sz="1600" dirty="0">
                          <a:latin typeface="Times New Roman"/>
                          <a:ea typeface="Times New Roman"/>
                          <a:cs typeface="Times New Roman"/>
                        </a:rPr>
                        <a:t>---------------</a:t>
                      </a:r>
                      <a:endParaRPr lang="en-US" sz="1600" dirty="0">
                        <a:latin typeface="Calibri"/>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gridSpan="2">
                  <a:txBody>
                    <a:bodyPr/>
                    <a:lstStyle/>
                    <a:p>
                      <a:pPr marL="152400">
                        <a:lnSpc>
                          <a:spcPct val="115000"/>
                        </a:lnSpc>
                        <a:spcAft>
                          <a:spcPts val="0"/>
                        </a:spcAft>
                      </a:pPr>
                      <a:r>
                        <a:rPr lang="en-US" sz="1600" dirty="0">
                          <a:latin typeface="Times New Roman"/>
                          <a:ea typeface="Times New Roman"/>
                          <a:cs typeface="Times New Roman"/>
                        </a:rPr>
                        <a:t>--------------</a:t>
                      </a:r>
                      <a:endParaRPr lang="en-US" sz="1600" dirty="0">
                        <a:latin typeface="Calibri"/>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r>
              <a:tr h="383772">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1010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nSpc>
                          <a:spcPct val="115000"/>
                        </a:lnSpc>
                        <a:spcAft>
                          <a:spcPts val="0"/>
                        </a:spcAft>
                      </a:pPr>
                      <a:r>
                        <a:rPr lang="en-US" sz="1600" dirty="0">
                          <a:latin typeface="Times New Roman"/>
                          <a:ea typeface="Times New Roman"/>
                          <a:cs typeface="Times New Roman"/>
                        </a:rPr>
                        <a:t>1010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1000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gn="r">
                        <a:lnSpc>
                          <a:spcPct val="115000"/>
                        </a:lnSpc>
                        <a:spcAft>
                          <a:spcPts val="0"/>
                        </a:spcAft>
                      </a:pPr>
                      <a:r>
                        <a:rPr lang="en-US" sz="1600" dirty="0">
                          <a:latin typeface="Times New Roman"/>
                          <a:ea typeface="Times New Roman"/>
                          <a:cs typeface="Times New Roman"/>
                        </a:rPr>
                        <a:t>1000</a:t>
                      </a:r>
                      <a:endParaRPr lang="en-US" sz="1600" dirty="0">
                        <a:latin typeface="Calibri"/>
                        <a:ea typeface="Times New Roman"/>
                        <a:cs typeface="Times New Roman"/>
                      </a:endParaRPr>
                    </a:p>
                  </a:txBody>
                  <a:tcPr marL="0" marR="0" marT="0" marB="0" anchor="b">
                    <a:lnL>
                      <a:noFill/>
                    </a:lnL>
                    <a:lnR>
                      <a:noFill/>
                    </a:lnR>
                    <a:lnT>
                      <a:noFill/>
                    </a:lnT>
                    <a:lnB>
                      <a:noFill/>
                    </a:lnB>
                  </a:tcPr>
                </a:tc>
              </a:tr>
              <a:tr h="639619">
                <a:tc>
                  <a:txBody>
                    <a:bodyPr/>
                    <a:lstStyle/>
                    <a:p>
                      <a:pPr marL="457200">
                        <a:lnSpc>
                          <a:spcPct val="115000"/>
                        </a:lnSpc>
                        <a:spcAft>
                          <a:spcPts val="0"/>
                        </a:spcAft>
                      </a:pPr>
                      <a:endParaRPr lang="en-US" sz="1600" dirty="0" smtClean="0">
                        <a:latin typeface="Times New Roman"/>
                        <a:ea typeface="Times New Roman"/>
                        <a:cs typeface="Times New Roman"/>
                      </a:endParaRPr>
                    </a:p>
                    <a:p>
                      <a:pPr marL="457200">
                        <a:lnSpc>
                          <a:spcPct val="115000"/>
                        </a:lnSpc>
                        <a:spcAft>
                          <a:spcPts val="0"/>
                        </a:spcAft>
                      </a:pPr>
                      <a:r>
                        <a:rPr lang="en-US" sz="1600" dirty="0" smtClean="0">
                          <a:latin typeface="Times New Roman"/>
                          <a:ea typeface="Times New Roman"/>
                          <a:cs typeface="Times New Roman"/>
                        </a:rPr>
                        <a:t>05</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R="76200" algn="r">
                        <a:lnSpc>
                          <a:spcPct val="115000"/>
                        </a:lnSpc>
                        <a:spcAft>
                          <a:spcPts val="0"/>
                        </a:spcAft>
                      </a:pPr>
                      <a:r>
                        <a:rPr lang="en-US" sz="1600" dirty="0">
                          <a:latin typeface="Times New Roman"/>
                          <a:ea typeface="Times New Roman"/>
                          <a:cs typeface="Times New Roman"/>
                        </a:rPr>
                        <a:t>06</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152400" algn="ctr">
                        <a:lnSpc>
                          <a:spcPct val="115000"/>
                        </a:lnSpc>
                        <a:spcAft>
                          <a:spcPts val="0"/>
                        </a:spcAft>
                      </a:pPr>
                      <a:r>
                        <a:rPr lang="en-US" sz="1600" dirty="0" smtClean="0">
                          <a:latin typeface="Times New Roman"/>
                          <a:ea typeface="Times New Roman"/>
                          <a:cs typeface="Times New Roman"/>
                        </a:rPr>
                        <a:t>                                                     +</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gn="r">
                        <a:lnSpc>
                          <a:spcPct val="115000"/>
                        </a:lnSpc>
                        <a:spcAft>
                          <a:spcPts val="0"/>
                        </a:spcAft>
                      </a:pPr>
                      <a:r>
                        <a:rPr lang="en-US" sz="1600" dirty="0" smtClean="0">
                          <a:latin typeface="Times New Roman"/>
                          <a:ea typeface="Times New Roman"/>
                          <a:cs typeface="Times New Roman"/>
                        </a:rPr>
                        <a:t>                                  07</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nSpc>
                          <a:spcPct val="115000"/>
                        </a:lnSpc>
                        <a:spcAft>
                          <a:spcPts val="0"/>
                        </a:spcAft>
                      </a:pPr>
                      <a:r>
                        <a:rPr lang="en-US" sz="1600" dirty="0" smtClean="0">
                          <a:latin typeface="Times New Roman"/>
                          <a:ea typeface="Times New Roman"/>
                          <a:cs typeface="Times New Roman"/>
                        </a:rPr>
                        <a:t>                  08</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r>
              <a:tr h="383772">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76200" algn="ctr">
                        <a:lnSpc>
                          <a:spcPct val="115000"/>
                        </a:lnSpc>
                        <a:spcAft>
                          <a:spcPts val="0"/>
                        </a:spcAft>
                      </a:pPr>
                      <a:r>
                        <a:rPr lang="en-US" sz="1600" dirty="0">
                          <a:latin typeface="Times New Roman"/>
                          <a:ea typeface="Times New Roman"/>
                          <a:cs typeface="Times New Roman"/>
                        </a:rPr>
                        <a:t>1010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gn="ctr">
                        <a:lnSpc>
                          <a:spcPct val="115000"/>
                        </a:lnSpc>
                        <a:spcAft>
                          <a:spcPts val="0"/>
                        </a:spcAft>
                      </a:pPr>
                      <a:r>
                        <a:rPr lang="en-US" sz="1600" dirty="0">
                          <a:latin typeface="Times New Roman"/>
                          <a:ea typeface="Times New Roman"/>
                          <a:cs typeface="Times New Roman"/>
                        </a:rPr>
                        <a:t>1010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r>
              <a:tr h="383772">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76200" algn="ctr">
                        <a:lnSpc>
                          <a:spcPct val="115000"/>
                        </a:lnSpc>
                        <a:spcAft>
                          <a:spcPts val="0"/>
                        </a:spcAft>
                      </a:pPr>
                      <a:r>
                        <a:rPr lang="en-US" sz="1600" dirty="0">
                          <a:latin typeface="Times New Roman"/>
                          <a:ea typeface="Times New Roman"/>
                          <a:cs typeface="Times New Roman"/>
                        </a:rPr>
                        <a:t>1000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gn="ctr">
                        <a:lnSpc>
                          <a:spcPct val="115000"/>
                        </a:lnSpc>
                        <a:spcAft>
                          <a:spcPts val="0"/>
                        </a:spcAft>
                      </a:pPr>
                      <a:r>
                        <a:rPr lang="en-US" sz="1600" dirty="0">
                          <a:latin typeface="Times New Roman"/>
                          <a:ea typeface="Times New Roman"/>
                          <a:cs typeface="Times New Roman"/>
                        </a:rPr>
                        <a:t>1000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r>
              <a:tr h="383772">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gridSpan="2">
                  <a:txBody>
                    <a:bodyPr/>
                    <a:lstStyle/>
                    <a:p>
                      <a:pPr marL="76200" algn="ctr">
                        <a:lnSpc>
                          <a:spcPct val="115000"/>
                        </a:lnSpc>
                        <a:spcAft>
                          <a:spcPts val="0"/>
                        </a:spcAft>
                      </a:pPr>
                      <a:r>
                        <a:rPr lang="en-US" sz="1600" dirty="0">
                          <a:latin typeface="Times New Roman"/>
                          <a:ea typeface="Times New Roman"/>
                          <a:cs typeface="Times New Roman"/>
                        </a:rPr>
                        <a:t>---------------</a:t>
                      </a:r>
                      <a:endParaRPr lang="en-US" sz="1600" dirty="0">
                        <a:latin typeface="Calibri"/>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r>
              <a:tr h="383772">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152400">
                        <a:lnSpc>
                          <a:spcPct val="115000"/>
                        </a:lnSpc>
                        <a:spcAft>
                          <a:spcPts val="0"/>
                        </a:spcAft>
                      </a:pPr>
                      <a:r>
                        <a:rPr lang="en-US" sz="1600" dirty="0">
                          <a:latin typeface="Times New Roman"/>
                          <a:ea typeface="Times New Roman"/>
                          <a:cs typeface="Times New Roman"/>
                        </a:rPr>
                        <a:t>(1)</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gn="ctr">
                        <a:lnSpc>
                          <a:spcPct val="115000"/>
                        </a:lnSpc>
                        <a:spcAft>
                          <a:spcPts val="0"/>
                        </a:spcAft>
                      </a:pPr>
                      <a:r>
                        <a:rPr lang="en-US" sz="1600" dirty="0">
                          <a:latin typeface="Times New Roman"/>
                          <a:ea typeface="Times New Roman"/>
                          <a:cs typeface="Times New Roman"/>
                        </a:rPr>
                        <a:t>0010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gn="ctr">
                        <a:lnSpc>
                          <a:spcPct val="115000"/>
                        </a:lnSpc>
                        <a:spcAft>
                          <a:spcPts val="0"/>
                        </a:spcAft>
                      </a:pPr>
                      <a:r>
                        <a:rPr lang="en-US" sz="1600" dirty="0">
                          <a:latin typeface="Times New Roman"/>
                          <a:ea typeface="Times New Roman"/>
                          <a:cs typeface="Times New Roman"/>
                        </a:rPr>
                        <a:t>0010</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r>
              <a:tr h="383772">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76200" algn="ctr">
                        <a:lnSpc>
                          <a:spcPct val="115000"/>
                        </a:lnSpc>
                        <a:spcAft>
                          <a:spcPts val="0"/>
                        </a:spcAft>
                      </a:pPr>
                      <a:r>
                        <a:rPr lang="en-US" sz="1600" dirty="0">
                          <a:latin typeface="Times New Roman"/>
                          <a:ea typeface="Times New Roman"/>
                          <a:cs typeface="Times New Roman"/>
                        </a:rPr>
                        <a:t>02</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76200" algn="ctr">
                        <a:lnSpc>
                          <a:spcPct val="115000"/>
                        </a:lnSpc>
                        <a:spcAft>
                          <a:spcPts val="0"/>
                        </a:spcAft>
                      </a:pPr>
                      <a:r>
                        <a:rPr lang="en-US" sz="1600" dirty="0">
                          <a:latin typeface="Times New Roman"/>
                          <a:ea typeface="Times New Roman"/>
                          <a:cs typeface="Times New Roman"/>
                        </a:rPr>
                        <a:t>02</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r>
            </a:tbl>
          </a:graphicData>
        </a:graphic>
      </p:graphicFrame>
      <p:cxnSp>
        <p:nvCxnSpPr>
          <p:cNvPr id="5" name="Straight Connector 4"/>
          <p:cNvCxnSpPr/>
          <p:nvPr/>
        </p:nvCxnSpPr>
        <p:spPr>
          <a:xfrm rot="5400000">
            <a:off x="3714744" y="2571744"/>
            <a:ext cx="2000264"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85786" y="3786190"/>
            <a:ext cx="6500858" cy="2286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14</a:t>
            </a:r>
            <a:endParaRPr lang="en-US" sz="2400" u="sng" dirty="0"/>
          </a:p>
        </p:txBody>
      </p:sp>
      <p:sp>
        <p:nvSpPr>
          <p:cNvPr id="3" name="Content Placeholder 2"/>
          <p:cNvSpPr>
            <a:spLocks noGrp="1"/>
          </p:cNvSpPr>
          <p:nvPr>
            <p:ph idx="1"/>
          </p:nvPr>
        </p:nvSpPr>
        <p:spPr>
          <a:xfrm>
            <a:off x="214282" y="500042"/>
            <a:ext cx="9286940" cy="6786610"/>
          </a:xfrm>
        </p:spPr>
        <p:txBody>
          <a:bodyPr>
            <a:noAutofit/>
          </a:bodyPr>
          <a:lstStyle/>
          <a:p>
            <a:pPr algn="just">
              <a:buNone/>
            </a:pPr>
            <a:endParaRPr lang="en-US" sz="2200" u="sng" dirty="0" smtClean="0"/>
          </a:p>
          <a:p>
            <a:pPr algn="just"/>
            <a:r>
              <a:rPr lang="en-US" sz="2200" b="1" u="sng" dirty="0" smtClean="0"/>
              <a:t>AIM:- </a:t>
            </a:r>
            <a:r>
              <a:rPr lang="en-US" sz="2200" dirty="0" smtClean="0"/>
              <a:t>Write a program to perform multiplication of two 8-bit numbers.</a:t>
            </a:r>
          </a:p>
          <a:p>
            <a:pPr algn="just"/>
            <a:endParaRPr lang="en-US" sz="2200" dirty="0" smtClean="0"/>
          </a:p>
          <a:p>
            <a:r>
              <a:rPr lang="en-US" sz="2200" b="1" u="sng" dirty="0" smtClean="0"/>
              <a:t>THEORY:- </a:t>
            </a:r>
          </a:p>
          <a:p>
            <a:pPr marL="457200" indent="-457200">
              <a:buFont typeface="+mj-lt"/>
              <a:buAutoNum type="arabicPeriod"/>
            </a:pPr>
            <a:r>
              <a:rPr lang="en-US" sz="2200" dirty="0" smtClean="0"/>
              <a:t>Get the 1</a:t>
            </a:r>
            <a:r>
              <a:rPr lang="en-US" sz="2200" baseline="30000" dirty="0" smtClean="0"/>
              <a:t>st</a:t>
            </a:r>
            <a:r>
              <a:rPr lang="en-US" sz="2200" dirty="0" smtClean="0"/>
              <a:t> 8 bit numbers</a:t>
            </a:r>
          </a:p>
          <a:p>
            <a:pPr marL="457200" indent="-457200">
              <a:buFont typeface="+mj-lt"/>
              <a:buAutoNum type="arabicPeriod"/>
            </a:pPr>
            <a:r>
              <a:rPr lang="en-US" sz="2200" dirty="0" smtClean="0"/>
              <a:t>Move the 1</a:t>
            </a:r>
            <a:r>
              <a:rPr lang="en-US" sz="2200" baseline="30000" dirty="0" smtClean="0"/>
              <a:t>st</a:t>
            </a:r>
            <a:r>
              <a:rPr lang="en-US" sz="2200" dirty="0" smtClean="0"/>
              <a:t> 8it number to register ‘B’</a:t>
            </a:r>
          </a:p>
          <a:p>
            <a:pPr marL="457200" indent="-457200">
              <a:buFont typeface="+mj-lt"/>
              <a:buAutoNum type="arabicPeriod"/>
            </a:pPr>
            <a:r>
              <a:rPr lang="en-US" sz="2200" dirty="0" smtClean="0"/>
              <a:t>Get the 2</a:t>
            </a:r>
            <a:r>
              <a:rPr lang="en-US" sz="2200" baseline="30000" dirty="0" smtClean="0"/>
              <a:t>nd</a:t>
            </a:r>
            <a:r>
              <a:rPr lang="en-US" sz="2200" dirty="0" smtClean="0"/>
              <a:t> 8 bit number</a:t>
            </a:r>
          </a:p>
          <a:p>
            <a:pPr marL="457200" indent="-457200">
              <a:buFont typeface="+mj-lt"/>
              <a:buAutoNum type="arabicPeriod"/>
            </a:pPr>
            <a:r>
              <a:rPr lang="en-US" sz="2200" dirty="0" smtClean="0"/>
              <a:t>Move the 2</a:t>
            </a:r>
            <a:r>
              <a:rPr lang="en-US" sz="2200" baseline="30000" dirty="0" smtClean="0"/>
              <a:t>nd</a:t>
            </a:r>
            <a:r>
              <a:rPr lang="en-US" sz="2200" dirty="0" smtClean="0"/>
              <a:t> 8 bit number to register ‘C’</a:t>
            </a:r>
          </a:p>
          <a:p>
            <a:pPr marL="457200" indent="-457200">
              <a:buFont typeface="+mj-lt"/>
              <a:buAutoNum type="arabicPeriod"/>
            </a:pPr>
            <a:r>
              <a:rPr lang="en-US" sz="2200" dirty="0" err="1" smtClean="0"/>
              <a:t>Intialise</a:t>
            </a:r>
            <a:r>
              <a:rPr lang="en-US" sz="2200" dirty="0" smtClean="0"/>
              <a:t> the accumulator as zero</a:t>
            </a:r>
          </a:p>
          <a:p>
            <a:pPr marL="457200" indent="-457200">
              <a:buFont typeface="+mj-lt"/>
              <a:buAutoNum type="arabicPeriod"/>
            </a:pPr>
            <a:r>
              <a:rPr lang="en-US" sz="2200" dirty="0" err="1" smtClean="0"/>
              <a:t>Intialise</a:t>
            </a:r>
            <a:r>
              <a:rPr lang="en-US" sz="2200" dirty="0" smtClean="0"/>
              <a:t> the carry as zero</a:t>
            </a:r>
          </a:p>
          <a:p>
            <a:pPr marL="457200" indent="-457200">
              <a:buFont typeface="+mj-lt"/>
              <a:buAutoNum type="arabicPeriod"/>
            </a:pPr>
            <a:r>
              <a:rPr lang="en-US" sz="2200" dirty="0" smtClean="0"/>
              <a:t>Add both register ‘B’ value as accumulator</a:t>
            </a:r>
          </a:p>
          <a:p>
            <a:pPr marL="457200" indent="-457200">
              <a:buFont typeface="+mj-lt"/>
              <a:buAutoNum type="arabicPeriod"/>
            </a:pPr>
            <a:r>
              <a:rPr lang="en-US" sz="2200" dirty="0" smtClean="0"/>
              <a:t>Jump on if no carry</a:t>
            </a:r>
          </a:p>
          <a:p>
            <a:pPr marL="457200" indent="-457200">
              <a:buFont typeface="+mj-lt"/>
              <a:buAutoNum type="arabicPeriod"/>
            </a:pPr>
            <a:r>
              <a:rPr lang="en-US" sz="2200" dirty="0" smtClean="0"/>
              <a:t>Increment carry by 1 if there is carry.</a:t>
            </a:r>
          </a:p>
          <a:p>
            <a:pPr marL="457200" indent="-457200">
              <a:buFont typeface="+mj-lt"/>
              <a:buAutoNum type="arabicPeriod"/>
            </a:pPr>
            <a:r>
              <a:rPr lang="en-US" sz="2200" dirty="0" smtClean="0"/>
              <a:t>Decrement the 2</a:t>
            </a:r>
            <a:r>
              <a:rPr lang="en-US" sz="2200" baseline="30000" dirty="0" smtClean="0"/>
              <a:t>nd</a:t>
            </a:r>
            <a:r>
              <a:rPr lang="en-US" sz="2200" dirty="0" smtClean="0"/>
              <a:t> value and repeat from step 8, till the 2</a:t>
            </a:r>
            <a:r>
              <a:rPr lang="en-US" sz="2200" baseline="30000" dirty="0" smtClean="0"/>
              <a:t>nd </a:t>
            </a:r>
            <a:r>
              <a:rPr lang="en-US" sz="2200" dirty="0" smtClean="0"/>
              <a:t> value becomes zero.</a:t>
            </a:r>
          </a:p>
          <a:p>
            <a:pPr marL="457200" indent="-457200">
              <a:buFont typeface="+mj-lt"/>
              <a:buAutoNum type="arabicPeriod"/>
            </a:pPr>
            <a:endParaRPr lang="en-US" sz="22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571480"/>
            <a:ext cx="7786742" cy="2195473"/>
          </a:xfrm>
          <a:prstGeom prst="rect">
            <a:avLst/>
          </a:prstGeom>
        </p:spPr>
        <p:txBody>
          <a:bodyPr wrap="square">
            <a:spAutoFit/>
          </a:bodyPr>
          <a:lstStyle/>
          <a:p>
            <a:pPr marL="457200" indent="-457200"/>
            <a:r>
              <a:rPr lang="en-US" sz="2200" baseline="30000" dirty="0" smtClean="0"/>
              <a:t>.</a:t>
            </a:r>
          </a:p>
          <a:p>
            <a:pPr marL="457200" indent="-457200"/>
            <a:r>
              <a:rPr lang="en-US" sz="2200" dirty="0" smtClean="0"/>
              <a:t>11. Store the multiplied value in accumulator.</a:t>
            </a:r>
          </a:p>
          <a:p>
            <a:pPr marL="457200" indent="-457200"/>
            <a:r>
              <a:rPr lang="en-US" sz="2200" dirty="0" smtClean="0"/>
              <a:t>12.  Move the carry value to accumulator’</a:t>
            </a:r>
          </a:p>
          <a:p>
            <a:pPr marL="457200" indent="-457200"/>
            <a:r>
              <a:rPr lang="en-US" sz="2200" dirty="0" smtClean="0"/>
              <a:t>13. Store the carry value in accumulator</a:t>
            </a:r>
          </a:p>
          <a:p>
            <a:pPr marL="457200" indent="-457200">
              <a:buNone/>
            </a:pPr>
            <a:endParaRPr lang="en-US" dirty="0" smtClean="0"/>
          </a:p>
          <a:p>
            <a:pPr>
              <a:buNone/>
            </a:pPr>
            <a:endParaRPr lang="en-US" dirty="0" smtClean="0"/>
          </a:p>
          <a:p>
            <a:pPr algn="just">
              <a:buNone/>
            </a:pPr>
            <a:r>
              <a:rPr lang="en-US" dirty="0" smtClean="0"/>
              <a:t>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1" y="357164"/>
          <a:ext cx="8715437" cy="5934987"/>
        </p:xfrm>
        <a:graphic>
          <a:graphicData uri="http://schemas.openxmlformats.org/drawingml/2006/table">
            <a:tbl>
              <a:tblPr/>
              <a:tblGrid>
                <a:gridCol w="1145779"/>
                <a:gridCol w="1202129"/>
                <a:gridCol w="319315"/>
                <a:gridCol w="1521445"/>
                <a:gridCol w="169050"/>
                <a:gridCol w="1521445"/>
                <a:gridCol w="169050"/>
                <a:gridCol w="582281"/>
                <a:gridCol w="638631"/>
                <a:gridCol w="957946"/>
                <a:gridCol w="488366"/>
              </a:tblGrid>
              <a:tr h="275804">
                <a:tc>
                  <a:txBody>
                    <a:bodyPr/>
                    <a:lstStyle/>
                    <a:p>
                      <a:pPr marL="114300" algn="ctr">
                        <a:lnSpc>
                          <a:spcPct val="115000"/>
                        </a:lnSpc>
                        <a:spcAft>
                          <a:spcPts val="0"/>
                        </a:spcAft>
                      </a:pPr>
                      <a:r>
                        <a:rPr lang="en-US" sz="1600" b="1" dirty="0">
                          <a:latin typeface="Times New Roman"/>
                          <a:ea typeface="Times New Roman"/>
                          <a:cs typeface="Times New Roman"/>
                        </a:rPr>
                        <a:t>Address</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00">
                        <a:lnSpc>
                          <a:spcPct val="115000"/>
                        </a:lnSpc>
                        <a:spcAft>
                          <a:spcPts val="0"/>
                        </a:spcAft>
                      </a:pPr>
                      <a:r>
                        <a:rPr lang="en-US" sz="1600" b="1">
                          <a:latin typeface="Times New Roman"/>
                          <a:ea typeface="Times New Roman"/>
                          <a:cs typeface="Times New Roman"/>
                        </a:rPr>
                        <a:t>Label</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ct val="115000"/>
                        </a:lnSpc>
                        <a:spcAft>
                          <a:spcPts val="0"/>
                        </a:spcAft>
                      </a:pPr>
                      <a:r>
                        <a:rPr lang="en-US" sz="1600" b="1">
                          <a:latin typeface="Times New Roman"/>
                          <a:ea typeface="Times New Roman"/>
                          <a:cs typeface="Times New Roman"/>
                        </a:rPr>
                        <a:t>Mnemonics</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600" b="1">
                          <a:latin typeface="Times New Roman"/>
                          <a:ea typeface="Times New Roman"/>
                          <a:cs typeface="Times New Roman"/>
                        </a:rPr>
                        <a:t>Hex Code</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88900">
                        <a:lnSpc>
                          <a:spcPct val="115000"/>
                        </a:lnSpc>
                        <a:spcAft>
                          <a:spcPts val="0"/>
                        </a:spcAft>
                      </a:pPr>
                      <a:r>
                        <a:rPr lang="en-US" sz="1600" b="1" dirty="0">
                          <a:latin typeface="Times New Roman"/>
                          <a:ea typeface="Times New Roman"/>
                          <a:cs typeface="Times New Roman"/>
                        </a:rPr>
                        <a:t>Comments</a:t>
                      </a:r>
                      <a:endParaRPr lang="en-US" sz="16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0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887">
                <a:tc>
                  <a:txBody>
                    <a:bodyPr/>
                    <a:lstStyle/>
                    <a:p>
                      <a:pPr algn="ctr">
                        <a:lnSpc>
                          <a:spcPts val="1290"/>
                        </a:lnSpc>
                        <a:spcAft>
                          <a:spcPts val="0"/>
                        </a:spcAft>
                      </a:pPr>
                      <a:r>
                        <a:rPr lang="en-US" sz="1400" dirty="0">
                          <a:latin typeface="Times New Roman"/>
                          <a:ea typeface="Times New Roman"/>
                          <a:cs typeface="Times New Roman"/>
                        </a:rPr>
                        <a:t>4100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290"/>
                        </a:lnSpc>
                        <a:spcAft>
                          <a:spcPts val="0"/>
                        </a:spcAft>
                      </a:pPr>
                      <a:r>
                        <a:rPr lang="en-US" sz="1400">
                          <a:latin typeface="Times New Roman"/>
                          <a:ea typeface="Times New Roman"/>
                          <a:cs typeface="Times New Roman"/>
                        </a:rPr>
                        <a:t>LDA 4500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290"/>
                        </a:lnSpc>
                        <a:spcAft>
                          <a:spcPts val="0"/>
                        </a:spcAft>
                      </a:pPr>
                      <a:r>
                        <a:rPr lang="en-US" sz="1400" dirty="0" smtClean="0">
                          <a:latin typeface="Times New Roman"/>
                          <a:ea typeface="Times New Roman"/>
                          <a:cs typeface="Times New Roman"/>
                        </a:rPr>
                        <a:t>3A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nSpc>
                          <a:spcPts val="1290"/>
                        </a:lnSpc>
                        <a:spcAft>
                          <a:spcPts val="0"/>
                        </a:spcAft>
                      </a:pPr>
                      <a:r>
                        <a:rPr lang="en-US" sz="1400" dirty="0">
                          <a:latin typeface="Times New Roman"/>
                          <a:ea typeface="Times New Roman"/>
                          <a:cs typeface="Times New Roman"/>
                        </a:rPr>
                        <a:t>Load the first 8 bit number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887">
                <a:tc>
                  <a:txBody>
                    <a:bodyPr/>
                    <a:lstStyle/>
                    <a:p>
                      <a:pPr algn="ctr">
                        <a:lnSpc>
                          <a:spcPts val="1290"/>
                        </a:lnSpc>
                        <a:spcAft>
                          <a:spcPts val="0"/>
                        </a:spcAft>
                      </a:pPr>
                      <a:r>
                        <a:rPr lang="en-US" sz="1400" dirty="0" smtClean="0">
                          <a:latin typeface="Calibri"/>
                          <a:ea typeface="Times New Roman"/>
                          <a:cs typeface="Times New Roman"/>
                        </a:rPr>
                        <a:t>4101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29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290"/>
                        </a:lnSpc>
                        <a:spcAft>
                          <a:spcPts val="0"/>
                        </a:spcAft>
                      </a:pPr>
                      <a:r>
                        <a:rPr lang="en-US" sz="1400" dirty="0" smtClean="0">
                          <a:latin typeface="Calibri"/>
                          <a:ea typeface="Times New Roman"/>
                          <a:cs typeface="Times New Roman"/>
                        </a:rPr>
                        <a:t>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nSpc>
                          <a:spcPts val="129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887">
                <a:tc>
                  <a:txBody>
                    <a:bodyPr/>
                    <a:lstStyle/>
                    <a:p>
                      <a:pPr algn="ctr">
                        <a:lnSpc>
                          <a:spcPts val="1290"/>
                        </a:lnSpc>
                        <a:spcAft>
                          <a:spcPts val="0"/>
                        </a:spcAft>
                      </a:pPr>
                      <a:r>
                        <a:rPr lang="en-US" sz="1400" dirty="0" smtClean="0">
                          <a:latin typeface="Calibri"/>
                          <a:ea typeface="Times New Roman"/>
                          <a:cs typeface="Times New Roman"/>
                        </a:rPr>
                        <a:t>4102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29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290"/>
                        </a:lnSpc>
                        <a:spcAft>
                          <a:spcPts val="0"/>
                        </a:spcAft>
                      </a:pPr>
                      <a:r>
                        <a:rPr lang="en-US" sz="1400" dirty="0" smtClean="0">
                          <a:latin typeface="Calibri"/>
                          <a:ea typeface="Times New Roman"/>
                          <a:cs typeface="Times New Roman"/>
                        </a:rPr>
                        <a:t>45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nSpc>
                          <a:spcPts val="129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1792">
                <a:tc>
                  <a:txBody>
                    <a:bodyPr/>
                    <a:lstStyle/>
                    <a:p>
                      <a:pPr algn="ctr">
                        <a:lnSpc>
                          <a:spcPts val="1300"/>
                        </a:lnSpc>
                        <a:spcAft>
                          <a:spcPts val="0"/>
                        </a:spcAft>
                      </a:pPr>
                      <a:r>
                        <a:rPr lang="en-US" sz="1400" dirty="0">
                          <a:latin typeface="Times New Roman"/>
                          <a:ea typeface="Times New Roman"/>
                          <a:cs typeface="Times New Roman"/>
                        </a:rPr>
                        <a:t>4103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a:latin typeface="Times New Roman"/>
                          <a:ea typeface="Times New Roman"/>
                          <a:cs typeface="Times New Roman"/>
                        </a:rPr>
                        <a:t>MOV B,A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a:latin typeface="Times New Roman"/>
                          <a:ea typeface="Times New Roman"/>
                          <a:cs typeface="Times New Roman"/>
                        </a:rPr>
                        <a:t>47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marL="50800">
                        <a:lnSpc>
                          <a:spcPts val="1480"/>
                        </a:lnSpc>
                        <a:spcAft>
                          <a:spcPts val="0"/>
                        </a:spcAft>
                      </a:pPr>
                      <a:r>
                        <a:rPr lang="en-US" sz="1400">
                          <a:latin typeface="Times New Roman"/>
                          <a:ea typeface="Times New Roman"/>
                          <a:cs typeface="Times New Roman"/>
                        </a:rPr>
                        <a:t>Move  the  1</a:t>
                      </a:r>
                      <a:r>
                        <a:rPr lang="en-US" sz="1400" baseline="30000">
                          <a:latin typeface="Times New Roman"/>
                          <a:ea typeface="Times New Roman"/>
                          <a:cs typeface="Times New Roman"/>
                        </a:rPr>
                        <a:t>st</a:t>
                      </a:r>
                      <a:r>
                        <a:rPr lang="en-US" sz="1400">
                          <a:latin typeface="Times New Roman"/>
                          <a:ea typeface="Times New Roman"/>
                          <a:cs typeface="Times New Roman"/>
                        </a:rPr>
                        <a:t>  8  bit  data  to</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603">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50800">
                        <a:lnSpc>
                          <a:spcPts val="1195"/>
                        </a:lnSpc>
                        <a:spcAft>
                          <a:spcPts val="0"/>
                        </a:spcAft>
                      </a:pPr>
                      <a:r>
                        <a:rPr lang="en-US" sz="1400" dirty="0">
                          <a:latin typeface="Times New Roman"/>
                          <a:ea typeface="Times New Roman"/>
                          <a:cs typeface="Times New Roman"/>
                        </a:rPr>
                        <a:t>register ‘B’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72339">
                <a:tc>
                  <a:txBody>
                    <a:bodyPr/>
                    <a:lstStyle/>
                    <a:p>
                      <a:pPr algn="ctr">
                        <a:lnSpc>
                          <a:spcPts val="1310"/>
                        </a:lnSpc>
                        <a:spcAft>
                          <a:spcPts val="0"/>
                        </a:spcAft>
                      </a:pPr>
                      <a:r>
                        <a:rPr lang="en-US" sz="1400">
                          <a:latin typeface="Times New Roman"/>
                          <a:ea typeface="Times New Roman"/>
                          <a:cs typeface="Times New Roman"/>
                        </a:rPr>
                        <a:t>4104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10"/>
                        </a:lnSpc>
                        <a:spcAft>
                          <a:spcPts val="0"/>
                        </a:spcAft>
                      </a:pPr>
                      <a:r>
                        <a:rPr lang="en-US" sz="1400">
                          <a:latin typeface="Times New Roman"/>
                          <a:ea typeface="Times New Roman"/>
                          <a:cs typeface="Times New Roman"/>
                        </a:rPr>
                        <a:t>LDA 4501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10"/>
                        </a:lnSpc>
                        <a:spcAft>
                          <a:spcPts val="0"/>
                        </a:spcAft>
                      </a:pPr>
                      <a:r>
                        <a:rPr lang="en-US" sz="1400" dirty="0" smtClean="0">
                          <a:latin typeface="Times New Roman"/>
                          <a:ea typeface="Times New Roman"/>
                          <a:cs typeface="Times New Roman"/>
                        </a:rPr>
                        <a:t>3A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nSpc>
                          <a:spcPts val="1360"/>
                        </a:lnSpc>
                        <a:spcAft>
                          <a:spcPts val="0"/>
                        </a:spcAft>
                      </a:pPr>
                      <a:r>
                        <a:rPr lang="en-US" sz="1400">
                          <a:latin typeface="Times New Roman"/>
                          <a:ea typeface="Times New Roman"/>
                          <a:cs typeface="Times New Roman"/>
                        </a:rPr>
                        <a:t>Load the 2</a:t>
                      </a:r>
                      <a:r>
                        <a:rPr lang="en-US" sz="1400" baseline="30000">
                          <a:latin typeface="Times New Roman"/>
                          <a:ea typeface="Times New Roman"/>
                          <a:cs typeface="Times New Roman"/>
                        </a:rPr>
                        <a:t>nd</a:t>
                      </a:r>
                      <a:r>
                        <a:rPr lang="en-US" sz="1400">
                          <a:latin typeface="Times New Roman"/>
                          <a:ea typeface="Times New Roman"/>
                          <a:cs typeface="Times New Roman"/>
                        </a:rPr>
                        <a:t> 16 it number</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2339">
                <a:tc>
                  <a:txBody>
                    <a:bodyPr/>
                    <a:lstStyle/>
                    <a:p>
                      <a:pPr algn="ctr">
                        <a:lnSpc>
                          <a:spcPts val="1310"/>
                        </a:lnSpc>
                        <a:spcAft>
                          <a:spcPts val="0"/>
                        </a:spcAft>
                      </a:pPr>
                      <a:r>
                        <a:rPr lang="en-US" sz="1400" dirty="0" smtClean="0">
                          <a:latin typeface="Calibri"/>
                          <a:ea typeface="Times New Roman"/>
                          <a:cs typeface="Times New Roman"/>
                        </a:rPr>
                        <a:t>4105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1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10"/>
                        </a:lnSpc>
                        <a:spcAft>
                          <a:spcPts val="0"/>
                        </a:spcAft>
                      </a:pPr>
                      <a:r>
                        <a:rPr lang="en-US" sz="1400" dirty="0" smtClean="0">
                          <a:latin typeface="Calibri"/>
                          <a:ea typeface="Times New Roman"/>
                          <a:cs typeface="Times New Roman"/>
                        </a:rPr>
                        <a:t>01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nSpc>
                          <a:spcPts val="136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2339">
                <a:tc>
                  <a:txBody>
                    <a:bodyPr/>
                    <a:lstStyle/>
                    <a:p>
                      <a:pPr algn="ctr">
                        <a:lnSpc>
                          <a:spcPts val="1310"/>
                        </a:lnSpc>
                        <a:spcAft>
                          <a:spcPts val="0"/>
                        </a:spcAft>
                      </a:pPr>
                      <a:r>
                        <a:rPr lang="en-US" sz="1400" dirty="0" smtClean="0">
                          <a:latin typeface="Calibri"/>
                          <a:ea typeface="Times New Roman"/>
                          <a:cs typeface="Times New Roman"/>
                        </a:rPr>
                        <a:t>4106</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1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10"/>
                        </a:lnSpc>
                        <a:spcAft>
                          <a:spcPts val="0"/>
                        </a:spcAft>
                      </a:pPr>
                      <a:r>
                        <a:rPr lang="en-US" sz="1400" dirty="0" smtClean="0">
                          <a:latin typeface="Calibri"/>
                          <a:ea typeface="Times New Roman"/>
                          <a:cs typeface="Times New Roman"/>
                        </a:rPr>
                        <a:t>45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nSpc>
                          <a:spcPts val="136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1792">
                <a:tc>
                  <a:txBody>
                    <a:bodyPr/>
                    <a:lstStyle/>
                    <a:p>
                      <a:pPr algn="ctr">
                        <a:lnSpc>
                          <a:spcPts val="1275"/>
                        </a:lnSpc>
                        <a:spcAft>
                          <a:spcPts val="0"/>
                        </a:spcAft>
                      </a:pPr>
                      <a:r>
                        <a:rPr lang="en-US" sz="1400">
                          <a:latin typeface="Times New Roman"/>
                          <a:ea typeface="Times New Roman"/>
                          <a:cs typeface="Times New Roman"/>
                        </a:rPr>
                        <a:t>4107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275"/>
                        </a:lnSpc>
                        <a:spcAft>
                          <a:spcPts val="0"/>
                        </a:spcAft>
                      </a:pPr>
                      <a:r>
                        <a:rPr lang="en-US" sz="1400">
                          <a:latin typeface="Times New Roman"/>
                          <a:ea typeface="Times New Roman"/>
                          <a:cs typeface="Times New Roman"/>
                        </a:rPr>
                        <a:t>MOV C,A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275"/>
                        </a:lnSpc>
                        <a:spcAft>
                          <a:spcPts val="0"/>
                        </a:spcAft>
                      </a:pPr>
                      <a:r>
                        <a:rPr lang="en-US" sz="1400">
                          <a:latin typeface="Times New Roman"/>
                          <a:ea typeface="Times New Roman"/>
                          <a:cs typeface="Times New Roman"/>
                        </a:rPr>
                        <a:t>4F</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marL="50800">
                        <a:lnSpc>
                          <a:spcPts val="1455"/>
                        </a:lnSpc>
                        <a:spcAft>
                          <a:spcPts val="0"/>
                        </a:spcAft>
                      </a:pPr>
                      <a:r>
                        <a:rPr lang="en-US" sz="1400">
                          <a:latin typeface="Times New Roman"/>
                          <a:ea typeface="Times New Roman"/>
                          <a:cs typeface="Times New Roman"/>
                        </a:rPr>
                        <a:t>Move the 2</a:t>
                      </a:r>
                      <a:r>
                        <a:rPr lang="en-US" sz="1400" baseline="30000">
                          <a:latin typeface="Times New Roman"/>
                          <a:ea typeface="Times New Roman"/>
                          <a:cs typeface="Times New Roman"/>
                        </a:rPr>
                        <a:t>nd</a:t>
                      </a:r>
                      <a:r>
                        <a:rPr lang="en-US" sz="1400">
                          <a:latin typeface="Times New Roman"/>
                          <a:ea typeface="Times New Roman"/>
                          <a:cs typeface="Times New Roman"/>
                        </a:rPr>
                        <a:t>  8 bit data to</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603">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50800">
                        <a:lnSpc>
                          <a:spcPts val="1195"/>
                        </a:lnSpc>
                        <a:spcAft>
                          <a:spcPts val="0"/>
                        </a:spcAft>
                      </a:pPr>
                      <a:r>
                        <a:rPr lang="en-US" sz="1400" dirty="0" smtClean="0">
                          <a:latin typeface="Times New Roman"/>
                          <a:ea typeface="Times New Roman"/>
                          <a:cs typeface="Times New Roman"/>
                        </a:rPr>
                        <a:t>register </a:t>
                      </a:r>
                      <a:r>
                        <a:rPr lang="en-US" sz="1400" dirty="0">
                          <a:latin typeface="Times New Roman"/>
                          <a:ea typeface="Times New Roman"/>
                          <a:cs typeface="Times New Roman"/>
                        </a:rPr>
                        <a:t>‘C’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52887">
                <a:tc>
                  <a:txBody>
                    <a:bodyPr/>
                    <a:lstStyle/>
                    <a:p>
                      <a:pPr algn="ctr">
                        <a:lnSpc>
                          <a:spcPts val="1300"/>
                        </a:lnSpc>
                        <a:spcAft>
                          <a:spcPts val="0"/>
                        </a:spcAft>
                      </a:pPr>
                      <a:r>
                        <a:rPr lang="en-US" sz="1400">
                          <a:latin typeface="Times New Roman"/>
                          <a:ea typeface="Times New Roman"/>
                          <a:cs typeface="Times New Roman"/>
                        </a:rPr>
                        <a:t>4108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a:latin typeface="Times New Roman"/>
                          <a:ea typeface="Times New Roman"/>
                          <a:cs typeface="Times New Roman"/>
                        </a:rPr>
                        <a:t>MVI A, 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dirty="0" smtClean="0">
                          <a:latin typeface="Times New Roman"/>
                          <a:ea typeface="Times New Roman"/>
                          <a:cs typeface="Times New Roman"/>
                        </a:rPr>
                        <a:t>3E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marL="50800">
                        <a:lnSpc>
                          <a:spcPts val="1300"/>
                        </a:lnSpc>
                        <a:spcAft>
                          <a:spcPts val="0"/>
                        </a:spcAft>
                      </a:pPr>
                      <a:r>
                        <a:rPr lang="en-US" sz="1400">
                          <a:latin typeface="Times New Roman"/>
                          <a:ea typeface="Times New Roman"/>
                          <a:cs typeface="Times New Roman"/>
                        </a:rPr>
                        <a:t>Intialise the accumulator as</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804">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marL="50800">
                        <a:lnSpc>
                          <a:spcPct val="115000"/>
                        </a:lnSpc>
                        <a:spcAft>
                          <a:spcPts val="0"/>
                        </a:spcAft>
                      </a:pPr>
                      <a:r>
                        <a:rPr lang="en-US" sz="1400">
                          <a:latin typeface="Times New Roman"/>
                          <a:ea typeface="Times New Roman"/>
                          <a:cs typeface="Times New Roman"/>
                        </a:rPr>
                        <a:t>zero</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75804">
                <a:tc>
                  <a:txBody>
                    <a:bodyPr/>
                    <a:lstStyle/>
                    <a:p>
                      <a:pPr algn="ctr">
                        <a:lnSpc>
                          <a:spcPct val="115000"/>
                        </a:lnSpc>
                        <a:spcAft>
                          <a:spcPts val="0"/>
                        </a:spcAft>
                      </a:pPr>
                      <a:r>
                        <a:rPr lang="en-US" sz="1400" dirty="0" smtClean="0">
                          <a:latin typeface="Times New Roman"/>
                          <a:ea typeface="Times New Roman"/>
                          <a:cs typeface="Times New Roman"/>
                        </a:rPr>
                        <a:t>4109</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00</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24">
                <a:tc>
                  <a:txBody>
                    <a:bodyPr/>
                    <a:lstStyle/>
                    <a:p>
                      <a:pPr algn="ctr">
                        <a:lnSpc>
                          <a:spcPts val="1300"/>
                        </a:lnSpc>
                        <a:spcAft>
                          <a:spcPts val="0"/>
                        </a:spcAft>
                      </a:pPr>
                      <a:r>
                        <a:rPr lang="en-US" sz="1400">
                          <a:latin typeface="Times New Roman"/>
                          <a:ea typeface="Times New Roman"/>
                          <a:cs typeface="Times New Roman"/>
                        </a:rPr>
                        <a:t>410A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400" dirty="0">
                          <a:latin typeface="Times New Roman"/>
                          <a:ea typeface="Times New Roman"/>
                          <a:cs typeface="Times New Roman"/>
                        </a:rPr>
                        <a:t>MVI D, 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smtClean="0">
                          <a:latin typeface="Times New Roman"/>
                          <a:ea typeface="Times New Roman"/>
                          <a:cs typeface="Times New Roman"/>
                        </a:rPr>
                        <a:t>16</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nSpc>
                          <a:spcPts val="1300"/>
                        </a:lnSpc>
                        <a:spcAft>
                          <a:spcPts val="0"/>
                        </a:spcAft>
                      </a:pPr>
                      <a:r>
                        <a:rPr lang="en-US" sz="1400">
                          <a:latin typeface="Times New Roman"/>
                          <a:ea typeface="Times New Roman"/>
                          <a:cs typeface="Times New Roman"/>
                        </a:rPr>
                        <a:t>Intialise the carry as zero</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24">
                <a:tc>
                  <a:txBody>
                    <a:bodyPr/>
                    <a:lstStyle/>
                    <a:p>
                      <a:pPr algn="ctr">
                        <a:lnSpc>
                          <a:spcPts val="1300"/>
                        </a:lnSpc>
                        <a:spcAft>
                          <a:spcPts val="0"/>
                        </a:spcAft>
                      </a:pPr>
                      <a:r>
                        <a:rPr lang="en-US" sz="1400" dirty="0" smtClean="0">
                          <a:latin typeface="Calibri"/>
                          <a:ea typeface="Times New Roman"/>
                          <a:cs typeface="Times New Roman"/>
                        </a:rPr>
                        <a:t>410B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smtClean="0">
                          <a:latin typeface="Calibri"/>
                          <a:ea typeface="Times New Roman"/>
                          <a:cs typeface="Times New Roman"/>
                        </a:rPr>
                        <a:t>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nSpc>
                          <a:spcPts val="13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887">
                <a:tc>
                  <a:txBody>
                    <a:bodyPr/>
                    <a:lstStyle/>
                    <a:p>
                      <a:pPr algn="ctr">
                        <a:lnSpc>
                          <a:spcPts val="1305"/>
                        </a:lnSpc>
                        <a:spcAft>
                          <a:spcPts val="0"/>
                        </a:spcAft>
                      </a:pPr>
                      <a:r>
                        <a:rPr lang="en-US" sz="1400">
                          <a:latin typeface="Times New Roman"/>
                          <a:ea typeface="Times New Roman"/>
                          <a:cs typeface="Times New Roman"/>
                        </a:rPr>
                        <a:t>410C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12700" algn="ctr">
                        <a:lnSpc>
                          <a:spcPts val="1305"/>
                        </a:lnSpc>
                        <a:spcAft>
                          <a:spcPts val="0"/>
                        </a:spcAft>
                      </a:pPr>
                      <a:r>
                        <a:rPr lang="en-US" sz="1400" dirty="0">
                          <a:latin typeface="Times New Roman"/>
                          <a:ea typeface="Times New Roman"/>
                          <a:cs typeface="Times New Roman"/>
                        </a:rPr>
                        <a:t>ADD 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5"/>
                        </a:lnSpc>
                        <a:spcAft>
                          <a:spcPts val="0"/>
                        </a:spcAft>
                      </a:pPr>
                      <a:r>
                        <a:rPr lang="en-US" sz="1400">
                          <a:latin typeface="Times New Roman"/>
                          <a:ea typeface="Times New Roman"/>
                          <a:cs typeface="Times New Roman"/>
                        </a:rPr>
                        <a:t>80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marL="50800">
                        <a:lnSpc>
                          <a:spcPts val="1305"/>
                        </a:lnSpc>
                        <a:spcAft>
                          <a:spcPts val="0"/>
                        </a:spcAft>
                      </a:pPr>
                      <a:r>
                        <a:rPr lang="en-US" sz="1400">
                          <a:latin typeface="Times New Roman"/>
                          <a:ea typeface="Times New Roman"/>
                          <a:cs typeface="Times New Roman"/>
                        </a:rPr>
                        <a:t>Add the contents of ‘B’ and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804">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50800">
                        <a:lnSpc>
                          <a:spcPct val="115000"/>
                        </a:lnSpc>
                        <a:spcAft>
                          <a:spcPts val="0"/>
                        </a:spcAft>
                      </a:pPr>
                      <a:r>
                        <a:rPr lang="en-US" sz="1400">
                          <a:latin typeface="Times New Roman"/>
                          <a:ea typeface="Times New Roman"/>
                          <a:cs typeface="Times New Roman"/>
                        </a:rPr>
                        <a:t>accumulator</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68449">
                <a:tc>
                  <a:txBody>
                    <a:bodyPr/>
                    <a:lstStyle/>
                    <a:p>
                      <a:pPr algn="ctr">
                        <a:lnSpc>
                          <a:spcPts val="1300"/>
                        </a:lnSpc>
                        <a:spcAft>
                          <a:spcPts val="0"/>
                        </a:spcAft>
                      </a:pPr>
                      <a:r>
                        <a:rPr lang="en-US" sz="1400">
                          <a:latin typeface="Times New Roman"/>
                          <a:ea typeface="Times New Roman"/>
                          <a:cs typeface="Times New Roman"/>
                        </a:rPr>
                        <a:t>410D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400" dirty="0">
                          <a:latin typeface="Times New Roman"/>
                          <a:ea typeface="Times New Roman"/>
                          <a:cs typeface="Times New Roman"/>
                        </a:rPr>
                        <a:t>INC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D2 11, 41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nSpc>
                          <a:spcPts val="1300"/>
                        </a:lnSpc>
                        <a:spcAft>
                          <a:spcPts val="0"/>
                        </a:spcAft>
                      </a:pPr>
                      <a:r>
                        <a:rPr lang="en-US" sz="1400">
                          <a:latin typeface="Times New Roman"/>
                          <a:ea typeface="Times New Roman"/>
                          <a:cs typeface="Times New Roman"/>
                        </a:rPr>
                        <a:t>Jump if no carry</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449">
                <a:tc>
                  <a:txBody>
                    <a:bodyPr/>
                    <a:lstStyle/>
                    <a:p>
                      <a:pPr algn="ctr">
                        <a:lnSpc>
                          <a:spcPts val="1310"/>
                        </a:lnSpc>
                        <a:spcAft>
                          <a:spcPts val="0"/>
                        </a:spcAft>
                      </a:pPr>
                      <a:r>
                        <a:rPr lang="en-US" sz="1400">
                          <a:latin typeface="Times New Roman"/>
                          <a:ea typeface="Times New Roman"/>
                          <a:cs typeface="Times New Roman"/>
                        </a:rPr>
                        <a:t>4110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10"/>
                        </a:lnSpc>
                        <a:spcAft>
                          <a:spcPts val="0"/>
                        </a:spcAft>
                      </a:pPr>
                      <a:r>
                        <a:rPr lang="en-US" sz="1400">
                          <a:latin typeface="Times New Roman"/>
                          <a:ea typeface="Times New Roman"/>
                          <a:cs typeface="Times New Roman"/>
                        </a:rPr>
                        <a:t>INR 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10"/>
                        </a:lnSpc>
                        <a:spcAft>
                          <a:spcPts val="0"/>
                        </a:spcAft>
                      </a:pPr>
                      <a:r>
                        <a:rPr lang="en-US" sz="1400" dirty="0">
                          <a:latin typeface="Times New Roman"/>
                          <a:ea typeface="Times New Roman"/>
                          <a:cs typeface="Times New Roman"/>
                        </a:rPr>
                        <a:t>14</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nSpc>
                          <a:spcPts val="1310"/>
                        </a:lnSpc>
                        <a:spcAft>
                          <a:spcPts val="0"/>
                        </a:spcAft>
                      </a:pPr>
                      <a:r>
                        <a:rPr lang="en-US" sz="1400">
                          <a:latin typeface="Times New Roman"/>
                          <a:ea typeface="Times New Roman"/>
                          <a:cs typeface="Times New Roman"/>
                        </a:rPr>
                        <a:t>Increment carry if there is</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8449">
                <a:tc>
                  <a:txBody>
                    <a:bodyPr/>
                    <a:lstStyle/>
                    <a:p>
                      <a:pPr algn="ctr">
                        <a:lnSpc>
                          <a:spcPts val="1300"/>
                        </a:lnSpc>
                        <a:spcAft>
                          <a:spcPts val="0"/>
                        </a:spcAft>
                      </a:pPr>
                      <a:r>
                        <a:rPr lang="en-US" sz="1400">
                          <a:latin typeface="Times New Roman"/>
                          <a:ea typeface="Times New Roman"/>
                          <a:cs typeface="Times New Roman"/>
                        </a:rPr>
                        <a:t>4111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400">
                          <a:latin typeface="Times New Roman"/>
                          <a:ea typeface="Times New Roman"/>
                          <a:cs typeface="Times New Roman"/>
                        </a:rPr>
                        <a:t>DCR 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OD</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nSpc>
                          <a:spcPts val="1300"/>
                        </a:lnSpc>
                        <a:spcAft>
                          <a:spcPts val="0"/>
                        </a:spcAft>
                      </a:pPr>
                      <a:r>
                        <a:rPr lang="en-US" sz="1400">
                          <a:latin typeface="Times New Roman"/>
                          <a:ea typeface="Times New Roman"/>
                          <a:cs typeface="Times New Roman"/>
                        </a:rPr>
                        <a:t>Decrement the value ‘C’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428604"/>
          <a:ext cx="8715437" cy="3763085"/>
        </p:xfrm>
        <a:graphic>
          <a:graphicData uri="http://schemas.openxmlformats.org/drawingml/2006/table">
            <a:tbl>
              <a:tblPr/>
              <a:tblGrid>
                <a:gridCol w="1145779"/>
                <a:gridCol w="1202129"/>
                <a:gridCol w="319315"/>
                <a:gridCol w="1521445"/>
                <a:gridCol w="169050"/>
                <a:gridCol w="1521445"/>
                <a:gridCol w="169050"/>
                <a:gridCol w="582281"/>
                <a:gridCol w="638631"/>
                <a:gridCol w="957946"/>
                <a:gridCol w="488366"/>
              </a:tblGrid>
              <a:tr h="268449">
                <a:tc>
                  <a:txBody>
                    <a:bodyPr/>
                    <a:lstStyle/>
                    <a:p>
                      <a:pPr algn="ctr">
                        <a:lnSpc>
                          <a:spcPts val="1300"/>
                        </a:lnSpc>
                        <a:spcAft>
                          <a:spcPts val="0"/>
                        </a:spcAft>
                      </a:pPr>
                      <a:r>
                        <a:rPr lang="en-US" sz="1400" dirty="0">
                          <a:latin typeface="Times New Roman"/>
                          <a:ea typeface="Times New Roman"/>
                          <a:cs typeface="Times New Roman"/>
                        </a:rPr>
                        <a:t>4112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12700" algn="ctr">
                        <a:lnSpc>
                          <a:spcPts val="1300"/>
                        </a:lnSpc>
                        <a:spcAft>
                          <a:spcPts val="0"/>
                        </a:spcAft>
                      </a:pPr>
                      <a:r>
                        <a:rPr lang="en-US" sz="1400" dirty="0" smtClean="0">
                          <a:latin typeface="Times New Roman"/>
                          <a:ea typeface="Times New Roman"/>
                          <a:cs typeface="Times New Roman"/>
                        </a:rPr>
                        <a:t>JNZ 410C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C2 </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nSpc>
                          <a:spcPts val="1300"/>
                        </a:lnSpc>
                        <a:spcAft>
                          <a:spcPts val="0"/>
                        </a:spcAft>
                      </a:pPr>
                      <a:r>
                        <a:rPr lang="en-US" sz="1400">
                          <a:latin typeface="Times New Roman"/>
                          <a:ea typeface="Times New Roman"/>
                          <a:cs typeface="Times New Roman"/>
                        </a:rPr>
                        <a:t>Jump if number zero</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449">
                <a:tc>
                  <a:txBody>
                    <a:bodyPr/>
                    <a:lstStyle/>
                    <a:p>
                      <a:pPr algn="ctr">
                        <a:lnSpc>
                          <a:spcPts val="1300"/>
                        </a:lnSpc>
                        <a:spcAft>
                          <a:spcPts val="0"/>
                        </a:spcAft>
                      </a:pPr>
                      <a:r>
                        <a:rPr lang="en-US" sz="1400" dirty="0" smtClean="0">
                          <a:latin typeface="Calibri"/>
                          <a:ea typeface="Times New Roman"/>
                          <a:cs typeface="Times New Roman"/>
                        </a:rPr>
                        <a:t>4113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12700" algn="ctr">
                        <a:lnSpc>
                          <a:spcPts val="13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smtClean="0">
                          <a:latin typeface="Calibri"/>
                          <a:ea typeface="Times New Roman"/>
                          <a:cs typeface="Times New Roman"/>
                        </a:rPr>
                        <a:t>0C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nSpc>
                          <a:spcPts val="13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449">
                <a:tc>
                  <a:txBody>
                    <a:bodyPr/>
                    <a:lstStyle/>
                    <a:p>
                      <a:pPr algn="ctr">
                        <a:lnSpc>
                          <a:spcPts val="1300"/>
                        </a:lnSpc>
                        <a:spcAft>
                          <a:spcPts val="0"/>
                        </a:spcAft>
                      </a:pPr>
                      <a:r>
                        <a:rPr lang="en-US" sz="1400" dirty="0" smtClean="0">
                          <a:latin typeface="Calibri"/>
                          <a:ea typeface="Times New Roman"/>
                          <a:cs typeface="Times New Roman"/>
                        </a:rPr>
                        <a:t>4114</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12700" algn="ctr">
                        <a:lnSpc>
                          <a:spcPts val="13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smtClean="0">
                          <a:latin typeface="Calibri"/>
                          <a:ea typeface="Times New Roman"/>
                          <a:cs typeface="Times New Roman"/>
                        </a:rPr>
                        <a:t>41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nSpc>
                          <a:spcPts val="13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887">
                <a:tc>
                  <a:txBody>
                    <a:bodyPr/>
                    <a:lstStyle/>
                    <a:p>
                      <a:pPr algn="ctr">
                        <a:lnSpc>
                          <a:spcPts val="1300"/>
                        </a:lnSpc>
                        <a:spcAft>
                          <a:spcPts val="0"/>
                        </a:spcAft>
                      </a:pPr>
                      <a:r>
                        <a:rPr lang="en-US" sz="1400" dirty="0">
                          <a:latin typeface="Times New Roman"/>
                          <a:ea typeface="Times New Roman"/>
                          <a:cs typeface="Times New Roman"/>
                        </a:rPr>
                        <a:t>4115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a:latin typeface="Times New Roman"/>
                          <a:ea typeface="Times New Roman"/>
                          <a:cs typeface="Times New Roman"/>
                        </a:rPr>
                        <a:t>STA 4502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32 </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50800">
                        <a:lnSpc>
                          <a:spcPts val="1300"/>
                        </a:lnSpc>
                        <a:spcAft>
                          <a:spcPts val="0"/>
                        </a:spcAft>
                      </a:pPr>
                      <a:r>
                        <a:rPr lang="en-US" sz="1400">
                          <a:latin typeface="Times New Roman"/>
                          <a:ea typeface="Times New Roman"/>
                          <a:cs typeface="Times New Roman"/>
                        </a:rPr>
                        <a:t>Store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139700">
                        <a:lnSpc>
                          <a:spcPts val="1300"/>
                        </a:lnSpc>
                        <a:spcAft>
                          <a:spcPts val="0"/>
                        </a:spcAft>
                      </a:pPr>
                      <a:r>
                        <a:rPr lang="en-US" sz="1400">
                          <a:latin typeface="Times New Roman"/>
                          <a:ea typeface="Times New Roman"/>
                          <a:cs typeface="Times New Roman"/>
                        </a:rPr>
                        <a:t>the</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165100">
                        <a:lnSpc>
                          <a:spcPts val="1300"/>
                        </a:lnSpc>
                        <a:spcAft>
                          <a:spcPts val="0"/>
                        </a:spcAft>
                      </a:pPr>
                      <a:r>
                        <a:rPr lang="en-US" sz="1400">
                          <a:latin typeface="Times New Roman"/>
                          <a:ea typeface="Times New Roman"/>
                          <a:cs typeface="Times New Roman"/>
                        </a:rPr>
                        <a:t>result</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R="12700" algn="r">
                        <a:lnSpc>
                          <a:spcPts val="1300"/>
                        </a:lnSpc>
                        <a:spcAft>
                          <a:spcPts val="0"/>
                        </a:spcAft>
                      </a:pPr>
                      <a:r>
                        <a:rPr lang="en-US" sz="1400">
                          <a:latin typeface="Times New Roman"/>
                          <a:ea typeface="Times New Roman"/>
                          <a:cs typeface="Times New Roman"/>
                        </a:rPr>
                        <a:t>in</a:t>
                      </a:r>
                      <a:endParaRPr lang="en-US" sz="14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75804">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50800">
                        <a:lnSpc>
                          <a:spcPct val="115000"/>
                        </a:lnSpc>
                        <a:spcAft>
                          <a:spcPts val="0"/>
                        </a:spcAft>
                      </a:pPr>
                      <a:r>
                        <a:rPr lang="en-US" sz="1400" dirty="0">
                          <a:latin typeface="Times New Roman"/>
                          <a:ea typeface="Times New Roman"/>
                          <a:cs typeface="Times New Roman"/>
                        </a:rPr>
                        <a:t>accumulator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75804">
                <a:tc>
                  <a:txBody>
                    <a:bodyPr/>
                    <a:lstStyle/>
                    <a:p>
                      <a:pPr algn="ctr">
                        <a:lnSpc>
                          <a:spcPct val="115000"/>
                        </a:lnSpc>
                        <a:spcAft>
                          <a:spcPts val="0"/>
                        </a:spcAft>
                      </a:pPr>
                      <a:r>
                        <a:rPr lang="en-US" sz="1400" dirty="0" smtClean="0">
                          <a:latin typeface="Times New Roman"/>
                          <a:ea typeface="Times New Roman"/>
                          <a:cs typeface="Times New Roman"/>
                        </a:rPr>
                        <a:t>4116</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02</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804">
                <a:tc>
                  <a:txBody>
                    <a:bodyPr/>
                    <a:lstStyle/>
                    <a:p>
                      <a:pPr algn="ctr">
                        <a:lnSpc>
                          <a:spcPct val="115000"/>
                        </a:lnSpc>
                        <a:spcAft>
                          <a:spcPts val="0"/>
                        </a:spcAft>
                      </a:pPr>
                      <a:r>
                        <a:rPr lang="en-US" sz="1400" dirty="0" smtClean="0">
                          <a:latin typeface="Times New Roman"/>
                          <a:ea typeface="Times New Roman"/>
                          <a:cs typeface="Times New Roman"/>
                        </a:rPr>
                        <a:t>4117</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45</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887">
                <a:tc>
                  <a:txBody>
                    <a:bodyPr/>
                    <a:lstStyle/>
                    <a:p>
                      <a:pPr algn="ctr">
                        <a:lnSpc>
                          <a:spcPts val="1300"/>
                        </a:lnSpc>
                        <a:spcAft>
                          <a:spcPts val="0"/>
                        </a:spcAft>
                      </a:pPr>
                      <a:r>
                        <a:rPr lang="en-US" sz="1400">
                          <a:latin typeface="Times New Roman"/>
                          <a:ea typeface="Times New Roman"/>
                          <a:cs typeface="Times New Roman"/>
                        </a:rPr>
                        <a:t>4118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dirty="0">
                          <a:latin typeface="Times New Roman"/>
                          <a:ea typeface="Times New Roman"/>
                          <a:cs typeface="Times New Roman"/>
                        </a:rPr>
                        <a:t>MOV A,D</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a:latin typeface="Times New Roman"/>
                          <a:ea typeface="Times New Roman"/>
                          <a:cs typeface="Times New Roman"/>
                        </a:rPr>
                        <a:t>7A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50800">
                        <a:lnSpc>
                          <a:spcPts val="1300"/>
                        </a:lnSpc>
                        <a:spcAft>
                          <a:spcPts val="0"/>
                        </a:spcAft>
                      </a:pPr>
                      <a:r>
                        <a:rPr lang="en-US" sz="1400" dirty="0">
                          <a:latin typeface="Times New Roman"/>
                          <a:ea typeface="Times New Roman"/>
                          <a:cs typeface="Times New Roman"/>
                        </a:rPr>
                        <a:t>Move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127000">
                        <a:lnSpc>
                          <a:spcPts val="1300"/>
                        </a:lnSpc>
                        <a:spcAft>
                          <a:spcPts val="0"/>
                        </a:spcAft>
                      </a:pPr>
                      <a:r>
                        <a:rPr lang="en-US" sz="1400">
                          <a:latin typeface="Times New Roman"/>
                          <a:ea typeface="Times New Roman"/>
                          <a:cs typeface="Times New Roman"/>
                        </a:rPr>
                        <a:t>the</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114300">
                        <a:lnSpc>
                          <a:spcPts val="1300"/>
                        </a:lnSpc>
                        <a:spcAft>
                          <a:spcPts val="0"/>
                        </a:spcAft>
                      </a:pPr>
                      <a:r>
                        <a:rPr lang="en-US" sz="1400">
                          <a:latin typeface="Times New Roman"/>
                          <a:ea typeface="Times New Roman"/>
                          <a:cs typeface="Times New Roman"/>
                        </a:rPr>
                        <a:t>carry</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ts val="1300"/>
                        </a:lnSpc>
                        <a:spcAft>
                          <a:spcPts val="0"/>
                        </a:spcAft>
                      </a:pPr>
                      <a:r>
                        <a:rPr lang="en-US" sz="1400">
                          <a:latin typeface="Times New Roman"/>
                          <a:ea typeface="Times New Roman"/>
                          <a:cs typeface="Times New Roman"/>
                        </a:rPr>
                        <a:t>into</a:t>
                      </a:r>
                      <a:endParaRPr lang="en-US" sz="14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75804">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50800">
                        <a:lnSpc>
                          <a:spcPct val="115000"/>
                        </a:lnSpc>
                        <a:spcAft>
                          <a:spcPts val="0"/>
                        </a:spcAft>
                      </a:pPr>
                      <a:r>
                        <a:rPr lang="en-US" sz="1400" dirty="0">
                          <a:latin typeface="Times New Roman"/>
                          <a:ea typeface="Times New Roman"/>
                          <a:cs typeface="Times New Roman"/>
                        </a:rPr>
                        <a:t>accumulator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52887">
                <a:tc>
                  <a:txBody>
                    <a:bodyPr/>
                    <a:lstStyle/>
                    <a:p>
                      <a:pPr algn="ctr">
                        <a:lnSpc>
                          <a:spcPts val="1300"/>
                        </a:lnSpc>
                        <a:spcAft>
                          <a:spcPts val="0"/>
                        </a:spcAft>
                      </a:pPr>
                      <a:r>
                        <a:rPr lang="en-US" sz="1400">
                          <a:latin typeface="Times New Roman"/>
                          <a:ea typeface="Times New Roman"/>
                          <a:cs typeface="Times New Roman"/>
                        </a:rPr>
                        <a:t>4119</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a:latin typeface="Times New Roman"/>
                          <a:ea typeface="Times New Roman"/>
                          <a:cs typeface="Times New Roman"/>
                        </a:rPr>
                        <a:t>STA 4503</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dirty="0" smtClean="0">
                          <a:latin typeface="Times New Roman"/>
                          <a:ea typeface="Times New Roman"/>
                          <a:cs typeface="Times New Roman"/>
                        </a:rPr>
                        <a:t>32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50800">
                        <a:lnSpc>
                          <a:spcPts val="1300"/>
                        </a:lnSpc>
                        <a:spcAft>
                          <a:spcPts val="0"/>
                        </a:spcAft>
                      </a:pPr>
                      <a:r>
                        <a:rPr lang="en-US" sz="1400">
                          <a:latin typeface="Times New Roman"/>
                          <a:ea typeface="Times New Roman"/>
                          <a:cs typeface="Times New Roman"/>
                        </a:rPr>
                        <a:t>Store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139700">
                        <a:lnSpc>
                          <a:spcPts val="1300"/>
                        </a:lnSpc>
                        <a:spcAft>
                          <a:spcPts val="0"/>
                        </a:spcAft>
                      </a:pPr>
                      <a:r>
                        <a:rPr lang="en-US" sz="1400" dirty="0">
                          <a:latin typeface="Times New Roman"/>
                          <a:ea typeface="Times New Roman"/>
                          <a:cs typeface="Times New Roman"/>
                        </a:rPr>
                        <a:t>the</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165100">
                        <a:lnSpc>
                          <a:spcPts val="1300"/>
                        </a:lnSpc>
                        <a:spcAft>
                          <a:spcPts val="0"/>
                        </a:spcAft>
                      </a:pPr>
                      <a:r>
                        <a:rPr lang="en-US" sz="1400" dirty="0">
                          <a:latin typeface="Times New Roman"/>
                          <a:ea typeface="Times New Roman"/>
                          <a:cs typeface="Times New Roman"/>
                        </a:rPr>
                        <a:t>result</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R="12700" algn="r">
                        <a:lnSpc>
                          <a:spcPts val="1300"/>
                        </a:lnSpc>
                        <a:spcAft>
                          <a:spcPts val="0"/>
                        </a:spcAft>
                      </a:pPr>
                      <a:r>
                        <a:rPr lang="en-US" sz="1400">
                          <a:latin typeface="Times New Roman"/>
                          <a:ea typeface="Times New Roman"/>
                          <a:cs typeface="Times New Roman"/>
                        </a:rPr>
                        <a:t>in</a:t>
                      </a:r>
                      <a:endParaRPr lang="en-US" sz="14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75804">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50800">
                        <a:lnSpc>
                          <a:spcPct val="115000"/>
                        </a:lnSpc>
                        <a:spcAft>
                          <a:spcPts val="0"/>
                        </a:spcAft>
                      </a:pPr>
                      <a:r>
                        <a:rPr lang="en-US" sz="1400" dirty="0">
                          <a:latin typeface="Times New Roman"/>
                          <a:ea typeface="Times New Roman"/>
                          <a:cs typeface="Times New Roman"/>
                        </a:rPr>
                        <a:t>accumulator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75804">
                <a:tc>
                  <a:txBody>
                    <a:bodyPr/>
                    <a:lstStyle/>
                    <a:p>
                      <a:pPr algn="ctr">
                        <a:lnSpc>
                          <a:spcPct val="115000"/>
                        </a:lnSpc>
                        <a:spcAft>
                          <a:spcPts val="0"/>
                        </a:spcAft>
                      </a:pPr>
                      <a:r>
                        <a:rPr lang="en-US" sz="1400" dirty="0" smtClean="0">
                          <a:latin typeface="Times New Roman"/>
                          <a:ea typeface="Times New Roman"/>
                          <a:cs typeface="Times New Roman"/>
                        </a:rPr>
                        <a:t>411A</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03</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804">
                <a:tc>
                  <a:txBody>
                    <a:bodyPr/>
                    <a:lstStyle/>
                    <a:p>
                      <a:pPr algn="ctr">
                        <a:lnSpc>
                          <a:spcPct val="115000"/>
                        </a:lnSpc>
                        <a:spcAft>
                          <a:spcPts val="0"/>
                        </a:spcAft>
                      </a:pPr>
                      <a:r>
                        <a:rPr lang="en-US" sz="1400" dirty="0" smtClean="0">
                          <a:latin typeface="Times New Roman"/>
                          <a:ea typeface="Times New Roman"/>
                          <a:cs typeface="Times New Roman"/>
                        </a:rPr>
                        <a:t>411B</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45</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449">
                <a:tc>
                  <a:txBody>
                    <a:bodyPr/>
                    <a:lstStyle/>
                    <a:p>
                      <a:pPr algn="ctr">
                        <a:lnSpc>
                          <a:spcPts val="1300"/>
                        </a:lnSpc>
                        <a:spcAft>
                          <a:spcPts val="0"/>
                        </a:spcAft>
                      </a:pPr>
                      <a:r>
                        <a:rPr lang="en-US" sz="1400">
                          <a:latin typeface="Times New Roman"/>
                          <a:ea typeface="Times New Roman"/>
                          <a:cs typeface="Times New Roman"/>
                        </a:rPr>
                        <a:t>411C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400">
                          <a:latin typeface="Times New Roman"/>
                          <a:ea typeface="Times New Roman"/>
                          <a:cs typeface="Times New Roman"/>
                        </a:rPr>
                        <a:t>HLT</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a:latin typeface="Times New Roman"/>
                          <a:ea typeface="Times New Roman"/>
                          <a:cs typeface="Times New Roman"/>
                        </a:rPr>
                        <a:t>76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nSpc>
                          <a:spcPts val="1300"/>
                        </a:lnSpc>
                        <a:spcAft>
                          <a:spcPts val="0"/>
                        </a:spcAft>
                      </a:pPr>
                      <a:r>
                        <a:rPr lang="en-US" sz="1400" dirty="0">
                          <a:latin typeface="Times New Roman"/>
                          <a:ea typeface="Times New Roman"/>
                          <a:cs typeface="Times New Roman"/>
                        </a:rPr>
                        <a:t>Stop the program execution</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28565" y="857232"/>
          <a:ext cx="8715435" cy="2699004"/>
        </p:xfrm>
        <a:graphic>
          <a:graphicData uri="http://schemas.openxmlformats.org/drawingml/2006/table">
            <a:tbl>
              <a:tblPr>
                <a:tableStyleId>{616DA210-FB5B-4158-B5E0-FEB733F419BA}</a:tableStyleId>
              </a:tblPr>
              <a:tblGrid>
                <a:gridCol w="1251690"/>
                <a:gridCol w="1064349"/>
                <a:gridCol w="2095639"/>
                <a:gridCol w="1062955"/>
                <a:gridCol w="3240802"/>
              </a:tblGrid>
              <a:tr h="340599">
                <a:tc>
                  <a:txBody>
                    <a:bodyPr/>
                    <a:lstStyle/>
                    <a:p>
                      <a:pPr algn="ctr">
                        <a:lnSpc>
                          <a:spcPct val="115000"/>
                        </a:lnSpc>
                        <a:spcAft>
                          <a:spcPts val="0"/>
                        </a:spcAft>
                      </a:pPr>
                      <a:r>
                        <a:rPr lang="en-US" sz="2200" dirty="0"/>
                        <a:t>420A</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MOV</a:t>
                      </a:r>
                      <a:r>
                        <a:rPr lang="en-US" sz="2200" baseline="0" dirty="0" smtClean="0">
                          <a:latin typeface="Calibri"/>
                          <a:ea typeface="Calibri"/>
                          <a:cs typeface="Mangal"/>
                        </a:rPr>
                        <a:t> D,A</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57</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Move</a:t>
                      </a:r>
                      <a:r>
                        <a:rPr lang="en-US" sz="2200" baseline="0" dirty="0" smtClean="0">
                          <a:latin typeface="Calibri"/>
                          <a:ea typeface="Calibri"/>
                          <a:cs typeface="Mangal"/>
                        </a:rPr>
                        <a:t> data from A to D</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420B</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t>MVI</a:t>
                      </a:r>
                      <a:r>
                        <a:rPr lang="en-US" sz="2200" baseline="0" dirty="0" smtClean="0"/>
                        <a:t>  A,23</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3E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Load</a:t>
                      </a:r>
                      <a:r>
                        <a:rPr lang="en-US" sz="2200" baseline="0" dirty="0" smtClean="0">
                          <a:latin typeface="Calibri"/>
                          <a:ea typeface="Calibri"/>
                          <a:cs typeface="Mangal"/>
                        </a:rPr>
                        <a:t> 23 in A</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420C</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23</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420D</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r>
                        <a:rPr lang="en-US" sz="2200" dirty="0" smtClean="0">
                          <a:latin typeface="Calibri"/>
                          <a:ea typeface="Times New Roman"/>
                        </a:rPr>
                        <a:t>       LXI  H, 76AC</a:t>
                      </a: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21</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Load 76AC</a:t>
                      </a:r>
                      <a:r>
                        <a:rPr lang="en-US" sz="2200" baseline="0" dirty="0" smtClean="0">
                          <a:latin typeface="Calibri"/>
                          <a:ea typeface="Calibri"/>
                          <a:cs typeface="Mangal"/>
                        </a:rPr>
                        <a:t> in HL pair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420E</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AC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latin typeface="Calibri"/>
                          <a:ea typeface="Calibri"/>
                          <a:cs typeface="Mangal"/>
                        </a:rPr>
                        <a:t>420F</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4210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7" name="TextBox 6"/>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9" y="1000107"/>
          <a:ext cx="7572428" cy="4929224"/>
        </p:xfrm>
        <a:graphic>
          <a:graphicData uri="http://schemas.openxmlformats.org/drawingml/2006/table">
            <a:tbl>
              <a:tblPr/>
              <a:tblGrid>
                <a:gridCol w="995513"/>
                <a:gridCol w="1044473"/>
                <a:gridCol w="277438"/>
                <a:gridCol w="1321911"/>
                <a:gridCol w="146879"/>
                <a:gridCol w="1321911"/>
                <a:gridCol w="146879"/>
                <a:gridCol w="505916"/>
                <a:gridCol w="554876"/>
                <a:gridCol w="832314"/>
                <a:gridCol w="424318"/>
              </a:tblGrid>
              <a:tr h="821891">
                <a:tc>
                  <a:txBody>
                    <a:bodyPr/>
                    <a:lstStyle/>
                    <a:p>
                      <a:pPr marL="76200" algn="ctr">
                        <a:lnSpc>
                          <a:spcPct val="115000"/>
                        </a:lnSpc>
                        <a:spcAft>
                          <a:spcPts val="0"/>
                        </a:spcAft>
                      </a:pPr>
                      <a:r>
                        <a:rPr lang="en-US" sz="1600" dirty="0">
                          <a:latin typeface="Times New Roman"/>
                          <a:ea typeface="Times New Roman"/>
                          <a:cs typeface="Times New Roman"/>
                        </a:rPr>
                        <a:t>Input</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r>
              <a:tr h="480420">
                <a:tc>
                  <a:txBody>
                    <a:bodyPr/>
                    <a:lstStyle/>
                    <a:p>
                      <a:pPr algn="ct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600">
                          <a:latin typeface="Times New Roman"/>
                          <a:ea typeface="Times New Roman"/>
                          <a:cs typeface="Times New Roman"/>
                        </a:rPr>
                        <a:t>Input Address</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a:latin typeface="Times New Roman"/>
                          <a:ea typeface="Times New Roman"/>
                          <a:cs typeface="Times New Roman"/>
                        </a:rPr>
                        <a:t>Value</a:t>
                      </a:r>
                      <a:endParaRPr lang="en-US" sz="16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r>
              <a:tr h="480420">
                <a:tc>
                  <a:txBody>
                    <a:bodyPr/>
                    <a:lstStyle/>
                    <a:p>
                      <a:pPr algn="ct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600">
                          <a:latin typeface="Times New Roman"/>
                          <a:ea typeface="Times New Roman"/>
                          <a:cs typeface="Times New Roman"/>
                        </a:rPr>
                        <a:t>4500</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a:latin typeface="Times New Roman"/>
                          <a:ea typeface="Times New Roman"/>
                          <a:cs typeface="Times New Roman"/>
                        </a:rPr>
                        <a:t>04</a:t>
                      </a:r>
                      <a:endParaRPr lang="en-US" sz="16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r>
              <a:tr h="459532">
                <a:tc>
                  <a:txBody>
                    <a:bodyPr/>
                    <a:lstStyle/>
                    <a:p>
                      <a:pPr algn="ct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600" dirty="0">
                          <a:latin typeface="Times New Roman"/>
                          <a:ea typeface="Times New Roman"/>
                          <a:cs typeface="Times New Roman"/>
                        </a:rPr>
                        <a:t>4501</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a:latin typeface="Times New Roman"/>
                          <a:ea typeface="Times New Roman"/>
                          <a:cs typeface="Times New Roman"/>
                        </a:rPr>
                        <a:t>02</a:t>
                      </a:r>
                      <a:endParaRPr lang="en-US" sz="16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r>
              <a:tr h="1245701">
                <a:tc>
                  <a:txBody>
                    <a:bodyPr/>
                    <a:lstStyle/>
                    <a:p>
                      <a:pPr marL="76200" algn="ctr">
                        <a:lnSpc>
                          <a:spcPct val="115000"/>
                        </a:lnSpc>
                        <a:spcAft>
                          <a:spcPts val="0"/>
                        </a:spcAft>
                      </a:pPr>
                      <a:r>
                        <a:rPr lang="en-US" sz="1600" dirty="0">
                          <a:latin typeface="Times New Roman"/>
                          <a:ea typeface="Times New Roman"/>
                          <a:cs typeface="Times New Roman"/>
                        </a:rPr>
                        <a:t>Output</a:t>
                      </a: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r>
              <a:tr h="480420">
                <a:tc>
                  <a:txBody>
                    <a:bodyPr/>
                    <a:lstStyle/>
                    <a:p>
                      <a:pPr algn="ct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600" dirty="0">
                          <a:latin typeface="Times New Roman"/>
                          <a:ea typeface="Times New Roman"/>
                          <a:cs typeface="Times New Roman"/>
                        </a:rPr>
                        <a:t>Output Address</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a:latin typeface="Times New Roman"/>
                          <a:ea typeface="Times New Roman"/>
                          <a:cs typeface="Times New Roman"/>
                        </a:rPr>
                        <a:t>Value</a:t>
                      </a:r>
                      <a:endParaRPr lang="en-US" sz="16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r>
              <a:tr h="480420">
                <a:tc>
                  <a:txBody>
                    <a:bodyPr/>
                    <a:lstStyle/>
                    <a:p>
                      <a:pPr algn="ct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15"/>
                        </a:lnSpc>
                        <a:spcAft>
                          <a:spcPts val="0"/>
                        </a:spcAft>
                      </a:pPr>
                      <a:r>
                        <a:rPr lang="en-US" sz="1600" dirty="0">
                          <a:latin typeface="Times New Roman"/>
                          <a:ea typeface="Times New Roman"/>
                          <a:cs typeface="Times New Roman"/>
                        </a:rPr>
                        <a:t>4502</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5"/>
                        </a:lnSpc>
                        <a:spcAft>
                          <a:spcPts val="0"/>
                        </a:spcAft>
                      </a:pPr>
                      <a:r>
                        <a:rPr lang="en-US" sz="1600" dirty="0">
                          <a:latin typeface="Times New Roman"/>
                          <a:ea typeface="Times New Roman"/>
                          <a:cs typeface="Times New Roman"/>
                        </a:rPr>
                        <a:t>08</a:t>
                      </a:r>
                      <a:endParaRPr lang="en-US" sz="16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r>
              <a:tr h="480420">
                <a:tc>
                  <a:txBody>
                    <a:bodyPr/>
                    <a:lstStyle/>
                    <a:p>
                      <a:pPr algn="ctr">
                        <a:lnSpc>
                          <a:spcPct val="115000"/>
                        </a:lnSpc>
                        <a:spcAft>
                          <a:spcPts val="0"/>
                        </a:spcAft>
                      </a:pPr>
                      <a:endParaRPr lang="en-US" sz="16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600">
                          <a:latin typeface="Times New Roman"/>
                          <a:ea typeface="Times New Roman"/>
                          <a:cs typeface="Times New Roman"/>
                        </a:rPr>
                        <a:t>4503</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a:latin typeface="Times New Roman"/>
                          <a:ea typeface="Times New Roman"/>
                          <a:cs typeface="Times New Roman"/>
                        </a:rPr>
                        <a:t>00</a:t>
                      </a:r>
                      <a:endParaRPr lang="en-US" sz="16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a:noFill/>
                    </a:lnR>
                    <a:lnT>
                      <a:noFill/>
                    </a:lnT>
                    <a:lnB>
                      <a:noFill/>
                    </a:lnB>
                  </a:tcPr>
                </a:tc>
              </a:tr>
            </a:tbl>
          </a:graphicData>
        </a:graphic>
      </p:graphicFrame>
      <p:sp>
        <p:nvSpPr>
          <p:cNvPr id="1075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571472" y="571480"/>
            <a:ext cx="2714644" cy="430887"/>
          </a:xfrm>
          <a:prstGeom prst="rect">
            <a:avLst/>
          </a:prstGeom>
          <a:noFill/>
        </p:spPr>
        <p:txBody>
          <a:bodyPr wrap="square" rtlCol="0">
            <a:spAutoFit/>
          </a:bodyPr>
          <a:lstStyle/>
          <a:p>
            <a:r>
              <a:rPr lang="en-US" sz="2200" b="1" dirty="0" smtClean="0"/>
              <a:t>Result :-</a:t>
            </a:r>
            <a:endParaRPr lang="en-US" sz="22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15</a:t>
            </a:r>
            <a:endParaRPr lang="en-US" sz="2400" u="sng" dirty="0"/>
          </a:p>
        </p:txBody>
      </p:sp>
      <p:sp>
        <p:nvSpPr>
          <p:cNvPr id="3" name="Content Placeholder 2"/>
          <p:cNvSpPr>
            <a:spLocks noGrp="1"/>
          </p:cNvSpPr>
          <p:nvPr>
            <p:ph idx="1"/>
          </p:nvPr>
        </p:nvSpPr>
        <p:spPr>
          <a:xfrm>
            <a:off x="214282" y="0"/>
            <a:ext cx="8572560" cy="6286520"/>
          </a:xfrm>
        </p:spPr>
        <p:txBody>
          <a:bodyPr>
            <a:noAutofit/>
          </a:bodyPr>
          <a:lstStyle/>
          <a:p>
            <a:pPr algn="just">
              <a:buNone/>
            </a:pPr>
            <a:endParaRPr lang="en-US" sz="2200" u="sng" dirty="0" smtClean="0"/>
          </a:p>
          <a:p>
            <a:pPr algn="just">
              <a:buNone/>
            </a:pPr>
            <a:endParaRPr lang="en-US" sz="2200" u="sng" dirty="0" smtClean="0"/>
          </a:p>
          <a:p>
            <a:pPr algn="just"/>
            <a:r>
              <a:rPr lang="en-US" sz="2200" b="1" u="sng" dirty="0" smtClean="0"/>
              <a:t>AIM:- </a:t>
            </a:r>
            <a:r>
              <a:rPr lang="en-US" sz="2200" dirty="0" smtClean="0"/>
              <a:t>Write a program to perform division of two 8-bit numbers.</a:t>
            </a:r>
          </a:p>
          <a:p>
            <a:pPr algn="just">
              <a:buNone/>
            </a:pPr>
            <a:endParaRPr lang="en-US" sz="1400" dirty="0" smtClean="0"/>
          </a:p>
          <a:p>
            <a:r>
              <a:rPr lang="en-US" sz="2200" b="1" u="sng" dirty="0" smtClean="0"/>
              <a:t>THEORY:- </a:t>
            </a:r>
          </a:p>
          <a:p>
            <a:pPr marL="457200" indent="-457200">
              <a:buFont typeface="+mj-lt"/>
              <a:buAutoNum type="arabicPeriod"/>
            </a:pPr>
            <a:r>
              <a:rPr lang="en-US" sz="2200" dirty="0" err="1" smtClean="0"/>
              <a:t>Intialise</a:t>
            </a:r>
            <a:r>
              <a:rPr lang="en-US" sz="2200" dirty="0" smtClean="0"/>
              <a:t> the Quotient as zero</a:t>
            </a:r>
          </a:p>
          <a:p>
            <a:pPr marL="457200" indent="-457200">
              <a:buFont typeface="+mj-lt"/>
              <a:buAutoNum type="arabicPeriod"/>
            </a:pPr>
            <a:r>
              <a:rPr lang="en-US" sz="2200" dirty="0" smtClean="0"/>
              <a:t>Load the 1</a:t>
            </a:r>
            <a:r>
              <a:rPr lang="en-US" sz="2200" baseline="30000" dirty="0" smtClean="0"/>
              <a:t>st</a:t>
            </a:r>
            <a:r>
              <a:rPr lang="en-US" sz="2200" dirty="0" smtClean="0"/>
              <a:t> 8 bit data</a:t>
            </a:r>
          </a:p>
          <a:p>
            <a:pPr marL="457200" indent="-457200">
              <a:buFont typeface="+mj-lt"/>
              <a:buAutoNum type="arabicPeriod"/>
            </a:pPr>
            <a:r>
              <a:rPr lang="en-US" sz="2200" dirty="0" smtClean="0"/>
              <a:t>Copy the contents of accumulator into register ‘B’</a:t>
            </a:r>
          </a:p>
          <a:p>
            <a:pPr marL="457200" indent="-457200">
              <a:buFont typeface="+mj-lt"/>
              <a:buAutoNum type="arabicPeriod"/>
            </a:pPr>
            <a:r>
              <a:rPr lang="en-US" sz="2200" dirty="0" smtClean="0"/>
              <a:t>Load the 2</a:t>
            </a:r>
            <a:r>
              <a:rPr lang="en-US" sz="2200" baseline="30000" dirty="0" smtClean="0"/>
              <a:t>nd</a:t>
            </a:r>
            <a:r>
              <a:rPr lang="en-US" sz="2200" dirty="0" smtClean="0"/>
              <a:t> 8 bit data</a:t>
            </a:r>
          </a:p>
          <a:p>
            <a:pPr marL="457200" indent="-457200">
              <a:buFont typeface="+mj-lt"/>
              <a:buAutoNum type="arabicPeriod"/>
            </a:pPr>
            <a:r>
              <a:rPr lang="en-US" sz="2200" dirty="0" smtClean="0"/>
              <a:t>Compare both the values</a:t>
            </a:r>
          </a:p>
          <a:p>
            <a:pPr marL="457200" indent="-457200">
              <a:buFont typeface="+mj-lt"/>
              <a:buAutoNum type="arabicPeriod"/>
            </a:pPr>
            <a:r>
              <a:rPr lang="en-US" sz="2200" dirty="0" smtClean="0"/>
              <a:t>Jump if divisor is greater than dividend</a:t>
            </a:r>
          </a:p>
          <a:p>
            <a:pPr marL="457200" indent="-457200">
              <a:buFont typeface="+mj-lt"/>
              <a:buAutoNum type="arabicPeriod"/>
            </a:pPr>
            <a:r>
              <a:rPr lang="en-US" sz="2200" dirty="0" smtClean="0"/>
              <a:t>Subtract the dividend value by divisor value</a:t>
            </a:r>
          </a:p>
          <a:p>
            <a:pPr marL="457200" indent="-457200">
              <a:buFont typeface="+mj-lt"/>
              <a:buAutoNum type="arabicPeriod"/>
            </a:pPr>
            <a:r>
              <a:rPr lang="en-US" sz="2200" dirty="0" smtClean="0"/>
              <a:t>Increment Quotient</a:t>
            </a:r>
          </a:p>
          <a:p>
            <a:pPr marL="457200" indent="-457200">
              <a:buFont typeface="+mj-lt"/>
              <a:buAutoNum type="arabicPeriod"/>
            </a:pPr>
            <a:r>
              <a:rPr lang="en-US" sz="2200" dirty="0" smtClean="0"/>
              <a:t>Jump to step 7, till the dividend becomes zero</a:t>
            </a:r>
          </a:p>
          <a:p>
            <a:pPr marL="457200" indent="-457200">
              <a:buFont typeface="+mj-lt"/>
              <a:buAutoNum type="arabicPeriod"/>
            </a:pPr>
            <a:r>
              <a:rPr lang="en-US" sz="2200" dirty="0" smtClean="0"/>
              <a:t>Store the result (Quotient) value in accumulator</a:t>
            </a:r>
          </a:p>
          <a:p>
            <a:pPr marL="457200" indent="-457200">
              <a:buFont typeface="+mj-lt"/>
              <a:buAutoNum type="arabicPeriod"/>
            </a:pPr>
            <a:r>
              <a:rPr lang="en-US" sz="2200" dirty="0" smtClean="0"/>
              <a:t>Move the remainder value to accumulator</a:t>
            </a:r>
          </a:p>
          <a:p>
            <a:pPr marL="457200" indent="-457200">
              <a:buFont typeface="+mj-lt"/>
              <a:buAutoNum type="arabicPeriod"/>
            </a:pPr>
            <a:r>
              <a:rPr lang="en-US" sz="2200" dirty="0" smtClean="0"/>
              <a:t>Store the result in accumulator</a:t>
            </a:r>
          </a:p>
          <a:p>
            <a:pPr marL="457200" indent="-457200">
              <a:buFont typeface="+mj-lt"/>
              <a:buAutoNum type="arabicPeriod"/>
            </a:pPr>
            <a:r>
              <a:rPr lang="en-US" sz="2200" dirty="0" smtClean="0"/>
              <a:t>Stop the program execution</a:t>
            </a:r>
          </a:p>
          <a:p>
            <a:pPr marL="457200" indent="-457200">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1071546"/>
          <a:ext cx="8501122" cy="5000974"/>
        </p:xfrm>
        <a:graphic>
          <a:graphicData uri="http://schemas.openxmlformats.org/drawingml/2006/table">
            <a:tbl>
              <a:tblPr/>
              <a:tblGrid>
                <a:gridCol w="1117604"/>
                <a:gridCol w="787820"/>
                <a:gridCol w="366428"/>
                <a:gridCol w="128249"/>
                <a:gridCol w="201535"/>
                <a:gridCol w="1484032"/>
                <a:gridCol w="164892"/>
                <a:gridCol w="1484032"/>
                <a:gridCol w="164892"/>
                <a:gridCol w="567963"/>
                <a:gridCol w="806140"/>
                <a:gridCol w="751178"/>
                <a:gridCol w="476357"/>
              </a:tblGrid>
              <a:tr h="295688">
                <a:tc>
                  <a:txBody>
                    <a:bodyPr/>
                    <a:lstStyle/>
                    <a:p>
                      <a:pPr marL="114300" algn="ctr">
                        <a:lnSpc>
                          <a:spcPct val="115000"/>
                        </a:lnSpc>
                        <a:spcAft>
                          <a:spcPts val="0"/>
                        </a:spcAft>
                      </a:pPr>
                      <a:r>
                        <a:rPr lang="en-US" sz="1400" b="1" dirty="0">
                          <a:latin typeface="Times New Roman"/>
                          <a:ea typeface="Times New Roman"/>
                          <a:cs typeface="Times New Roman"/>
                        </a:rPr>
                        <a:t>Address</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17500" algn="ctr">
                        <a:lnSpc>
                          <a:spcPct val="115000"/>
                        </a:lnSpc>
                        <a:spcAft>
                          <a:spcPts val="0"/>
                        </a:spcAft>
                      </a:pPr>
                      <a:r>
                        <a:rPr lang="en-US" sz="1400" b="1">
                          <a:latin typeface="Times New Roman"/>
                          <a:ea typeface="Times New Roman"/>
                          <a:cs typeface="Times New Roman"/>
                        </a:rPr>
                        <a:t>Label</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ct val="115000"/>
                        </a:lnSpc>
                        <a:spcAft>
                          <a:spcPts val="0"/>
                        </a:spcAft>
                      </a:pPr>
                      <a:r>
                        <a:rPr lang="en-US" sz="1400" b="1">
                          <a:latin typeface="Times New Roman"/>
                          <a:ea typeface="Times New Roman"/>
                          <a:cs typeface="Times New Roman"/>
                        </a:rPr>
                        <a:t>Mnemonics</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r>
                        <a:rPr lang="en-US" sz="1400" b="1" dirty="0" smtClean="0">
                          <a:latin typeface="Times New Roman"/>
                          <a:ea typeface="Times New Roman"/>
                          <a:cs typeface="Times New Roman"/>
                        </a:rPr>
                        <a:t>Op-Code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15900" algn="ctr">
                        <a:lnSpc>
                          <a:spcPct val="115000"/>
                        </a:lnSpc>
                        <a:spcAft>
                          <a:spcPts val="0"/>
                        </a:spcAft>
                      </a:pPr>
                      <a:r>
                        <a:rPr lang="en-US" sz="1400" b="1" dirty="0">
                          <a:latin typeface="Times New Roman"/>
                          <a:ea typeface="Times New Roman"/>
                          <a:cs typeface="Times New Roman"/>
                        </a:rPr>
                        <a:t>Comments</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047">
                <a:tc>
                  <a:txBody>
                    <a:bodyPr/>
                    <a:lstStyle/>
                    <a:p>
                      <a:pPr algn="ctr">
                        <a:lnSpc>
                          <a:spcPts val="1290"/>
                        </a:lnSpc>
                        <a:spcAft>
                          <a:spcPts val="0"/>
                        </a:spcAft>
                      </a:pPr>
                      <a:r>
                        <a:rPr lang="en-US" sz="1400" dirty="0">
                          <a:latin typeface="Times New Roman"/>
                          <a:ea typeface="Times New Roman"/>
                          <a:cs typeface="Times New Roman"/>
                        </a:rPr>
                        <a:t>4100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290"/>
                        </a:lnSpc>
                        <a:spcAft>
                          <a:spcPts val="0"/>
                        </a:spcAft>
                      </a:pPr>
                      <a:r>
                        <a:rPr lang="en-US" sz="1400" dirty="0">
                          <a:latin typeface="Times New Roman"/>
                          <a:ea typeface="Times New Roman"/>
                          <a:cs typeface="Times New Roman"/>
                        </a:rPr>
                        <a:t>MVI C, 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290"/>
                        </a:lnSpc>
                        <a:spcAft>
                          <a:spcPts val="0"/>
                        </a:spcAft>
                      </a:pPr>
                      <a:r>
                        <a:rPr lang="en-US" sz="1400" dirty="0" smtClean="0">
                          <a:latin typeface="Times New Roman"/>
                          <a:ea typeface="Times New Roman"/>
                          <a:cs typeface="Times New Roman"/>
                        </a:rPr>
                        <a:t>0E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gn="ctr">
                        <a:lnSpc>
                          <a:spcPts val="1290"/>
                        </a:lnSpc>
                        <a:spcAft>
                          <a:spcPts val="0"/>
                        </a:spcAft>
                      </a:pPr>
                      <a:r>
                        <a:rPr lang="en-US" sz="1400" dirty="0" err="1">
                          <a:latin typeface="Times New Roman"/>
                          <a:ea typeface="Times New Roman"/>
                          <a:cs typeface="Times New Roman"/>
                        </a:rPr>
                        <a:t>Intialise</a:t>
                      </a:r>
                      <a:r>
                        <a:rPr lang="en-US" sz="1400" dirty="0">
                          <a:latin typeface="Times New Roman"/>
                          <a:ea typeface="Times New Roman"/>
                          <a:cs typeface="Times New Roman"/>
                        </a:rPr>
                        <a:t> Quotient as zero</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047">
                <a:tc>
                  <a:txBody>
                    <a:bodyPr/>
                    <a:lstStyle/>
                    <a:p>
                      <a:pPr algn="ctr">
                        <a:lnSpc>
                          <a:spcPts val="1290"/>
                        </a:lnSpc>
                        <a:spcAft>
                          <a:spcPts val="0"/>
                        </a:spcAft>
                      </a:pPr>
                      <a:r>
                        <a:rPr lang="en-US" sz="1400" dirty="0" smtClean="0">
                          <a:latin typeface="Calibri"/>
                          <a:ea typeface="Times New Roman"/>
                          <a:cs typeface="Times New Roman"/>
                        </a:rPr>
                        <a:t>4101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29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290"/>
                        </a:lnSpc>
                        <a:spcAft>
                          <a:spcPts val="0"/>
                        </a:spcAft>
                      </a:pPr>
                      <a:r>
                        <a:rPr lang="en-US" sz="1400" dirty="0" smtClean="0">
                          <a:latin typeface="Calibri"/>
                          <a:ea typeface="Times New Roman"/>
                          <a:cs typeface="Times New Roman"/>
                        </a:rPr>
                        <a:t>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gn="ctr">
                        <a:lnSpc>
                          <a:spcPts val="129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784">
                <a:tc>
                  <a:txBody>
                    <a:bodyPr/>
                    <a:lstStyle/>
                    <a:p>
                      <a:pPr algn="ctr">
                        <a:lnSpc>
                          <a:spcPts val="1300"/>
                        </a:lnSpc>
                        <a:spcAft>
                          <a:spcPts val="0"/>
                        </a:spcAft>
                      </a:pPr>
                      <a:r>
                        <a:rPr lang="en-US" sz="1400" dirty="0">
                          <a:latin typeface="Times New Roman"/>
                          <a:ea typeface="Times New Roman"/>
                          <a:cs typeface="Times New Roman"/>
                        </a:rPr>
                        <a:t>4102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400">
                          <a:latin typeface="Times New Roman"/>
                          <a:ea typeface="Times New Roman"/>
                          <a:cs typeface="Times New Roman"/>
                        </a:rPr>
                        <a:t>LDA, 4500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3A </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50800" algn="ctr">
                        <a:lnSpc>
                          <a:spcPts val="1350"/>
                        </a:lnSpc>
                        <a:spcAft>
                          <a:spcPts val="0"/>
                        </a:spcAft>
                      </a:pPr>
                      <a:r>
                        <a:rPr lang="en-US" sz="1400" dirty="0">
                          <a:latin typeface="Times New Roman"/>
                          <a:ea typeface="Times New Roman"/>
                          <a:cs typeface="Times New Roman"/>
                        </a:rPr>
                        <a:t>Get the 1</a:t>
                      </a:r>
                      <a:r>
                        <a:rPr lang="en-US" sz="1400" baseline="30000" dirty="0">
                          <a:latin typeface="Times New Roman"/>
                          <a:ea typeface="Times New Roman"/>
                          <a:cs typeface="Times New Roman"/>
                        </a:rPr>
                        <a:t>st</a:t>
                      </a:r>
                      <a:r>
                        <a:rPr lang="en-US" sz="1400" dirty="0">
                          <a:latin typeface="Times New Roman"/>
                          <a:ea typeface="Times New Roman"/>
                          <a:cs typeface="Times New Roman"/>
                        </a:rPr>
                        <a:t> data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784">
                <a:tc>
                  <a:txBody>
                    <a:bodyPr/>
                    <a:lstStyle/>
                    <a:p>
                      <a:pPr algn="ctr">
                        <a:lnSpc>
                          <a:spcPts val="1300"/>
                        </a:lnSpc>
                        <a:spcAft>
                          <a:spcPts val="0"/>
                        </a:spcAft>
                      </a:pPr>
                      <a:r>
                        <a:rPr lang="en-US" sz="1400" dirty="0" smtClean="0">
                          <a:latin typeface="Calibri"/>
                          <a:ea typeface="Times New Roman"/>
                          <a:cs typeface="Times New Roman"/>
                        </a:rPr>
                        <a:t>4103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smtClean="0">
                          <a:latin typeface="Calibri"/>
                          <a:ea typeface="Times New Roman"/>
                          <a:cs typeface="Times New Roman"/>
                        </a:rPr>
                        <a:t>00</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5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784">
                <a:tc>
                  <a:txBody>
                    <a:bodyPr/>
                    <a:lstStyle/>
                    <a:p>
                      <a:pPr algn="ctr">
                        <a:lnSpc>
                          <a:spcPts val="1300"/>
                        </a:lnSpc>
                        <a:spcAft>
                          <a:spcPts val="0"/>
                        </a:spcAft>
                      </a:pPr>
                      <a:r>
                        <a:rPr lang="en-US" sz="1400" dirty="0" smtClean="0">
                          <a:latin typeface="Calibri"/>
                          <a:ea typeface="Times New Roman"/>
                          <a:cs typeface="Times New Roman"/>
                        </a:rPr>
                        <a:t>4104</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smtClean="0">
                          <a:latin typeface="Calibri"/>
                          <a:ea typeface="Times New Roman"/>
                          <a:cs typeface="Times New Roman"/>
                        </a:rPr>
                        <a:t>45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5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88">
                <a:tc>
                  <a:txBody>
                    <a:bodyPr/>
                    <a:lstStyle/>
                    <a:p>
                      <a:pPr algn="ctr">
                        <a:lnSpc>
                          <a:spcPts val="1290"/>
                        </a:lnSpc>
                        <a:spcAft>
                          <a:spcPts val="0"/>
                        </a:spcAft>
                      </a:pPr>
                      <a:r>
                        <a:rPr lang="en-US" sz="1400" dirty="0">
                          <a:latin typeface="Times New Roman"/>
                          <a:ea typeface="Times New Roman"/>
                          <a:cs typeface="Times New Roman"/>
                        </a:rPr>
                        <a:t>4105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290"/>
                        </a:lnSpc>
                        <a:spcAft>
                          <a:spcPts val="0"/>
                        </a:spcAft>
                      </a:pPr>
                      <a:r>
                        <a:rPr lang="en-US" sz="1400" dirty="0">
                          <a:latin typeface="Times New Roman"/>
                          <a:ea typeface="Times New Roman"/>
                          <a:cs typeface="Times New Roman"/>
                        </a:rPr>
                        <a:t>MOV B,A</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290"/>
                        </a:lnSpc>
                        <a:spcAft>
                          <a:spcPts val="0"/>
                        </a:spcAft>
                      </a:pPr>
                      <a:r>
                        <a:rPr lang="en-US" sz="1400" dirty="0">
                          <a:latin typeface="Times New Roman"/>
                          <a:ea typeface="Times New Roman"/>
                          <a:cs typeface="Times New Roman"/>
                        </a:rPr>
                        <a:t>47</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50800" algn="ctr">
                        <a:lnSpc>
                          <a:spcPts val="1290"/>
                        </a:lnSpc>
                        <a:spcAft>
                          <a:spcPts val="0"/>
                        </a:spcAft>
                      </a:pPr>
                      <a:r>
                        <a:rPr lang="en-US" sz="1400" dirty="0">
                          <a:latin typeface="Times New Roman"/>
                          <a:ea typeface="Times New Roman"/>
                          <a:cs typeface="Times New Roman"/>
                        </a:rPr>
                        <a:t>Copy</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38100" algn="ctr">
                        <a:lnSpc>
                          <a:spcPts val="1455"/>
                        </a:lnSpc>
                        <a:spcAft>
                          <a:spcPts val="0"/>
                        </a:spcAft>
                      </a:pPr>
                      <a:r>
                        <a:rPr lang="en-US" sz="1400" dirty="0">
                          <a:latin typeface="Times New Roman"/>
                          <a:ea typeface="Times New Roman"/>
                          <a:cs typeface="Times New Roman"/>
                        </a:rPr>
                        <a:t>the   1</a:t>
                      </a:r>
                      <a:r>
                        <a:rPr lang="en-US" sz="1400" baseline="30000" dirty="0">
                          <a:latin typeface="Times New Roman"/>
                          <a:ea typeface="Times New Roman"/>
                          <a:cs typeface="Times New Roman"/>
                        </a:rPr>
                        <a:t>st</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R="76200" algn="ctr">
                        <a:lnSpc>
                          <a:spcPts val="1290"/>
                        </a:lnSpc>
                        <a:spcAft>
                          <a:spcPts val="0"/>
                        </a:spcAft>
                      </a:pPr>
                      <a:r>
                        <a:rPr lang="en-US" sz="1400" dirty="0">
                          <a:latin typeface="Times New Roman"/>
                          <a:ea typeface="Times New Roman"/>
                          <a:cs typeface="Times New Roman"/>
                        </a:rPr>
                        <a:t>data</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ts val="1290"/>
                        </a:lnSpc>
                        <a:spcAft>
                          <a:spcPts val="0"/>
                        </a:spcAft>
                      </a:pPr>
                      <a:r>
                        <a:rPr lang="en-US" sz="1400" dirty="0">
                          <a:latin typeface="Times New Roman"/>
                          <a:ea typeface="Times New Roman"/>
                          <a:cs typeface="Times New Roman"/>
                        </a:rPr>
                        <a:t>into</a:t>
                      </a:r>
                      <a:endParaRPr lang="en-US" sz="14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49977">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50800" algn="ctr">
                        <a:lnSpc>
                          <a:spcPts val="1205"/>
                        </a:lnSpc>
                        <a:spcAft>
                          <a:spcPts val="0"/>
                        </a:spcAft>
                      </a:pPr>
                      <a:r>
                        <a:rPr lang="en-US" sz="1400" dirty="0">
                          <a:latin typeface="Times New Roman"/>
                          <a:ea typeface="Times New Roman"/>
                          <a:cs typeface="Times New Roman"/>
                        </a:rPr>
                        <a:t>register ‘B’</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73784">
                <a:tc>
                  <a:txBody>
                    <a:bodyPr/>
                    <a:lstStyle/>
                    <a:p>
                      <a:pPr algn="ctr">
                        <a:lnSpc>
                          <a:spcPts val="1300"/>
                        </a:lnSpc>
                        <a:spcAft>
                          <a:spcPts val="0"/>
                        </a:spcAft>
                      </a:pPr>
                      <a:r>
                        <a:rPr lang="en-US" sz="1400" dirty="0">
                          <a:latin typeface="Times New Roman"/>
                          <a:ea typeface="Times New Roman"/>
                          <a:cs typeface="Times New Roman"/>
                        </a:rPr>
                        <a:t>4106</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400" dirty="0">
                          <a:latin typeface="Times New Roman"/>
                          <a:ea typeface="Times New Roman"/>
                          <a:cs typeface="Times New Roman"/>
                        </a:rPr>
                        <a:t>LDA, 4501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3A </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50"/>
                        </a:lnSpc>
                        <a:spcAft>
                          <a:spcPts val="0"/>
                        </a:spcAft>
                      </a:pPr>
                      <a:r>
                        <a:rPr lang="en-US" sz="1400">
                          <a:latin typeface="Times New Roman"/>
                          <a:ea typeface="Times New Roman"/>
                          <a:cs typeface="Times New Roman"/>
                        </a:rPr>
                        <a:t>Get the 2</a:t>
                      </a:r>
                      <a:r>
                        <a:rPr lang="en-US" sz="1400" baseline="30000">
                          <a:latin typeface="Times New Roman"/>
                          <a:ea typeface="Times New Roman"/>
                          <a:cs typeface="Times New Roman"/>
                        </a:rPr>
                        <a:t>nd</a:t>
                      </a:r>
                      <a:r>
                        <a:rPr lang="en-US" sz="1400">
                          <a:latin typeface="Times New Roman"/>
                          <a:ea typeface="Times New Roman"/>
                          <a:cs typeface="Times New Roman"/>
                        </a:rPr>
                        <a:t> data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784">
                <a:tc>
                  <a:txBody>
                    <a:bodyPr/>
                    <a:lstStyle/>
                    <a:p>
                      <a:pPr algn="ctr">
                        <a:lnSpc>
                          <a:spcPts val="1300"/>
                        </a:lnSpc>
                        <a:spcAft>
                          <a:spcPts val="0"/>
                        </a:spcAft>
                      </a:pPr>
                      <a:r>
                        <a:rPr lang="en-US" sz="1400" dirty="0" smtClean="0">
                          <a:latin typeface="Calibri"/>
                          <a:ea typeface="Times New Roman"/>
                          <a:cs typeface="Times New Roman"/>
                        </a:rPr>
                        <a:t>4107</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smtClean="0">
                          <a:latin typeface="Calibri"/>
                          <a:ea typeface="Times New Roman"/>
                          <a:cs typeface="Times New Roman"/>
                        </a:rPr>
                        <a:t>01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5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784">
                <a:tc>
                  <a:txBody>
                    <a:bodyPr/>
                    <a:lstStyle/>
                    <a:p>
                      <a:pPr algn="ctr">
                        <a:lnSpc>
                          <a:spcPts val="1300"/>
                        </a:lnSpc>
                        <a:spcAft>
                          <a:spcPts val="0"/>
                        </a:spcAft>
                      </a:pPr>
                      <a:r>
                        <a:rPr lang="en-US" sz="1400" dirty="0" smtClean="0">
                          <a:latin typeface="Calibri"/>
                          <a:ea typeface="Times New Roman"/>
                          <a:cs typeface="Times New Roman"/>
                        </a:rPr>
                        <a:t>4108</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smtClean="0">
                          <a:latin typeface="Calibri"/>
                          <a:ea typeface="Times New Roman"/>
                          <a:cs typeface="Times New Roman"/>
                        </a:rPr>
                        <a:t>45</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5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047">
                <a:tc>
                  <a:txBody>
                    <a:bodyPr/>
                    <a:lstStyle/>
                    <a:p>
                      <a:pPr algn="ctr">
                        <a:lnSpc>
                          <a:spcPts val="1275"/>
                        </a:lnSpc>
                        <a:spcAft>
                          <a:spcPts val="0"/>
                        </a:spcAft>
                      </a:pPr>
                      <a:r>
                        <a:rPr lang="en-US" sz="1400">
                          <a:latin typeface="Times New Roman"/>
                          <a:ea typeface="Times New Roman"/>
                          <a:cs typeface="Times New Roman"/>
                        </a:rPr>
                        <a:t>4109</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275"/>
                        </a:lnSpc>
                        <a:spcAft>
                          <a:spcPts val="0"/>
                        </a:spcAft>
                      </a:pPr>
                      <a:r>
                        <a:rPr lang="en-US" sz="1400">
                          <a:latin typeface="Times New Roman"/>
                          <a:ea typeface="Times New Roman"/>
                          <a:cs typeface="Times New Roman"/>
                        </a:rPr>
                        <a:t>CMP B</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275"/>
                        </a:lnSpc>
                        <a:spcAft>
                          <a:spcPts val="0"/>
                        </a:spcAft>
                      </a:pPr>
                      <a:r>
                        <a:rPr lang="en-US" sz="1400">
                          <a:latin typeface="Times New Roman"/>
                          <a:ea typeface="Times New Roman"/>
                          <a:cs typeface="Times New Roman"/>
                        </a:rPr>
                        <a:t>B8</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50800" algn="ctr">
                        <a:lnSpc>
                          <a:spcPts val="1275"/>
                        </a:lnSpc>
                        <a:spcAft>
                          <a:spcPts val="0"/>
                        </a:spcAft>
                      </a:pPr>
                      <a:r>
                        <a:rPr lang="en-US" sz="1400" dirty="0">
                          <a:latin typeface="Times New Roman"/>
                          <a:ea typeface="Times New Roman"/>
                          <a:cs typeface="Times New Roman"/>
                        </a:rPr>
                        <a:t>Compare the 2 values</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047">
                <a:tc>
                  <a:txBody>
                    <a:bodyPr/>
                    <a:lstStyle/>
                    <a:p>
                      <a:pPr algn="ctr">
                        <a:lnSpc>
                          <a:spcPts val="1300"/>
                        </a:lnSpc>
                        <a:spcAft>
                          <a:spcPts val="0"/>
                        </a:spcAft>
                      </a:pPr>
                      <a:r>
                        <a:rPr lang="en-US" sz="1400">
                          <a:latin typeface="Times New Roman"/>
                          <a:ea typeface="Times New Roman"/>
                          <a:cs typeface="Times New Roman"/>
                        </a:rPr>
                        <a:t>410A</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a:latin typeface="Times New Roman"/>
                          <a:ea typeface="Times New Roman"/>
                          <a:cs typeface="Times New Roman"/>
                        </a:rPr>
                        <a:t>JC (LDP)</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DA </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gridSpan="5">
                  <a:txBody>
                    <a:bodyPr/>
                    <a:lstStyle/>
                    <a:p>
                      <a:pPr marL="50800" algn="ctr">
                        <a:lnSpc>
                          <a:spcPts val="1300"/>
                        </a:lnSpc>
                        <a:spcAft>
                          <a:spcPts val="0"/>
                        </a:spcAft>
                      </a:pPr>
                      <a:r>
                        <a:rPr lang="en-US" sz="1400" dirty="0">
                          <a:latin typeface="Times New Roman"/>
                          <a:ea typeface="Times New Roman"/>
                          <a:cs typeface="Times New Roman"/>
                        </a:rPr>
                        <a:t>Jump if dividend lesser than</a:t>
                      </a:r>
                      <a:endParaRPr lang="en-US" sz="1400" dirty="0">
                        <a:latin typeface="Calibri"/>
                        <a:ea typeface="Times New Roman"/>
                        <a:cs typeface="Times New Roman"/>
                      </a:endParaRPr>
                    </a:p>
                    <a:p>
                      <a:pPr marL="50800" algn="ctr">
                        <a:lnSpc>
                          <a:spcPct val="115000"/>
                        </a:lnSpc>
                        <a:spcAft>
                          <a:spcPts val="0"/>
                        </a:spcAft>
                      </a:pPr>
                      <a:r>
                        <a:rPr lang="en-US" sz="1400" dirty="0" smtClean="0">
                          <a:latin typeface="Times New Roman"/>
                          <a:ea typeface="Times New Roman"/>
                          <a:cs typeface="Times New Roman"/>
                        </a:rPr>
                        <a:t>   divisor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r>
              <a:tr h="295688">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5" vMerge="1">
                  <a:txBody>
                    <a:bodyPr/>
                    <a:lstStyle/>
                    <a:p>
                      <a:pPr marL="50800" algn="ctr">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vMerge="1">
                  <a:txBody>
                    <a:bodyPr/>
                    <a:lstStyle/>
                    <a:p>
                      <a:endParaRPr lang="en-US"/>
                    </a:p>
                  </a:txBody>
                  <a:tcPr/>
                </a:tc>
                <a:tc hMerge="1"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95688">
                <a:tc>
                  <a:txBody>
                    <a:bodyPr/>
                    <a:lstStyle/>
                    <a:p>
                      <a:pPr algn="ctr">
                        <a:lnSpc>
                          <a:spcPct val="115000"/>
                        </a:lnSpc>
                        <a:spcAft>
                          <a:spcPts val="0"/>
                        </a:spcAft>
                      </a:pPr>
                      <a:r>
                        <a:rPr lang="en-US" sz="1400" dirty="0" smtClean="0">
                          <a:latin typeface="Times New Roman"/>
                          <a:ea typeface="Times New Roman"/>
                          <a:cs typeface="Times New Roman"/>
                        </a:rPr>
                        <a:t>410B</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12</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ct val="1150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88">
                <a:tc>
                  <a:txBody>
                    <a:bodyPr/>
                    <a:lstStyle/>
                    <a:p>
                      <a:pPr algn="ctr">
                        <a:lnSpc>
                          <a:spcPct val="115000"/>
                        </a:lnSpc>
                        <a:spcAft>
                          <a:spcPts val="0"/>
                        </a:spcAft>
                      </a:pPr>
                      <a:r>
                        <a:rPr lang="en-US" sz="1400" dirty="0" smtClean="0">
                          <a:latin typeface="Times New Roman"/>
                          <a:ea typeface="Times New Roman"/>
                          <a:cs typeface="Times New Roman"/>
                        </a:rPr>
                        <a:t>410C</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41</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ct val="1150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88">
                <a:tc>
                  <a:txBody>
                    <a:bodyPr/>
                    <a:lstStyle/>
                    <a:p>
                      <a:pPr algn="ctr">
                        <a:lnSpc>
                          <a:spcPts val="1300"/>
                        </a:lnSpc>
                        <a:spcAft>
                          <a:spcPts val="0"/>
                        </a:spcAft>
                      </a:pPr>
                      <a:r>
                        <a:rPr lang="en-US" sz="1400">
                          <a:latin typeface="Times New Roman"/>
                          <a:ea typeface="Times New Roman"/>
                          <a:cs typeface="Times New Roman"/>
                        </a:rPr>
                        <a:t>410D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marL="279400" algn="ctr">
                        <a:lnSpc>
                          <a:spcPts val="1300"/>
                        </a:lnSpc>
                        <a:spcAft>
                          <a:spcPts val="0"/>
                        </a:spcAft>
                      </a:pPr>
                      <a:r>
                        <a:rPr lang="en-US" sz="1400">
                          <a:latin typeface="Times New Roman"/>
                          <a:ea typeface="Times New Roman"/>
                          <a:cs typeface="Times New Roman"/>
                        </a:rPr>
                        <a:t>Loop 2</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a:latin typeface="Times New Roman"/>
                          <a:ea typeface="Times New Roman"/>
                          <a:cs typeface="Times New Roman"/>
                        </a:rPr>
                        <a:t>SUB B</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a:latin typeface="Times New Roman"/>
                          <a:ea typeface="Times New Roman"/>
                          <a:cs typeface="Times New Roman"/>
                        </a:rPr>
                        <a:t>90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gridSpan="5">
                  <a:txBody>
                    <a:bodyPr/>
                    <a:lstStyle/>
                    <a:p>
                      <a:pPr marL="50800" algn="ctr">
                        <a:lnSpc>
                          <a:spcPts val="1480"/>
                        </a:lnSpc>
                        <a:spcAft>
                          <a:spcPts val="0"/>
                        </a:spcAft>
                      </a:pPr>
                      <a:r>
                        <a:rPr lang="en-US" sz="1400" dirty="0">
                          <a:latin typeface="Times New Roman"/>
                          <a:ea typeface="Times New Roman"/>
                          <a:cs typeface="Times New Roman"/>
                        </a:rPr>
                        <a:t>Subtract the 1</a:t>
                      </a:r>
                      <a:r>
                        <a:rPr lang="en-US" sz="1400" baseline="30000" dirty="0">
                          <a:latin typeface="Times New Roman"/>
                          <a:ea typeface="Times New Roman"/>
                          <a:cs typeface="Times New Roman"/>
                        </a:rPr>
                        <a:t>st</a:t>
                      </a:r>
                      <a:r>
                        <a:rPr lang="en-US" sz="1400" dirty="0">
                          <a:latin typeface="Times New Roman"/>
                          <a:ea typeface="Times New Roman"/>
                          <a:cs typeface="Times New Roman"/>
                        </a:rPr>
                        <a:t>  value by 2</a:t>
                      </a:r>
                      <a:r>
                        <a:rPr lang="en-US" sz="1400" baseline="30000" dirty="0">
                          <a:latin typeface="Times New Roman"/>
                          <a:ea typeface="Times New Roman"/>
                          <a:cs typeface="Times New Roman"/>
                        </a:rPr>
                        <a:t>nd</a:t>
                      </a:r>
                      <a:endParaRPr lang="en-US" sz="1400" dirty="0">
                        <a:latin typeface="Calibri"/>
                        <a:ea typeface="Times New Roman"/>
                        <a:cs typeface="Times New Roman"/>
                      </a:endParaRPr>
                    </a:p>
                    <a:p>
                      <a:pPr marL="50800" algn="ctr">
                        <a:lnSpc>
                          <a:spcPts val="1200"/>
                        </a:lnSpc>
                        <a:spcAft>
                          <a:spcPts val="0"/>
                        </a:spcAft>
                      </a:pPr>
                      <a:r>
                        <a:rPr lang="en-US" sz="1400" dirty="0" smtClean="0">
                          <a:latin typeface="Times New Roman"/>
                          <a:ea typeface="Times New Roman"/>
                          <a:cs typeface="Times New Roman"/>
                        </a:rPr>
                        <a:t>      value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r>
              <a:tr h="249977">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5" vMerge="1">
                  <a:txBody>
                    <a:bodyPr/>
                    <a:lstStyle/>
                    <a:p>
                      <a:pPr marL="50800" algn="ctr">
                        <a:lnSpc>
                          <a:spcPts val="12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vMerge="1">
                  <a:txBody>
                    <a:bodyPr/>
                    <a:lstStyle/>
                    <a:p>
                      <a:endParaRPr lang="en-US"/>
                    </a:p>
                  </a:txBody>
                  <a:tcPr/>
                </a:tc>
                <a:tc hMerge="1"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3571868" y="285728"/>
            <a:ext cx="2000264" cy="338554"/>
          </a:xfrm>
          <a:prstGeom prst="rect">
            <a:avLst/>
          </a:prstGeom>
          <a:noFill/>
        </p:spPr>
        <p:txBody>
          <a:bodyPr wrap="square" rtlCol="0">
            <a:spAutoFit/>
          </a:bodyPr>
          <a:lstStyle/>
          <a:p>
            <a:pPr algn="ctr"/>
            <a:r>
              <a:rPr lang="en-US" sz="1600" b="1" u="sng" dirty="0" smtClean="0"/>
              <a:t>PROGRAM:-</a:t>
            </a:r>
            <a:endParaRPr lang="en-US" sz="1600" b="1" u="sng"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500042"/>
          <a:ext cx="8501122" cy="4588636"/>
        </p:xfrm>
        <a:graphic>
          <a:graphicData uri="http://schemas.openxmlformats.org/drawingml/2006/table">
            <a:tbl>
              <a:tblPr/>
              <a:tblGrid>
                <a:gridCol w="1117604"/>
                <a:gridCol w="787820"/>
                <a:gridCol w="366428"/>
                <a:gridCol w="128249"/>
                <a:gridCol w="201535"/>
                <a:gridCol w="1484032"/>
                <a:gridCol w="164892"/>
                <a:gridCol w="1484032"/>
                <a:gridCol w="1538995"/>
                <a:gridCol w="751178"/>
                <a:gridCol w="476357"/>
              </a:tblGrid>
              <a:tr h="273784">
                <a:tc>
                  <a:txBody>
                    <a:bodyPr/>
                    <a:lstStyle/>
                    <a:p>
                      <a:pPr algn="ctr">
                        <a:lnSpc>
                          <a:spcPts val="1300"/>
                        </a:lnSpc>
                        <a:spcAft>
                          <a:spcPts val="0"/>
                        </a:spcAft>
                      </a:pPr>
                      <a:r>
                        <a:rPr lang="en-US" sz="1400" dirty="0">
                          <a:latin typeface="Times New Roman"/>
                          <a:ea typeface="Times New Roman"/>
                          <a:cs typeface="Times New Roman"/>
                        </a:rPr>
                        <a:t>410E</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400">
                          <a:latin typeface="Times New Roman"/>
                          <a:ea typeface="Times New Roman"/>
                          <a:cs typeface="Times New Roman"/>
                        </a:rPr>
                        <a:t>INR C</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0C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00"/>
                        </a:lnSpc>
                        <a:spcAft>
                          <a:spcPts val="0"/>
                        </a:spcAft>
                      </a:pPr>
                      <a:r>
                        <a:rPr lang="en-US" sz="1400">
                          <a:latin typeface="Times New Roman"/>
                          <a:ea typeface="Times New Roman"/>
                          <a:cs typeface="Times New Roman"/>
                        </a:rPr>
                        <a:t>Increment Quotient (410D)</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1047">
                <a:tc>
                  <a:txBody>
                    <a:bodyPr/>
                    <a:lstStyle/>
                    <a:p>
                      <a:pPr algn="ctr">
                        <a:lnSpc>
                          <a:spcPts val="1310"/>
                        </a:lnSpc>
                        <a:spcAft>
                          <a:spcPts val="0"/>
                        </a:spcAft>
                      </a:pPr>
                      <a:r>
                        <a:rPr lang="en-US" sz="1400" dirty="0">
                          <a:latin typeface="Times New Roman"/>
                          <a:ea typeface="Times New Roman"/>
                          <a:cs typeface="Times New Roman"/>
                        </a:rPr>
                        <a:t>410F</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10"/>
                        </a:lnSpc>
                        <a:spcAft>
                          <a:spcPts val="0"/>
                        </a:spcAft>
                      </a:pPr>
                      <a:r>
                        <a:rPr lang="en-US" sz="1400">
                          <a:latin typeface="Times New Roman"/>
                          <a:ea typeface="Times New Roman"/>
                          <a:cs typeface="Times New Roman"/>
                        </a:rPr>
                        <a:t>JMP (LDP, 41)</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10"/>
                        </a:lnSpc>
                        <a:spcAft>
                          <a:spcPts val="0"/>
                        </a:spcAft>
                      </a:pPr>
                      <a:r>
                        <a:rPr lang="en-US" sz="1400" dirty="0" smtClean="0">
                          <a:latin typeface="Times New Roman"/>
                          <a:ea typeface="Times New Roman"/>
                          <a:cs typeface="Times New Roman"/>
                        </a:rPr>
                        <a:t>C3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marL="50800" algn="ctr">
                        <a:lnSpc>
                          <a:spcPts val="1310"/>
                        </a:lnSpc>
                        <a:spcAft>
                          <a:spcPts val="0"/>
                        </a:spcAft>
                      </a:pPr>
                      <a:r>
                        <a:rPr lang="en-US" sz="1400">
                          <a:latin typeface="Times New Roman"/>
                          <a:ea typeface="Times New Roman"/>
                          <a:cs typeface="Times New Roman"/>
                        </a:rPr>
                        <a:t>Jump to Loop 1 till the value</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95688">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50800" algn="ctr">
                        <a:lnSpc>
                          <a:spcPct val="115000"/>
                        </a:lnSpc>
                        <a:spcAft>
                          <a:spcPts val="0"/>
                        </a:spcAft>
                      </a:pPr>
                      <a:r>
                        <a:rPr lang="en-US" sz="1400">
                          <a:latin typeface="Times New Roman"/>
                          <a:ea typeface="Times New Roman"/>
                          <a:cs typeface="Times New Roman"/>
                        </a:rPr>
                        <a:t>of dividend becomes zero</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95688">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0D</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95688">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41</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66735">
                <a:tc>
                  <a:txBody>
                    <a:bodyPr/>
                    <a:lstStyle/>
                    <a:p>
                      <a:pPr algn="ctr">
                        <a:lnSpc>
                          <a:spcPts val="1300"/>
                        </a:lnSpc>
                        <a:spcAft>
                          <a:spcPts val="0"/>
                        </a:spcAft>
                      </a:pPr>
                      <a:r>
                        <a:rPr lang="en-US" sz="1400" dirty="0">
                          <a:latin typeface="Times New Roman"/>
                          <a:ea typeface="Times New Roman"/>
                          <a:cs typeface="Times New Roman"/>
                        </a:rPr>
                        <a:t>4112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279400" algn="ctr">
                        <a:lnSpc>
                          <a:spcPts val="1300"/>
                        </a:lnSpc>
                        <a:spcAft>
                          <a:spcPts val="0"/>
                        </a:spcAft>
                      </a:pPr>
                      <a:r>
                        <a:rPr lang="en-US" sz="1400" dirty="0">
                          <a:latin typeface="Times New Roman"/>
                          <a:ea typeface="Times New Roman"/>
                          <a:cs typeface="Times New Roman"/>
                        </a:rPr>
                        <a:t>Loop 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dirty="0">
                          <a:latin typeface="Times New Roman"/>
                          <a:ea typeface="Times New Roman"/>
                          <a:cs typeface="Times New Roman"/>
                        </a:rPr>
                        <a:t>STA 4502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32 </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00"/>
                        </a:lnSpc>
                        <a:spcAft>
                          <a:spcPts val="0"/>
                        </a:spcAft>
                      </a:pPr>
                      <a:r>
                        <a:rPr lang="en-US" sz="1400" dirty="0" smtClean="0">
                          <a:latin typeface="Calibri"/>
                          <a:ea typeface="Times New Roman"/>
                          <a:cs typeface="Times New Roman"/>
                        </a:rPr>
                        <a:t>Store</a:t>
                      </a:r>
                      <a:r>
                        <a:rPr lang="en-US" sz="1400" baseline="0" dirty="0" smtClean="0">
                          <a:latin typeface="Calibri"/>
                          <a:ea typeface="Times New Roman"/>
                          <a:cs typeface="Times New Roman"/>
                        </a:rPr>
                        <a:t> the value in accumulator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R="63500" algn="r">
                        <a:lnSpc>
                          <a:spcPts val="1300"/>
                        </a:lnSpc>
                        <a:spcAft>
                          <a:spcPts val="0"/>
                        </a:spcAft>
                      </a:pPr>
                      <a:endParaRPr lang="en-US" sz="11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r">
                        <a:lnSpc>
                          <a:spcPts val="1300"/>
                        </a:lnSpc>
                        <a:spcAft>
                          <a:spcPts val="0"/>
                        </a:spcAft>
                      </a:pPr>
                      <a:endParaRPr lang="en-US" sz="11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5688">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02</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88">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45</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047">
                <a:tc>
                  <a:txBody>
                    <a:bodyPr/>
                    <a:lstStyle/>
                    <a:p>
                      <a:pPr algn="ctr">
                        <a:lnSpc>
                          <a:spcPts val="1300"/>
                        </a:lnSpc>
                        <a:spcAft>
                          <a:spcPts val="0"/>
                        </a:spcAft>
                      </a:pPr>
                      <a:r>
                        <a:rPr lang="en-US" sz="1400">
                          <a:latin typeface="Times New Roman"/>
                          <a:ea typeface="Times New Roman"/>
                          <a:cs typeface="Times New Roman"/>
                        </a:rPr>
                        <a:t>4115</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dirty="0">
                          <a:latin typeface="Times New Roman"/>
                          <a:ea typeface="Times New Roman"/>
                          <a:cs typeface="Times New Roman"/>
                        </a:rPr>
                        <a:t>MOV A,C</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79</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marL="50800" algn="ctr">
                        <a:lnSpc>
                          <a:spcPts val="1300"/>
                        </a:lnSpc>
                        <a:spcAft>
                          <a:spcPts val="0"/>
                        </a:spcAft>
                      </a:pPr>
                      <a:r>
                        <a:rPr lang="en-US" sz="1400" dirty="0">
                          <a:latin typeface="Times New Roman"/>
                          <a:ea typeface="Times New Roman"/>
                          <a:cs typeface="Times New Roman"/>
                        </a:rPr>
                        <a:t>Move the value of remainder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95688">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dirty="0" smtClean="0">
                          <a:latin typeface="Times New Roman"/>
                          <a:ea typeface="Times New Roman"/>
                          <a:cs typeface="Times New Roman"/>
                        </a:rPr>
                        <a:t>      to </a:t>
                      </a:r>
                      <a:r>
                        <a:rPr lang="en-US" sz="1400" dirty="0">
                          <a:latin typeface="Times New Roman"/>
                          <a:ea typeface="Times New Roman"/>
                          <a:cs typeface="Times New Roman"/>
                        </a:rPr>
                        <a:t>accumulator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71047">
                <a:tc>
                  <a:txBody>
                    <a:bodyPr/>
                    <a:lstStyle/>
                    <a:p>
                      <a:pPr algn="ctr">
                        <a:lnSpc>
                          <a:spcPts val="1300"/>
                        </a:lnSpc>
                        <a:spcAft>
                          <a:spcPts val="0"/>
                        </a:spcAft>
                      </a:pPr>
                      <a:r>
                        <a:rPr lang="en-US" sz="1400">
                          <a:latin typeface="Times New Roman"/>
                          <a:ea typeface="Times New Roman"/>
                          <a:cs typeface="Times New Roman"/>
                        </a:rPr>
                        <a:t>4116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400" dirty="0">
                          <a:latin typeface="Times New Roman"/>
                          <a:ea typeface="Times New Roman"/>
                          <a:cs typeface="Times New Roman"/>
                        </a:rPr>
                        <a:t>STA 4503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32 </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marL="50800" algn="ctr">
                        <a:lnSpc>
                          <a:spcPts val="1300"/>
                        </a:lnSpc>
                        <a:spcAft>
                          <a:spcPts val="0"/>
                        </a:spcAft>
                      </a:pPr>
                      <a:r>
                        <a:rPr lang="en-US" sz="1400" dirty="0">
                          <a:latin typeface="Times New Roman"/>
                          <a:ea typeface="Times New Roman"/>
                          <a:cs typeface="Times New Roman"/>
                        </a:rPr>
                        <a:t>Store the remainder value in</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95688">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r>
                        <a:rPr lang="en-US" sz="1400" dirty="0">
                          <a:latin typeface="Times New Roman"/>
                          <a:ea typeface="Times New Roman"/>
                          <a:cs typeface="Times New Roman"/>
                        </a:rPr>
                        <a:t>accumulator</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95688">
                <a:tc>
                  <a:txBody>
                    <a:bodyPr/>
                    <a:lstStyle/>
                    <a:p>
                      <a:pPr algn="ctr">
                        <a:lnSpc>
                          <a:spcPct val="115000"/>
                        </a:lnSpc>
                        <a:spcAft>
                          <a:spcPts val="0"/>
                        </a:spcAft>
                      </a:pPr>
                      <a:r>
                        <a:rPr lang="en-US" sz="1400" dirty="0" smtClean="0">
                          <a:latin typeface="Times New Roman"/>
                          <a:ea typeface="Times New Roman"/>
                          <a:cs typeface="Times New Roman"/>
                        </a:rPr>
                        <a:t>4117</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03</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88">
                <a:tc>
                  <a:txBody>
                    <a:bodyPr/>
                    <a:lstStyle/>
                    <a:p>
                      <a:pPr algn="ctr">
                        <a:lnSpc>
                          <a:spcPct val="115000"/>
                        </a:lnSpc>
                        <a:spcAft>
                          <a:spcPts val="0"/>
                        </a:spcAft>
                      </a:pPr>
                      <a:r>
                        <a:rPr lang="en-US" sz="1400" dirty="0" smtClean="0">
                          <a:latin typeface="Times New Roman"/>
                          <a:ea typeface="Times New Roman"/>
                          <a:cs typeface="Times New Roman"/>
                        </a:rPr>
                        <a:t>4118</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smtClean="0">
                          <a:latin typeface="Times New Roman"/>
                          <a:ea typeface="Times New Roman"/>
                          <a:cs typeface="Times New Roman"/>
                        </a:rPr>
                        <a:t>45</a:t>
                      </a: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ct val="115000"/>
                        </a:lnSpc>
                        <a:spcAft>
                          <a:spcPts val="0"/>
                        </a:spcAft>
                      </a:pP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784">
                <a:tc>
                  <a:txBody>
                    <a:bodyPr/>
                    <a:lstStyle/>
                    <a:p>
                      <a:pPr algn="ctr">
                        <a:lnSpc>
                          <a:spcPts val="1300"/>
                        </a:lnSpc>
                        <a:spcAft>
                          <a:spcPts val="0"/>
                        </a:spcAft>
                      </a:pPr>
                      <a:r>
                        <a:rPr lang="en-US" sz="1400">
                          <a:latin typeface="Times New Roman"/>
                          <a:ea typeface="Times New Roman"/>
                          <a:cs typeface="Times New Roman"/>
                        </a:rPr>
                        <a:t>4119</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400">
                          <a:latin typeface="Times New Roman"/>
                          <a:ea typeface="Times New Roman"/>
                          <a:cs typeface="Times New Roman"/>
                        </a:rPr>
                        <a:t>HLT</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400" dirty="0">
                          <a:latin typeface="Times New Roman"/>
                          <a:ea typeface="Times New Roman"/>
                          <a:cs typeface="Times New Roman"/>
                        </a:rPr>
                        <a:t>76</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50800" algn="ctr">
                        <a:lnSpc>
                          <a:spcPts val="1300"/>
                        </a:lnSpc>
                        <a:spcAft>
                          <a:spcPts val="0"/>
                        </a:spcAft>
                      </a:pPr>
                      <a:r>
                        <a:rPr lang="en-US" sz="1400" dirty="0">
                          <a:latin typeface="Times New Roman"/>
                          <a:ea typeface="Times New Roman"/>
                          <a:cs typeface="Times New Roman"/>
                        </a:rPr>
                        <a:t>Stop the program execution</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85851" y="714355"/>
          <a:ext cx="7143801" cy="5214974"/>
        </p:xfrm>
        <a:graphic>
          <a:graphicData uri="http://schemas.openxmlformats.org/drawingml/2006/table">
            <a:tbl>
              <a:tblPr/>
              <a:tblGrid>
                <a:gridCol w="1097663"/>
                <a:gridCol w="773761"/>
                <a:gridCol w="359889"/>
                <a:gridCol w="125961"/>
                <a:gridCol w="197939"/>
                <a:gridCol w="1457552"/>
                <a:gridCol w="161950"/>
                <a:gridCol w="1457552"/>
                <a:gridCol w="161950"/>
                <a:gridCol w="557828"/>
                <a:gridCol w="791756"/>
              </a:tblGrid>
              <a:tr h="953036">
                <a:tc>
                  <a:txBody>
                    <a:bodyPr/>
                    <a:lstStyle/>
                    <a:p>
                      <a:pPr marL="76200">
                        <a:lnSpc>
                          <a:spcPct val="115000"/>
                        </a:lnSpc>
                        <a:spcAft>
                          <a:spcPts val="0"/>
                        </a:spcAft>
                      </a:pPr>
                      <a:r>
                        <a:rPr lang="en-US" sz="1800" dirty="0">
                          <a:latin typeface="Times New Roman"/>
                          <a:ea typeface="Times New Roman"/>
                          <a:cs typeface="Times New Roman"/>
                        </a:rPr>
                        <a:t>Input</a:t>
                      </a:r>
                      <a:endParaRPr lang="en-US" sz="18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a:noFill/>
                    </a:lnB>
                  </a:tcPr>
                </a:tc>
              </a:tr>
              <a:tr h="558107">
                <a:tc>
                  <a:txBody>
                    <a:bodyPr/>
                    <a:lstStyle/>
                    <a:p>
                      <a:pPr>
                        <a:lnSpc>
                          <a:spcPct val="115000"/>
                        </a:lnSpc>
                        <a:spcAft>
                          <a:spcPts val="0"/>
                        </a:spcAft>
                      </a:pPr>
                      <a:endParaRPr lang="en-US" sz="18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38100" algn="ctr">
                        <a:lnSpc>
                          <a:spcPts val="1300"/>
                        </a:lnSpc>
                        <a:spcAft>
                          <a:spcPts val="0"/>
                        </a:spcAft>
                      </a:pPr>
                      <a:r>
                        <a:rPr lang="en-US" sz="1400" dirty="0">
                          <a:latin typeface="Times New Roman"/>
                          <a:ea typeface="Times New Roman"/>
                          <a:cs typeface="Times New Roman"/>
                        </a:rPr>
                        <a:t>Input Address</a:t>
                      </a:r>
                      <a:endParaRPr lang="en-US" sz="14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Value</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r>
              <a:tr h="558107">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50800" algn="ctr">
                        <a:lnSpc>
                          <a:spcPts val="1310"/>
                        </a:lnSpc>
                        <a:spcAft>
                          <a:spcPts val="0"/>
                        </a:spcAft>
                      </a:pPr>
                      <a:r>
                        <a:rPr lang="en-US" sz="1400" dirty="0">
                          <a:latin typeface="Times New Roman"/>
                          <a:ea typeface="Times New Roman"/>
                          <a:cs typeface="Times New Roman"/>
                        </a:rPr>
                        <a:t>4500</a:t>
                      </a:r>
                      <a:endParaRPr lang="en-US" sz="14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a:latin typeface="Times New Roman"/>
                          <a:ea typeface="Times New Roman"/>
                          <a:cs typeface="Times New Roman"/>
                        </a:rPr>
                        <a:t>09</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r>
              <a:tr h="533841">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50800" algn="ctr">
                        <a:lnSpc>
                          <a:spcPts val="1300"/>
                        </a:lnSpc>
                        <a:spcAft>
                          <a:spcPts val="0"/>
                        </a:spcAft>
                      </a:pPr>
                      <a:r>
                        <a:rPr lang="en-US" sz="1400" dirty="0">
                          <a:latin typeface="Times New Roman"/>
                          <a:ea typeface="Times New Roman"/>
                          <a:cs typeface="Times New Roman"/>
                        </a:rPr>
                        <a:t>4501</a:t>
                      </a:r>
                      <a:endParaRPr lang="en-US" sz="14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02</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a:noFill/>
                    </a:lnL>
                    <a:lnR>
                      <a:noFill/>
                    </a:lnR>
                    <a:lnT>
                      <a:noFill/>
                    </a:lnT>
                    <a:lnB>
                      <a:noFill/>
                    </a:lnB>
                  </a:tcPr>
                </a:tc>
              </a:tr>
              <a:tr h="961828">
                <a:tc>
                  <a:txBody>
                    <a:bodyPr/>
                    <a:lstStyle/>
                    <a:p>
                      <a:pPr marL="76200">
                        <a:lnSpc>
                          <a:spcPct val="115000"/>
                        </a:lnSpc>
                        <a:spcAft>
                          <a:spcPts val="0"/>
                        </a:spcAft>
                      </a:pPr>
                      <a:r>
                        <a:rPr lang="en-US" sz="1800" dirty="0">
                          <a:latin typeface="Times New Roman"/>
                          <a:ea typeface="Times New Roman"/>
                          <a:cs typeface="Times New Roman"/>
                        </a:rPr>
                        <a:t>Output</a:t>
                      </a:r>
                      <a:endParaRPr lang="en-US" sz="18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200">
                        <a:latin typeface="Times New Roman"/>
                        <a:ea typeface="Times New Roman"/>
                        <a:cs typeface="Times New Roman"/>
                      </a:endParaRPr>
                    </a:p>
                  </a:txBody>
                  <a:tcPr marL="0" marR="0" marT="0" marB="0" anchor="b">
                    <a:lnL>
                      <a:noFill/>
                    </a:lnL>
                    <a:lnR>
                      <a:noFill/>
                    </a:lnR>
                    <a:lnT>
                      <a:noFill/>
                    </a:lnT>
                    <a:lnB>
                      <a:noFill/>
                    </a:lnB>
                  </a:tcPr>
                </a:tc>
              </a:tr>
              <a:tr h="558107">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38100" algn="ctr">
                        <a:lnSpc>
                          <a:spcPts val="1300"/>
                        </a:lnSpc>
                        <a:spcAft>
                          <a:spcPts val="0"/>
                        </a:spcAft>
                      </a:pPr>
                      <a:r>
                        <a:rPr lang="en-US" sz="1400">
                          <a:latin typeface="Times New Roman"/>
                          <a:ea typeface="Times New Roman"/>
                          <a:cs typeface="Times New Roman"/>
                        </a:rPr>
                        <a:t>Output Address</a:t>
                      </a:r>
                      <a:endParaRPr lang="en-US" sz="14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Value</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r>
              <a:tr h="558107">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50800" algn="ctr">
                        <a:lnSpc>
                          <a:spcPts val="1300"/>
                        </a:lnSpc>
                        <a:spcAft>
                          <a:spcPts val="0"/>
                        </a:spcAft>
                      </a:pPr>
                      <a:r>
                        <a:rPr lang="en-US" sz="1400">
                          <a:latin typeface="Times New Roman"/>
                          <a:ea typeface="Times New Roman"/>
                          <a:cs typeface="Times New Roman"/>
                        </a:rPr>
                        <a:t>4502</a:t>
                      </a:r>
                      <a:endParaRPr lang="en-US" sz="14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04 (quotient)</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150">
                        <a:latin typeface="Times New Roman"/>
                        <a:ea typeface="Times New Roman"/>
                        <a:cs typeface="Times New Roman"/>
                      </a:endParaRPr>
                    </a:p>
                  </a:txBody>
                  <a:tcPr marL="0" marR="0" marT="0" marB="0" anchor="b">
                    <a:lnL>
                      <a:noFill/>
                    </a:lnL>
                    <a:lnR>
                      <a:noFill/>
                    </a:lnR>
                    <a:lnT>
                      <a:noFill/>
                    </a:lnT>
                    <a:lnB>
                      <a:noFill/>
                    </a:lnB>
                  </a:tcPr>
                </a:tc>
              </a:tr>
              <a:tr h="533841">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50800" algn="ctr">
                        <a:lnSpc>
                          <a:spcPts val="1300"/>
                        </a:lnSpc>
                        <a:spcAft>
                          <a:spcPts val="0"/>
                        </a:spcAft>
                      </a:pPr>
                      <a:r>
                        <a:rPr lang="en-US" sz="1400" dirty="0">
                          <a:latin typeface="Times New Roman"/>
                          <a:ea typeface="Times New Roman"/>
                          <a:cs typeface="Times New Roman"/>
                        </a:rPr>
                        <a:t>4503</a:t>
                      </a:r>
                      <a:endParaRPr lang="en-US" sz="1400" dirty="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dirty="0">
                          <a:latin typeface="Times New Roman"/>
                          <a:ea typeface="Times New Roman"/>
                          <a:cs typeface="Times New Roman"/>
                        </a:rPr>
                        <a:t>01 (</a:t>
                      </a:r>
                      <a:r>
                        <a:rPr lang="en-US" sz="1400" dirty="0" smtClean="0">
                          <a:latin typeface="Times New Roman"/>
                          <a:ea typeface="Times New Roman"/>
                          <a:cs typeface="Times New Roman"/>
                        </a:rPr>
                        <a:t>remainder</a:t>
                      </a:r>
                      <a:r>
                        <a:rPr lang="en-US" sz="1400" dirty="0">
                          <a:latin typeface="Times New Roman"/>
                          <a:ea typeface="Times New Roman"/>
                          <a:cs typeface="Times New Roman"/>
                        </a:rPr>
                        <a:t>)</a:t>
                      </a:r>
                      <a:endParaRPr lang="en-US" sz="1400" dirty="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en-US" sz="1100" dirty="0">
                        <a:latin typeface="Times New Roman"/>
                        <a:ea typeface="Times New Roman"/>
                        <a:cs typeface="Times New Roman"/>
                      </a:endParaRPr>
                    </a:p>
                  </a:txBody>
                  <a:tcPr marL="0" marR="0" marT="0" marB="0" anchor="b">
                    <a:lnL>
                      <a:noFill/>
                    </a:lnL>
                    <a:lnR>
                      <a:noFill/>
                    </a:lnR>
                    <a:lnT>
                      <a:noFill/>
                    </a:lnT>
                    <a:lnB>
                      <a:noFill/>
                    </a:lnB>
                  </a:tcPr>
                </a:tc>
              </a:tr>
            </a:tbl>
          </a:graphicData>
        </a:graphic>
      </p:graphicFrame>
      <p:sp>
        <p:nvSpPr>
          <p:cNvPr id="3" name="TextBox 2"/>
          <p:cNvSpPr txBox="1"/>
          <p:nvPr/>
        </p:nvSpPr>
        <p:spPr>
          <a:xfrm>
            <a:off x="571472" y="571480"/>
            <a:ext cx="2714644" cy="430887"/>
          </a:xfrm>
          <a:prstGeom prst="rect">
            <a:avLst/>
          </a:prstGeom>
          <a:noFill/>
        </p:spPr>
        <p:txBody>
          <a:bodyPr wrap="square" rtlCol="0">
            <a:spAutoFit/>
          </a:bodyPr>
          <a:lstStyle/>
          <a:p>
            <a:r>
              <a:rPr lang="en-US" sz="2200" b="1" dirty="0" smtClean="0"/>
              <a:t>Result :-</a:t>
            </a:r>
            <a:endParaRPr lang="en-US" sz="22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57223" y="928669"/>
          <a:ext cx="7500991" cy="4170456"/>
        </p:xfrm>
        <a:graphic>
          <a:graphicData uri="http://schemas.openxmlformats.org/drawingml/2006/table">
            <a:tbl>
              <a:tblPr/>
              <a:tblGrid>
                <a:gridCol w="986122"/>
                <a:gridCol w="695135"/>
                <a:gridCol w="323319"/>
                <a:gridCol w="113162"/>
                <a:gridCol w="177825"/>
                <a:gridCol w="1309440"/>
                <a:gridCol w="145493"/>
                <a:gridCol w="1309440"/>
                <a:gridCol w="145493"/>
                <a:gridCol w="501143"/>
                <a:gridCol w="711301"/>
                <a:gridCol w="662803"/>
                <a:gridCol w="420315"/>
              </a:tblGrid>
              <a:tr h="435213">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dirty="0">
                          <a:latin typeface="+mn-lt"/>
                          <a:ea typeface="Times New Roman"/>
                          <a:cs typeface="Times New Roman"/>
                        </a:rPr>
                        <a:t>1001</a:t>
                      </a: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dirty="0">
                          <a:latin typeface="+mn-lt"/>
                          <a:ea typeface="Times New Roman"/>
                          <a:cs typeface="Times New Roman"/>
                        </a:rPr>
                        <a:t>0010</a:t>
                      </a:r>
                    </a:p>
                  </a:txBody>
                  <a:tcPr marL="0" marR="0" marT="0" marB="0" anchor="b">
                    <a:lnL>
                      <a:noFill/>
                    </a:lnL>
                    <a:lnR>
                      <a:noFill/>
                    </a:lnR>
                    <a:lnT>
                      <a:noFill/>
                    </a:lnT>
                    <a:lnB>
                      <a:noFill/>
                    </a:lnB>
                  </a:tcPr>
                </a:tc>
                <a:tc gridSpan="2">
                  <a:txBody>
                    <a:bodyPr/>
                    <a:lstStyle/>
                    <a:p>
                      <a:pPr marL="12700">
                        <a:lnSpc>
                          <a:spcPct val="115000"/>
                        </a:lnSpc>
                        <a:spcAft>
                          <a:spcPts val="0"/>
                        </a:spcAft>
                      </a:pPr>
                      <a:r>
                        <a:rPr lang="en-US" sz="1400" dirty="0">
                          <a:latin typeface="+mn-lt"/>
                          <a:ea typeface="Times New Roman"/>
                          <a:cs typeface="Times New Roman"/>
                        </a:rPr>
                        <a:t>– I</a:t>
                      </a: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54395">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ts val="1365"/>
                        </a:lnSpc>
                        <a:spcAft>
                          <a:spcPts val="0"/>
                        </a:spcAft>
                      </a:pPr>
                      <a:r>
                        <a:rPr lang="en-US" sz="1400">
                          <a:latin typeface="+mn-lt"/>
                          <a:ea typeface="Times New Roman"/>
                          <a:cs typeface="Times New Roman"/>
                        </a:rPr>
                        <a:t>------</a:t>
                      </a: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0111</a:t>
                      </a: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0010</a:t>
                      </a:r>
                    </a:p>
                  </a:txBody>
                  <a:tcPr marL="0" marR="0" marT="0" marB="0" anchor="b">
                    <a:lnL>
                      <a:noFill/>
                    </a:lnL>
                    <a:lnR>
                      <a:noFill/>
                    </a:lnR>
                    <a:lnT>
                      <a:noFill/>
                    </a:lnT>
                    <a:lnB>
                      <a:noFill/>
                    </a:lnB>
                  </a:tcPr>
                </a:tc>
                <a:tc gridSpan="2">
                  <a:txBody>
                    <a:bodyPr/>
                    <a:lstStyle/>
                    <a:p>
                      <a:pPr marL="12700">
                        <a:lnSpc>
                          <a:spcPct val="115000"/>
                        </a:lnSpc>
                        <a:spcAft>
                          <a:spcPts val="0"/>
                        </a:spcAft>
                      </a:pPr>
                      <a:r>
                        <a:rPr lang="en-US" sz="1400">
                          <a:latin typeface="+mn-lt"/>
                          <a:ea typeface="Times New Roman"/>
                          <a:cs typeface="Times New Roman"/>
                        </a:rPr>
                        <a:t>– II</a:t>
                      </a: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a:t>
                      </a: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0101</a:t>
                      </a: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0010</a:t>
                      </a:r>
                    </a:p>
                  </a:txBody>
                  <a:tcPr marL="0" marR="0" marT="0" marB="0" anchor="b">
                    <a:lnL>
                      <a:noFill/>
                    </a:lnL>
                    <a:lnR>
                      <a:noFill/>
                    </a:lnR>
                    <a:lnT>
                      <a:noFill/>
                    </a:lnT>
                    <a:lnB>
                      <a:noFill/>
                    </a:lnB>
                  </a:tcPr>
                </a:tc>
                <a:tc gridSpan="2">
                  <a:txBody>
                    <a:bodyPr/>
                    <a:lstStyle/>
                    <a:p>
                      <a:pPr marL="12700">
                        <a:lnSpc>
                          <a:spcPct val="115000"/>
                        </a:lnSpc>
                        <a:spcAft>
                          <a:spcPts val="0"/>
                        </a:spcAft>
                      </a:pPr>
                      <a:r>
                        <a:rPr lang="en-US" sz="1400">
                          <a:latin typeface="+mn-lt"/>
                          <a:ea typeface="Times New Roman"/>
                          <a:cs typeface="Times New Roman"/>
                        </a:rPr>
                        <a:t>– III</a:t>
                      </a: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a:t>
                      </a: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0011</a:t>
                      </a: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0010</a:t>
                      </a:r>
                    </a:p>
                  </a:txBody>
                  <a:tcPr marL="0" marR="0" marT="0" marB="0" anchor="b">
                    <a:lnL>
                      <a:noFill/>
                    </a:lnL>
                    <a:lnR>
                      <a:noFill/>
                    </a:lnR>
                    <a:lnT>
                      <a:noFill/>
                    </a:lnT>
                    <a:lnB>
                      <a:noFill/>
                    </a:lnB>
                  </a:tcPr>
                </a:tc>
                <a:tc gridSpan="2">
                  <a:txBody>
                    <a:bodyPr/>
                    <a:lstStyle/>
                    <a:p>
                      <a:pPr marL="12700">
                        <a:lnSpc>
                          <a:spcPct val="115000"/>
                        </a:lnSpc>
                        <a:spcAft>
                          <a:spcPts val="0"/>
                        </a:spcAft>
                      </a:pPr>
                      <a:r>
                        <a:rPr lang="en-US" sz="1400">
                          <a:latin typeface="+mn-lt"/>
                          <a:ea typeface="Times New Roman"/>
                          <a:cs typeface="Times New Roman"/>
                        </a:rPr>
                        <a:t>– IV</a:t>
                      </a: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a:t>
                      </a: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0001</a:t>
                      </a:r>
                    </a:p>
                  </a:txBody>
                  <a:tcPr marL="0" marR="0" marT="0" marB="0" anchor="b">
                    <a:lnL>
                      <a:noFill/>
                    </a:lnL>
                    <a:lnR>
                      <a:noFill/>
                    </a:lnR>
                    <a:lnT>
                      <a:noFill/>
                    </a:lnT>
                    <a:lnB>
                      <a:noFill/>
                    </a:lnB>
                  </a:tcPr>
                </a:tc>
                <a:tc gridSpan="5">
                  <a:txBody>
                    <a:bodyPr/>
                    <a:lstStyle/>
                    <a:p>
                      <a:pPr marL="12700">
                        <a:lnSpc>
                          <a:spcPct val="115000"/>
                        </a:lnSpc>
                        <a:spcAft>
                          <a:spcPts val="0"/>
                        </a:spcAft>
                      </a:pPr>
                      <a:r>
                        <a:rPr lang="en-US" sz="1400" dirty="0" smtClean="0">
                          <a:latin typeface="+mn-lt"/>
                          <a:ea typeface="Times New Roman"/>
                          <a:cs typeface="Times New Roman"/>
                        </a:rPr>
                        <a:t>–remainder</a:t>
                      </a:r>
                      <a:endParaRPr lang="en-US" sz="1400" dirty="0">
                        <a:latin typeface="+mn-lt"/>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marL="76200">
                        <a:lnSpc>
                          <a:spcPct val="115000"/>
                        </a:lnSpc>
                        <a:spcAft>
                          <a:spcPts val="0"/>
                        </a:spcAft>
                      </a:pPr>
                      <a:r>
                        <a:rPr lang="en-US" sz="1600" dirty="0">
                          <a:latin typeface="+mn-lt"/>
                          <a:ea typeface="Times New Roman"/>
                          <a:cs typeface="Times New Roman"/>
                        </a:rPr>
                        <a:t>Quotient</a:t>
                      </a: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- 04</a:t>
                      </a: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r>
              <a:tr h="265456">
                <a:tc>
                  <a:txBody>
                    <a:bodyPr/>
                    <a:lstStyle/>
                    <a:p>
                      <a:pPr marL="76200">
                        <a:lnSpc>
                          <a:spcPct val="115000"/>
                        </a:lnSpc>
                        <a:spcAft>
                          <a:spcPts val="0"/>
                        </a:spcAft>
                      </a:pPr>
                      <a:r>
                        <a:rPr lang="en-US" sz="1600" dirty="0" smtClean="0">
                          <a:latin typeface="+mn-lt"/>
                          <a:ea typeface="Times New Roman"/>
                          <a:cs typeface="Times New Roman"/>
                        </a:rPr>
                        <a:t>Remainder</a:t>
                      </a:r>
                      <a:endParaRPr lang="en-US" sz="1600" dirty="0">
                        <a:latin typeface="+mn-lt"/>
                        <a:ea typeface="Times New Roman"/>
                        <a:cs typeface="Times New Roman"/>
                      </a:endParaRPr>
                    </a:p>
                  </a:txBody>
                  <a:tcPr marL="0" marR="0" marT="0" marB="0" anchor="b">
                    <a:lnL>
                      <a:noFill/>
                    </a:lnL>
                    <a:lnR>
                      <a:noFill/>
                    </a:lnR>
                    <a:lnT>
                      <a:noFill/>
                    </a:lnT>
                    <a:lnB>
                      <a:noFill/>
                    </a:lnB>
                  </a:tcPr>
                </a:tc>
                <a:tc>
                  <a:txBody>
                    <a:bodyPr/>
                    <a:lstStyle/>
                    <a:p>
                      <a:pPr marL="215900">
                        <a:lnSpc>
                          <a:spcPct val="115000"/>
                        </a:lnSpc>
                        <a:spcAft>
                          <a:spcPts val="0"/>
                        </a:spcAft>
                      </a:pPr>
                      <a:r>
                        <a:rPr lang="en-US" sz="1400">
                          <a:latin typeface="+mn-lt"/>
                          <a:ea typeface="Times New Roman"/>
                          <a:cs typeface="Times New Roman"/>
                        </a:rPr>
                        <a:t>- 01</a:t>
                      </a: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mn-lt"/>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mn-lt"/>
                        <a:ea typeface="Times New Roman"/>
                        <a:cs typeface="Times New Roman"/>
                      </a:endParaRPr>
                    </a:p>
                  </a:txBody>
                  <a:tcPr marL="0" marR="0" marT="0" marB="0" anchor="b">
                    <a:lnL>
                      <a:noFill/>
                    </a:lnL>
                    <a:lnR>
                      <a:noFill/>
                    </a:lnR>
                    <a:lnT>
                      <a:noFill/>
                    </a:lnT>
                    <a:lnB>
                      <a:noFill/>
                    </a:lnB>
                  </a:tcPr>
                </a:tc>
              </a:tr>
            </a:tbl>
          </a:graphicData>
        </a:graphic>
      </p:graphicFrame>
      <p:sp>
        <p:nvSpPr>
          <p:cNvPr id="11161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500034" y="285728"/>
            <a:ext cx="1460656" cy="410882"/>
          </a:xfrm>
          <a:prstGeom prst="rect">
            <a:avLst/>
          </a:prstGeom>
        </p:spPr>
        <p:txBody>
          <a:bodyPr wrap="none">
            <a:spAutoFit/>
          </a:bodyPr>
          <a:lstStyle/>
          <a:p>
            <a:pPr>
              <a:lnSpc>
                <a:spcPct val="115000"/>
              </a:lnSpc>
              <a:spcAft>
                <a:spcPts val="0"/>
              </a:spcAft>
            </a:pPr>
            <a:r>
              <a:rPr lang="en-US" b="1" dirty="0" smtClean="0">
                <a:latin typeface="Times New Roman"/>
                <a:ea typeface="Times New Roman"/>
                <a:cs typeface="Times New Roman"/>
              </a:rPr>
              <a:t>Calculation :</a:t>
            </a:r>
            <a:endParaRPr lang="en-US" b="1" dirty="0">
              <a:ea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16</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2200" u="sng" dirty="0" smtClean="0"/>
          </a:p>
          <a:p>
            <a:pPr algn="just"/>
            <a:r>
              <a:rPr lang="en-US" sz="2200" b="1" u="sng" dirty="0" smtClean="0"/>
              <a:t>AIM:-</a:t>
            </a:r>
            <a:r>
              <a:rPr lang="en-US" sz="2200" b="1" dirty="0" smtClean="0"/>
              <a:t> </a:t>
            </a:r>
            <a:r>
              <a:rPr lang="en-US" sz="2200" dirty="0" smtClean="0"/>
              <a:t>Write a program to perform multiplication of two 16-bit numbers.</a:t>
            </a:r>
          </a:p>
          <a:p>
            <a:pPr algn="just"/>
            <a:endParaRPr lang="en-US" sz="2200" dirty="0" smtClean="0"/>
          </a:p>
          <a:p>
            <a:r>
              <a:rPr lang="en-US" sz="2200" b="1" u="sng" dirty="0" smtClean="0"/>
              <a:t>THEORY:- </a:t>
            </a:r>
          </a:p>
          <a:p>
            <a:pPr marL="457200" indent="-457200">
              <a:buFont typeface="+mj-lt"/>
              <a:buAutoNum type="arabicPeriod"/>
            </a:pPr>
            <a:r>
              <a:rPr lang="en-US" sz="2200" dirty="0" smtClean="0"/>
              <a:t>Load 16 bit data in HL pair and move data from HL pair to Stack Pointer. </a:t>
            </a:r>
          </a:p>
          <a:p>
            <a:pPr marL="457200" indent="-457200">
              <a:buFont typeface="+mj-lt"/>
              <a:buAutoNum type="arabicPeriod"/>
            </a:pPr>
            <a:r>
              <a:rPr lang="en-US" sz="2200" dirty="0" smtClean="0"/>
              <a:t>Load another 16 bit data in HL pair and move the data to DE pair.</a:t>
            </a:r>
          </a:p>
          <a:p>
            <a:pPr marL="457200" indent="-457200">
              <a:buFont typeface="+mj-lt"/>
              <a:buAutoNum type="arabicPeriod"/>
            </a:pPr>
            <a:r>
              <a:rPr lang="en-US" sz="2200" dirty="0" smtClean="0"/>
              <a:t>Move data 0000H to BC and HL pair. </a:t>
            </a:r>
          </a:p>
          <a:p>
            <a:pPr marL="457200" indent="-457200">
              <a:buFont typeface="+mj-lt"/>
              <a:buAutoNum type="arabicPeriod"/>
            </a:pPr>
            <a:r>
              <a:rPr lang="en-US" sz="2200" dirty="0" smtClean="0"/>
              <a:t>Add 16 bit data present in Stack Pointer with HL pair. </a:t>
            </a:r>
          </a:p>
          <a:p>
            <a:pPr marL="457200" indent="-457200">
              <a:buFont typeface="+mj-lt"/>
              <a:buAutoNum type="arabicPeriod"/>
            </a:pPr>
            <a:r>
              <a:rPr lang="en-US" sz="2200" dirty="0" smtClean="0"/>
              <a:t> If carry present </a:t>
            </a:r>
            <a:r>
              <a:rPr lang="en-US" sz="2200" dirty="0" err="1" smtClean="0"/>
              <a:t>goto</a:t>
            </a:r>
            <a:r>
              <a:rPr lang="en-US" sz="2200" dirty="0" smtClean="0"/>
              <a:t> Step 8 else </a:t>
            </a:r>
            <a:r>
              <a:rPr lang="en-US" sz="2200" dirty="0" err="1" smtClean="0"/>
              <a:t>goto</a:t>
            </a:r>
            <a:r>
              <a:rPr lang="en-US" sz="2200" dirty="0" smtClean="0"/>
              <a:t> step 7. </a:t>
            </a:r>
          </a:p>
          <a:p>
            <a:pPr marL="457200" indent="-457200">
              <a:buFont typeface="+mj-lt"/>
              <a:buAutoNum type="arabicPeriod"/>
            </a:pPr>
            <a:r>
              <a:rPr lang="en-US" sz="2200" dirty="0" smtClean="0"/>
              <a:t> Increment BC register pair content once. </a:t>
            </a:r>
          </a:p>
          <a:p>
            <a:pPr marL="457200" indent="-457200">
              <a:buFont typeface="+mj-lt"/>
              <a:buAutoNum type="arabicPeriod"/>
            </a:pPr>
            <a:r>
              <a:rPr lang="en-US" sz="2200" dirty="0" smtClean="0"/>
              <a:t>Decrement DE register pair content once. </a:t>
            </a:r>
          </a:p>
          <a:p>
            <a:pPr marL="457200" indent="-457200">
              <a:buFont typeface="+mj-lt"/>
              <a:buAutoNum type="arabicPeriod"/>
            </a:pPr>
            <a:r>
              <a:rPr lang="en-US" sz="2200" dirty="0" smtClean="0"/>
              <a:t>Move D register content to accumulator and OR function it with E register content. </a:t>
            </a:r>
            <a:r>
              <a:rPr lang="en-US" sz="2400" dirty="0" smtClean="0"/>
              <a:t/>
            </a:r>
            <a:br>
              <a:rPr lang="en-US" sz="2400" dirty="0" smtClean="0"/>
            </a:br>
            <a:endParaRPr lang="en-US" sz="2200" b="1" u="sng" dirty="0" smtClean="0"/>
          </a:p>
          <a:p>
            <a:endParaRPr lang="en-US" sz="2200" b="1" u="sng" dirty="0" smtClean="0"/>
          </a:p>
          <a:p>
            <a:pPr>
              <a:buNone/>
            </a:pPr>
            <a:r>
              <a:rPr lang="en-US" sz="2200" dirty="0" smtClean="0"/>
              <a:t> </a:t>
            </a:r>
          </a:p>
          <a:p>
            <a:pPr>
              <a:buNone/>
            </a:pPr>
            <a:endParaRPr lang="en-US" sz="2200" dirty="0" smtClean="0"/>
          </a:p>
          <a:p>
            <a:pPr algn="just">
              <a:buNone/>
            </a:pPr>
            <a:r>
              <a:rPr lang="en-US" sz="2200" dirty="0" smtClean="0"/>
              <a:t> </a:t>
            </a:r>
            <a:endParaRPr 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642918"/>
            <a:ext cx="8286808" cy="1446550"/>
          </a:xfrm>
          <a:prstGeom prst="rect">
            <a:avLst/>
          </a:prstGeom>
        </p:spPr>
        <p:txBody>
          <a:bodyPr wrap="square">
            <a:spAutoFit/>
          </a:bodyPr>
          <a:lstStyle/>
          <a:p>
            <a:r>
              <a:rPr lang="en-US" sz="2200" dirty="0" smtClean="0"/>
              <a:t> 9.  Check whether A is zero or not. If A=0 </a:t>
            </a:r>
            <a:r>
              <a:rPr lang="en-US" sz="2200" dirty="0" err="1" smtClean="0"/>
              <a:t>goto</a:t>
            </a:r>
            <a:r>
              <a:rPr lang="en-US" sz="2200" dirty="0" smtClean="0"/>
              <a:t> Step 6 else </a:t>
            </a:r>
            <a:r>
              <a:rPr lang="en-US" sz="2200" dirty="0" err="1" smtClean="0"/>
              <a:t>goto</a:t>
            </a:r>
            <a:r>
              <a:rPr lang="en-US" sz="2200" dirty="0" smtClean="0"/>
              <a:t> Step 5.</a:t>
            </a:r>
          </a:p>
          <a:p>
            <a:r>
              <a:rPr lang="en-US" sz="2200" dirty="0" smtClean="0"/>
              <a:t>10. Store HL pair content in memory.</a:t>
            </a:r>
          </a:p>
          <a:p>
            <a:r>
              <a:rPr lang="en-US" sz="2200" dirty="0" smtClean="0"/>
              <a:t>11.Move BC pair content to HL pair and then to memory.</a:t>
            </a:r>
          </a:p>
          <a:p>
            <a:r>
              <a:rPr lang="en-US" sz="2200" dirty="0" smtClean="0"/>
              <a:t>12. Terminate the program.</a:t>
            </a:r>
            <a:endParaRPr lang="en-US" sz="2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571480"/>
          <a:ext cx="8715437" cy="6000792"/>
        </p:xfrm>
        <a:graphic>
          <a:graphicData uri="http://schemas.openxmlformats.org/drawingml/2006/table">
            <a:tbl>
              <a:tblPr/>
              <a:tblGrid>
                <a:gridCol w="1643075"/>
                <a:gridCol w="1645175"/>
                <a:gridCol w="1830899"/>
                <a:gridCol w="948457"/>
                <a:gridCol w="2647831"/>
              </a:tblGrid>
              <a:tr h="282551">
                <a:tc>
                  <a:txBody>
                    <a:bodyPr/>
                    <a:lstStyle/>
                    <a:p>
                      <a:pPr algn="ctr">
                        <a:lnSpc>
                          <a:spcPct val="115000"/>
                        </a:lnSpc>
                        <a:spcAft>
                          <a:spcPts val="0"/>
                        </a:spcAft>
                      </a:pPr>
                      <a:r>
                        <a:rPr lang="en-US" sz="1400" b="1" dirty="0">
                          <a:latin typeface="Times New Roman"/>
                          <a:ea typeface="Times New Roman"/>
                          <a:cs typeface="Times New Roman"/>
                        </a:rPr>
                        <a:t>Address</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a:latin typeface="Times New Roman"/>
                          <a:ea typeface="Times New Roman"/>
                          <a:cs typeface="Times New Roman"/>
                        </a:rPr>
                        <a:t>Label</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a:latin typeface="Times New Roman"/>
                          <a:ea typeface="Times New Roman"/>
                          <a:cs typeface="Times New Roman"/>
                        </a:rPr>
                        <a:t>Mnemonics</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b="1">
                          <a:latin typeface="Times New Roman"/>
                          <a:ea typeface="Times New Roman"/>
                          <a:cs typeface="Times New Roman"/>
                        </a:rPr>
                        <a:t>Op-code</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b="1">
                          <a:latin typeface="Times New Roman"/>
                          <a:ea typeface="Times New Roman"/>
                          <a:cs typeface="Times New Roman"/>
                        </a:rPr>
                        <a:t>Comments</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LHLD 4200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a:latin typeface="Times New Roman"/>
                          <a:ea typeface="Times New Roman"/>
                          <a:cs typeface="Times New Roman"/>
                        </a:rPr>
                        <a:t>2A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63500" algn="ctr">
                        <a:lnSpc>
                          <a:spcPts val="1290"/>
                        </a:lnSpc>
                        <a:spcAft>
                          <a:spcPts val="0"/>
                        </a:spcAft>
                      </a:pPr>
                      <a:r>
                        <a:rPr lang="en-US" sz="1400">
                          <a:latin typeface="Times New Roman"/>
                          <a:ea typeface="Times New Roman"/>
                          <a:cs typeface="Times New Roman"/>
                        </a:rPr>
                        <a:t>Load 16 bit data from memory to HL</a:t>
                      </a:r>
                      <a:endParaRPr lang="en-US" sz="1400">
                        <a:latin typeface="Calibri"/>
                        <a:ea typeface="Times New Roman"/>
                        <a:cs typeface="Times New Roman"/>
                      </a:endParaRPr>
                    </a:p>
                    <a:p>
                      <a:pPr marL="63500" algn="ctr">
                        <a:lnSpc>
                          <a:spcPct val="115000"/>
                        </a:lnSpc>
                        <a:spcAft>
                          <a:spcPts val="0"/>
                        </a:spcAft>
                      </a:pPr>
                      <a:r>
                        <a:rPr lang="en-US" sz="1400">
                          <a:latin typeface="Times New Roman"/>
                          <a:ea typeface="Times New Roman"/>
                          <a:cs typeface="Times New Roman"/>
                        </a:rPr>
                        <a:t>pair</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4101</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82551">
                <a:tc>
                  <a:txBody>
                    <a:bodyPr/>
                    <a:lstStyle/>
                    <a:p>
                      <a:pPr algn="ctr">
                        <a:lnSpc>
                          <a:spcPct val="115000"/>
                        </a:lnSpc>
                        <a:spcAft>
                          <a:spcPts val="0"/>
                        </a:spcAft>
                      </a:pPr>
                      <a:r>
                        <a:rPr lang="en-US" sz="1400">
                          <a:latin typeface="Times New Roman"/>
                          <a:ea typeface="Times New Roman"/>
                          <a:cs typeface="Times New Roman"/>
                        </a:rPr>
                        <a:t>4102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a:latin typeface="Times New Roman"/>
                          <a:ea typeface="Times New Roman"/>
                          <a:cs typeface="Times New Roman"/>
                        </a:rPr>
                        <a:t>42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565102">
                <a:tc>
                  <a:txBody>
                    <a:bodyPr/>
                    <a:lstStyle/>
                    <a:p>
                      <a:pPr algn="ctr">
                        <a:lnSpc>
                          <a:spcPct val="115000"/>
                        </a:lnSpc>
                        <a:spcAft>
                          <a:spcPts val="0"/>
                        </a:spcAft>
                      </a:pPr>
                      <a:r>
                        <a:rPr lang="en-US" sz="1400">
                          <a:latin typeface="Times New Roman"/>
                          <a:ea typeface="Times New Roman"/>
                          <a:cs typeface="Times New Roman"/>
                        </a:rPr>
                        <a:t>4103</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SPHL</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a:latin typeface="Times New Roman"/>
                          <a:ea typeface="Times New Roman"/>
                          <a:cs typeface="Times New Roman"/>
                        </a:rPr>
                        <a:t>F9</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Move HL pair content to stack pointer</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4104</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LHLD 4202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a:latin typeface="Times New Roman"/>
                          <a:ea typeface="Times New Roman"/>
                          <a:cs typeface="Times New Roman"/>
                        </a:rPr>
                        <a:t>2A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63500" algn="ctr">
                        <a:lnSpc>
                          <a:spcPts val="1260"/>
                        </a:lnSpc>
                        <a:spcAft>
                          <a:spcPts val="0"/>
                        </a:spcAft>
                      </a:pPr>
                      <a:r>
                        <a:rPr lang="en-US" sz="1400">
                          <a:latin typeface="Times New Roman"/>
                          <a:ea typeface="Times New Roman"/>
                          <a:cs typeface="Times New Roman"/>
                        </a:rPr>
                        <a:t>Load another 16 bit data from memory to</a:t>
                      </a:r>
                      <a:endParaRPr lang="en-US" sz="1400">
                        <a:latin typeface="Calibri"/>
                        <a:ea typeface="Times New Roman"/>
                        <a:cs typeface="Times New Roman"/>
                      </a:endParaRPr>
                    </a:p>
                    <a:p>
                      <a:pPr marL="63500" algn="ctr">
                        <a:lnSpc>
                          <a:spcPts val="1260"/>
                        </a:lnSpc>
                        <a:spcAft>
                          <a:spcPts val="0"/>
                        </a:spcAft>
                      </a:pPr>
                      <a:r>
                        <a:rPr lang="en-US" sz="1400">
                          <a:latin typeface="Times New Roman"/>
                          <a:ea typeface="Times New Roman"/>
                          <a:cs typeface="Times New Roman"/>
                        </a:rPr>
                        <a:t>accumulator</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4105</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a:latin typeface="Times New Roman"/>
                          <a:ea typeface="Times New Roman"/>
                          <a:cs typeface="Times New Roman"/>
                        </a:rPr>
                        <a:t>02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82551">
                <a:tc>
                  <a:txBody>
                    <a:bodyPr/>
                    <a:lstStyle/>
                    <a:p>
                      <a:pPr algn="ctr">
                        <a:lnSpc>
                          <a:spcPct val="115000"/>
                        </a:lnSpc>
                        <a:spcAft>
                          <a:spcPts val="0"/>
                        </a:spcAft>
                      </a:pPr>
                      <a:r>
                        <a:rPr lang="en-US" sz="1400">
                          <a:latin typeface="Times New Roman"/>
                          <a:ea typeface="Times New Roman"/>
                          <a:cs typeface="Times New Roman"/>
                        </a:rPr>
                        <a:t>4106</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a:latin typeface="Times New Roman"/>
                          <a:ea typeface="Times New Roman"/>
                          <a:cs typeface="Times New Roman"/>
                        </a:rPr>
                        <a:t>42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82551">
                <a:tc>
                  <a:txBody>
                    <a:bodyPr/>
                    <a:lstStyle/>
                    <a:p>
                      <a:pPr algn="ctr">
                        <a:lnSpc>
                          <a:spcPct val="115000"/>
                        </a:lnSpc>
                        <a:spcAft>
                          <a:spcPts val="0"/>
                        </a:spcAft>
                      </a:pPr>
                      <a:r>
                        <a:rPr lang="en-US" sz="1400">
                          <a:latin typeface="Times New Roman"/>
                          <a:ea typeface="Times New Roman"/>
                          <a:cs typeface="Times New Roman"/>
                        </a:rPr>
                        <a:t>4107</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XCHG</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algn="ctr">
                        <a:lnSpc>
                          <a:spcPct val="115000"/>
                        </a:lnSpc>
                        <a:spcAft>
                          <a:spcPts val="0"/>
                        </a:spcAft>
                      </a:pPr>
                      <a:r>
                        <a:rPr lang="en-US" sz="1400">
                          <a:latin typeface="Times New Roman"/>
                          <a:ea typeface="Times New Roman"/>
                          <a:cs typeface="Times New Roman"/>
                        </a:rPr>
                        <a:t>EB</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Move HL pair content to DE pair</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4108</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LXI  H, 0000H</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21</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Move data 0000H to HL pair</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4109</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410B</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LXI  B, 0000H</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01</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Move data 0000H to BC pair</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410C</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410D</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72">
                <a:tc>
                  <a:txBody>
                    <a:bodyPr/>
                    <a:lstStyle/>
                    <a:p>
                      <a:pPr algn="ctr">
                        <a:lnSpc>
                          <a:spcPct val="115000"/>
                        </a:lnSpc>
                        <a:spcAft>
                          <a:spcPts val="0"/>
                        </a:spcAft>
                      </a:pPr>
                      <a:r>
                        <a:rPr lang="en-US" sz="1400">
                          <a:latin typeface="Times New Roman"/>
                          <a:ea typeface="Times New Roman"/>
                          <a:cs typeface="Times New Roman"/>
                        </a:rPr>
                        <a:t>410E</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l">
                        <a:lnSpc>
                          <a:spcPct val="115000"/>
                        </a:lnSpc>
                        <a:spcAft>
                          <a:spcPts val="0"/>
                        </a:spcAft>
                      </a:pPr>
                      <a:r>
                        <a:rPr lang="en-US" sz="1400">
                          <a:latin typeface="Times New Roman"/>
                          <a:ea typeface="Times New Roman"/>
                          <a:cs typeface="Times New Roman"/>
                        </a:rPr>
                        <a:t>Loop1:</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l">
                        <a:lnSpc>
                          <a:spcPct val="115000"/>
                        </a:lnSpc>
                        <a:spcAft>
                          <a:spcPts val="0"/>
                        </a:spcAft>
                      </a:pPr>
                      <a:r>
                        <a:rPr lang="en-US" sz="1400">
                          <a:latin typeface="Times New Roman"/>
                          <a:ea typeface="Times New Roman"/>
                          <a:cs typeface="Times New Roman"/>
                        </a:rPr>
                        <a:t>             DAD  SP</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39</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Add SP data with HL pair data</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410F</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l">
                        <a:lnSpc>
                          <a:spcPct val="115000"/>
                        </a:lnSpc>
                        <a:spcAft>
                          <a:spcPts val="0"/>
                        </a:spcAft>
                      </a:pPr>
                      <a:r>
                        <a:rPr lang="en-US" sz="1400">
                          <a:latin typeface="Times New Roman"/>
                          <a:ea typeface="Times New Roman"/>
                          <a:cs typeface="Times New Roman"/>
                        </a:rPr>
                        <a:t>            JNC  Loop2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D2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63500" algn="ctr">
                        <a:lnSpc>
                          <a:spcPct val="115000"/>
                        </a:lnSpc>
                        <a:spcAft>
                          <a:spcPts val="0"/>
                        </a:spcAft>
                      </a:pPr>
                      <a:r>
                        <a:rPr lang="en-US" sz="1400">
                          <a:latin typeface="Times New Roman"/>
                          <a:ea typeface="Times New Roman"/>
                          <a:cs typeface="Times New Roman"/>
                        </a:rPr>
                        <a:t>If carry present jump to specified</a:t>
                      </a:r>
                      <a:endParaRPr lang="en-US" sz="1400">
                        <a:latin typeface="Calibri"/>
                        <a:ea typeface="Times New Roman"/>
                        <a:cs typeface="Times New Roman"/>
                      </a:endParaRPr>
                    </a:p>
                    <a:p>
                      <a:pPr marL="63500" algn="ctr">
                        <a:lnSpc>
                          <a:spcPct val="115000"/>
                        </a:lnSpc>
                        <a:spcAft>
                          <a:spcPts val="0"/>
                        </a:spcAft>
                      </a:pPr>
                      <a:r>
                        <a:rPr lang="en-US" sz="1400">
                          <a:latin typeface="Times New Roman"/>
                          <a:ea typeface="Times New Roman"/>
                          <a:cs typeface="Times New Roman"/>
                        </a:rPr>
                        <a:t>memory</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551">
                <a:tc>
                  <a:txBody>
                    <a:bodyPr/>
                    <a:lstStyle/>
                    <a:p>
                      <a:pPr algn="ctr">
                        <a:lnSpc>
                          <a:spcPct val="115000"/>
                        </a:lnSpc>
                        <a:spcAft>
                          <a:spcPts val="0"/>
                        </a:spcAft>
                      </a:pPr>
                      <a:r>
                        <a:rPr lang="en-US" sz="1400">
                          <a:latin typeface="Times New Roman"/>
                          <a:ea typeface="Times New Roman"/>
                          <a:cs typeface="Times New Roman"/>
                        </a:rPr>
                        <a:t>4110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13</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82551">
                <a:tc>
                  <a:txBody>
                    <a:bodyPr/>
                    <a:lstStyle/>
                    <a:p>
                      <a:pPr algn="ctr">
                        <a:lnSpc>
                          <a:spcPct val="115000"/>
                        </a:lnSpc>
                        <a:spcAft>
                          <a:spcPts val="0"/>
                        </a:spcAft>
                      </a:pPr>
                      <a:r>
                        <a:rPr lang="en-US" sz="1400">
                          <a:latin typeface="Times New Roman"/>
                          <a:ea typeface="Times New Roman"/>
                          <a:cs typeface="Times New Roman"/>
                        </a:rPr>
                        <a:t>4111</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41</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82551">
                <a:tc>
                  <a:txBody>
                    <a:bodyPr/>
                    <a:lstStyle/>
                    <a:p>
                      <a:pPr algn="ctr">
                        <a:lnSpc>
                          <a:spcPct val="115000"/>
                        </a:lnSpc>
                        <a:spcAft>
                          <a:spcPts val="0"/>
                        </a:spcAft>
                      </a:pPr>
                      <a:r>
                        <a:rPr lang="en-US" sz="1400">
                          <a:latin typeface="Times New Roman"/>
                          <a:ea typeface="Times New Roman"/>
                          <a:cs typeface="Times New Roman"/>
                        </a:rPr>
                        <a:t>4112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l">
                        <a:lnSpc>
                          <a:spcPct val="115000"/>
                        </a:lnSpc>
                        <a:spcAft>
                          <a:spcPts val="0"/>
                        </a:spcAft>
                      </a:pPr>
                      <a:r>
                        <a:rPr lang="en-US" sz="1400">
                          <a:latin typeface="Times New Roman"/>
                          <a:ea typeface="Times New Roman"/>
                          <a:cs typeface="Times New Roman"/>
                        </a:rPr>
                        <a:t>                INX  B</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03</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Increment BC pair content once</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5713" name="Line 1"/>
          <p:cNvSpPr>
            <a:spLocks noChangeShapeType="1"/>
          </p:cNvSpPr>
          <p:nvPr/>
        </p:nvSpPr>
        <p:spPr bwMode="auto">
          <a:xfrm>
            <a:off x="304800" y="9750425"/>
            <a:ext cx="7162800" cy="0"/>
          </a:xfrm>
          <a:prstGeom prst="line">
            <a:avLst/>
          </a:prstGeom>
          <a:noFill/>
          <a:ln w="609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500042"/>
          <a:ext cx="8286807" cy="5643604"/>
        </p:xfrm>
        <a:graphic>
          <a:graphicData uri="http://schemas.openxmlformats.org/drawingml/2006/table">
            <a:tbl>
              <a:tblPr/>
              <a:tblGrid>
                <a:gridCol w="1450166"/>
                <a:gridCol w="1193040"/>
                <a:gridCol w="2167177"/>
                <a:gridCol w="916845"/>
                <a:gridCol w="2559579"/>
              </a:tblGrid>
              <a:tr h="373853">
                <a:tc>
                  <a:txBody>
                    <a:bodyPr/>
                    <a:lstStyle/>
                    <a:p>
                      <a:pPr algn="ctr">
                        <a:lnSpc>
                          <a:spcPct val="115000"/>
                        </a:lnSpc>
                        <a:spcAft>
                          <a:spcPts val="0"/>
                        </a:spcAft>
                      </a:pPr>
                      <a:r>
                        <a:rPr lang="en-US" sz="1400" dirty="0">
                          <a:latin typeface="Times New Roman"/>
                          <a:ea typeface="Times New Roman"/>
                          <a:cs typeface="Times New Roman"/>
                        </a:rPr>
                        <a:t>4113</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Loop2:</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                DCX  D</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1B</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Decrement DE pair content once</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004">
                <a:tc>
                  <a:txBody>
                    <a:bodyPr/>
                    <a:lstStyle/>
                    <a:p>
                      <a:pPr algn="ctr">
                        <a:lnSpc>
                          <a:spcPct val="115000"/>
                        </a:lnSpc>
                        <a:spcAft>
                          <a:spcPts val="0"/>
                        </a:spcAft>
                      </a:pPr>
                      <a:r>
                        <a:rPr lang="en-US" sz="1400" dirty="0">
                          <a:latin typeface="Times New Roman"/>
                          <a:ea typeface="Times New Roman"/>
                          <a:cs typeface="Times New Roman"/>
                        </a:rPr>
                        <a:t>4114</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             MOV  A, D</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7A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Move D register content to Acc.</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6012">
                <a:tc>
                  <a:txBody>
                    <a:bodyPr/>
                    <a:lstStyle/>
                    <a:p>
                      <a:pPr algn="ctr">
                        <a:lnSpc>
                          <a:spcPct val="115000"/>
                        </a:lnSpc>
                        <a:spcAft>
                          <a:spcPts val="0"/>
                        </a:spcAft>
                      </a:pPr>
                      <a:r>
                        <a:rPr lang="en-US" sz="1400" dirty="0">
                          <a:latin typeface="Times New Roman"/>
                          <a:ea typeface="Times New Roman"/>
                          <a:cs typeface="Times New Roman"/>
                        </a:rPr>
                        <a:t>4115</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                ORA  E</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B3</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OR function Accumulator content</a:t>
                      </a:r>
                      <a:endParaRPr lang="en-US" sz="1400">
                        <a:latin typeface="Calibri"/>
                        <a:ea typeface="Times New Roman"/>
                        <a:cs typeface="Times New Roman"/>
                      </a:endParaRPr>
                    </a:p>
                    <a:p>
                      <a:pPr marL="63500" algn="ctr">
                        <a:lnSpc>
                          <a:spcPct val="115000"/>
                        </a:lnSpc>
                        <a:spcAft>
                          <a:spcPts val="0"/>
                        </a:spcAft>
                      </a:pPr>
                      <a:r>
                        <a:rPr lang="en-US" sz="1400">
                          <a:latin typeface="Times New Roman"/>
                          <a:ea typeface="Times New Roman"/>
                          <a:cs typeface="Times New Roman"/>
                        </a:rPr>
                        <a:t>with E register content</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004">
                <a:tc>
                  <a:txBody>
                    <a:bodyPr/>
                    <a:lstStyle/>
                    <a:p>
                      <a:pPr algn="ctr">
                        <a:lnSpc>
                          <a:spcPct val="115000"/>
                        </a:lnSpc>
                        <a:spcAft>
                          <a:spcPts val="0"/>
                        </a:spcAft>
                      </a:pPr>
                      <a:r>
                        <a:rPr lang="en-US" sz="1400">
                          <a:latin typeface="Times New Roman"/>
                          <a:ea typeface="Times New Roman"/>
                          <a:cs typeface="Times New Roman"/>
                        </a:rPr>
                        <a:t>4116</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JNZ   Loop1</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C2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en-US" sz="1400">
                          <a:latin typeface="Times New Roman"/>
                          <a:ea typeface="Times New Roman"/>
                          <a:cs typeface="Times New Roman"/>
                        </a:rPr>
                        <a:t>Jump when no zero to specified</a:t>
                      </a:r>
                      <a:endParaRPr lang="en-US" sz="1400">
                        <a:latin typeface="Calibri"/>
                        <a:ea typeface="Times New Roman"/>
                        <a:cs typeface="Times New Roman"/>
                      </a:endParaRPr>
                    </a:p>
                    <a:p>
                      <a:pPr marL="63500" algn="ctr">
                        <a:lnSpc>
                          <a:spcPct val="115000"/>
                        </a:lnSpc>
                        <a:spcAft>
                          <a:spcPts val="0"/>
                        </a:spcAft>
                      </a:pPr>
                      <a:r>
                        <a:rPr lang="en-US" sz="1400">
                          <a:latin typeface="Times New Roman"/>
                          <a:ea typeface="Times New Roman"/>
                          <a:cs typeface="Times New Roman"/>
                        </a:rPr>
                        <a:t>memory</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004">
                <a:tc>
                  <a:txBody>
                    <a:bodyPr/>
                    <a:lstStyle/>
                    <a:p>
                      <a:pPr algn="ctr">
                        <a:lnSpc>
                          <a:spcPct val="115000"/>
                        </a:lnSpc>
                        <a:spcAft>
                          <a:spcPts val="0"/>
                        </a:spcAft>
                      </a:pPr>
                      <a:r>
                        <a:rPr lang="en-US" sz="1400">
                          <a:latin typeface="Times New Roman"/>
                          <a:ea typeface="Times New Roman"/>
                          <a:cs typeface="Times New Roman"/>
                        </a:rPr>
                        <a:t>4117</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0E</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02004">
                <a:tc>
                  <a:txBody>
                    <a:bodyPr/>
                    <a:lstStyle/>
                    <a:p>
                      <a:pPr algn="ctr">
                        <a:lnSpc>
                          <a:spcPct val="115000"/>
                        </a:lnSpc>
                        <a:spcAft>
                          <a:spcPts val="0"/>
                        </a:spcAft>
                      </a:pPr>
                      <a:r>
                        <a:rPr lang="en-US" sz="1400">
                          <a:latin typeface="Times New Roman"/>
                          <a:ea typeface="Times New Roman"/>
                          <a:cs typeface="Times New Roman"/>
                        </a:rPr>
                        <a:t>4118</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41</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02004">
                <a:tc>
                  <a:txBody>
                    <a:bodyPr/>
                    <a:lstStyle/>
                    <a:p>
                      <a:pPr algn="ctr">
                        <a:lnSpc>
                          <a:spcPct val="115000"/>
                        </a:lnSpc>
                        <a:spcAft>
                          <a:spcPts val="0"/>
                        </a:spcAft>
                      </a:pPr>
                      <a:r>
                        <a:rPr lang="en-US" sz="1400">
                          <a:latin typeface="Times New Roman"/>
                          <a:ea typeface="Times New Roman"/>
                          <a:cs typeface="Times New Roman"/>
                        </a:rPr>
                        <a:t>4119</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SHLD    4500</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22</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63500" algn="ctr">
                        <a:lnSpc>
                          <a:spcPct val="115000"/>
                        </a:lnSpc>
                        <a:spcAft>
                          <a:spcPts val="0"/>
                        </a:spcAft>
                      </a:pPr>
                      <a:r>
                        <a:rPr lang="en-US" sz="1400">
                          <a:latin typeface="Times New Roman"/>
                          <a:ea typeface="Times New Roman"/>
                          <a:cs typeface="Times New Roman"/>
                        </a:rPr>
                        <a:t>Store HL pair content in specified</a:t>
                      </a:r>
                      <a:endParaRPr lang="en-US" sz="1400">
                        <a:latin typeface="Calibri"/>
                        <a:ea typeface="Times New Roman"/>
                        <a:cs typeface="Times New Roman"/>
                      </a:endParaRPr>
                    </a:p>
                    <a:p>
                      <a:pPr marL="63500" algn="ctr">
                        <a:lnSpc>
                          <a:spcPct val="115000"/>
                        </a:lnSpc>
                        <a:spcAft>
                          <a:spcPts val="0"/>
                        </a:spcAft>
                      </a:pPr>
                      <a:r>
                        <a:rPr lang="en-US" sz="1400">
                          <a:latin typeface="Times New Roman"/>
                          <a:ea typeface="Times New Roman"/>
                          <a:cs typeface="Times New Roman"/>
                        </a:rPr>
                        <a:t>memory</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004">
                <a:tc>
                  <a:txBody>
                    <a:bodyPr/>
                    <a:lstStyle/>
                    <a:p>
                      <a:pPr algn="ctr">
                        <a:lnSpc>
                          <a:spcPct val="115000"/>
                        </a:lnSpc>
                        <a:spcAft>
                          <a:spcPts val="0"/>
                        </a:spcAft>
                      </a:pPr>
                      <a:r>
                        <a:rPr lang="en-US" sz="1400">
                          <a:latin typeface="Times New Roman"/>
                          <a:ea typeface="Times New Roman"/>
                          <a:cs typeface="Times New Roman"/>
                        </a:rPr>
                        <a:t>411A</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02004">
                <a:tc>
                  <a:txBody>
                    <a:bodyPr/>
                    <a:lstStyle/>
                    <a:p>
                      <a:pPr algn="ctr">
                        <a:lnSpc>
                          <a:spcPct val="115000"/>
                        </a:lnSpc>
                        <a:spcAft>
                          <a:spcPts val="0"/>
                        </a:spcAft>
                      </a:pPr>
                      <a:r>
                        <a:rPr lang="en-US" sz="1400">
                          <a:latin typeface="Times New Roman"/>
                          <a:ea typeface="Times New Roman"/>
                          <a:cs typeface="Times New Roman"/>
                        </a:rPr>
                        <a:t>411B</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45</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37687">
                <a:tc>
                  <a:txBody>
                    <a:bodyPr/>
                    <a:lstStyle/>
                    <a:p>
                      <a:pPr algn="ctr">
                        <a:lnSpc>
                          <a:spcPts val="1375"/>
                        </a:lnSpc>
                        <a:spcAft>
                          <a:spcPts val="0"/>
                        </a:spcAft>
                      </a:pPr>
                      <a:r>
                        <a:rPr lang="en-US" sz="1400">
                          <a:latin typeface="Times New Roman"/>
                          <a:ea typeface="Times New Roman"/>
                          <a:cs typeface="Times New Roman"/>
                        </a:rPr>
                        <a:t>411C</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75"/>
                        </a:lnSpc>
                        <a:spcAft>
                          <a:spcPts val="0"/>
                        </a:spcAft>
                      </a:pPr>
                      <a:r>
                        <a:rPr lang="en-US" sz="1400" dirty="0">
                          <a:latin typeface="Times New Roman"/>
                          <a:ea typeface="Times New Roman"/>
                          <a:cs typeface="Times New Roman"/>
                        </a:rPr>
                        <a:t>MOV  H, B</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75"/>
                        </a:lnSpc>
                        <a:spcAft>
                          <a:spcPts val="0"/>
                        </a:spcAft>
                      </a:pPr>
                      <a:r>
                        <a:rPr lang="en-US" sz="1400">
                          <a:latin typeface="Times New Roman"/>
                          <a:ea typeface="Times New Roman"/>
                          <a:cs typeface="Times New Roman"/>
                        </a:rPr>
                        <a:t>60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375"/>
                        </a:lnSpc>
                        <a:spcAft>
                          <a:spcPts val="0"/>
                        </a:spcAft>
                      </a:pPr>
                      <a:r>
                        <a:rPr lang="en-US" sz="1400">
                          <a:latin typeface="Times New Roman"/>
                          <a:ea typeface="Times New Roman"/>
                          <a:cs typeface="Times New Roman"/>
                        </a:rPr>
                        <a:t>Move B register content to H register</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008">
                <a:tc>
                  <a:txBody>
                    <a:bodyPr/>
                    <a:lstStyle/>
                    <a:p>
                      <a:pPr algn="ctr">
                        <a:lnSpc>
                          <a:spcPct val="115000"/>
                        </a:lnSpc>
                        <a:spcAft>
                          <a:spcPts val="0"/>
                        </a:spcAft>
                      </a:pPr>
                      <a:r>
                        <a:rPr lang="en-US" sz="1400">
                          <a:latin typeface="Times New Roman"/>
                          <a:ea typeface="Times New Roman"/>
                          <a:cs typeface="Times New Roman"/>
                        </a:rPr>
                        <a:t>411D</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MOV   L, C</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69</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a:latin typeface="Times New Roman"/>
                          <a:ea typeface="Times New Roman"/>
                          <a:cs typeface="Times New Roman"/>
                        </a:rPr>
                        <a:t>Move C register content to L register</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004">
                <a:tc>
                  <a:txBody>
                    <a:bodyPr/>
                    <a:lstStyle/>
                    <a:p>
                      <a:pPr algn="ctr">
                        <a:lnSpc>
                          <a:spcPct val="115000"/>
                        </a:lnSpc>
                        <a:spcAft>
                          <a:spcPts val="0"/>
                        </a:spcAft>
                      </a:pPr>
                      <a:r>
                        <a:rPr lang="en-US" sz="1400" dirty="0">
                          <a:latin typeface="Times New Roman"/>
                          <a:ea typeface="Times New Roman"/>
                          <a:cs typeface="Times New Roman"/>
                        </a:rPr>
                        <a:t>411E</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ct val="115000"/>
                        </a:lnSpc>
                        <a:spcAft>
                          <a:spcPts val="0"/>
                        </a:spcAft>
                      </a:pPr>
                      <a:r>
                        <a:rPr lang="en-US" sz="1400" dirty="0">
                          <a:latin typeface="Times New Roman"/>
                          <a:ea typeface="Times New Roman"/>
                          <a:cs typeface="Times New Roman"/>
                        </a:rPr>
                        <a:t>SHLD  4502</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22</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63500" algn="ctr">
                        <a:lnSpc>
                          <a:spcPct val="115000"/>
                        </a:lnSpc>
                        <a:spcAft>
                          <a:spcPts val="0"/>
                        </a:spcAft>
                      </a:pPr>
                      <a:r>
                        <a:rPr lang="en-US" sz="1400" dirty="0">
                          <a:latin typeface="Times New Roman"/>
                          <a:ea typeface="Times New Roman"/>
                          <a:cs typeface="Times New Roman"/>
                        </a:rPr>
                        <a:t>Store HL pair content in specified</a:t>
                      </a:r>
                      <a:endParaRPr lang="en-US" sz="1400" dirty="0">
                        <a:latin typeface="Calibri"/>
                        <a:ea typeface="Times New Roman"/>
                        <a:cs typeface="Times New Roman"/>
                      </a:endParaRPr>
                    </a:p>
                    <a:p>
                      <a:pPr marL="63500" algn="ctr">
                        <a:lnSpc>
                          <a:spcPct val="115000"/>
                        </a:lnSpc>
                        <a:spcAft>
                          <a:spcPts val="0"/>
                        </a:spcAft>
                      </a:pPr>
                      <a:r>
                        <a:rPr lang="en-US" sz="1400" dirty="0">
                          <a:latin typeface="Times New Roman"/>
                          <a:ea typeface="Times New Roman"/>
                          <a:cs typeface="Times New Roman"/>
                        </a:rPr>
                        <a:t>memory</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2004">
                <a:tc>
                  <a:txBody>
                    <a:bodyPr/>
                    <a:lstStyle/>
                    <a:p>
                      <a:pPr algn="ctr"/>
                      <a:r>
                        <a:rPr lang="en-US" sz="1400" dirty="0" smtClean="0"/>
                        <a:t>411F</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02</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sz="1400" dirty="0"/>
                    </a:p>
                  </a:txBody>
                  <a:tcPr marL="19203" marR="19203" marT="9602" marB="9602">
                    <a:lnL w="12700" cap="flat" cmpd="sng" algn="ctr">
                      <a:solidFill>
                        <a:srgbClr val="000000"/>
                      </a:solidFill>
                      <a:prstDash val="solid"/>
                      <a:round/>
                      <a:headEnd type="none" w="med" len="med"/>
                      <a:tailEnd type="none" w="med" len="med"/>
                    </a:lnL>
                  </a:tcPr>
                </a:tc>
              </a:tr>
              <a:tr h="302004">
                <a:tc>
                  <a:txBody>
                    <a:bodyPr/>
                    <a:lstStyle/>
                    <a:p>
                      <a:pPr algn="ctr">
                        <a:lnSpc>
                          <a:spcPct val="115000"/>
                        </a:lnSpc>
                        <a:spcAft>
                          <a:spcPts val="0"/>
                        </a:spcAft>
                      </a:pPr>
                      <a:r>
                        <a:rPr lang="en-US" sz="1400">
                          <a:latin typeface="Times New Roman"/>
                          <a:ea typeface="Times New Roman"/>
                          <a:cs typeface="Times New Roman"/>
                        </a:rPr>
                        <a:t>4120</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4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45</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sz="1400" dirty="0"/>
                    </a:p>
                  </a:txBody>
                  <a:tcPr marL="19203" marR="19203" marT="9602" marB="9602">
                    <a:lnL w="12700" cap="flat" cmpd="sng" algn="ctr">
                      <a:solidFill>
                        <a:srgbClr val="000000"/>
                      </a:solidFill>
                      <a:prstDash val="solid"/>
                      <a:round/>
                      <a:headEnd type="none" w="med" len="med"/>
                      <a:tailEnd type="none" w="med" len="med"/>
                    </a:lnL>
                  </a:tcPr>
                </a:tc>
              </a:tr>
              <a:tr h="302004">
                <a:tc>
                  <a:txBody>
                    <a:bodyPr/>
                    <a:lstStyle/>
                    <a:p>
                      <a:pPr algn="ctr">
                        <a:lnSpc>
                          <a:spcPct val="115000"/>
                        </a:lnSpc>
                        <a:spcAft>
                          <a:spcPts val="0"/>
                        </a:spcAft>
                      </a:pPr>
                      <a:r>
                        <a:rPr lang="en-US" sz="1400">
                          <a:latin typeface="Times New Roman"/>
                          <a:ea typeface="Times New Roman"/>
                          <a:cs typeface="Times New Roman"/>
                        </a:rPr>
                        <a:t>4121</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14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HLT</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latin typeface="Times New Roman"/>
                          <a:ea typeface="Times New Roman"/>
                          <a:cs typeface="Times New Roman"/>
                        </a:rPr>
                        <a:t>76</a:t>
                      </a:r>
                      <a:endParaRPr lang="en-US" sz="140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latin typeface="Times New Roman"/>
                          <a:ea typeface="Times New Roman"/>
                          <a:cs typeface="Times New Roman"/>
                        </a:rPr>
                        <a:t>Halt</a:t>
                      </a:r>
                      <a:endParaRPr lang="en-US" sz="14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smtClean="0"/>
          </a:p>
          <a:p>
            <a:pPr>
              <a:buNone/>
            </a:pPr>
            <a:r>
              <a:rPr lang="pt-BR" sz="2200" dirty="0" smtClean="0"/>
              <a:t>Output at:-   </a:t>
            </a:r>
          </a:p>
          <a:p>
            <a:pPr>
              <a:buNone/>
            </a:pPr>
            <a:endParaRPr lang="pt-BR" sz="2200" dirty="0" smtClean="0"/>
          </a:p>
          <a:p>
            <a:pPr>
              <a:buNone/>
            </a:pPr>
            <a:r>
              <a:rPr lang="pt-BR" sz="2200" dirty="0" smtClean="0"/>
              <a:t>	A=23					</a:t>
            </a:r>
          </a:p>
          <a:p>
            <a:pPr>
              <a:buNone/>
            </a:pPr>
            <a:r>
              <a:rPr lang="pt-BR" sz="2200" dirty="0" smtClean="0"/>
              <a:t> 	B=50					 </a:t>
            </a:r>
          </a:p>
          <a:p>
            <a:pPr>
              <a:buNone/>
            </a:pPr>
            <a:r>
              <a:rPr lang="pt-BR" sz="2200" dirty="0" smtClean="0"/>
              <a:t>	C=1A					</a:t>
            </a:r>
          </a:p>
          <a:p>
            <a:pPr>
              <a:buNone/>
            </a:pPr>
            <a:r>
              <a:rPr lang="pt-BR" sz="2200" dirty="0" smtClean="0"/>
              <a:t>	D=63					</a:t>
            </a:r>
          </a:p>
          <a:p>
            <a:pPr>
              <a:buNone/>
            </a:pPr>
            <a:r>
              <a:rPr lang="pt-BR" sz="2200" dirty="0" smtClean="0"/>
              <a:t>	E=FE</a:t>
            </a:r>
          </a:p>
          <a:p>
            <a:pPr>
              <a:buNone/>
            </a:pPr>
            <a:r>
              <a:rPr lang="pt-BR" sz="2200" dirty="0" smtClean="0"/>
              <a:t>	H=76</a:t>
            </a:r>
          </a:p>
          <a:p>
            <a:pPr>
              <a:buNone/>
            </a:pPr>
            <a:r>
              <a:rPr lang="pt-BR" sz="2200" dirty="0" smtClean="0"/>
              <a:t>	L=AC</a:t>
            </a:r>
            <a:endParaRPr lang="en-US" sz="2200"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5" y="357166"/>
          <a:ext cx="7500988" cy="2453640"/>
        </p:xfrm>
        <a:graphic>
          <a:graphicData uri="http://schemas.openxmlformats.org/drawingml/2006/table">
            <a:tbl>
              <a:tblPr/>
              <a:tblGrid>
                <a:gridCol w="647479"/>
                <a:gridCol w="2866013"/>
                <a:gridCol w="2517107"/>
                <a:gridCol w="1470389"/>
              </a:tblGrid>
              <a:tr h="175260">
                <a:tc gridSpan="2">
                  <a:txBody>
                    <a:bodyPr/>
                    <a:lstStyle/>
                    <a:p>
                      <a:pPr>
                        <a:lnSpc>
                          <a:spcPct val="115000"/>
                        </a:lnSpc>
                        <a:spcAft>
                          <a:spcPts val="0"/>
                        </a:spcAft>
                      </a:pPr>
                      <a:r>
                        <a:rPr lang="en-US" sz="2000" b="1" dirty="0" smtClean="0">
                          <a:latin typeface="Times New Roman"/>
                          <a:ea typeface="Times New Roman"/>
                          <a:cs typeface="Times New Roman"/>
                        </a:rPr>
                        <a:t>RESULT :-</a:t>
                      </a:r>
                    </a:p>
                    <a:p>
                      <a:pPr>
                        <a:lnSpc>
                          <a:spcPct val="115000"/>
                        </a:lnSpc>
                        <a:spcAft>
                          <a:spcPts val="0"/>
                        </a:spcAft>
                      </a:pPr>
                      <a:endParaRPr lang="en-US" sz="2000" dirty="0">
                        <a:latin typeface="Calibri"/>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c>
                  <a:txBody>
                    <a:bodyPr/>
                    <a:lstStyle/>
                    <a:p>
                      <a:pPr>
                        <a:lnSpc>
                          <a:spcPct val="115000"/>
                        </a:lnSpc>
                        <a:spcAft>
                          <a:spcPts val="0"/>
                        </a:spcAft>
                      </a:pP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2000">
                        <a:latin typeface="Times New Roman"/>
                        <a:ea typeface="Times New Roman"/>
                        <a:cs typeface="Times New Roman"/>
                      </a:endParaRPr>
                    </a:p>
                  </a:txBody>
                  <a:tcPr marL="0" marR="0" marT="0" marB="0" anchor="b">
                    <a:lnL>
                      <a:noFill/>
                    </a:lnL>
                    <a:lnR>
                      <a:noFill/>
                    </a:lnR>
                    <a:lnT>
                      <a:noFill/>
                    </a:lnT>
                    <a:lnB>
                      <a:noFill/>
                    </a:lnB>
                  </a:tcPr>
                </a:tc>
              </a:tr>
              <a:tr h="262255">
                <a:tc gridSpan="2">
                  <a:txBody>
                    <a:bodyPr/>
                    <a:lstStyle/>
                    <a:p>
                      <a:pPr>
                        <a:lnSpc>
                          <a:spcPct val="115000"/>
                        </a:lnSpc>
                        <a:spcAft>
                          <a:spcPts val="0"/>
                        </a:spcAft>
                      </a:pPr>
                      <a:r>
                        <a:rPr lang="en-US" sz="2000" b="1" dirty="0">
                          <a:latin typeface="Times New Roman"/>
                          <a:ea typeface="Times New Roman"/>
                          <a:cs typeface="Times New Roman"/>
                        </a:rPr>
                        <a:t>INPUT DATA:</a:t>
                      </a:r>
                      <a:endParaRPr lang="en-US" sz="2000" dirty="0">
                        <a:latin typeface="Calibri"/>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c gridSpan="2">
                  <a:txBody>
                    <a:bodyPr/>
                    <a:lstStyle/>
                    <a:p>
                      <a:pPr marL="876300">
                        <a:lnSpc>
                          <a:spcPct val="115000"/>
                        </a:lnSpc>
                        <a:spcAft>
                          <a:spcPts val="0"/>
                        </a:spcAft>
                      </a:pPr>
                      <a:r>
                        <a:rPr lang="en-US" sz="2000" b="1">
                          <a:latin typeface="Times New Roman"/>
                          <a:ea typeface="Times New Roman"/>
                          <a:cs typeface="Times New Roman"/>
                        </a:rPr>
                        <a:t>OUTPUT DATA:</a:t>
                      </a:r>
                      <a:endParaRPr lang="en-US" sz="2000">
                        <a:latin typeface="Calibri"/>
                        <a:ea typeface="Times New Roman"/>
                        <a:cs typeface="Times New Roman"/>
                      </a:endParaRPr>
                    </a:p>
                  </a:txBody>
                  <a:tcPr marL="0" marR="0" marT="0" marB="0" anchor="b">
                    <a:lnL>
                      <a:noFill/>
                    </a:lnL>
                    <a:lnR>
                      <a:noFill/>
                    </a:lnR>
                    <a:lnT>
                      <a:noFill/>
                    </a:lnT>
                    <a:lnB>
                      <a:noFill/>
                    </a:lnB>
                  </a:tcPr>
                </a:tc>
                <a:tc hMerge="1">
                  <a:txBody>
                    <a:bodyPr/>
                    <a:lstStyle/>
                    <a:p>
                      <a:endParaRPr lang="en-US"/>
                    </a:p>
                  </a:txBody>
                  <a:tcPr/>
                </a:tc>
              </a:tr>
              <a:tr h="260350">
                <a:tc>
                  <a:txBody>
                    <a:bodyPr/>
                    <a:lstStyle/>
                    <a:p>
                      <a:pPr>
                        <a:lnSpc>
                          <a:spcPct val="115000"/>
                        </a:lnSpc>
                        <a:spcAft>
                          <a:spcPts val="0"/>
                        </a:spcAft>
                      </a:pPr>
                      <a:r>
                        <a:rPr lang="en-US" sz="2000">
                          <a:latin typeface="Times New Roman"/>
                          <a:ea typeface="Times New Roman"/>
                          <a:cs typeface="Times New Roman"/>
                        </a:rPr>
                        <a:t>4200:</a:t>
                      </a:r>
                      <a:endParaRPr lang="en-US" sz="2000">
                        <a:latin typeface="Calibri"/>
                        <a:ea typeface="Times New Roman"/>
                        <a:cs typeface="Times New Roman"/>
                      </a:endParaRPr>
                    </a:p>
                  </a:txBody>
                  <a:tcPr marL="0" marR="0" marT="0" marB="0" anchor="b">
                    <a:lnL>
                      <a:noFill/>
                    </a:lnL>
                    <a:lnR>
                      <a:noFill/>
                    </a:lnR>
                    <a:lnT>
                      <a:noFill/>
                    </a:lnT>
                    <a:lnB>
                      <a:noFill/>
                    </a:lnB>
                  </a:tcPr>
                </a:tc>
                <a:tc>
                  <a:txBody>
                    <a:bodyPr/>
                    <a:lstStyle/>
                    <a:p>
                      <a:pPr marR="1181100" algn="r">
                        <a:lnSpc>
                          <a:spcPct val="115000"/>
                        </a:lnSpc>
                        <a:spcAft>
                          <a:spcPts val="0"/>
                        </a:spcAft>
                      </a:pPr>
                      <a:r>
                        <a:rPr lang="en-US" sz="2000" dirty="0">
                          <a:latin typeface="Times New Roman"/>
                          <a:ea typeface="Times New Roman"/>
                          <a:cs typeface="Times New Roman"/>
                        </a:rPr>
                        <a:t>22</a:t>
                      </a:r>
                      <a:endParaRPr lang="en-US" sz="2000" dirty="0">
                        <a:latin typeface="Calibri"/>
                        <a:ea typeface="Times New Roman"/>
                        <a:cs typeface="Times New Roman"/>
                      </a:endParaRPr>
                    </a:p>
                  </a:txBody>
                  <a:tcPr marL="0" marR="0" marT="0" marB="0" anchor="b">
                    <a:lnL>
                      <a:noFill/>
                    </a:lnL>
                    <a:lnR>
                      <a:noFill/>
                    </a:lnR>
                    <a:lnT>
                      <a:noFill/>
                    </a:lnT>
                    <a:lnB>
                      <a:noFill/>
                    </a:lnB>
                  </a:tcPr>
                </a:tc>
                <a:tc>
                  <a:txBody>
                    <a:bodyPr/>
                    <a:lstStyle/>
                    <a:p>
                      <a:pPr marL="876300">
                        <a:lnSpc>
                          <a:spcPct val="115000"/>
                        </a:lnSpc>
                        <a:spcAft>
                          <a:spcPts val="0"/>
                        </a:spcAft>
                      </a:pPr>
                      <a:r>
                        <a:rPr lang="en-US" sz="2000">
                          <a:latin typeface="Times New Roman"/>
                          <a:ea typeface="Times New Roman"/>
                          <a:cs typeface="Times New Roman"/>
                        </a:rPr>
                        <a:t>4500:</a:t>
                      </a:r>
                      <a:endParaRPr lang="en-US" sz="2000">
                        <a:latin typeface="Calibri"/>
                        <a:ea typeface="Times New Roman"/>
                        <a:cs typeface="Times New Roman"/>
                      </a:endParaRPr>
                    </a:p>
                  </a:txBody>
                  <a:tcPr marL="0" marR="0" marT="0" marB="0" anchor="b">
                    <a:lnL>
                      <a:noFill/>
                    </a:lnL>
                    <a:lnR>
                      <a:noFill/>
                    </a:lnR>
                    <a:lnT>
                      <a:noFill/>
                    </a:lnT>
                    <a:lnB>
                      <a:noFill/>
                    </a:lnB>
                  </a:tcPr>
                </a:tc>
                <a:tc>
                  <a:txBody>
                    <a:bodyPr/>
                    <a:lstStyle/>
                    <a:p>
                      <a:pPr marL="50800">
                        <a:lnSpc>
                          <a:spcPct val="115000"/>
                        </a:lnSpc>
                        <a:spcAft>
                          <a:spcPts val="0"/>
                        </a:spcAft>
                      </a:pPr>
                      <a:r>
                        <a:rPr lang="en-US" sz="2000">
                          <a:latin typeface="Times New Roman"/>
                          <a:ea typeface="Times New Roman"/>
                          <a:cs typeface="Times New Roman"/>
                        </a:rPr>
                        <a:t>C6</a:t>
                      </a:r>
                      <a:endParaRPr lang="en-US" sz="2000">
                        <a:latin typeface="Calibri"/>
                        <a:ea typeface="Times New Roman"/>
                        <a:cs typeface="Times New Roman"/>
                      </a:endParaRPr>
                    </a:p>
                  </a:txBody>
                  <a:tcPr marL="0" marR="0" marT="0" marB="0" anchor="b">
                    <a:lnL>
                      <a:noFill/>
                    </a:lnL>
                    <a:lnR>
                      <a:noFill/>
                    </a:lnR>
                    <a:lnT>
                      <a:noFill/>
                    </a:lnT>
                    <a:lnB>
                      <a:noFill/>
                    </a:lnB>
                  </a:tcPr>
                </a:tc>
              </a:tr>
              <a:tr h="262255">
                <a:tc>
                  <a:txBody>
                    <a:bodyPr/>
                    <a:lstStyle/>
                    <a:p>
                      <a:pPr>
                        <a:lnSpc>
                          <a:spcPct val="115000"/>
                        </a:lnSpc>
                        <a:spcAft>
                          <a:spcPts val="0"/>
                        </a:spcAft>
                      </a:pPr>
                      <a:r>
                        <a:rPr lang="en-US" sz="2000">
                          <a:latin typeface="Times New Roman"/>
                          <a:ea typeface="Times New Roman"/>
                          <a:cs typeface="Times New Roman"/>
                        </a:rPr>
                        <a:t>4201:</a:t>
                      </a:r>
                      <a:endParaRPr lang="en-US" sz="2000">
                        <a:latin typeface="Calibri"/>
                        <a:ea typeface="Times New Roman"/>
                        <a:cs typeface="Times New Roman"/>
                      </a:endParaRPr>
                    </a:p>
                  </a:txBody>
                  <a:tcPr marL="0" marR="0" marT="0" marB="0" anchor="b">
                    <a:lnL>
                      <a:noFill/>
                    </a:lnL>
                    <a:lnR>
                      <a:noFill/>
                    </a:lnR>
                    <a:lnT>
                      <a:noFill/>
                    </a:lnT>
                    <a:lnB>
                      <a:noFill/>
                    </a:lnB>
                  </a:tcPr>
                </a:tc>
                <a:tc>
                  <a:txBody>
                    <a:bodyPr/>
                    <a:lstStyle/>
                    <a:p>
                      <a:pPr marR="1181100" algn="r">
                        <a:lnSpc>
                          <a:spcPct val="115000"/>
                        </a:lnSpc>
                        <a:spcAft>
                          <a:spcPts val="0"/>
                        </a:spcAft>
                      </a:pPr>
                      <a:r>
                        <a:rPr lang="en-US" sz="2000" dirty="0">
                          <a:latin typeface="Times New Roman"/>
                          <a:ea typeface="Times New Roman"/>
                          <a:cs typeface="Times New Roman"/>
                        </a:rPr>
                        <a:t>22</a:t>
                      </a:r>
                      <a:endParaRPr lang="en-US" sz="2000" dirty="0">
                        <a:latin typeface="Calibri"/>
                        <a:ea typeface="Times New Roman"/>
                        <a:cs typeface="Times New Roman"/>
                      </a:endParaRPr>
                    </a:p>
                  </a:txBody>
                  <a:tcPr marL="0" marR="0" marT="0" marB="0" anchor="b">
                    <a:lnL>
                      <a:noFill/>
                    </a:lnL>
                    <a:lnR>
                      <a:noFill/>
                    </a:lnR>
                    <a:lnT>
                      <a:noFill/>
                    </a:lnT>
                    <a:lnB>
                      <a:noFill/>
                    </a:lnB>
                  </a:tcPr>
                </a:tc>
                <a:tc>
                  <a:txBody>
                    <a:bodyPr/>
                    <a:lstStyle/>
                    <a:p>
                      <a:pPr marL="876300">
                        <a:lnSpc>
                          <a:spcPct val="115000"/>
                        </a:lnSpc>
                        <a:spcAft>
                          <a:spcPts val="0"/>
                        </a:spcAft>
                      </a:pPr>
                      <a:r>
                        <a:rPr lang="en-US" sz="2000" dirty="0">
                          <a:latin typeface="Times New Roman"/>
                          <a:ea typeface="Times New Roman"/>
                          <a:cs typeface="Times New Roman"/>
                        </a:rPr>
                        <a:t>4501:</a:t>
                      </a:r>
                      <a:endParaRPr lang="en-US" sz="2000" dirty="0">
                        <a:latin typeface="Calibri"/>
                        <a:ea typeface="Times New Roman"/>
                        <a:cs typeface="Times New Roman"/>
                      </a:endParaRPr>
                    </a:p>
                  </a:txBody>
                  <a:tcPr marL="0" marR="0" marT="0" marB="0" anchor="b">
                    <a:lnL>
                      <a:noFill/>
                    </a:lnL>
                    <a:lnR>
                      <a:noFill/>
                    </a:lnR>
                    <a:lnT>
                      <a:noFill/>
                    </a:lnT>
                    <a:lnB>
                      <a:noFill/>
                    </a:lnB>
                  </a:tcPr>
                </a:tc>
                <a:tc>
                  <a:txBody>
                    <a:bodyPr/>
                    <a:lstStyle/>
                    <a:p>
                      <a:pPr marL="50800">
                        <a:lnSpc>
                          <a:spcPct val="115000"/>
                        </a:lnSpc>
                        <a:spcAft>
                          <a:spcPts val="0"/>
                        </a:spcAft>
                      </a:pPr>
                      <a:r>
                        <a:rPr lang="en-US" sz="2000">
                          <a:latin typeface="Times New Roman"/>
                          <a:ea typeface="Times New Roman"/>
                          <a:cs typeface="Times New Roman"/>
                        </a:rPr>
                        <a:t>92</a:t>
                      </a:r>
                      <a:endParaRPr lang="en-US" sz="2000">
                        <a:latin typeface="Calibri"/>
                        <a:ea typeface="Times New Roman"/>
                        <a:cs typeface="Times New Roman"/>
                      </a:endParaRPr>
                    </a:p>
                  </a:txBody>
                  <a:tcPr marL="0" marR="0" marT="0" marB="0" anchor="b">
                    <a:lnL>
                      <a:noFill/>
                    </a:lnL>
                    <a:lnR>
                      <a:noFill/>
                    </a:lnR>
                    <a:lnT>
                      <a:noFill/>
                    </a:lnT>
                    <a:lnB>
                      <a:noFill/>
                    </a:lnB>
                  </a:tcPr>
                </a:tc>
              </a:tr>
              <a:tr h="263525">
                <a:tc>
                  <a:txBody>
                    <a:bodyPr/>
                    <a:lstStyle/>
                    <a:p>
                      <a:pPr>
                        <a:lnSpc>
                          <a:spcPct val="115000"/>
                        </a:lnSpc>
                        <a:spcAft>
                          <a:spcPts val="0"/>
                        </a:spcAft>
                      </a:pPr>
                      <a:r>
                        <a:rPr lang="en-US" sz="2000">
                          <a:latin typeface="Times New Roman"/>
                          <a:ea typeface="Times New Roman"/>
                          <a:cs typeface="Times New Roman"/>
                        </a:rPr>
                        <a:t>4202:</a:t>
                      </a:r>
                      <a:endParaRPr lang="en-US" sz="2000">
                        <a:latin typeface="Calibri"/>
                        <a:ea typeface="Times New Roman"/>
                        <a:cs typeface="Times New Roman"/>
                      </a:endParaRPr>
                    </a:p>
                  </a:txBody>
                  <a:tcPr marL="0" marR="0" marT="0" marB="0" anchor="b">
                    <a:lnL>
                      <a:noFill/>
                    </a:lnL>
                    <a:lnR>
                      <a:noFill/>
                    </a:lnR>
                    <a:lnT>
                      <a:noFill/>
                    </a:lnT>
                    <a:lnB>
                      <a:noFill/>
                    </a:lnB>
                  </a:tcPr>
                </a:tc>
                <a:tc>
                  <a:txBody>
                    <a:bodyPr/>
                    <a:lstStyle/>
                    <a:p>
                      <a:pPr marR="1181100" algn="r">
                        <a:lnSpc>
                          <a:spcPct val="115000"/>
                        </a:lnSpc>
                        <a:spcAft>
                          <a:spcPts val="0"/>
                        </a:spcAft>
                      </a:pPr>
                      <a:r>
                        <a:rPr lang="en-US" sz="2000">
                          <a:latin typeface="Times New Roman"/>
                          <a:ea typeface="Times New Roman"/>
                          <a:cs typeface="Times New Roman"/>
                        </a:rPr>
                        <a:t>33</a:t>
                      </a:r>
                      <a:endParaRPr lang="en-US" sz="2000">
                        <a:latin typeface="Calibri"/>
                        <a:ea typeface="Times New Roman"/>
                        <a:cs typeface="Times New Roman"/>
                      </a:endParaRPr>
                    </a:p>
                  </a:txBody>
                  <a:tcPr marL="0" marR="0" marT="0" marB="0" anchor="b">
                    <a:lnL>
                      <a:noFill/>
                    </a:lnL>
                    <a:lnR>
                      <a:noFill/>
                    </a:lnR>
                    <a:lnT>
                      <a:noFill/>
                    </a:lnT>
                    <a:lnB>
                      <a:noFill/>
                    </a:lnB>
                  </a:tcPr>
                </a:tc>
                <a:tc>
                  <a:txBody>
                    <a:bodyPr/>
                    <a:lstStyle/>
                    <a:p>
                      <a:pPr marL="876300">
                        <a:lnSpc>
                          <a:spcPct val="115000"/>
                        </a:lnSpc>
                        <a:spcAft>
                          <a:spcPts val="0"/>
                        </a:spcAft>
                      </a:pPr>
                      <a:r>
                        <a:rPr lang="en-US" sz="2000" dirty="0">
                          <a:latin typeface="Times New Roman"/>
                          <a:ea typeface="Times New Roman"/>
                          <a:cs typeface="Times New Roman"/>
                        </a:rPr>
                        <a:t>4502:</a:t>
                      </a:r>
                      <a:endParaRPr lang="en-US" sz="2000" dirty="0">
                        <a:latin typeface="Calibri"/>
                        <a:ea typeface="Times New Roman"/>
                        <a:cs typeface="Times New Roman"/>
                      </a:endParaRPr>
                    </a:p>
                  </a:txBody>
                  <a:tcPr marL="0" marR="0" marT="0" marB="0" anchor="b">
                    <a:lnL>
                      <a:noFill/>
                    </a:lnL>
                    <a:lnR>
                      <a:noFill/>
                    </a:lnR>
                    <a:lnT>
                      <a:noFill/>
                    </a:lnT>
                    <a:lnB>
                      <a:noFill/>
                    </a:lnB>
                  </a:tcPr>
                </a:tc>
                <a:tc>
                  <a:txBody>
                    <a:bodyPr/>
                    <a:lstStyle/>
                    <a:p>
                      <a:pPr marL="50800">
                        <a:lnSpc>
                          <a:spcPct val="115000"/>
                        </a:lnSpc>
                        <a:spcAft>
                          <a:spcPts val="0"/>
                        </a:spcAft>
                      </a:pPr>
                      <a:r>
                        <a:rPr lang="en-US" sz="2000">
                          <a:latin typeface="Times New Roman"/>
                          <a:ea typeface="Times New Roman"/>
                          <a:cs typeface="Times New Roman"/>
                        </a:rPr>
                        <a:t>D3</a:t>
                      </a:r>
                      <a:endParaRPr lang="en-US" sz="2000">
                        <a:latin typeface="Calibri"/>
                        <a:ea typeface="Times New Roman"/>
                        <a:cs typeface="Times New Roman"/>
                      </a:endParaRPr>
                    </a:p>
                  </a:txBody>
                  <a:tcPr marL="0" marR="0" marT="0" marB="0" anchor="b">
                    <a:lnL>
                      <a:noFill/>
                    </a:lnL>
                    <a:lnR>
                      <a:noFill/>
                    </a:lnR>
                    <a:lnT>
                      <a:noFill/>
                    </a:lnT>
                    <a:lnB>
                      <a:noFill/>
                    </a:lnB>
                  </a:tcPr>
                </a:tc>
              </a:tr>
              <a:tr h="262255">
                <a:tc>
                  <a:txBody>
                    <a:bodyPr/>
                    <a:lstStyle/>
                    <a:p>
                      <a:pPr>
                        <a:lnSpc>
                          <a:spcPct val="115000"/>
                        </a:lnSpc>
                        <a:spcAft>
                          <a:spcPts val="0"/>
                        </a:spcAft>
                      </a:pPr>
                      <a:r>
                        <a:rPr lang="en-US" sz="2000">
                          <a:latin typeface="Times New Roman"/>
                          <a:ea typeface="Times New Roman"/>
                          <a:cs typeface="Times New Roman"/>
                        </a:rPr>
                        <a:t>4203:</a:t>
                      </a:r>
                      <a:endParaRPr lang="en-US" sz="2000">
                        <a:latin typeface="Calibri"/>
                        <a:ea typeface="Times New Roman"/>
                        <a:cs typeface="Times New Roman"/>
                      </a:endParaRPr>
                    </a:p>
                  </a:txBody>
                  <a:tcPr marL="0" marR="0" marT="0" marB="0" anchor="b">
                    <a:lnL>
                      <a:noFill/>
                    </a:lnL>
                    <a:lnR>
                      <a:noFill/>
                    </a:lnR>
                    <a:lnT>
                      <a:noFill/>
                    </a:lnT>
                    <a:lnB>
                      <a:noFill/>
                    </a:lnB>
                  </a:tcPr>
                </a:tc>
                <a:tc>
                  <a:txBody>
                    <a:bodyPr/>
                    <a:lstStyle/>
                    <a:p>
                      <a:pPr marR="1181100" algn="r">
                        <a:lnSpc>
                          <a:spcPct val="115000"/>
                        </a:lnSpc>
                        <a:spcAft>
                          <a:spcPts val="0"/>
                        </a:spcAft>
                      </a:pPr>
                      <a:r>
                        <a:rPr lang="en-US" sz="2000">
                          <a:latin typeface="Times New Roman"/>
                          <a:ea typeface="Times New Roman"/>
                          <a:cs typeface="Times New Roman"/>
                        </a:rPr>
                        <a:t>33</a:t>
                      </a:r>
                      <a:endParaRPr lang="en-US" sz="2000">
                        <a:latin typeface="Calibri"/>
                        <a:ea typeface="Times New Roman"/>
                        <a:cs typeface="Times New Roman"/>
                      </a:endParaRPr>
                    </a:p>
                  </a:txBody>
                  <a:tcPr marL="0" marR="0" marT="0" marB="0" anchor="b">
                    <a:lnL>
                      <a:noFill/>
                    </a:lnL>
                    <a:lnR>
                      <a:noFill/>
                    </a:lnR>
                    <a:lnT>
                      <a:noFill/>
                    </a:lnT>
                    <a:lnB>
                      <a:noFill/>
                    </a:lnB>
                  </a:tcPr>
                </a:tc>
                <a:tc>
                  <a:txBody>
                    <a:bodyPr/>
                    <a:lstStyle/>
                    <a:p>
                      <a:pPr marL="876300">
                        <a:lnSpc>
                          <a:spcPct val="115000"/>
                        </a:lnSpc>
                        <a:spcAft>
                          <a:spcPts val="0"/>
                        </a:spcAft>
                      </a:pPr>
                      <a:r>
                        <a:rPr lang="en-US" sz="2000" dirty="0">
                          <a:latin typeface="Times New Roman"/>
                          <a:ea typeface="Times New Roman"/>
                          <a:cs typeface="Times New Roman"/>
                        </a:rPr>
                        <a:t>4503:</a:t>
                      </a:r>
                      <a:endParaRPr lang="en-US" sz="2000" dirty="0">
                        <a:latin typeface="Calibri"/>
                        <a:ea typeface="Times New Roman"/>
                        <a:cs typeface="Times New Roman"/>
                      </a:endParaRPr>
                    </a:p>
                  </a:txBody>
                  <a:tcPr marL="0" marR="0" marT="0" marB="0" anchor="b">
                    <a:lnL>
                      <a:noFill/>
                    </a:lnL>
                    <a:lnR>
                      <a:noFill/>
                    </a:lnR>
                    <a:lnT>
                      <a:noFill/>
                    </a:lnT>
                    <a:lnB>
                      <a:noFill/>
                    </a:lnB>
                  </a:tcPr>
                </a:tc>
                <a:tc>
                  <a:txBody>
                    <a:bodyPr/>
                    <a:lstStyle/>
                    <a:p>
                      <a:pPr marL="50800">
                        <a:lnSpc>
                          <a:spcPct val="115000"/>
                        </a:lnSpc>
                        <a:spcAft>
                          <a:spcPts val="0"/>
                        </a:spcAft>
                      </a:pPr>
                      <a:r>
                        <a:rPr lang="en-US" sz="2000" dirty="0">
                          <a:latin typeface="Times New Roman"/>
                          <a:ea typeface="Times New Roman"/>
                          <a:cs typeface="Times New Roman"/>
                        </a:rPr>
                        <a:t>06</a:t>
                      </a:r>
                      <a:endParaRPr lang="en-US" sz="2000" dirty="0">
                        <a:latin typeface="Calibri"/>
                        <a:ea typeface="Times New Roman"/>
                        <a:cs typeface="Times New Roman"/>
                      </a:endParaRPr>
                    </a:p>
                  </a:txBody>
                  <a:tcPr marL="0" marR="0" marT="0" marB="0" anchor="b">
                    <a:lnL>
                      <a:noFill/>
                    </a:lnL>
                    <a:lnR>
                      <a:noFill/>
                    </a:lnR>
                    <a:lnT>
                      <a:noFill/>
                    </a:lnT>
                    <a:lnB>
                      <a:noFill/>
                    </a:lnB>
                  </a:tcPr>
                </a:tc>
              </a:tr>
            </a:tbl>
          </a:graphicData>
        </a:graphic>
      </p:graphicFrame>
      <p:sp>
        <p:nvSpPr>
          <p:cNvPr id="116738" name="Line 2"/>
          <p:cNvSpPr>
            <a:spLocks noChangeShapeType="1"/>
          </p:cNvSpPr>
          <p:nvPr/>
        </p:nvSpPr>
        <p:spPr bwMode="auto">
          <a:xfrm>
            <a:off x="304800" y="9750425"/>
            <a:ext cx="7162800" cy="0"/>
          </a:xfrm>
          <a:prstGeom prst="line">
            <a:avLst/>
          </a:prstGeom>
          <a:noFill/>
          <a:ln w="609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17 (a)</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2200" u="sng" dirty="0" smtClean="0"/>
          </a:p>
          <a:p>
            <a:pPr algn="just"/>
            <a:r>
              <a:rPr lang="en-US" sz="2200" b="1" u="sng" dirty="0" smtClean="0"/>
              <a:t>AIM:-</a:t>
            </a:r>
            <a:r>
              <a:rPr lang="en-US" sz="2200" b="1" dirty="0" smtClean="0"/>
              <a:t> </a:t>
            </a:r>
            <a:r>
              <a:rPr lang="en-US" sz="2200" dirty="0" smtClean="0"/>
              <a:t>Write a program to perform division of two 16-bit numbers.</a:t>
            </a:r>
          </a:p>
          <a:p>
            <a:pPr algn="just"/>
            <a:endParaRPr lang="en-US" sz="2200" dirty="0" smtClean="0"/>
          </a:p>
          <a:p>
            <a:r>
              <a:rPr lang="en-US" sz="2200" b="1" u="sng" dirty="0" smtClean="0"/>
              <a:t>THEORY:- </a:t>
            </a:r>
          </a:p>
          <a:p>
            <a:pPr>
              <a:buNone/>
            </a:pPr>
            <a:r>
              <a:rPr lang="en-US" sz="2200" dirty="0" smtClean="0"/>
              <a:t> </a:t>
            </a:r>
          </a:p>
          <a:p>
            <a:pPr>
              <a:buNone/>
            </a:pPr>
            <a:endParaRPr lang="en-US" sz="2200" dirty="0" smtClean="0"/>
          </a:p>
          <a:p>
            <a:pPr algn="just">
              <a:buNone/>
            </a:pPr>
            <a:r>
              <a:rPr lang="en-US" sz="2200" dirty="0" smtClean="0"/>
              <a:t> </a:t>
            </a:r>
            <a:endParaRPr lang="en-US" sz="2200" dirty="0"/>
          </a:p>
        </p:txBody>
      </p:sp>
      <p:graphicFrame>
        <p:nvGraphicFramePr>
          <p:cNvPr id="4" name="Table 3"/>
          <p:cNvGraphicFramePr>
            <a:graphicFrameLocks noGrp="1"/>
          </p:cNvGraphicFramePr>
          <p:nvPr/>
        </p:nvGraphicFramePr>
        <p:xfrm>
          <a:off x="214282" y="2143110"/>
          <a:ext cx="8643998" cy="4732020"/>
        </p:xfrm>
        <a:graphic>
          <a:graphicData uri="http://schemas.openxmlformats.org/drawingml/2006/table">
            <a:tbl>
              <a:tblPr/>
              <a:tblGrid>
                <a:gridCol w="28196"/>
                <a:gridCol w="8615802"/>
              </a:tblGrid>
              <a:tr h="304803">
                <a:tc rowSpan="15">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AutoNum type="arabicPeriod"/>
                      </a:pPr>
                      <a:r>
                        <a:rPr lang="en-US" sz="1800" dirty="0" err="1">
                          <a:latin typeface="Times New Roman"/>
                          <a:ea typeface="Times New Roman"/>
                          <a:cs typeface="Times New Roman"/>
                        </a:rPr>
                        <a:t>Intialise</a:t>
                      </a:r>
                      <a:r>
                        <a:rPr lang="en-US" sz="1800" dirty="0">
                          <a:latin typeface="Times New Roman"/>
                          <a:ea typeface="Times New Roman"/>
                          <a:cs typeface="Times New Roman"/>
                        </a:rPr>
                        <a:t> ‘BC’ as ‘0000’ for Quotient</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2.    Load </a:t>
                      </a:r>
                      <a:r>
                        <a:rPr lang="en-US" sz="1800" dirty="0">
                          <a:latin typeface="Times New Roman"/>
                          <a:ea typeface="Times New Roman"/>
                          <a:cs typeface="Times New Roman"/>
                        </a:rPr>
                        <a:t>the divisor in ‘HL’ pair and save it in ‘DE’ register pair</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3.    Load </a:t>
                      </a:r>
                      <a:r>
                        <a:rPr lang="en-US" sz="1800" dirty="0">
                          <a:latin typeface="Times New Roman"/>
                          <a:ea typeface="Times New Roman"/>
                          <a:cs typeface="Times New Roman"/>
                        </a:rPr>
                        <a:t>the dividend in ‘HL’ pair</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4.    Move </a:t>
                      </a:r>
                      <a:r>
                        <a:rPr lang="en-US" sz="1800" dirty="0">
                          <a:latin typeface="Times New Roman"/>
                          <a:ea typeface="Times New Roman"/>
                          <a:cs typeface="Times New Roman"/>
                        </a:rPr>
                        <a:t>the value of ‘a’ to register ‘E’</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5.    Subtract </a:t>
                      </a:r>
                      <a:r>
                        <a:rPr lang="en-US" sz="1800" dirty="0">
                          <a:latin typeface="Times New Roman"/>
                          <a:ea typeface="Times New Roman"/>
                          <a:cs typeface="Times New Roman"/>
                        </a:rPr>
                        <a:t>the content of accumulator with ‘E’ register</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6.</a:t>
                      </a:r>
                      <a:r>
                        <a:rPr lang="en-US" sz="1800" baseline="0" dirty="0" smtClean="0">
                          <a:latin typeface="Times New Roman"/>
                          <a:ea typeface="Times New Roman"/>
                          <a:cs typeface="Times New Roman"/>
                        </a:rPr>
                        <a:t>    </a:t>
                      </a:r>
                      <a:r>
                        <a:rPr lang="en-US" sz="1800" dirty="0" smtClean="0">
                          <a:latin typeface="Times New Roman"/>
                          <a:ea typeface="Times New Roman"/>
                          <a:cs typeface="Times New Roman"/>
                        </a:rPr>
                        <a:t>Move </a:t>
                      </a:r>
                      <a:r>
                        <a:rPr lang="en-US" sz="1800" dirty="0">
                          <a:latin typeface="Times New Roman"/>
                          <a:ea typeface="Times New Roman"/>
                          <a:cs typeface="Times New Roman"/>
                        </a:rPr>
                        <a:t>the content ‘A’ to ‘C’ &amp; ‘H’ to ‘A’</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7.    Subtract </a:t>
                      </a:r>
                      <a:r>
                        <a:rPr lang="en-US" sz="1800" dirty="0">
                          <a:latin typeface="Times New Roman"/>
                          <a:ea typeface="Times New Roman"/>
                          <a:cs typeface="Times New Roman"/>
                        </a:rPr>
                        <a:t>with borrow, the content of ‘A’ with ‘D’</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8.    Move </a:t>
                      </a:r>
                      <a:r>
                        <a:rPr lang="en-US" sz="1800" dirty="0">
                          <a:latin typeface="Times New Roman"/>
                          <a:ea typeface="Times New Roman"/>
                          <a:cs typeface="Times New Roman"/>
                        </a:rPr>
                        <a:t>the value of ‘a’ to ‘H’</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9.    If </a:t>
                      </a:r>
                      <a:r>
                        <a:rPr lang="en-US" sz="1800" dirty="0">
                          <a:latin typeface="Times New Roman"/>
                          <a:ea typeface="Times New Roman"/>
                          <a:cs typeface="Times New Roman"/>
                        </a:rPr>
                        <a:t>cy = 1, go to step 12, otherwise next step</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10.  Increment </a:t>
                      </a:r>
                      <a:r>
                        <a:rPr lang="en-US" sz="1800" dirty="0">
                          <a:latin typeface="Times New Roman"/>
                          <a:ea typeface="Times New Roman"/>
                          <a:cs typeface="Times New Roman"/>
                        </a:rPr>
                        <a:t>‘B’ register &amp; jump to step ‘4’</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11.  Add </a:t>
                      </a:r>
                      <a:r>
                        <a:rPr lang="en-US" sz="1800" dirty="0">
                          <a:latin typeface="Times New Roman"/>
                          <a:ea typeface="Times New Roman"/>
                          <a:cs typeface="Times New Roman"/>
                        </a:rPr>
                        <a:t>both contents of ‘DC’ and ‘HL’</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12.  Store </a:t>
                      </a:r>
                      <a:r>
                        <a:rPr lang="en-US" sz="1800" dirty="0">
                          <a:latin typeface="Times New Roman"/>
                          <a:ea typeface="Times New Roman"/>
                          <a:cs typeface="Times New Roman"/>
                        </a:rPr>
                        <a:t>the remainder in memory</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13.  Move </a:t>
                      </a:r>
                      <a:r>
                        <a:rPr lang="en-US" sz="1800" dirty="0">
                          <a:latin typeface="Times New Roman"/>
                          <a:ea typeface="Times New Roman"/>
                          <a:cs typeface="Times New Roman"/>
                        </a:rPr>
                        <a:t>the content of ‘C’ to ‘L’ &amp; ‘B’ to ‘H’</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14.   Store </a:t>
                      </a:r>
                      <a:r>
                        <a:rPr lang="en-US" sz="1800" dirty="0">
                          <a:latin typeface="Times New Roman"/>
                          <a:ea typeface="Times New Roman"/>
                          <a:cs typeface="Times New Roman"/>
                        </a:rPr>
                        <a:t>the Quotient in memory</a:t>
                      </a:r>
                      <a:endParaRPr lang="en-US" sz="1800" dirty="0">
                        <a:latin typeface="Calibri"/>
                        <a:ea typeface="Times New Roman"/>
                        <a:cs typeface="Times New Roman"/>
                      </a:endParaRPr>
                    </a:p>
                  </a:txBody>
                  <a:tcPr marL="0" marR="0" marT="0" marB="0" anchor="b">
                    <a:lnL>
                      <a:noFill/>
                    </a:lnL>
                    <a:lnR>
                      <a:noFill/>
                    </a:lnR>
                    <a:lnT>
                      <a:noFill/>
                    </a:lnT>
                    <a:lnB>
                      <a:noFill/>
                    </a:lnB>
                  </a:tcPr>
                </a:tc>
              </a:tr>
              <a:tr h="304803">
                <a:tc vMerge="1">
                  <a:txBody>
                    <a:bodyPr/>
                    <a:lstStyle/>
                    <a:p>
                      <a:pPr algn="l">
                        <a:lnSpc>
                          <a:spcPct val="115000"/>
                        </a:lnSpc>
                        <a:spcAft>
                          <a:spcPts val="0"/>
                        </a:spcAft>
                      </a:pPr>
                      <a:endParaRPr lang="en-US" sz="1600" dirty="0">
                        <a:latin typeface="Calibri"/>
                        <a:ea typeface="Times New Roman"/>
                        <a:cs typeface="Times New Roman"/>
                      </a:endParaRPr>
                    </a:p>
                  </a:txBody>
                  <a:tcPr marL="0" marR="0" marT="0" marB="0" anchor="b">
                    <a:lnL>
                      <a:noFill/>
                    </a:lnL>
                    <a:lnR>
                      <a:noFill/>
                    </a:lnR>
                    <a:lnT>
                      <a:noFill/>
                    </a:lnT>
                    <a:lnB>
                      <a:noFill/>
                    </a:lnB>
                  </a:tcPr>
                </a:tc>
                <a:tc>
                  <a:txBody>
                    <a:bodyPr/>
                    <a:lstStyle/>
                    <a:p>
                      <a:pPr marL="546100" indent="-342900" algn="l">
                        <a:lnSpc>
                          <a:spcPct val="115000"/>
                        </a:lnSpc>
                        <a:spcAft>
                          <a:spcPts val="0"/>
                        </a:spcAft>
                        <a:buFont typeface="+mj-lt"/>
                        <a:buNone/>
                      </a:pPr>
                      <a:r>
                        <a:rPr lang="en-US" sz="1800" dirty="0" smtClean="0">
                          <a:latin typeface="Times New Roman"/>
                          <a:ea typeface="Times New Roman"/>
                          <a:cs typeface="Times New Roman"/>
                        </a:rPr>
                        <a:t>15.</a:t>
                      </a:r>
                      <a:r>
                        <a:rPr lang="en-US" sz="1800" baseline="0" dirty="0" smtClean="0">
                          <a:latin typeface="Times New Roman"/>
                          <a:ea typeface="Times New Roman"/>
                          <a:cs typeface="Times New Roman"/>
                        </a:rPr>
                        <a:t>   S</a:t>
                      </a:r>
                      <a:r>
                        <a:rPr lang="en-US" sz="1800" dirty="0" smtClean="0">
                          <a:latin typeface="Times New Roman"/>
                          <a:ea typeface="Times New Roman"/>
                          <a:cs typeface="Times New Roman"/>
                        </a:rPr>
                        <a:t>top </a:t>
                      </a:r>
                      <a:r>
                        <a:rPr lang="en-US" sz="1800" dirty="0">
                          <a:latin typeface="Times New Roman"/>
                          <a:ea typeface="Times New Roman"/>
                          <a:cs typeface="Times New Roman"/>
                        </a:rPr>
                        <a:t>the program</a:t>
                      </a:r>
                      <a:endParaRPr lang="en-US" sz="1800" dirty="0">
                        <a:latin typeface="Calibri"/>
                        <a:ea typeface="Times New Roman"/>
                        <a:cs typeface="Times New Roman"/>
                      </a:endParaRPr>
                    </a:p>
                  </a:txBody>
                  <a:tcPr marL="0" marR="0" marT="0" marB="0" anchor="b">
                    <a:lnL>
                      <a:noFill/>
                    </a:lnL>
                    <a:lnR>
                      <a:noFill/>
                    </a:lnR>
                    <a:lnT>
                      <a:noFill/>
                    </a:lnT>
                    <a:lnB>
                      <a:noFill/>
                    </a:lnB>
                  </a:tcPr>
                </a:tc>
              </a:tr>
            </a:tbl>
          </a:graphicData>
        </a:graphic>
      </p:graphicFrame>
      <p:sp>
        <p:nvSpPr>
          <p:cNvPr id="7884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571480"/>
          <a:ext cx="8643999" cy="6117364"/>
        </p:xfrm>
        <a:graphic>
          <a:graphicData uri="http://schemas.openxmlformats.org/drawingml/2006/table">
            <a:tbl>
              <a:tblPr/>
              <a:tblGrid>
                <a:gridCol w="1136388"/>
                <a:gridCol w="1192276"/>
                <a:gridCol w="316697"/>
                <a:gridCol w="1676638"/>
                <a:gridCol w="1508974"/>
                <a:gridCol w="167664"/>
                <a:gridCol w="2645362"/>
              </a:tblGrid>
              <a:tr h="315442">
                <a:tc>
                  <a:txBody>
                    <a:bodyPr/>
                    <a:lstStyle/>
                    <a:p>
                      <a:pPr marL="114300">
                        <a:lnSpc>
                          <a:spcPct val="115000"/>
                        </a:lnSpc>
                        <a:spcAft>
                          <a:spcPts val="0"/>
                        </a:spcAft>
                      </a:pPr>
                      <a:r>
                        <a:rPr lang="en-US" sz="1600" b="1" dirty="0">
                          <a:latin typeface="Times New Roman"/>
                          <a:ea typeface="Times New Roman"/>
                          <a:cs typeface="Times New Roman"/>
                        </a:rPr>
                        <a:t>Address</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algn="ctr">
                        <a:lnSpc>
                          <a:spcPct val="115000"/>
                        </a:lnSpc>
                        <a:spcAft>
                          <a:spcPts val="0"/>
                        </a:spcAft>
                      </a:pPr>
                      <a:r>
                        <a:rPr lang="en-US" sz="1600" b="1">
                          <a:latin typeface="Times New Roman"/>
                          <a:ea typeface="Times New Roman"/>
                          <a:cs typeface="Times New Roman"/>
                        </a:rPr>
                        <a:t>Label</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ct val="115000"/>
                        </a:lnSpc>
                        <a:spcAft>
                          <a:spcPts val="0"/>
                        </a:spcAft>
                      </a:pPr>
                      <a:r>
                        <a:rPr lang="en-US" sz="1600" b="1">
                          <a:latin typeface="Times New Roman"/>
                          <a:ea typeface="Times New Roman"/>
                          <a:cs typeface="Times New Roman"/>
                        </a:rPr>
                        <a:t>Mnemonics</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latin typeface="Times New Roman"/>
                          <a:ea typeface="Times New Roman"/>
                          <a:cs typeface="Times New Roman"/>
                        </a:rPr>
                        <a:t>Hex Code</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82600">
                        <a:lnSpc>
                          <a:spcPct val="115000"/>
                        </a:lnSpc>
                        <a:spcAft>
                          <a:spcPts val="0"/>
                        </a:spcAft>
                      </a:pPr>
                      <a:r>
                        <a:rPr lang="en-US" sz="1600" b="1">
                          <a:latin typeface="Times New Roman"/>
                          <a:ea typeface="Times New Roman"/>
                          <a:cs typeface="Times New Roman"/>
                        </a:rPr>
                        <a:t>Comments</a:t>
                      </a:r>
                      <a:endParaRPr lang="en-US" sz="1600">
                        <a:latin typeface="Calibri"/>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156">
                <a:tc>
                  <a:txBody>
                    <a:bodyPr/>
                    <a:lstStyle/>
                    <a:p>
                      <a:pPr algn="ctr">
                        <a:lnSpc>
                          <a:spcPts val="1290"/>
                        </a:lnSpc>
                        <a:spcAft>
                          <a:spcPts val="0"/>
                        </a:spcAft>
                      </a:pPr>
                      <a:r>
                        <a:rPr lang="en-US" sz="1600" dirty="0">
                          <a:latin typeface="Times New Roman"/>
                          <a:ea typeface="Times New Roman"/>
                          <a:cs typeface="Times New Roman"/>
                        </a:rPr>
                        <a:t>4500</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290"/>
                        </a:lnSpc>
                        <a:spcAft>
                          <a:spcPts val="0"/>
                        </a:spcAft>
                      </a:pPr>
                      <a:r>
                        <a:rPr lang="en-US" sz="1600">
                          <a:latin typeface="Times New Roman"/>
                          <a:ea typeface="Times New Roman"/>
                          <a:cs typeface="Times New Roman"/>
                        </a:rPr>
                        <a:t>LXI B,0000</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90"/>
                        </a:lnSpc>
                        <a:spcAft>
                          <a:spcPts val="0"/>
                        </a:spcAft>
                      </a:pPr>
                      <a:r>
                        <a:rPr lang="en-US" sz="1600" dirty="0" smtClean="0">
                          <a:latin typeface="Times New Roman"/>
                          <a:ea typeface="Times New Roman"/>
                          <a:cs typeface="Times New Roman"/>
                        </a:rPr>
                        <a:t>0</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2">
                  <a:txBody>
                    <a:bodyPr/>
                    <a:lstStyle/>
                    <a:p>
                      <a:pPr marL="50800" algn="ctr">
                        <a:lnSpc>
                          <a:spcPts val="1290"/>
                        </a:lnSpc>
                        <a:spcAft>
                          <a:spcPts val="0"/>
                        </a:spcAft>
                      </a:pPr>
                      <a:r>
                        <a:rPr lang="en-US" sz="1600" dirty="0" err="1">
                          <a:latin typeface="Times New Roman"/>
                          <a:ea typeface="Times New Roman"/>
                          <a:cs typeface="Times New Roman"/>
                        </a:rPr>
                        <a:t>Intialise</a:t>
                      </a:r>
                      <a:r>
                        <a:rPr lang="en-US" sz="1600" dirty="0">
                          <a:latin typeface="Times New Roman"/>
                          <a:ea typeface="Times New Roman"/>
                          <a:cs typeface="Times New Roman"/>
                        </a:rPr>
                        <a:t> Quotient as ‘0000’</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US"/>
                    </a:p>
                  </a:txBody>
                  <a:tcPr/>
                </a:tc>
              </a:tr>
              <a:tr h="289156">
                <a:tc>
                  <a:txBody>
                    <a:bodyPr/>
                    <a:lstStyle/>
                    <a:p>
                      <a:pPr algn="ctr">
                        <a:lnSpc>
                          <a:spcPts val="129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29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90"/>
                        </a:lnSpc>
                        <a:spcAft>
                          <a:spcPts val="0"/>
                        </a:spcAft>
                      </a:pPr>
                      <a:r>
                        <a:rPr lang="en-US" sz="1600" dirty="0" smtClean="0">
                          <a:latin typeface="Calibri"/>
                          <a:ea typeface="Times New Roman"/>
                          <a:cs typeface="Times New Roman"/>
                        </a:rPr>
                        <a:t>00</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pPr marL="50800">
                        <a:lnSpc>
                          <a:spcPts val="129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en-US"/>
                    </a:p>
                  </a:txBody>
                  <a:tcPr/>
                </a:tc>
              </a:tr>
              <a:tr h="289156">
                <a:tc>
                  <a:txBody>
                    <a:bodyPr/>
                    <a:lstStyle/>
                    <a:p>
                      <a:pPr algn="ctr">
                        <a:lnSpc>
                          <a:spcPts val="129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29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90"/>
                        </a:lnSpc>
                        <a:spcAft>
                          <a:spcPts val="0"/>
                        </a:spcAft>
                      </a:pPr>
                      <a:r>
                        <a:rPr lang="en-US" sz="1600" dirty="0" smtClean="0">
                          <a:latin typeface="Calibri"/>
                          <a:ea typeface="Times New Roman"/>
                          <a:cs typeface="Times New Roman"/>
                        </a:rPr>
                        <a:t>00</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pPr marL="50800">
                        <a:lnSpc>
                          <a:spcPts val="129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en-US"/>
                    </a:p>
                  </a:txBody>
                  <a:tcPr/>
                </a:tc>
              </a:tr>
              <a:tr h="290262">
                <a:tc>
                  <a:txBody>
                    <a:bodyPr/>
                    <a:lstStyle/>
                    <a:p>
                      <a:pPr algn="ctr">
                        <a:lnSpc>
                          <a:spcPts val="1300"/>
                        </a:lnSpc>
                        <a:spcAft>
                          <a:spcPts val="0"/>
                        </a:spcAft>
                      </a:pPr>
                      <a:r>
                        <a:rPr lang="en-US" sz="1600">
                          <a:latin typeface="Times New Roman"/>
                          <a:ea typeface="Times New Roman"/>
                          <a:cs typeface="Times New Roman"/>
                        </a:rPr>
                        <a:t>4503</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r>
                        <a:rPr lang="en-US" sz="1600" dirty="0">
                          <a:latin typeface="Times New Roman"/>
                          <a:ea typeface="Times New Roman"/>
                          <a:cs typeface="Times New Roman"/>
                        </a:rPr>
                        <a:t>LHLD 4802</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a:latin typeface="Times New Roman"/>
                          <a:ea typeface="Times New Roman"/>
                          <a:cs typeface="Times New Roman"/>
                        </a:rPr>
                        <a:t>2A,02,48</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2">
                  <a:txBody>
                    <a:bodyPr/>
                    <a:lstStyle/>
                    <a:p>
                      <a:pPr marL="50800" algn="ctr">
                        <a:lnSpc>
                          <a:spcPts val="1300"/>
                        </a:lnSpc>
                        <a:spcAft>
                          <a:spcPts val="0"/>
                        </a:spcAft>
                      </a:pPr>
                      <a:r>
                        <a:rPr lang="en-US" sz="1600" dirty="0">
                          <a:latin typeface="Times New Roman"/>
                          <a:ea typeface="Times New Roman"/>
                          <a:cs typeface="Times New Roman"/>
                        </a:rPr>
                        <a:t>Load the divisor in ‘HL’</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US"/>
                    </a:p>
                  </a:txBody>
                  <a:tcPr/>
                </a:tc>
              </a:tr>
              <a:tr h="290262">
                <a:tc>
                  <a:txBody>
                    <a:bodyPr/>
                    <a:lstStyle/>
                    <a:p>
                      <a:pPr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smtClean="0">
                          <a:latin typeface="Calibri"/>
                          <a:ea typeface="Times New Roman"/>
                          <a:cs typeface="Times New Roman"/>
                        </a:rPr>
                        <a:t>02</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pPr marL="50800">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en-US"/>
                    </a:p>
                  </a:txBody>
                  <a:tcPr/>
                </a:tc>
              </a:tr>
              <a:tr h="290262">
                <a:tc>
                  <a:txBody>
                    <a:bodyPr/>
                    <a:lstStyle/>
                    <a:p>
                      <a:pPr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smtClean="0">
                          <a:latin typeface="Calibri"/>
                          <a:ea typeface="Times New Roman"/>
                          <a:cs typeface="Times New Roman"/>
                        </a:rPr>
                        <a:t>48</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pPr marL="50800">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en-US"/>
                    </a:p>
                  </a:txBody>
                  <a:tcPr/>
                </a:tc>
              </a:tr>
              <a:tr h="290262">
                <a:tc>
                  <a:txBody>
                    <a:bodyPr/>
                    <a:lstStyle/>
                    <a:p>
                      <a:pPr algn="ctr">
                        <a:lnSpc>
                          <a:spcPts val="1310"/>
                        </a:lnSpc>
                        <a:spcAft>
                          <a:spcPts val="0"/>
                        </a:spcAft>
                      </a:pPr>
                      <a:r>
                        <a:rPr lang="en-US" sz="1600">
                          <a:latin typeface="Times New Roman"/>
                          <a:ea typeface="Times New Roman"/>
                          <a:cs typeface="Times New Roman"/>
                        </a:rPr>
                        <a:t>4506</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10"/>
                        </a:lnSpc>
                        <a:spcAft>
                          <a:spcPts val="0"/>
                        </a:spcAft>
                      </a:pPr>
                      <a:r>
                        <a:rPr lang="en-US" sz="1600">
                          <a:latin typeface="Times New Roman"/>
                          <a:ea typeface="Times New Roman"/>
                          <a:cs typeface="Times New Roman"/>
                        </a:rPr>
                        <a:t>XCHG</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600">
                          <a:latin typeface="Times New Roman"/>
                          <a:ea typeface="Times New Roman"/>
                          <a:cs typeface="Times New Roman"/>
                        </a:rPr>
                        <a:t>EB</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ts val="1310"/>
                        </a:lnSpc>
                        <a:spcAft>
                          <a:spcPts val="0"/>
                        </a:spcAft>
                      </a:pPr>
                      <a:r>
                        <a:rPr lang="en-US" sz="1600" dirty="0">
                          <a:latin typeface="Times New Roman"/>
                          <a:ea typeface="Times New Roman"/>
                          <a:cs typeface="Times New Roman"/>
                        </a:rPr>
                        <a:t>Exchange ‘HL’ and ‘DE’</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0262">
                <a:tc>
                  <a:txBody>
                    <a:bodyPr/>
                    <a:lstStyle/>
                    <a:p>
                      <a:pPr algn="ctr">
                        <a:lnSpc>
                          <a:spcPts val="1300"/>
                        </a:lnSpc>
                        <a:spcAft>
                          <a:spcPts val="0"/>
                        </a:spcAft>
                      </a:pPr>
                      <a:r>
                        <a:rPr lang="en-US" sz="1600">
                          <a:latin typeface="Times New Roman"/>
                          <a:ea typeface="Times New Roman"/>
                          <a:cs typeface="Times New Roman"/>
                        </a:rPr>
                        <a:t>4507</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r>
                        <a:rPr lang="en-US" sz="1600" dirty="0">
                          <a:latin typeface="Times New Roman"/>
                          <a:ea typeface="Times New Roman"/>
                          <a:cs typeface="Times New Roman"/>
                        </a:rPr>
                        <a:t>LHLD 4800</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smtClean="0">
                          <a:latin typeface="Times New Roman"/>
                          <a:ea typeface="Times New Roman"/>
                          <a:cs typeface="Times New Roman"/>
                        </a:rPr>
                        <a:t>2A</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2">
                  <a:txBody>
                    <a:bodyPr/>
                    <a:lstStyle/>
                    <a:p>
                      <a:pPr marL="50800" algn="ctr">
                        <a:lnSpc>
                          <a:spcPts val="1300"/>
                        </a:lnSpc>
                        <a:spcAft>
                          <a:spcPts val="0"/>
                        </a:spcAft>
                      </a:pPr>
                      <a:r>
                        <a:rPr lang="en-US" sz="1600" dirty="0">
                          <a:latin typeface="Times New Roman"/>
                          <a:ea typeface="Times New Roman"/>
                          <a:cs typeface="Times New Roman"/>
                        </a:rPr>
                        <a:t>Load the dividend</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US"/>
                    </a:p>
                  </a:txBody>
                  <a:tcPr/>
                </a:tc>
              </a:tr>
              <a:tr h="290262">
                <a:tc>
                  <a:txBody>
                    <a:bodyPr/>
                    <a:lstStyle/>
                    <a:p>
                      <a:pPr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smtClean="0">
                          <a:latin typeface="Calibri"/>
                          <a:ea typeface="Times New Roman"/>
                          <a:cs typeface="Times New Roman"/>
                        </a:rPr>
                        <a:t>00</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pPr marL="50800">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en-US"/>
                    </a:p>
                  </a:txBody>
                  <a:tcPr/>
                </a:tc>
              </a:tr>
              <a:tr h="290262">
                <a:tc>
                  <a:txBody>
                    <a:bodyPr/>
                    <a:lstStyle/>
                    <a:p>
                      <a:pPr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smtClean="0">
                          <a:latin typeface="Calibri"/>
                          <a:ea typeface="Times New Roman"/>
                          <a:cs typeface="Times New Roman"/>
                        </a:rPr>
                        <a:t>48</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pPr marL="50800">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en-US"/>
                    </a:p>
                  </a:txBody>
                  <a:tcPr/>
                </a:tc>
              </a:tr>
              <a:tr h="290262">
                <a:tc>
                  <a:txBody>
                    <a:bodyPr/>
                    <a:lstStyle/>
                    <a:p>
                      <a:pPr algn="ctr">
                        <a:lnSpc>
                          <a:spcPts val="1300"/>
                        </a:lnSpc>
                        <a:spcAft>
                          <a:spcPts val="0"/>
                        </a:spcAft>
                      </a:pPr>
                      <a:r>
                        <a:rPr lang="en-US" sz="1600">
                          <a:latin typeface="Times New Roman"/>
                          <a:ea typeface="Times New Roman"/>
                          <a:cs typeface="Times New Roman"/>
                        </a:rPr>
                        <a:t>450A</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algn="ctr">
                        <a:lnSpc>
                          <a:spcPts val="1300"/>
                        </a:lnSpc>
                        <a:spcAft>
                          <a:spcPts val="0"/>
                        </a:spcAft>
                      </a:pPr>
                      <a:r>
                        <a:rPr lang="en-US" sz="1600">
                          <a:latin typeface="Times New Roman"/>
                          <a:ea typeface="Times New Roman"/>
                          <a:cs typeface="Times New Roman"/>
                        </a:rPr>
                        <a:t>Loop 2</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r>
                        <a:rPr lang="en-US" sz="1600">
                          <a:latin typeface="Times New Roman"/>
                          <a:ea typeface="Times New Roman"/>
                          <a:cs typeface="Times New Roman"/>
                        </a:rPr>
                        <a:t>MOV A,L</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a:latin typeface="Times New Roman"/>
                          <a:ea typeface="Times New Roman"/>
                          <a:cs typeface="Times New Roman"/>
                        </a:rPr>
                        <a:t>7D</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ts val="1300"/>
                        </a:lnSpc>
                        <a:spcAft>
                          <a:spcPts val="0"/>
                        </a:spcAft>
                      </a:pPr>
                      <a:r>
                        <a:rPr lang="en-US" sz="1600" dirty="0">
                          <a:latin typeface="Times New Roman"/>
                          <a:ea typeface="Times New Roman"/>
                          <a:cs typeface="Times New Roman"/>
                        </a:rPr>
                        <a:t>Move the ‘L’ value to ‘A’</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0262">
                <a:tc>
                  <a:txBody>
                    <a:bodyPr/>
                    <a:lstStyle/>
                    <a:p>
                      <a:pPr algn="ctr">
                        <a:lnSpc>
                          <a:spcPts val="1300"/>
                        </a:lnSpc>
                        <a:spcAft>
                          <a:spcPts val="0"/>
                        </a:spcAft>
                      </a:pPr>
                      <a:r>
                        <a:rPr lang="en-US" sz="1600">
                          <a:latin typeface="Times New Roman"/>
                          <a:ea typeface="Times New Roman"/>
                          <a:cs typeface="Times New Roman"/>
                        </a:rPr>
                        <a:t>450B</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r>
                        <a:rPr lang="en-US" sz="1600">
                          <a:latin typeface="Times New Roman"/>
                          <a:ea typeface="Times New Roman"/>
                          <a:cs typeface="Times New Roman"/>
                        </a:rPr>
                        <a:t>SUB E</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a:latin typeface="Times New Roman"/>
                          <a:ea typeface="Times New Roman"/>
                          <a:cs typeface="Times New Roman"/>
                        </a:rPr>
                        <a:t>93</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ts val="1300"/>
                        </a:lnSpc>
                        <a:spcAft>
                          <a:spcPts val="0"/>
                        </a:spcAft>
                      </a:pPr>
                      <a:r>
                        <a:rPr lang="en-US" sz="1600" dirty="0">
                          <a:latin typeface="Times New Roman"/>
                          <a:ea typeface="Times New Roman"/>
                          <a:cs typeface="Times New Roman"/>
                        </a:rPr>
                        <a:t>(A-E) </a:t>
                      </a:r>
                      <a:r>
                        <a:rPr lang="en-US" sz="1600" dirty="0" smtClean="0">
                          <a:latin typeface="Times New Roman"/>
                          <a:ea typeface="Times New Roman"/>
                          <a:cs typeface="Times New Roman"/>
                        </a:rPr>
                        <a:t>=A</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0262">
                <a:tc>
                  <a:txBody>
                    <a:bodyPr/>
                    <a:lstStyle/>
                    <a:p>
                      <a:pPr algn="ctr">
                        <a:lnSpc>
                          <a:spcPts val="1300"/>
                        </a:lnSpc>
                        <a:spcAft>
                          <a:spcPts val="0"/>
                        </a:spcAft>
                      </a:pPr>
                      <a:r>
                        <a:rPr lang="en-US" sz="1600">
                          <a:latin typeface="Times New Roman"/>
                          <a:ea typeface="Times New Roman"/>
                          <a:cs typeface="Times New Roman"/>
                        </a:rPr>
                        <a:t>450C</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r>
                        <a:rPr lang="en-US" sz="1600">
                          <a:latin typeface="Times New Roman"/>
                          <a:ea typeface="Times New Roman"/>
                          <a:cs typeface="Times New Roman"/>
                        </a:rPr>
                        <a:t>MOV L,A</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a:latin typeface="Times New Roman"/>
                          <a:ea typeface="Times New Roman"/>
                          <a:cs typeface="Times New Roman"/>
                        </a:rPr>
                        <a:t>6F</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ts val="1300"/>
                        </a:lnSpc>
                        <a:spcAft>
                          <a:spcPts val="0"/>
                        </a:spcAft>
                      </a:pPr>
                      <a:r>
                        <a:rPr lang="en-US" sz="1600" dirty="0">
                          <a:latin typeface="Times New Roman"/>
                          <a:ea typeface="Times New Roman"/>
                          <a:cs typeface="Times New Roman"/>
                        </a:rPr>
                        <a:t>A- L (A value is move t L)</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0262">
                <a:tc>
                  <a:txBody>
                    <a:bodyPr/>
                    <a:lstStyle/>
                    <a:p>
                      <a:pPr algn="ctr">
                        <a:lnSpc>
                          <a:spcPts val="1300"/>
                        </a:lnSpc>
                        <a:spcAft>
                          <a:spcPts val="0"/>
                        </a:spcAft>
                      </a:pPr>
                      <a:r>
                        <a:rPr lang="en-US" sz="1600" dirty="0">
                          <a:latin typeface="Times New Roman"/>
                          <a:ea typeface="Times New Roman"/>
                          <a:cs typeface="Times New Roman"/>
                        </a:rPr>
                        <a:t>450D</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r>
                        <a:rPr lang="en-US" sz="1600">
                          <a:latin typeface="Times New Roman"/>
                          <a:ea typeface="Times New Roman"/>
                          <a:cs typeface="Times New Roman"/>
                        </a:rPr>
                        <a:t>MOV A,H</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a:latin typeface="Times New Roman"/>
                          <a:ea typeface="Times New Roman"/>
                          <a:cs typeface="Times New Roman"/>
                        </a:rPr>
                        <a:t>7C</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ts val="1300"/>
                        </a:lnSpc>
                        <a:spcAft>
                          <a:spcPts val="0"/>
                        </a:spcAft>
                      </a:pPr>
                      <a:r>
                        <a:rPr lang="en-US" sz="1600">
                          <a:latin typeface="Times New Roman"/>
                          <a:ea typeface="Times New Roman"/>
                          <a:cs typeface="Times New Roman"/>
                        </a:rPr>
                        <a:t>H – A (a is stored with H)</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0262">
                <a:tc>
                  <a:txBody>
                    <a:bodyPr/>
                    <a:lstStyle/>
                    <a:p>
                      <a:pPr algn="ctr">
                        <a:lnSpc>
                          <a:spcPts val="1310"/>
                        </a:lnSpc>
                        <a:spcAft>
                          <a:spcPts val="0"/>
                        </a:spcAft>
                      </a:pPr>
                      <a:r>
                        <a:rPr lang="en-US" sz="1600">
                          <a:latin typeface="Times New Roman"/>
                          <a:ea typeface="Times New Roman"/>
                          <a:cs typeface="Times New Roman"/>
                        </a:rPr>
                        <a:t>450E</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10"/>
                        </a:lnSpc>
                        <a:spcAft>
                          <a:spcPts val="0"/>
                        </a:spcAft>
                      </a:pPr>
                      <a:r>
                        <a:rPr lang="en-US" sz="1600">
                          <a:latin typeface="Times New Roman"/>
                          <a:ea typeface="Times New Roman"/>
                          <a:cs typeface="Times New Roman"/>
                        </a:rPr>
                        <a:t>SBB D</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600" dirty="0">
                          <a:latin typeface="Times New Roman"/>
                          <a:ea typeface="Times New Roman"/>
                          <a:cs typeface="Times New Roman"/>
                        </a:rPr>
                        <a:t>9A</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ts val="1310"/>
                        </a:lnSpc>
                        <a:spcAft>
                          <a:spcPts val="0"/>
                        </a:spcAft>
                      </a:pPr>
                      <a:r>
                        <a:rPr lang="en-US" sz="1600">
                          <a:latin typeface="Times New Roman"/>
                          <a:ea typeface="Times New Roman"/>
                          <a:cs typeface="Times New Roman"/>
                        </a:rPr>
                        <a:t>Subtract ‘D’ from ‘A’</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0262">
                <a:tc>
                  <a:txBody>
                    <a:bodyPr/>
                    <a:lstStyle/>
                    <a:p>
                      <a:pPr algn="ctr">
                        <a:lnSpc>
                          <a:spcPts val="1305"/>
                        </a:lnSpc>
                        <a:spcAft>
                          <a:spcPts val="0"/>
                        </a:spcAft>
                      </a:pPr>
                      <a:r>
                        <a:rPr lang="en-US" sz="1600">
                          <a:latin typeface="Times New Roman"/>
                          <a:ea typeface="Times New Roman"/>
                          <a:cs typeface="Times New Roman"/>
                        </a:rPr>
                        <a:t>450F</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5"/>
                        </a:lnSpc>
                        <a:spcAft>
                          <a:spcPts val="0"/>
                        </a:spcAft>
                      </a:pPr>
                      <a:r>
                        <a:rPr lang="en-US" sz="1600">
                          <a:latin typeface="Times New Roman"/>
                          <a:ea typeface="Times New Roman"/>
                          <a:cs typeface="Times New Roman"/>
                        </a:rPr>
                        <a:t>MOV H,A</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5"/>
                        </a:lnSpc>
                        <a:spcAft>
                          <a:spcPts val="0"/>
                        </a:spcAft>
                      </a:pPr>
                      <a:r>
                        <a:rPr lang="en-US" sz="1600">
                          <a:latin typeface="Times New Roman"/>
                          <a:ea typeface="Times New Roman"/>
                          <a:cs typeface="Times New Roman"/>
                        </a:rPr>
                        <a:t>67</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ts val="1305"/>
                        </a:lnSpc>
                        <a:spcAft>
                          <a:spcPts val="0"/>
                        </a:spcAft>
                      </a:pPr>
                      <a:r>
                        <a:rPr lang="en-US" sz="1600" dirty="0">
                          <a:latin typeface="Times New Roman"/>
                          <a:ea typeface="Times New Roman"/>
                          <a:cs typeface="Times New Roman"/>
                        </a:rPr>
                        <a:t>Then A is moved to ‘H’</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0262">
                <a:tc>
                  <a:txBody>
                    <a:bodyPr/>
                    <a:lstStyle/>
                    <a:p>
                      <a:pPr algn="ctr">
                        <a:lnSpc>
                          <a:spcPts val="1300"/>
                        </a:lnSpc>
                        <a:spcAft>
                          <a:spcPts val="0"/>
                        </a:spcAft>
                      </a:pPr>
                      <a:r>
                        <a:rPr lang="en-US" sz="1600">
                          <a:latin typeface="Times New Roman"/>
                          <a:ea typeface="Times New Roman"/>
                          <a:cs typeface="Times New Roman"/>
                        </a:rPr>
                        <a:t>4510</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r>
                        <a:rPr lang="en-US" sz="1600">
                          <a:latin typeface="Times New Roman"/>
                          <a:ea typeface="Times New Roman"/>
                          <a:cs typeface="Times New Roman"/>
                        </a:rPr>
                        <a:t>JC loop 1</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smtClean="0">
                          <a:latin typeface="Times New Roman"/>
                          <a:ea typeface="Times New Roman"/>
                          <a:cs typeface="Times New Roman"/>
                        </a:rPr>
                        <a:t>DA</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2">
                  <a:txBody>
                    <a:bodyPr/>
                    <a:lstStyle/>
                    <a:p>
                      <a:pPr marL="50800" algn="ctr">
                        <a:lnSpc>
                          <a:spcPts val="1300"/>
                        </a:lnSpc>
                        <a:spcAft>
                          <a:spcPts val="0"/>
                        </a:spcAft>
                      </a:pPr>
                      <a:r>
                        <a:rPr lang="en-US" sz="1600" dirty="0">
                          <a:latin typeface="Times New Roman"/>
                          <a:ea typeface="Times New Roman"/>
                          <a:cs typeface="Times New Roman"/>
                        </a:rPr>
                        <a:t>If cy is present go to loop 1</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US"/>
                    </a:p>
                  </a:txBody>
                  <a:tcPr/>
                </a:tc>
              </a:tr>
              <a:tr h="290262">
                <a:tc>
                  <a:txBody>
                    <a:bodyPr/>
                    <a:lstStyle/>
                    <a:p>
                      <a:pPr algn="ctr">
                        <a:lnSpc>
                          <a:spcPts val="1300"/>
                        </a:lnSpc>
                        <a:spcAft>
                          <a:spcPts val="0"/>
                        </a:spcAft>
                      </a:pPr>
                      <a:r>
                        <a:rPr lang="en-US" sz="1600" dirty="0" smtClean="0">
                          <a:latin typeface="Calibri"/>
                          <a:ea typeface="Times New Roman"/>
                          <a:cs typeface="Times New Roman"/>
                        </a:rPr>
                        <a:t>4511</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smtClean="0">
                          <a:latin typeface="Calibri"/>
                          <a:ea typeface="Times New Roman"/>
                          <a:cs typeface="Times New Roman"/>
                        </a:rPr>
                        <a:t>17</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pPr marL="50800">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en-US"/>
                    </a:p>
                  </a:txBody>
                  <a:tcPr/>
                </a:tc>
              </a:tr>
              <a:tr h="290262">
                <a:tc>
                  <a:txBody>
                    <a:bodyPr/>
                    <a:lstStyle/>
                    <a:p>
                      <a:pPr algn="ctr">
                        <a:lnSpc>
                          <a:spcPts val="1300"/>
                        </a:lnSpc>
                        <a:spcAft>
                          <a:spcPts val="0"/>
                        </a:spcAft>
                      </a:pPr>
                      <a:r>
                        <a:rPr lang="en-US" sz="1600" dirty="0" smtClean="0">
                          <a:latin typeface="Calibri"/>
                          <a:ea typeface="Times New Roman"/>
                          <a:cs typeface="Times New Roman"/>
                        </a:rPr>
                        <a:t>4512</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dirty="0" smtClean="0">
                          <a:latin typeface="Calibri"/>
                          <a:ea typeface="Times New Roman"/>
                          <a:cs typeface="Times New Roman"/>
                        </a:rPr>
                        <a:t>45</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pPr marL="50800">
                        <a:lnSpc>
                          <a:spcPts val="13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en-US"/>
                    </a:p>
                  </a:txBody>
                  <a:tcPr/>
                </a:tc>
              </a:tr>
              <a:tr h="290262">
                <a:tc>
                  <a:txBody>
                    <a:bodyPr/>
                    <a:lstStyle/>
                    <a:p>
                      <a:pPr algn="ctr">
                        <a:lnSpc>
                          <a:spcPts val="1300"/>
                        </a:lnSpc>
                        <a:spcAft>
                          <a:spcPts val="0"/>
                        </a:spcAft>
                      </a:pPr>
                      <a:r>
                        <a:rPr lang="en-US" sz="1600">
                          <a:latin typeface="Times New Roman"/>
                          <a:ea typeface="Times New Roman"/>
                          <a:cs typeface="Times New Roman"/>
                        </a:rPr>
                        <a:t>4513</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0" algn="ctr">
                        <a:lnSpc>
                          <a:spcPts val="1300"/>
                        </a:lnSpc>
                        <a:spcAft>
                          <a:spcPts val="0"/>
                        </a:spcAft>
                      </a:pPr>
                      <a:r>
                        <a:rPr lang="en-US" sz="1600">
                          <a:latin typeface="Times New Roman"/>
                          <a:ea typeface="Times New Roman"/>
                          <a:cs typeface="Times New Roman"/>
                        </a:rPr>
                        <a:t>INX B</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600">
                          <a:latin typeface="Times New Roman"/>
                          <a:ea typeface="Times New Roman"/>
                          <a:cs typeface="Times New Roman"/>
                        </a:rPr>
                        <a:t>03</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50800" algn="ctr">
                        <a:lnSpc>
                          <a:spcPts val="1300"/>
                        </a:lnSpc>
                        <a:spcAft>
                          <a:spcPts val="0"/>
                        </a:spcAft>
                      </a:pPr>
                      <a:r>
                        <a:rPr lang="en-US" sz="1600" dirty="0">
                          <a:latin typeface="Times New Roman"/>
                          <a:ea typeface="Times New Roman"/>
                          <a:cs typeface="Times New Roman"/>
                        </a:rPr>
                        <a:t>Increment BC pair by 1</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5" name="TextBox 4"/>
          <p:cNvSpPr txBox="1"/>
          <p:nvPr/>
        </p:nvSpPr>
        <p:spPr>
          <a:xfrm>
            <a:off x="3500430" y="142852"/>
            <a:ext cx="2000264" cy="369332"/>
          </a:xfrm>
          <a:prstGeom prst="rect">
            <a:avLst/>
          </a:prstGeom>
          <a:noFill/>
        </p:spPr>
        <p:txBody>
          <a:bodyPr wrap="square" rtlCol="0">
            <a:spAutoFit/>
          </a:bodyPr>
          <a:lstStyle/>
          <a:p>
            <a:pPr algn="ctr"/>
            <a:r>
              <a:rPr lang="en-US" b="1" u="sng" dirty="0" smtClean="0"/>
              <a:t>PROGRAM:-</a:t>
            </a:r>
            <a:endParaRPr lang="en-US" b="1" u="sng"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85720" y="285728"/>
          <a:ext cx="8716045" cy="4087742"/>
        </p:xfrm>
        <a:graphic>
          <a:graphicData uri="http://schemas.openxmlformats.org/drawingml/2006/table">
            <a:tbl>
              <a:tblPr/>
              <a:tblGrid>
                <a:gridCol w="1145780"/>
                <a:gridCol w="1085379"/>
                <a:gridCol w="141540"/>
                <a:gridCol w="1815969"/>
                <a:gridCol w="25400"/>
                <a:gridCol w="1143782"/>
                <a:gridCol w="3358195"/>
              </a:tblGrid>
              <a:tr h="290262">
                <a:tc>
                  <a:txBody>
                    <a:bodyPr/>
                    <a:lstStyle/>
                    <a:p>
                      <a:pPr algn="ctr">
                        <a:lnSpc>
                          <a:spcPts val="1300"/>
                        </a:lnSpc>
                        <a:spcAft>
                          <a:spcPts val="0"/>
                        </a:spcAft>
                      </a:pPr>
                      <a:r>
                        <a:rPr lang="en-US" sz="1600" dirty="0" smtClean="0">
                          <a:latin typeface="Times New Roman" pitchFamily="18" charset="0"/>
                          <a:ea typeface="Times New Roman"/>
                          <a:cs typeface="Times New Roman" pitchFamily="18" charset="0"/>
                        </a:rPr>
                        <a:t>4514</a:t>
                      </a: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algn="ctr">
                        <a:lnSpc>
                          <a:spcPts val="1300"/>
                        </a:lnSpc>
                        <a:spcAft>
                          <a:spcPts val="0"/>
                        </a:spcAft>
                      </a:pPr>
                      <a:endParaRPr lang="en-US" sz="160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pitchFamily="18" charset="0"/>
                        <a:ea typeface="Times New Roman"/>
                        <a:cs typeface="Times New Roman" pitchFamily="18"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600" dirty="0" smtClean="0">
                          <a:latin typeface="Times New Roman" pitchFamily="18" charset="0"/>
                          <a:ea typeface="Times New Roman"/>
                          <a:cs typeface="Times New Roman" pitchFamily="18" charset="0"/>
                        </a:rPr>
                        <a:t>JMP Loop2</a:t>
                      </a: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dirty="0" smtClean="0">
                          <a:latin typeface="Times New Roman" pitchFamily="18" charset="0"/>
                          <a:ea typeface="Times New Roman"/>
                          <a:cs typeface="Times New Roman" pitchFamily="18" charset="0"/>
                        </a:rPr>
                        <a:t>C3</a:t>
                      </a: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r>
                        <a:rPr lang="en-US" sz="1600" dirty="0" smtClean="0">
                          <a:latin typeface="Times New Roman"/>
                          <a:ea typeface="Times New Roman"/>
                          <a:cs typeface="Times New Roman"/>
                        </a:rPr>
                        <a:t>Jump to loop 2</a:t>
                      </a: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00"/>
                        </a:lnSpc>
                        <a:spcAft>
                          <a:spcPts val="0"/>
                        </a:spcAft>
                      </a:pPr>
                      <a:r>
                        <a:rPr lang="en-US" sz="1600" dirty="0" smtClean="0">
                          <a:latin typeface="Times New Roman" pitchFamily="18" charset="0"/>
                          <a:ea typeface="Times New Roman"/>
                          <a:cs typeface="Times New Roman" pitchFamily="18" charset="0"/>
                        </a:rPr>
                        <a:t>4515</a:t>
                      </a: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algn="ctr">
                        <a:lnSpc>
                          <a:spcPts val="1300"/>
                        </a:lnSpc>
                        <a:spcAft>
                          <a:spcPts val="0"/>
                        </a:spcAft>
                      </a:pPr>
                      <a:endParaRPr lang="en-US" sz="160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pitchFamily="18" charset="0"/>
                        <a:ea typeface="Times New Roman"/>
                        <a:cs typeface="Times New Roman" pitchFamily="18"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60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dirty="0" smtClean="0">
                          <a:latin typeface="Times New Roman" pitchFamily="18" charset="0"/>
                          <a:ea typeface="Times New Roman"/>
                          <a:cs typeface="Times New Roman" pitchFamily="18" charset="0"/>
                        </a:rPr>
                        <a:t>0A</a:t>
                      </a: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00"/>
                        </a:lnSpc>
                        <a:spcAft>
                          <a:spcPts val="0"/>
                        </a:spcAft>
                      </a:pPr>
                      <a:r>
                        <a:rPr lang="en-US" sz="1600" dirty="0" smtClean="0">
                          <a:latin typeface="Times New Roman" pitchFamily="18" charset="0"/>
                          <a:ea typeface="Times New Roman"/>
                          <a:cs typeface="Times New Roman" pitchFamily="18" charset="0"/>
                        </a:rPr>
                        <a:t>4516</a:t>
                      </a: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algn="ctr">
                        <a:lnSpc>
                          <a:spcPts val="1300"/>
                        </a:lnSpc>
                        <a:spcAft>
                          <a:spcPts val="0"/>
                        </a:spcAft>
                      </a:pP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pitchFamily="18" charset="0"/>
                        <a:ea typeface="Times New Roman"/>
                        <a:cs typeface="Times New Roman" pitchFamily="18"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dirty="0" smtClean="0">
                          <a:latin typeface="Times New Roman" pitchFamily="18" charset="0"/>
                          <a:ea typeface="Times New Roman"/>
                          <a:cs typeface="Times New Roman" pitchFamily="18" charset="0"/>
                        </a:rPr>
                        <a:t>45</a:t>
                      </a:r>
                      <a:endParaRPr lang="en-US" sz="1600" dirty="0">
                        <a:latin typeface="Times New Roman" pitchFamily="18" charset="0"/>
                        <a:ea typeface="Times New Roman"/>
                        <a:cs typeface="Times New Roman"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endParaRPr lang="en-US" sz="1600" dirty="0">
                        <a:latin typeface="Times New Roman" pitchFamily="18" charset="0"/>
                        <a:ea typeface="Times New Roman"/>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00"/>
                        </a:lnSpc>
                        <a:spcAft>
                          <a:spcPts val="0"/>
                        </a:spcAft>
                      </a:pPr>
                      <a:r>
                        <a:rPr lang="en-US" sz="1600" dirty="0">
                          <a:latin typeface="Times New Roman"/>
                          <a:ea typeface="Times New Roman"/>
                          <a:cs typeface="Times New Roman"/>
                        </a:rPr>
                        <a:t>4517</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algn="ctr">
                        <a:lnSpc>
                          <a:spcPts val="1300"/>
                        </a:lnSpc>
                        <a:spcAft>
                          <a:spcPts val="0"/>
                        </a:spcAft>
                      </a:pPr>
                      <a:r>
                        <a:rPr lang="en-US" sz="1600">
                          <a:latin typeface="Times New Roman"/>
                          <a:ea typeface="Times New Roman"/>
                          <a:cs typeface="Times New Roman"/>
                        </a:rPr>
                        <a:t>Loop 1</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600">
                          <a:latin typeface="Times New Roman"/>
                          <a:ea typeface="Times New Roman"/>
                          <a:cs typeface="Times New Roman"/>
                        </a:rPr>
                        <a:t>DAD ‘D’</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a:latin typeface="Times New Roman"/>
                          <a:ea typeface="Times New Roman"/>
                          <a:cs typeface="Times New Roman"/>
                        </a:rPr>
                        <a:t>19</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r>
                        <a:rPr lang="en-US" sz="1600" dirty="0">
                          <a:latin typeface="Times New Roman"/>
                          <a:ea typeface="Times New Roman"/>
                          <a:cs typeface="Times New Roman"/>
                        </a:rPr>
                        <a:t>‘DE’ and ‘HL’ pair all added</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10"/>
                        </a:lnSpc>
                        <a:spcAft>
                          <a:spcPts val="0"/>
                        </a:spcAft>
                      </a:pPr>
                      <a:r>
                        <a:rPr lang="en-US" sz="1600" dirty="0">
                          <a:latin typeface="Times New Roman"/>
                          <a:ea typeface="Times New Roman"/>
                          <a:cs typeface="Times New Roman"/>
                        </a:rPr>
                        <a:t>4518</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10"/>
                        </a:lnSpc>
                        <a:spcAft>
                          <a:spcPts val="0"/>
                        </a:spcAft>
                      </a:pPr>
                      <a:r>
                        <a:rPr lang="en-US" sz="1600">
                          <a:latin typeface="Times New Roman"/>
                          <a:ea typeface="Times New Roman"/>
                          <a:cs typeface="Times New Roman"/>
                        </a:rPr>
                        <a:t>SHLD 4806</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10"/>
                        </a:lnSpc>
                        <a:spcAft>
                          <a:spcPts val="0"/>
                        </a:spcAft>
                      </a:pPr>
                      <a:r>
                        <a:rPr lang="en-US" sz="1600" dirty="0" smtClean="0">
                          <a:latin typeface="Times New Roman"/>
                          <a:ea typeface="Times New Roman"/>
                          <a:cs typeface="Times New Roman"/>
                        </a:rPr>
                        <a:t>22</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10"/>
                        </a:lnSpc>
                        <a:spcAft>
                          <a:spcPts val="0"/>
                        </a:spcAft>
                      </a:pPr>
                      <a:r>
                        <a:rPr lang="en-US" sz="1600" dirty="0">
                          <a:latin typeface="Times New Roman"/>
                          <a:ea typeface="Times New Roman"/>
                          <a:cs typeface="Times New Roman"/>
                        </a:rPr>
                        <a:t>HL is stored in memory</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10"/>
                        </a:lnSpc>
                        <a:spcAft>
                          <a:spcPts val="0"/>
                        </a:spcAft>
                      </a:pPr>
                      <a:r>
                        <a:rPr lang="en-US" sz="1600" dirty="0" smtClean="0">
                          <a:latin typeface="Calibri"/>
                          <a:ea typeface="Times New Roman"/>
                          <a:cs typeface="Times New Roman"/>
                        </a:rPr>
                        <a:t>4519</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1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10"/>
                        </a:lnSpc>
                        <a:spcAft>
                          <a:spcPts val="0"/>
                        </a:spcAft>
                      </a:pPr>
                      <a:r>
                        <a:rPr lang="en-US" sz="1600" dirty="0" smtClean="0">
                          <a:latin typeface="Calibri"/>
                          <a:ea typeface="Times New Roman"/>
                          <a:cs typeface="Times New Roman"/>
                        </a:rPr>
                        <a:t>06</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10"/>
                        </a:lnSpc>
                        <a:spcAft>
                          <a:spcPts val="0"/>
                        </a:spcAft>
                      </a:pP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10"/>
                        </a:lnSpc>
                        <a:spcAft>
                          <a:spcPts val="0"/>
                        </a:spcAft>
                      </a:pPr>
                      <a:r>
                        <a:rPr lang="en-US" sz="1600" dirty="0" smtClean="0">
                          <a:latin typeface="Calibri"/>
                          <a:ea typeface="Times New Roman"/>
                          <a:cs typeface="Times New Roman"/>
                        </a:rPr>
                        <a:t>451A</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1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10"/>
                        </a:lnSpc>
                        <a:spcAft>
                          <a:spcPts val="0"/>
                        </a:spcAft>
                      </a:pPr>
                      <a:r>
                        <a:rPr lang="en-US" sz="1600" dirty="0" smtClean="0">
                          <a:latin typeface="Calibri"/>
                          <a:ea typeface="Times New Roman"/>
                          <a:cs typeface="Times New Roman"/>
                        </a:rPr>
                        <a:t>48</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10"/>
                        </a:lnSpc>
                        <a:spcAft>
                          <a:spcPts val="0"/>
                        </a:spcAft>
                      </a:pP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00"/>
                        </a:lnSpc>
                        <a:spcAft>
                          <a:spcPts val="0"/>
                        </a:spcAft>
                      </a:pPr>
                      <a:r>
                        <a:rPr lang="en-US" sz="1600">
                          <a:latin typeface="Times New Roman"/>
                          <a:ea typeface="Times New Roman"/>
                          <a:cs typeface="Times New Roman"/>
                        </a:rPr>
                        <a:t>451B</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38100" algn="ctr">
                        <a:lnSpc>
                          <a:spcPts val="1300"/>
                        </a:lnSpc>
                        <a:spcAft>
                          <a:spcPts val="0"/>
                        </a:spcAft>
                      </a:pPr>
                      <a:r>
                        <a:rPr lang="en-US" sz="1600" dirty="0">
                          <a:latin typeface="Times New Roman"/>
                          <a:ea typeface="Times New Roman"/>
                          <a:cs typeface="Times New Roman"/>
                        </a:rPr>
                        <a:t>MOV L,C</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a:latin typeface="Times New Roman"/>
                          <a:ea typeface="Times New Roman"/>
                          <a:cs typeface="Times New Roman"/>
                        </a:rPr>
                        <a:t>69</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r>
                        <a:rPr lang="en-US" sz="1600" dirty="0">
                          <a:latin typeface="Times New Roman"/>
                          <a:ea typeface="Times New Roman"/>
                          <a:cs typeface="Times New Roman"/>
                        </a:rPr>
                        <a:t>Move ‘C’ register data to ‘L’</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156">
                <a:tc>
                  <a:txBody>
                    <a:bodyPr/>
                    <a:lstStyle/>
                    <a:p>
                      <a:pPr algn="ctr">
                        <a:lnSpc>
                          <a:spcPts val="1300"/>
                        </a:lnSpc>
                        <a:spcAft>
                          <a:spcPts val="0"/>
                        </a:spcAft>
                      </a:pPr>
                      <a:r>
                        <a:rPr lang="en-US" sz="1600">
                          <a:latin typeface="Times New Roman"/>
                          <a:ea typeface="Times New Roman"/>
                          <a:cs typeface="Times New Roman"/>
                        </a:rPr>
                        <a:t>451C</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R="25400" algn="ctr">
                        <a:lnSpc>
                          <a:spcPts val="1300"/>
                        </a:lnSpc>
                        <a:spcAft>
                          <a:spcPts val="0"/>
                        </a:spcAft>
                      </a:pPr>
                      <a:r>
                        <a:rPr lang="en-US" sz="1600" dirty="0">
                          <a:latin typeface="Times New Roman"/>
                          <a:ea typeface="Times New Roman"/>
                          <a:cs typeface="Times New Roman"/>
                        </a:rPr>
                        <a:t>MOV H,B</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ts val="1300"/>
                        </a:lnSpc>
                        <a:spcAft>
                          <a:spcPts val="0"/>
                        </a:spcAft>
                      </a:pPr>
                      <a:r>
                        <a:rPr lang="en-US" sz="1600">
                          <a:latin typeface="Times New Roman"/>
                          <a:ea typeface="Times New Roman"/>
                          <a:cs typeface="Times New Roman"/>
                        </a:rPr>
                        <a:t>60</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marL="50800" algn="ctr">
                        <a:lnSpc>
                          <a:spcPts val="1300"/>
                        </a:lnSpc>
                        <a:spcAft>
                          <a:spcPts val="0"/>
                        </a:spcAft>
                      </a:pPr>
                      <a:r>
                        <a:rPr lang="en-US" sz="1600" dirty="0">
                          <a:latin typeface="Times New Roman"/>
                          <a:ea typeface="Times New Roman"/>
                          <a:cs typeface="Times New Roman"/>
                        </a:rPr>
                        <a:t>Move  ‘B’  register  data  to</a:t>
                      </a:r>
                      <a:endParaRPr lang="en-US" sz="1600" dirty="0">
                        <a:latin typeface="Calibri"/>
                        <a:ea typeface="Times New Roman"/>
                        <a:cs typeface="Times New Roman"/>
                      </a:endParaRPr>
                    </a:p>
                    <a:p>
                      <a:pPr marL="50800" algn="ctr">
                        <a:lnSpc>
                          <a:spcPct val="115000"/>
                        </a:lnSpc>
                        <a:spcAft>
                          <a:spcPts val="0"/>
                        </a:spcAft>
                      </a:pPr>
                      <a:r>
                        <a:rPr lang="en-US" sz="1600" dirty="0">
                          <a:latin typeface="Times New Roman"/>
                          <a:ea typeface="Times New Roman"/>
                          <a:cs typeface="Times New Roman"/>
                        </a:rPr>
                        <a:t>‘H’</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442">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pPr marL="50800" algn="ctr">
                        <a:lnSpc>
                          <a:spcPct val="115000"/>
                        </a:lnSpc>
                        <a:spcAft>
                          <a:spcPts val="0"/>
                        </a:spcAft>
                      </a:pP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90262">
                <a:tc>
                  <a:txBody>
                    <a:bodyPr/>
                    <a:lstStyle/>
                    <a:p>
                      <a:pPr algn="ctr">
                        <a:lnSpc>
                          <a:spcPts val="1300"/>
                        </a:lnSpc>
                        <a:spcAft>
                          <a:spcPts val="0"/>
                        </a:spcAft>
                      </a:pPr>
                      <a:r>
                        <a:rPr lang="en-US" sz="1600">
                          <a:latin typeface="Times New Roman"/>
                          <a:ea typeface="Times New Roman"/>
                          <a:cs typeface="Times New Roman"/>
                        </a:rPr>
                        <a:t>451D</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600" dirty="0">
                          <a:latin typeface="Times New Roman"/>
                          <a:ea typeface="Times New Roman"/>
                          <a:cs typeface="Times New Roman"/>
                        </a:rPr>
                        <a:t>SHLD 4804</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dirty="0" smtClean="0">
                          <a:latin typeface="Times New Roman"/>
                          <a:ea typeface="Times New Roman"/>
                          <a:cs typeface="Times New Roman"/>
                        </a:rPr>
                        <a:t>22</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r>
                        <a:rPr lang="en-US" sz="1600" dirty="0">
                          <a:latin typeface="Times New Roman"/>
                          <a:ea typeface="Times New Roman"/>
                          <a:cs typeface="Times New Roman"/>
                        </a:rPr>
                        <a:t>Store the result in ‘HL’ pair</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00"/>
                        </a:lnSpc>
                        <a:spcAft>
                          <a:spcPts val="0"/>
                        </a:spcAft>
                      </a:pPr>
                      <a:r>
                        <a:rPr lang="en-US" sz="1600" dirty="0" smtClean="0">
                          <a:latin typeface="Calibri"/>
                          <a:ea typeface="Times New Roman"/>
                          <a:cs typeface="Times New Roman"/>
                        </a:rPr>
                        <a:t>451E</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dirty="0" smtClean="0">
                          <a:latin typeface="Calibri"/>
                          <a:ea typeface="Times New Roman"/>
                          <a:cs typeface="Times New Roman"/>
                        </a:rPr>
                        <a:t>04</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00"/>
                        </a:lnSpc>
                        <a:spcAft>
                          <a:spcPts val="0"/>
                        </a:spcAft>
                      </a:pPr>
                      <a:r>
                        <a:rPr lang="en-US" sz="1600" dirty="0" smtClean="0">
                          <a:latin typeface="Calibri"/>
                          <a:ea typeface="Times New Roman"/>
                          <a:cs typeface="Times New Roman"/>
                        </a:rPr>
                        <a:t>451F</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dirty="0" smtClean="0">
                          <a:latin typeface="Calibri"/>
                          <a:ea typeface="Times New Roman"/>
                          <a:cs typeface="Times New Roman"/>
                        </a:rPr>
                        <a:t>48</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2">
                <a:tc>
                  <a:txBody>
                    <a:bodyPr/>
                    <a:lstStyle/>
                    <a:p>
                      <a:pPr algn="ctr">
                        <a:lnSpc>
                          <a:spcPts val="1300"/>
                        </a:lnSpc>
                        <a:spcAft>
                          <a:spcPts val="0"/>
                        </a:spcAft>
                      </a:pPr>
                      <a:r>
                        <a:rPr lang="en-US" sz="1600">
                          <a:latin typeface="Times New Roman"/>
                          <a:ea typeface="Times New Roman"/>
                          <a:cs typeface="Times New Roman"/>
                        </a:rPr>
                        <a:t>4520</a:t>
                      </a:r>
                      <a:endParaRPr lang="en-US" sz="16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25400" algn="ctr">
                        <a:lnSpc>
                          <a:spcPts val="1300"/>
                        </a:lnSpc>
                        <a:spcAft>
                          <a:spcPts val="0"/>
                        </a:spcAft>
                      </a:pPr>
                      <a:r>
                        <a:rPr lang="en-US" sz="1600" dirty="0">
                          <a:latin typeface="Times New Roman"/>
                          <a:ea typeface="Times New Roman"/>
                          <a:cs typeface="Times New Roman"/>
                        </a:rPr>
                        <a:t>HLT</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ts val="1300"/>
                        </a:lnSpc>
                        <a:spcAft>
                          <a:spcPts val="0"/>
                        </a:spcAft>
                      </a:pPr>
                      <a:r>
                        <a:rPr lang="en-US" sz="1600" dirty="0">
                          <a:latin typeface="Times New Roman"/>
                          <a:ea typeface="Times New Roman"/>
                          <a:cs typeface="Times New Roman"/>
                        </a:rPr>
                        <a:t>76</a:t>
                      </a:r>
                      <a:endParaRPr lang="en-US" sz="16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gn="ctr">
                        <a:lnSpc>
                          <a:spcPts val="1300"/>
                        </a:lnSpc>
                        <a:spcAft>
                          <a:spcPts val="0"/>
                        </a:spcAft>
                      </a:pPr>
                      <a:r>
                        <a:rPr lang="en-US" sz="1600" dirty="0">
                          <a:latin typeface="Times New Roman"/>
                          <a:ea typeface="Times New Roman"/>
                          <a:cs typeface="Times New Roman"/>
                        </a:rPr>
                        <a:t>Stop the program</a:t>
                      </a:r>
                      <a:endParaRPr lang="en-US" sz="1600" dirty="0">
                        <a:latin typeface="Calibri"/>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4" y="714356"/>
          <a:ext cx="7929617" cy="5000657"/>
        </p:xfrm>
        <a:graphic>
          <a:graphicData uri="http://schemas.openxmlformats.org/drawingml/2006/table">
            <a:tbl>
              <a:tblPr/>
              <a:tblGrid>
                <a:gridCol w="1042471"/>
                <a:gridCol w="1093741"/>
                <a:gridCol w="290524"/>
                <a:gridCol w="1384265"/>
                <a:gridCol w="153807"/>
                <a:gridCol w="1384265"/>
                <a:gridCol w="153807"/>
                <a:gridCol w="2426737"/>
              </a:tblGrid>
              <a:tr h="560269">
                <a:tc>
                  <a:txBody>
                    <a:bodyPr/>
                    <a:lstStyle/>
                    <a:p>
                      <a:pPr marL="76200">
                        <a:lnSpc>
                          <a:spcPct val="115000"/>
                        </a:lnSpc>
                        <a:spcAft>
                          <a:spcPts val="0"/>
                        </a:spcAft>
                      </a:pPr>
                      <a:r>
                        <a:rPr lang="en-US" sz="1400" dirty="0">
                          <a:latin typeface="Times New Roman"/>
                          <a:ea typeface="Times New Roman"/>
                          <a:cs typeface="Times New Roman"/>
                        </a:rPr>
                        <a:t>Input</a:t>
                      </a:r>
                      <a:endParaRPr lang="en-US" sz="1400" dirty="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r>
              <a:tr h="328098">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400">
                          <a:latin typeface="Times New Roman"/>
                          <a:ea typeface="Times New Roman"/>
                          <a:cs typeface="Times New Roman"/>
                        </a:rPr>
                        <a:t>Input Address</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Value</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28098">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10"/>
                        </a:lnSpc>
                        <a:spcAft>
                          <a:spcPts val="0"/>
                        </a:spcAft>
                      </a:pPr>
                      <a:r>
                        <a:rPr lang="en-US" sz="1400">
                          <a:latin typeface="Times New Roman"/>
                          <a:ea typeface="Times New Roman"/>
                          <a:cs typeface="Times New Roman"/>
                        </a:rPr>
                        <a:t>4800</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a:latin typeface="Times New Roman"/>
                          <a:ea typeface="Times New Roman"/>
                          <a:cs typeface="Times New Roman"/>
                        </a:rPr>
                        <a:t>04</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28098">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400" dirty="0">
                          <a:latin typeface="Times New Roman"/>
                          <a:ea typeface="Times New Roman"/>
                          <a:cs typeface="Times New Roman"/>
                        </a:rPr>
                        <a:t>4801</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28098">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400" dirty="0">
                          <a:latin typeface="Times New Roman"/>
                          <a:ea typeface="Times New Roman"/>
                          <a:cs typeface="Times New Roman"/>
                        </a:rPr>
                        <a:t>4802</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02</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13834">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400" dirty="0">
                          <a:latin typeface="Times New Roman"/>
                          <a:ea typeface="Times New Roman"/>
                          <a:cs typeface="Times New Roman"/>
                        </a:rPr>
                        <a:t>4803</a:t>
                      </a:r>
                      <a:endParaRPr lang="en-US" sz="1400" dirty="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845572">
                <a:tc>
                  <a:txBody>
                    <a:bodyPr/>
                    <a:lstStyle/>
                    <a:p>
                      <a:pPr marL="76200">
                        <a:lnSpc>
                          <a:spcPct val="115000"/>
                        </a:lnSpc>
                        <a:spcAft>
                          <a:spcPts val="0"/>
                        </a:spcAft>
                      </a:pPr>
                      <a:r>
                        <a:rPr lang="en-US" sz="1400">
                          <a:latin typeface="Times New Roman"/>
                          <a:ea typeface="Times New Roman"/>
                          <a:cs typeface="Times New Roman"/>
                        </a:rPr>
                        <a:t>Output</a:t>
                      </a:r>
                      <a:endParaRPr lang="en-US" sz="1400">
                        <a:latin typeface="Calibri"/>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r>
              <a:tr h="342364">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gridSpan="3">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a:noFill/>
                    </a:lnR>
                    <a:lnT>
                      <a:noFill/>
                    </a:lnT>
                    <a:lnB>
                      <a:noFill/>
                    </a:lnB>
                  </a:tcPr>
                </a:tc>
              </a:tr>
              <a:tr h="313834">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275"/>
                        </a:lnSpc>
                        <a:spcAft>
                          <a:spcPts val="0"/>
                        </a:spcAft>
                      </a:pPr>
                      <a:r>
                        <a:rPr lang="en-US" sz="1400">
                          <a:latin typeface="Times New Roman"/>
                          <a:ea typeface="Times New Roman"/>
                          <a:cs typeface="Times New Roman"/>
                        </a:rPr>
                        <a:t>Output Address</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75"/>
                        </a:lnSpc>
                        <a:spcAft>
                          <a:spcPts val="0"/>
                        </a:spcAft>
                      </a:pPr>
                      <a:r>
                        <a:rPr lang="en-US" sz="1400">
                          <a:latin typeface="Times New Roman"/>
                          <a:ea typeface="Times New Roman"/>
                          <a:cs typeface="Times New Roman"/>
                        </a:rPr>
                        <a:t>Value</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28098">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10"/>
                        </a:lnSpc>
                        <a:spcAft>
                          <a:spcPts val="0"/>
                        </a:spcAft>
                      </a:pPr>
                      <a:r>
                        <a:rPr lang="en-US" sz="1400">
                          <a:latin typeface="Times New Roman"/>
                          <a:ea typeface="Times New Roman"/>
                          <a:cs typeface="Times New Roman"/>
                        </a:rPr>
                        <a:t>4804</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10"/>
                        </a:lnSpc>
                        <a:spcAft>
                          <a:spcPts val="0"/>
                        </a:spcAft>
                      </a:pPr>
                      <a:r>
                        <a:rPr lang="en-US" sz="1400">
                          <a:latin typeface="Times New Roman"/>
                          <a:ea typeface="Times New Roman"/>
                          <a:cs typeface="Times New Roman"/>
                        </a:rPr>
                        <a:t>02</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28098">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5"/>
                        </a:lnSpc>
                        <a:spcAft>
                          <a:spcPts val="0"/>
                        </a:spcAft>
                      </a:pPr>
                      <a:r>
                        <a:rPr lang="en-US" sz="1400">
                          <a:latin typeface="Times New Roman"/>
                          <a:ea typeface="Times New Roman"/>
                          <a:cs typeface="Times New Roman"/>
                        </a:rPr>
                        <a:t>4805</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5"/>
                        </a:lnSpc>
                        <a:spcAft>
                          <a:spcPts val="0"/>
                        </a:spcAft>
                      </a:pPr>
                      <a:r>
                        <a:rPr lang="en-US" sz="1400">
                          <a:latin typeface="Times New Roman"/>
                          <a:ea typeface="Times New Roman"/>
                          <a:cs typeface="Times New Roman"/>
                        </a:rPr>
                        <a:t>00</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28098">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400">
                          <a:latin typeface="Times New Roman"/>
                          <a:ea typeface="Times New Roman"/>
                          <a:cs typeface="Times New Roman"/>
                        </a:rPr>
                        <a:t>4806</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FE</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328098">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a:noFill/>
                    </a:lnR>
                    <a:lnT>
                      <a:noFill/>
                    </a:lnT>
                    <a:lnB>
                      <a:noFill/>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ts val="1300"/>
                        </a:lnSpc>
                        <a:spcAft>
                          <a:spcPts val="0"/>
                        </a:spcAft>
                      </a:pPr>
                      <a:r>
                        <a:rPr lang="en-US" sz="1400">
                          <a:latin typeface="Times New Roman"/>
                          <a:ea typeface="Times New Roman"/>
                          <a:cs typeface="Times New Roman"/>
                        </a:rPr>
                        <a:t>4807</a:t>
                      </a:r>
                      <a:endParaRPr lang="en-US" sz="1400">
                        <a:latin typeface="Calibri"/>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Aft>
                          <a:spcPts val="0"/>
                        </a:spcAft>
                      </a:pPr>
                      <a:r>
                        <a:rPr lang="en-US" sz="1400">
                          <a:latin typeface="Times New Roman"/>
                          <a:ea typeface="Times New Roman"/>
                          <a:cs typeface="Times New Roman"/>
                        </a:rPr>
                        <a:t>FF</a:t>
                      </a:r>
                      <a:endParaRPr lang="en-US" sz="1400">
                        <a:latin typeface="Calibri"/>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latin typeface="Times New Roman"/>
                        <a:ea typeface="Times New Roman"/>
                        <a:cs typeface="Times New Roman"/>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Rectangle 2"/>
          <p:cNvSpPr/>
          <p:nvPr/>
        </p:nvSpPr>
        <p:spPr>
          <a:xfrm>
            <a:off x="500034" y="428604"/>
            <a:ext cx="1003801" cy="369332"/>
          </a:xfrm>
          <a:prstGeom prst="rect">
            <a:avLst/>
          </a:prstGeom>
        </p:spPr>
        <p:txBody>
          <a:bodyPr wrap="none">
            <a:spAutoFit/>
          </a:bodyPr>
          <a:lstStyle/>
          <a:p>
            <a:pPr>
              <a:buNone/>
            </a:pPr>
            <a:r>
              <a:rPr lang="pt-BR" b="1" u="sng" dirty="0" smtClean="0"/>
              <a:t>RESULT:-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17 (b)</a:t>
            </a:r>
            <a:endParaRPr lang="en-US" sz="2400" u="sng" dirty="0"/>
          </a:p>
        </p:txBody>
      </p:sp>
      <p:sp>
        <p:nvSpPr>
          <p:cNvPr id="3" name="Content Placeholder 2"/>
          <p:cNvSpPr>
            <a:spLocks noGrp="1"/>
          </p:cNvSpPr>
          <p:nvPr>
            <p:ph idx="1"/>
          </p:nvPr>
        </p:nvSpPr>
        <p:spPr>
          <a:xfrm>
            <a:off x="0" y="571480"/>
            <a:ext cx="9001156" cy="6786610"/>
          </a:xfrm>
        </p:spPr>
        <p:txBody>
          <a:bodyPr>
            <a:noAutofit/>
          </a:bodyPr>
          <a:lstStyle/>
          <a:p>
            <a:pPr algn="just">
              <a:buNone/>
            </a:pPr>
            <a:endParaRPr lang="en-US" sz="2200" u="sng" dirty="0" smtClean="0"/>
          </a:p>
          <a:p>
            <a:pPr algn="just"/>
            <a:r>
              <a:rPr lang="en-US" sz="2200" b="1" u="sng" dirty="0" smtClean="0"/>
              <a:t>AIM:-</a:t>
            </a:r>
            <a:r>
              <a:rPr lang="en-US" sz="2200" b="1" dirty="0" smtClean="0"/>
              <a:t> </a:t>
            </a:r>
            <a:r>
              <a:rPr lang="en-US" sz="2200" dirty="0" smtClean="0"/>
              <a:t>Write a program to perform division of a 16-bit number with a 8-bit number .</a:t>
            </a:r>
          </a:p>
          <a:p>
            <a:pPr algn="just"/>
            <a:endParaRPr lang="en-US" sz="2200" dirty="0" smtClean="0"/>
          </a:p>
          <a:p>
            <a:r>
              <a:rPr lang="en-US" sz="2200" b="1" u="sng" dirty="0" smtClean="0"/>
              <a:t>THEORY:- </a:t>
            </a:r>
          </a:p>
          <a:p>
            <a:pPr>
              <a:buNone/>
            </a:pPr>
            <a:r>
              <a:rPr lang="en-US" sz="2200" dirty="0" smtClean="0"/>
              <a:t> </a:t>
            </a:r>
          </a:p>
          <a:p>
            <a:pPr>
              <a:buNone/>
            </a:pPr>
            <a:endParaRPr lang="en-US" sz="2200" dirty="0" smtClean="0"/>
          </a:p>
          <a:p>
            <a:pPr algn="just">
              <a:buNone/>
            </a:pPr>
            <a:r>
              <a:rPr lang="en-US" sz="2200" dirty="0" smtClean="0"/>
              <a:t> </a:t>
            </a:r>
            <a:endParaRPr lang="en-US" sz="2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571480"/>
          <a:ext cx="8644000" cy="6277896"/>
        </p:xfrm>
        <a:graphic>
          <a:graphicData uri="http://schemas.openxmlformats.org/drawingml/2006/table">
            <a:tbl>
              <a:tblPr firstRow="1" bandRow="1">
                <a:tableStyleId>{5940675A-B579-460E-94D1-54222C63F5DA}</a:tableStyleId>
              </a:tblPr>
              <a:tblGrid>
                <a:gridCol w="1072717"/>
                <a:gridCol w="936711"/>
                <a:gridCol w="1700284"/>
                <a:gridCol w="1362387"/>
                <a:gridCol w="3571901"/>
              </a:tblGrid>
              <a:tr h="353138">
                <a:tc>
                  <a:txBody>
                    <a:bodyPr/>
                    <a:lstStyle/>
                    <a:p>
                      <a:pPr algn="ctr"/>
                      <a:r>
                        <a:rPr lang="en-US" b="1" dirty="0" smtClean="0"/>
                        <a:t>Address</a:t>
                      </a:r>
                      <a:endParaRPr lang="en-US" b="1" dirty="0"/>
                    </a:p>
                  </a:txBody>
                  <a:tcPr marL="72000" marR="72000"/>
                </a:tc>
                <a:tc>
                  <a:txBody>
                    <a:bodyPr/>
                    <a:lstStyle/>
                    <a:p>
                      <a:pPr algn="ctr"/>
                      <a:r>
                        <a:rPr lang="en-US" b="1" dirty="0" smtClean="0"/>
                        <a:t>Label</a:t>
                      </a:r>
                      <a:endParaRPr lang="en-US" b="1" dirty="0"/>
                    </a:p>
                  </a:txBody>
                  <a:tcPr marL="72000" marR="72000"/>
                </a:tc>
                <a:tc>
                  <a:txBody>
                    <a:bodyPr/>
                    <a:lstStyle/>
                    <a:p>
                      <a:pPr algn="ctr"/>
                      <a:r>
                        <a:rPr lang="en-US" b="1" dirty="0" smtClean="0"/>
                        <a:t>Mnemonics</a:t>
                      </a:r>
                      <a:endParaRPr lang="en-US" b="1" dirty="0"/>
                    </a:p>
                  </a:txBody>
                  <a:tcPr marL="72000" marR="72000"/>
                </a:tc>
                <a:tc>
                  <a:txBody>
                    <a:bodyPr/>
                    <a:lstStyle/>
                    <a:p>
                      <a:pPr algn="ctr"/>
                      <a:r>
                        <a:rPr lang="en-US" b="1" dirty="0" smtClean="0"/>
                        <a:t>Op-code</a:t>
                      </a:r>
                      <a:endParaRPr lang="en-US" b="1" dirty="0"/>
                    </a:p>
                  </a:txBody>
                  <a:tcPr marL="72000" marR="72000"/>
                </a:tc>
                <a:tc>
                  <a:txBody>
                    <a:bodyPr/>
                    <a:lstStyle/>
                    <a:p>
                      <a:pPr algn="ctr"/>
                      <a:r>
                        <a:rPr lang="en-US" b="1" dirty="0" smtClean="0"/>
                        <a:t>Comments</a:t>
                      </a:r>
                      <a:endParaRPr lang="en-US" b="1" dirty="0"/>
                    </a:p>
                  </a:txBody>
                  <a:tcPr marL="72000" marR="72000"/>
                </a:tc>
              </a:tr>
              <a:tr h="352978">
                <a:tc>
                  <a:txBody>
                    <a:bodyPr/>
                    <a:lstStyle/>
                    <a:p>
                      <a:pPr algn="ctr"/>
                      <a:r>
                        <a:rPr lang="en-US" sz="1600" dirty="0" smtClean="0"/>
                        <a:t>4000</a:t>
                      </a:r>
                      <a:endParaRPr lang="en-US" sz="1600" dirty="0"/>
                    </a:p>
                  </a:txBody>
                  <a:tcPr marL="72000" marR="72000" anchor="ctr"/>
                </a:tc>
                <a:tc>
                  <a:txBody>
                    <a:bodyPr/>
                    <a:lstStyle/>
                    <a:p>
                      <a:pPr algn="ctr"/>
                      <a:endParaRPr lang="en-US" sz="1600" dirty="0"/>
                    </a:p>
                  </a:txBody>
                  <a:tcPr marL="72000" marR="72000" anchor="ctr"/>
                </a:tc>
                <a:tc>
                  <a:txBody>
                    <a:bodyPr/>
                    <a:lstStyle/>
                    <a:p>
                      <a:pPr algn="ctr"/>
                      <a:r>
                        <a:rPr lang="en-US" sz="1600" dirty="0" smtClean="0"/>
                        <a:t>LHLD  2200H</a:t>
                      </a:r>
                      <a:endParaRPr lang="en-US" sz="1600" dirty="0"/>
                    </a:p>
                  </a:txBody>
                  <a:tcPr marL="72000" marR="72000" anchor="ctr"/>
                </a:tc>
                <a:tc>
                  <a:txBody>
                    <a:bodyPr/>
                    <a:lstStyle/>
                    <a:p>
                      <a:pPr algn="ctr"/>
                      <a:r>
                        <a:rPr lang="en-US" sz="1600" dirty="0" smtClean="0"/>
                        <a:t>2A</a:t>
                      </a:r>
                      <a:endParaRPr lang="en-US" sz="1600" dirty="0"/>
                    </a:p>
                  </a:txBody>
                  <a:tcPr marL="72000" marR="72000" anchor="ctr"/>
                </a:tc>
                <a:tc>
                  <a:txBody>
                    <a:bodyPr/>
                    <a:lstStyle/>
                    <a:p>
                      <a:pPr algn="ctr"/>
                      <a:r>
                        <a:rPr lang="en-US" sz="1800" b="0" i="0" kern="1200" dirty="0" smtClean="0">
                          <a:solidFill>
                            <a:schemeClr val="tx1"/>
                          </a:solidFill>
                          <a:latin typeface="+mn-lt"/>
                          <a:ea typeface="+mn-ea"/>
                          <a:cs typeface="+mn-cs"/>
                        </a:rPr>
                        <a:t>Get the dividend</a:t>
                      </a:r>
                      <a:endParaRPr lang="en-US" sz="1600" b="0" i="0" dirty="0"/>
                    </a:p>
                  </a:txBody>
                  <a:tcPr marL="72000" marR="72000" anchor="ctr"/>
                </a:tc>
              </a:tr>
              <a:tr h="352978">
                <a:tc>
                  <a:txBody>
                    <a:bodyPr/>
                    <a:lstStyle/>
                    <a:p>
                      <a:pPr algn="ctr"/>
                      <a:r>
                        <a:rPr lang="en-US" sz="1600" dirty="0" smtClean="0"/>
                        <a:t>4001</a:t>
                      </a:r>
                      <a:endParaRPr lang="en-US" sz="1600" dirty="0"/>
                    </a:p>
                  </a:txBody>
                  <a:tcPr marL="72000" marR="72000" anchor="ctr"/>
                </a:tc>
                <a:tc>
                  <a:txBody>
                    <a:bodyPr/>
                    <a:lstStyle/>
                    <a:p>
                      <a:pPr algn="ctr"/>
                      <a:endParaRPr lang="en-US" sz="1600" dirty="0"/>
                    </a:p>
                  </a:txBody>
                  <a:tcPr marL="72000" marR="72000" anchor="ctr"/>
                </a:tc>
                <a:tc>
                  <a:txBody>
                    <a:bodyPr/>
                    <a:lstStyle/>
                    <a:p>
                      <a:pPr algn="ctr"/>
                      <a:endParaRPr lang="en-US" sz="1600" dirty="0"/>
                    </a:p>
                  </a:txBody>
                  <a:tcPr marL="72000" marR="72000" anchor="ctr"/>
                </a:tc>
                <a:tc>
                  <a:txBody>
                    <a:bodyPr/>
                    <a:lstStyle/>
                    <a:p>
                      <a:pPr algn="ctr"/>
                      <a:r>
                        <a:rPr lang="en-US" sz="1600" dirty="0" smtClean="0"/>
                        <a:t>00</a:t>
                      </a:r>
                      <a:endParaRPr lang="en-US" sz="1600" dirty="0"/>
                    </a:p>
                  </a:txBody>
                  <a:tcPr marL="72000" marR="72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i="0" dirty="0"/>
                    </a:p>
                  </a:txBody>
                  <a:tcPr marL="72000" marR="72000" anchor="ctr"/>
                </a:tc>
              </a:tr>
              <a:tr h="352978">
                <a:tc>
                  <a:txBody>
                    <a:bodyPr/>
                    <a:lstStyle/>
                    <a:p>
                      <a:pPr algn="ctr"/>
                      <a:r>
                        <a:rPr lang="en-US" sz="1600" dirty="0" smtClean="0"/>
                        <a:t>4002</a:t>
                      </a:r>
                      <a:endParaRPr lang="en-US" sz="1600" dirty="0"/>
                    </a:p>
                  </a:txBody>
                  <a:tcPr marL="72000" marR="72000" anchor="ctr"/>
                </a:tc>
                <a:tc>
                  <a:txBody>
                    <a:bodyPr/>
                    <a:lstStyle/>
                    <a:p>
                      <a:pPr algn="ctr"/>
                      <a:endParaRPr lang="en-US" sz="1600"/>
                    </a:p>
                  </a:txBody>
                  <a:tcPr marL="72000" marR="72000" anchor="ctr"/>
                </a:tc>
                <a:tc>
                  <a:txBody>
                    <a:bodyPr/>
                    <a:lstStyle/>
                    <a:p>
                      <a:pPr algn="ctr"/>
                      <a:endParaRPr lang="en-US" sz="1600" dirty="0"/>
                    </a:p>
                  </a:txBody>
                  <a:tcPr marL="72000" marR="72000" anchor="ctr"/>
                </a:tc>
                <a:tc>
                  <a:txBody>
                    <a:bodyPr/>
                    <a:lstStyle/>
                    <a:p>
                      <a:pPr algn="ctr"/>
                      <a:r>
                        <a:rPr lang="en-US" sz="1600" dirty="0" smtClean="0"/>
                        <a:t>22</a:t>
                      </a:r>
                      <a:endParaRPr lang="en-US" sz="1600" dirty="0"/>
                    </a:p>
                  </a:txBody>
                  <a:tcPr marL="72000" marR="72000" anchor="ctr"/>
                </a:tc>
                <a:tc>
                  <a:txBody>
                    <a:bodyPr/>
                    <a:lstStyle/>
                    <a:p>
                      <a:pPr algn="ctr"/>
                      <a:endParaRPr lang="en-US" sz="1600" dirty="0"/>
                    </a:p>
                  </a:txBody>
                  <a:tcPr marL="72000" marR="72000" anchor="ctr"/>
                </a:tc>
              </a:tr>
              <a:tr h="352978">
                <a:tc>
                  <a:txBody>
                    <a:bodyPr/>
                    <a:lstStyle/>
                    <a:p>
                      <a:pPr algn="ctr"/>
                      <a:r>
                        <a:rPr lang="en-US" sz="1600" dirty="0" smtClean="0"/>
                        <a:t>4003</a:t>
                      </a:r>
                      <a:endParaRPr lang="en-US" sz="1600" dirty="0"/>
                    </a:p>
                  </a:txBody>
                  <a:tcPr marL="72000" marR="72000" anchor="ctr"/>
                </a:tc>
                <a:tc>
                  <a:txBody>
                    <a:bodyPr/>
                    <a:lstStyle/>
                    <a:p>
                      <a:pPr algn="ctr"/>
                      <a:endParaRPr lang="en-US" sz="1600" dirty="0"/>
                    </a:p>
                  </a:txBody>
                  <a:tcPr marL="72000" marR="72000" anchor="ctr"/>
                </a:tc>
                <a:tc>
                  <a:txBody>
                    <a:bodyPr/>
                    <a:lstStyle/>
                    <a:p>
                      <a:pPr algn="ctr"/>
                      <a:r>
                        <a:rPr lang="en-US" sz="1600" dirty="0" smtClean="0"/>
                        <a:t>LDA 2202H</a:t>
                      </a:r>
                      <a:endParaRPr lang="en-US" sz="1600" dirty="0"/>
                    </a:p>
                  </a:txBody>
                  <a:tcPr marL="72000" marR="72000" anchor="ctr"/>
                </a:tc>
                <a:tc>
                  <a:txBody>
                    <a:bodyPr/>
                    <a:lstStyle/>
                    <a:p>
                      <a:pPr algn="ctr"/>
                      <a:r>
                        <a:rPr lang="en-US" sz="1600" dirty="0" smtClean="0"/>
                        <a:t>3A</a:t>
                      </a:r>
                      <a:endParaRPr lang="en-US" sz="1600" dirty="0"/>
                    </a:p>
                  </a:txBody>
                  <a:tcPr marL="72000" marR="72000" anchor="ctr"/>
                </a:tc>
                <a:tc>
                  <a:txBody>
                    <a:bodyPr/>
                    <a:lstStyle/>
                    <a:p>
                      <a:pPr algn="ctr"/>
                      <a:r>
                        <a:rPr lang="en-US" sz="1600" dirty="0" smtClean="0"/>
                        <a:t>Get</a:t>
                      </a:r>
                      <a:r>
                        <a:rPr lang="en-US" sz="1600" baseline="0" dirty="0" smtClean="0"/>
                        <a:t> the divisor</a:t>
                      </a:r>
                      <a:endParaRPr lang="en-US" sz="1600" dirty="0"/>
                    </a:p>
                  </a:txBody>
                  <a:tcPr marL="72000" marR="72000" anchor="ctr"/>
                </a:tc>
              </a:tr>
              <a:tr h="352978">
                <a:tc>
                  <a:txBody>
                    <a:bodyPr/>
                    <a:lstStyle/>
                    <a:p>
                      <a:pPr algn="ctr"/>
                      <a:r>
                        <a:rPr lang="en-US" sz="1600" dirty="0" smtClean="0"/>
                        <a:t>4004</a:t>
                      </a:r>
                      <a:endParaRPr lang="en-US" sz="1600" dirty="0"/>
                    </a:p>
                  </a:txBody>
                  <a:tcPr marL="72000" marR="72000" anchor="ctr"/>
                </a:tc>
                <a:tc>
                  <a:txBody>
                    <a:bodyPr/>
                    <a:lstStyle/>
                    <a:p>
                      <a:pPr algn="ctr"/>
                      <a:endParaRPr lang="en-US" sz="1600" dirty="0"/>
                    </a:p>
                  </a:txBody>
                  <a:tcPr marL="72000" marR="72000" anchor="ctr"/>
                </a:tc>
                <a:tc>
                  <a:txBody>
                    <a:bodyPr/>
                    <a:lstStyle/>
                    <a:p>
                      <a:pPr algn="ctr"/>
                      <a:endParaRPr lang="en-US" sz="1600" dirty="0"/>
                    </a:p>
                  </a:txBody>
                  <a:tcPr marL="72000" marR="72000" anchor="ctr"/>
                </a:tc>
                <a:tc>
                  <a:txBody>
                    <a:bodyPr/>
                    <a:lstStyle/>
                    <a:p>
                      <a:pPr algn="ctr"/>
                      <a:r>
                        <a:rPr lang="en-US" sz="1600" dirty="0" smtClean="0"/>
                        <a:t>02</a:t>
                      </a:r>
                      <a:endParaRPr lang="en-US" sz="1600" dirty="0"/>
                    </a:p>
                  </a:txBody>
                  <a:tcPr marL="72000" marR="72000" anchor="ctr"/>
                </a:tc>
                <a:tc>
                  <a:txBody>
                    <a:bodyPr/>
                    <a:lstStyle/>
                    <a:p>
                      <a:pPr algn="ctr"/>
                      <a:endParaRPr lang="en-US" sz="1600" dirty="0"/>
                    </a:p>
                  </a:txBody>
                  <a:tcPr marL="72000" marR="72000" anchor="ctr"/>
                </a:tc>
              </a:tr>
              <a:tr h="352978">
                <a:tc>
                  <a:txBody>
                    <a:bodyPr/>
                    <a:lstStyle/>
                    <a:p>
                      <a:pPr algn="ctr"/>
                      <a:r>
                        <a:rPr lang="en-US" sz="1600" dirty="0" smtClean="0"/>
                        <a:t>4005</a:t>
                      </a:r>
                      <a:endParaRPr lang="en-US" sz="1600" dirty="0"/>
                    </a:p>
                  </a:txBody>
                  <a:tcPr marL="72000" marR="72000" anchor="ctr"/>
                </a:tc>
                <a:tc>
                  <a:txBody>
                    <a:bodyPr/>
                    <a:lstStyle/>
                    <a:p>
                      <a:pPr algn="ctr"/>
                      <a:endParaRPr lang="en-US" sz="1600"/>
                    </a:p>
                  </a:txBody>
                  <a:tcPr marL="72000" marR="72000" anchor="ctr"/>
                </a:tc>
                <a:tc>
                  <a:txBody>
                    <a:bodyPr/>
                    <a:lstStyle/>
                    <a:p>
                      <a:pPr algn="ctr"/>
                      <a:endParaRPr lang="en-US" sz="1600" dirty="0"/>
                    </a:p>
                  </a:txBody>
                  <a:tcPr marL="72000" marR="72000" anchor="ctr"/>
                </a:tc>
                <a:tc>
                  <a:txBody>
                    <a:bodyPr/>
                    <a:lstStyle/>
                    <a:p>
                      <a:pPr algn="ctr"/>
                      <a:r>
                        <a:rPr lang="en-US" sz="1600" dirty="0" smtClean="0"/>
                        <a:t>22</a:t>
                      </a:r>
                      <a:endParaRPr lang="en-US" sz="1600" dirty="0"/>
                    </a:p>
                  </a:txBody>
                  <a:tcPr marL="72000" marR="72000" anchor="ctr"/>
                </a:tc>
                <a:tc>
                  <a:txBody>
                    <a:bodyPr/>
                    <a:lstStyle/>
                    <a:p>
                      <a:pPr algn="ctr"/>
                      <a:endParaRPr lang="en-US" sz="1600"/>
                    </a:p>
                  </a:txBody>
                  <a:tcPr marL="72000" marR="72000" anchor="ctr"/>
                </a:tc>
              </a:tr>
              <a:tr h="352978">
                <a:tc>
                  <a:txBody>
                    <a:bodyPr/>
                    <a:lstStyle/>
                    <a:p>
                      <a:pPr algn="ctr"/>
                      <a:r>
                        <a:rPr lang="en-US" sz="1600" dirty="0" smtClean="0"/>
                        <a:t>4006</a:t>
                      </a:r>
                      <a:endParaRPr lang="en-US" sz="1600" dirty="0"/>
                    </a:p>
                  </a:txBody>
                  <a:tcPr marL="72000" marR="72000" anchor="ctr"/>
                </a:tc>
                <a:tc>
                  <a:txBody>
                    <a:bodyPr/>
                    <a:lstStyle/>
                    <a:p>
                      <a:pPr algn="ctr"/>
                      <a:endParaRPr lang="en-US" sz="1600"/>
                    </a:p>
                  </a:txBody>
                  <a:tcPr marL="72000" marR="72000" anchor="ctr"/>
                </a:tc>
                <a:tc>
                  <a:txBody>
                    <a:bodyPr/>
                    <a:lstStyle/>
                    <a:p>
                      <a:pPr algn="ctr"/>
                      <a:r>
                        <a:rPr lang="en-US" sz="1600" dirty="0" smtClean="0"/>
                        <a:t>MOV C,A</a:t>
                      </a:r>
                      <a:endParaRPr lang="en-US" sz="1600" dirty="0"/>
                    </a:p>
                  </a:txBody>
                  <a:tcPr marL="72000" marR="72000" anchor="ctr"/>
                </a:tc>
                <a:tc>
                  <a:txBody>
                    <a:bodyPr/>
                    <a:lstStyle/>
                    <a:p>
                      <a:pPr algn="ctr"/>
                      <a:r>
                        <a:rPr lang="en-US" sz="1600" dirty="0" smtClean="0"/>
                        <a:t>4F</a:t>
                      </a:r>
                      <a:endParaRPr lang="en-US" sz="1600" dirty="0"/>
                    </a:p>
                  </a:txBody>
                  <a:tcPr marL="72000" marR="72000" anchor="ctr"/>
                </a:tc>
                <a:tc>
                  <a:txBody>
                    <a:bodyPr/>
                    <a:lstStyle/>
                    <a:p>
                      <a:pPr algn="ctr"/>
                      <a:r>
                        <a:rPr lang="en-US" sz="1600" dirty="0" smtClean="0"/>
                        <a:t>Move contents of A register to C register</a:t>
                      </a:r>
                      <a:endParaRPr lang="en-US" sz="1600" dirty="0"/>
                    </a:p>
                  </a:txBody>
                  <a:tcPr marL="72000" marR="72000" anchor="ctr"/>
                </a:tc>
              </a:tr>
              <a:tr h="352978">
                <a:tc>
                  <a:txBody>
                    <a:bodyPr/>
                    <a:lstStyle/>
                    <a:p>
                      <a:pPr algn="ctr"/>
                      <a:r>
                        <a:rPr lang="en-US" sz="1600" dirty="0" smtClean="0"/>
                        <a:t>4007</a:t>
                      </a:r>
                      <a:endParaRPr lang="en-US" sz="1600" dirty="0"/>
                    </a:p>
                  </a:txBody>
                  <a:tcPr marL="72000" marR="72000" anchor="ctr"/>
                </a:tc>
                <a:tc>
                  <a:txBody>
                    <a:bodyPr/>
                    <a:lstStyle/>
                    <a:p>
                      <a:pPr algn="ctr"/>
                      <a:endParaRPr lang="en-US" sz="1600"/>
                    </a:p>
                  </a:txBody>
                  <a:tcPr marL="72000" marR="72000" anchor="ctr"/>
                </a:tc>
                <a:tc>
                  <a:txBody>
                    <a:bodyPr/>
                    <a:lstStyle/>
                    <a:p>
                      <a:pPr algn="ctr"/>
                      <a:r>
                        <a:rPr lang="en-US" sz="1600" dirty="0" smtClean="0"/>
                        <a:t>LXI</a:t>
                      </a:r>
                      <a:r>
                        <a:rPr lang="en-US" sz="1600" baseline="0" dirty="0" smtClean="0"/>
                        <a:t> D,0000H</a:t>
                      </a:r>
                      <a:endParaRPr lang="en-US" sz="1600" dirty="0"/>
                    </a:p>
                  </a:txBody>
                  <a:tcPr marL="72000" marR="72000" anchor="ctr"/>
                </a:tc>
                <a:tc>
                  <a:txBody>
                    <a:bodyPr/>
                    <a:lstStyle/>
                    <a:p>
                      <a:pPr algn="ctr"/>
                      <a:r>
                        <a:rPr lang="en-US" sz="1600" dirty="0" smtClean="0"/>
                        <a:t>11</a:t>
                      </a:r>
                      <a:endParaRPr lang="en-US" sz="1600" dirty="0"/>
                    </a:p>
                  </a:txBody>
                  <a:tcPr marL="72000" marR="72000" anchor="ctr"/>
                </a:tc>
                <a:tc rowSpan="3">
                  <a:txBody>
                    <a:bodyPr/>
                    <a:lstStyle/>
                    <a:p>
                      <a:pPr algn="ctr"/>
                      <a:r>
                        <a:rPr lang="en-US" sz="1800" b="0" i="0" kern="1200" dirty="0" smtClean="0">
                          <a:solidFill>
                            <a:schemeClr val="tx1"/>
                          </a:solidFill>
                          <a:latin typeface="+mn-lt"/>
                          <a:ea typeface="+mn-ea"/>
                          <a:cs typeface="+mn-cs"/>
                        </a:rPr>
                        <a:t>Quotient = 0, Load 0000H in register pair DE</a:t>
                      </a:r>
                      <a:endParaRPr lang="en-US" sz="1600" b="0" i="0" dirty="0"/>
                    </a:p>
                  </a:txBody>
                  <a:tcPr marL="72000" marR="72000" anchor="ctr"/>
                </a:tc>
              </a:tr>
              <a:tr h="352978">
                <a:tc>
                  <a:txBody>
                    <a:bodyPr/>
                    <a:lstStyle/>
                    <a:p>
                      <a:pPr algn="ctr"/>
                      <a:r>
                        <a:rPr lang="en-US" sz="1600" dirty="0" smtClean="0"/>
                        <a:t>4008</a:t>
                      </a:r>
                      <a:endParaRPr lang="en-US" sz="1600" dirty="0"/>
                    </a:p>
                  </a:txBody>
                  <a:tcPr marL="72000" marR="72000" anchor="ctr"/>
                </a:tc>
                <a:tc>
                  <a:txBody>
                    <a:bodyPr/>
                    <a:lstStyle/>
                    <a:p>
                      <a:pPr algn="ctr"/>
                      <a:endParaRPr lang="en-US" sz="1600" dirty="0"/>
                    </a:p>
                  </a:txBody>
                  <a:tcPr marL="72000" marR="72000" anchor="ctr"/>
                </a:tc>
                <a:tc>
                  <a:txBody>
                    <a:bodyPr/>
                    <a:lstStyle/>
                    <a:p>
                      <a:pPr algn="ctr"/>
                      <a:endParaRPr lang="en-US" sz="1600" dirty="0"/>
                    </a:p>
                  </a:txBody>
                  <a:tcPr marL="72000" marR="72000" anchor="ctr"/>
                </a:tc>
                <a:tc>
                  <a:txBody>
                    <a:bodyPr/>
                    <a:lstStyle/>
                    <a:p>
                      <a:pPr algn="ctr"/>
                      <a:r>
                        <a:rPr lang="en-US" sz="1600" dirty="0" smtClean="0"/>
                        <a:t>00</a:t>
                      </a:r>
                      <a:endParaRPr lang="en-US" sz="1600" dirty="0"/>
                    </a:p>
                  </a:txBody>
                  <a:tcPr marL="72000" marR="72000" anchor="ctr"/>
                </a:tc>
                <a:tc vMerge="1">
                  <a:txBody>
                    <a:bodyPr/>
                    <a:lstStyle/>
                    <a:p>
                      <a:pPr algn="ctr"/>
                      <a:endParaRPr lang="en-US" sz="1600" dirty="0"/>
                    </a:p>
                  </a:txBody>
                  <a:tcPr marL="72000" marR="72000" anchor="ctr"/>
                </a:tc>
              </a:tr>
              <a:tr h="352978">
                <a:tc>
                  <a:txBody>
                    <a:bodyPr/>
                    <a:lstStyle/>
                    <a:p>
                      <a:pPr algn="ctr"/>
                      <a:r>
                        <a:rPr lang="en-US" sz="1600" dirty="0" smtClean="0"/>
                        <a:t>4009</a:t>
                      </a:r>
                      <a:endParaRPr lang="en-US" sz="1600" dirty="0"/>
                    </a:p>
                  </a:txBody>
                  <a:tcPr marL="72000" marR="72000" anchor="ctr"/>
                </a:tc>
                <a:tc>
                  <a:txBody>
                    <a:bodyPr/>
                    <a:lstStyle/>
                    <a:p>
                      <a:pPr algn="ctr"/>
                      <a:endParaRPr lang="en-US" sz="1600"/>
                    </a:p>
                  </a:txBody>
                  <a:tcPr marL="72000" marR="72000" anchor="ctr"/>
                </a:tc>
                <a:tc>
                  <a:txBody>
                    <a:bodyPr/>
                    <a:lstStyle/>
                    <a:p>
                      <a:pPr algn="ctr"/>
                      <a:endParaRPr lang="en-US" sz="1600" dirty="0"/>
                    </a:p>
                  </a:txBody>
                  <a:tcPr marL="72000" marR="72000" anchor="ctr"/>
                </a:tc>
                <a:tc>
                  <a:txBody>
                    <a:bodyPr/>
                    <a:lstStyle/>
                    <a:p>
                      <a:pPr algn="ctr"/>
                      <a:r>
                        <a:rPr lang="en-US" sz="1600" dirty="0" smtClean="0"/>
                        <a:t>00</a:t>
                      </a:r>
                      <a:endParaRPr lang="en-US" sz="1600" dirty="0"/>
                    </a:p>
                  </a:txBody>
                  <a:tcPr marL="72000" marR="72000" anchor="ctr"/>
                </a:tc>
                <a:tc vMerge="1">
                  <a:txBody>
                    <a:bodyPr/>
                    <a:lstStyle/>
                    <a:p>
                      <a:pPr algn="ctr"/>
                      <a:endParaRPr lang="en-US" sz="1600" dirty="0"/>
                    </a:p>
                  </a:txBody>
                  <a:tcPr marL="72000" marR="72000" anchor="ctr"/>
                </a:tc>
              </a:tr>
              <a:tr h="352978">
                <a:tc>
                  <a:txBody>
                    <a:bodyPr/>
                    <a:lstStyle/>
                    <a:p>
                      <a:pPr algn="ctr"/>
                      <a:r>
                        <a:rPr lang="en-US" sz="1600" dirty="0" smtClean="0"/>
                        <a:t>400A</a:t>
                      </a:r>
                      <a:endParaRPr lang="en-US" sz="1600" dirty="0"/>
                    </a:p>
                  </a:txBody>
                  <a:tcPr marL="72000" marR="72000" anchor="ctr"/>
                </a:tc>
                <a:tc>
                  <a:txBody>
                    <a:bodyPr/>
                    <a:lstStyle/>
                    <a:p>
                      <a:pPr algn="ctr"/>
                      <a:r>
                        <a:rPr lang="en-US" sz="1600" dirty="0" smtClean="0"/>
                        <a:t>BACK</a:t>
                      </a:r>
                      <a:endParaRPr lang="en-US" sz="1600" dirty="0"/>
                    </a:p>
                  </a:txBody>
                  <a:tcPr marL="72000" marR="72000" anchor="ctr"/>
                </a:tc>
                <a:tc>
                  <a:txBody>
                    <a:bodyPr/>
                    <a:lstStyle/>
                    <a:p>
                      <a:pPr algn="ctr"/>
                      <a:r>
                        <a:rPr lang="en-US" sz="1600" dirty="0" smtClean="0"/>
                        <a:t>MOV A,L</a:t>
                      </a:r>
                      <a:endParaRPr lang="en-US" sz="1600" dirty="0"/>
                    </a:p>
                  </a:txBody>
                  <a:tcPr marL="72000" marR="72000" anchor="ctr"/>
                </a:tc>
                <a:tc>
                  <a:txBody>
                    <a:bodyPr/>
                    <a:lstStyle/>
                    <a:p>
                      <a:pPr algn="ctr"/>
                      <a:r>
                        <a:rPr lang="en-US" sz="1600" dirty="0" smtClean="0"/>
                        <a:t>7D</a:t>
                      </a:r>
                      <a:endParaRPr lang="en-US" sz="1600" dirty="0"/>
                    </a:p>
                  </a:txBody>
                  <a:tcPr marL="72000" marR="72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Move contents of L register to A register</a:t>
                      </a:r>
                    </a:p>
                    <a:p>
                      <a:pPr algn="ctr"/>
                      <a:endParaRPr lang="en-US" sz="1600" dirty="0"/>
                    </a:p>
                  </a:txBody>
                  <a:tcPr marL="72000" marR="72000" anchor="ctr"/>
                </a:tc>
              </a:tr>
              <a:tr h="352978">
                <a:tc>
                  <a:txBody>
                    <a:bodyPr/>
                    <a:lstStyle/>
                    <a:p>
                      <a:pPr algn="ctr"/>
                      <a:r>
                        <a:rPr lang="en-US" sz="1600" dirty="0" smtClean="0"/>
                        <a:t>400B</a:t>
                      </a:r>
                      <a:endParaRPr lang="en-US" sz="1600" dirty="0"/>
                    </a:p>
                  </a:txBody>
                  <a:tcPr marL="72000" marR="72000" anchor="ctr"/>
                </a:tc>
                <a:tc>
                  <a:txBody>
                    <a:bodyPr/>
                    <a:lstStyle/>
                    <a:p>
                      <a:pPr algn="ctr"/>
                      <a:endParaRPr lang="en-US" sz="1600"/>
                    </a:p>
                  </a:txBody>
                  <a:tcPr marL="72000" marR="72000" anchor="ctr"/>
                </a:tc>
                <a:tc>
                  <a:txBody>
                    <a:bodyPr/>
                    <a:lstStyle/>
                    <a:p>
                      <a:pPr algn="ctr"/>
                      <a:r>
                        <a:rPr lang="en-US" sz="1600" dirty="0" smtClean="0"/>
                        <a:t>SUB C</a:t>
                      </a:r>
                      <a:endParaRPr lang="en-US" sz="1600" dirty="0"/>
                    </a:p>
                  </a:txBody>
                  <a:tcPr marL="72000" marR="72000" anchor="ctr"/>
                </a:tc>
                <a:tc>
                  <a:txBody>
                    <a:bodyPr/>
                    <a:lstStyle/>
                    <a:p>
                      <a:pPr algn="ctr"/>
                      <a:r>
                        <a:rPr lang="en-US" sz="1600" dirty="0" smtClean="0"/>
                        <a:t>91</a:t>
                      </a:r>
                      <a:endParaRPr lang="en-US" sz="1600" dirty="0"/>
                    </a:p>
                  </a:txBody>
                  <a:tcPr marL="72000" marR="72000" anchor="ctr"/>
                </a:tc>
                <a:tc>
                  <a:txBody>
                    <a:bodyPr/>
                    <a:lstStyle/>
                    <a:p>
                      <a:pPr algn="ctr"/>
                      <a:r>
                        <a:rPr lang="en-US" sz="1800" b="0" i="0" kern="1200" dirty="0" smtClean="0">
                          <a:solidFill>
                            <a:schemeClr val="tx1"/>
                          </a:solidFill>
                          <a:latin typeface="+mn-lt"/>
                          <a:ea typeface="+mn-ea"/>
                          <a:cs typeface="+mn-cs"/>
                        </a:rPr>
                        <a:t>Subtract divisor</a:t>
                      </a:r>
                      <a:endParaRPr lang="en-US" sz="1600" b="0" i="0" dirty="0"/>
                    </a:p>
                  </a:txBody>
                  <a:tcPr marL="72000" marR="72000" anchor="ctr"/>
                </a:tc>
              </a:tr>
              <a:tr h="352978">
                <a:tc>
                  <a:txBody>
                    <a:bodyPr/>
                    <a:lstStyle/>
                    <a:p>
                      <a:pPr algn="ctr"/>
                      <a:r>
                        <a:rPr lang="en-US" sz="1600" dirty="0" smtClean="0"/>
                        <a:t>400C</a:t>
                      </a:r>
                      <a:endParaRPr lang="en-US" sz="1600" dirty="0"/>
                    </a:p>
                  </a:txBody>
                  <a:tcPr marL="72000" marR="72000" anchor="ctr"/>
                </a:tc>
                <a:tc>
                  <a:txBody>
                    <a:bodyPr/>
                    <a:lstStyle/>
                    <a:p>
                      <a:pPr algn="ctr"/>
                      <a:endParaRPr lang="en-US" sz="1600"/>
                    </a:p>
                  </a:txBody>
                  <a:tcPr marL="72000" marR="72000" anchor="ctr"/>
                </a:tc>
                <a:tc>
                  <a:txBody>
                    <a:bodyPr/>
                    <a:lstStyle/>
                    <a:p>
                      <a:pPr algn="ctr"/>
                      <a:r>
                        <a:rPr lang="en-US" sz="1600" dirty="0" smtClean="0"/>
                        <a:t>MOV L,A</a:t>
                      </a:r>
                      <a:endParaRPr lang="en-US" sz="1600" dirty="0"/>
                    </a:p>
                  </a:txBody>
                  <a:tcPr marL="72000" marR="72000" anchor="ctr"/>
                </a:tc>
                <a:tc>
                  <a:txBody>
                    <a:bodyPr/>
                    <a:lstStyle/>
                    <a:p>
                      <a:pPr algn="ctr"/>
                      <a:r>
                        <a:rPr lang="en-US" sz="1600" dirty="0" smtClean="0"/>
                        <a:t>6F</a:t>
                      </a:r>
                      <a:endParaRPr lang="en-US" sz="1600" dirty="0"/>
                    </a:p>
                  </a:txBody>
                  <a:tcPr marL="72000" marR="72000" anchor="ctr"/>
                </a:tc>
                <a:tc>
                  <a:txBody>
                    <a:bodyPr/>
                    <a:lstStyle/>
                    <a:p>
                      <a:pPr algn="ctr"/>
                      <a:r>
                        <a:rPr lang="en-US" sz="1800" b="0" i="0" kern="1200" dirty="0" smtClean="0">
                          <a:solidFill>
                            <a:schemeClr val="tx1"/>
                          </a:solidFill>
                          <a:latin typeface="+mn-lt"/>
                          <a:ea typeface="+mn-ea"/>
                          <a:cs typeface="+mn-cs"/>
                        </a:rPr>
                        <a:t>Save partial result</a:t>
                      </a:r>
                      <a:endParaRPr lang="en-US" sz="1600" b="0" i="0" dirty="0"/>
                    </a:p>
                  </a:txBody>
                  <a:tcPr marL="72000" marR="72000" anchor="ctr"/>
                </a:tc>
              </a:tr>
              <a:tr h="352978">
                <a:tc>
                  <a:txBody>
                    <a:bodyPr/>
                    <a:lstStyle/>
                    <a:p>
                      <a:pPr algn="ctr"/>
                      <a:r>
                        <a:rPr lang="en-US" sz="1600" dirty="0" smtClean="0"/>
                        <a:t>400D</a:t>
                      </a:r>
                      <a:endParaRPr lang="en-US" sz="1600" dirty="0"/>
                    </a:p>
                  </a:txBody>
                  <a:tcPr marL="72000" marR="72000" anchor="ctr"/>
                </a:tc>
                <a:tc>
                  <a:txBody>
                    <a:bodyPr/>
                    <a:lstStyle/>
                    <a:p>
                      <a:pPr algn="ctr"/>
                      <a:endParaRPr lang="en-US" sz="1600"/>
                    </a:p>
                  </a:txBody>
                  <a:tcPr marL="72000" marR="72000" anchor="ctr"/>
                </a:tc>
                <a:tc>
                  <a:txBody>
                    <a:bodyPr/>
                    <a:lstStyle/>
                    <a:p>
                      <a:pPr algn="ctr"/>
                      <a:r>
                        <a:rPr lang="en-US" sz="1600" dirty="0" smtClean="0"/>
                        <a:t>JNC SKIP</a:t>
                      </a:r>
                      <a:endParaRPr lang="en-US" sz="1600" dirty="0"/>
                    </a:p>
                  </a:txBody>
                  <a:tcPr marL="72000" marR="72000" anchor="ctr"/>
                </a:tc>
                <a:tc>
                  <a:txBody>
                    <a:bodyPr/>
                    <a:lstStyle/>
                    <a:p>
                      <a:pPr algn="ctr"/>
                      <a:r>
                        <a:rPr lang="en-US" sz="1600" dirty="0" smtClean="0"/>
                        <a:t>D2</a:t>
                      </a:r>
                      <a:endParaRPr lang="en-US" sz="1600" dirty="0"/>
                    </a:p>
                  </a:txBody>
                  <a:tcPr marL="72000" marR="72000" anchor="ctr"/>
                </a:tc>
                <a:tc rowSpan="3">
                  <a:txBody>
                    <a:bodyPr/>
                    <a:lstStyle/>
                    <a:p>
                      <a:pPr algn="ctr"/>
                      <a:r>
                        <a:rPr lang="en-US" sz="1800" b="0" i="0" kern="1200" dirty="0" smtClean="0">
                          <a:solidFill>
                            <a:schemeClr val="tx1"/>
                          </a:solidFill>
                          <a:latin typeface="+mn-lt"/>
                          <a:ea typeface="+mn-ea"/>
                          <a:cs typeface="+mn-cs"/>
                        </a:rPr>
                        <a:t> if CY =1 jump</a:t>
                      </a:r>
                      <a:endParaRPr lang="en-US" sz="1600" b="0" i="0" dirty="0"/>
                    </a:p>
                  </a:txBody>
                  <a:tcPr marL="72000" marR="72000" anchor="ctr"/>
                </a:tc>
              </a:tr>
              <a:tr h="352978">
                <a:tc>
                  <a:txBody>
                    <a:bodyPr/>
                    <a:lstStyle/>
                    <a:p>
                      <a:pPr algn="ctr"/>
                      <a:r>
                        <a:rPr lang="en-US" sz="1600" dirty="0" smtClean="0"/>
                        <a:t>400E</a:t>
                      </a:r>
                      <a:endParaRPr lang="en-US" sz="1600" dirty="0"/>
                    </a:p>
                  </a:txBody>
                  <a:tcPr marL="72000" marR="72000" anchor="ctr"/>
                </a:tc>
                <a:tc>
                  <a:txBody>
                    <a:bodyPr/>
                    <a:lstStyle/>
                    <a:p>
                      <a:pPr algn="ctr"/>
                      <a:endParaRPr lang="en-US" sz="1600"/>
                    </a:p>
                  </a:txBody>
                  <a:tcPr marL="72000" marR="72000" anchor="ctr"/>
                </a:tc>
                <a:tc>
                  <a:txBody>
                    <a:bodyPr/>
                    <a:lstStyle/>
                    <a:p>
                      <a:pPr algn="ctr"/>
                      <a:endParaRPr lang="en-US" sz="1600"/>
                    </a:p>
                  </a:txBody>
                  <a:tcPr marL="72000" marR="72000" anchor="ctr"/>
                </a:tc>
                <a:tc>
                  <a:txBody>
                    <a:bodyPr/>
                    <a:lstStyle/>
                    <a:p>
                      <a:pPr algn="ctr"/>
                      <a:r>
                        <a:rPr lang="en-US" sz="1600" dirty="0" smtClean="0"/>
                        <a:t>11</a:t>
                      </a:r>
                      <a:endParaRPr lang="en-US" sz="1600" dirty="0"/>
                    </a:p>
                  </a:txBody>
                  <a:tcPr marL="72000" marR="72000" anchor="ctr"/>
                </a:tc>
                <a:tc vMerge="1">
                  <a:txBody>
                    <a:bodyPr/>
                    <a:lstStyle/>
                    <a:p>
                      <a:pPr algn="ctr"/>
                      <a:endParaRPr lang="en-US" sz="1600" dirty="0"/>
                    </a:p>
                  </a:txBody>
                  <a:tcPr marL="72000" marR="72000" anchor="ctr"/>
                </a:tc>
              </a:tr>
              <a:tr h="352978">
                <a:tc>
                  <a:txBody>
                    <a:bodyPr/>
                    <a:lstStyle/>
                    <a:p>
                      <a:pPr algn="ctr"/>
                      <a:r>
                        <a:rPr lang="en-US" sz="1600" dirty="0" smtClean="0"/>
                        <a:t>400F</a:t>
                      </a:r>
                      <a:endParaRPr lang="en-US" sz="1600" dirty="0"/>
                    </a:p>
                  </a:txBody>
                  <a:tcPr marL="72000" marR="72000" anchor="ctr"/>
                </a:tc>
                <a:tc>
                  <a:txBody>
                    <a:bodyPr/>
                    <a:lstStyle/>
                    <a:p>
                      <a:pPr algn="ctr"/>
                      <a:endParaRPr lang="en-US" sz="1600"/>
                    </a:p>
                  </a:txBody>
                  <a:tcPr marL="72000" marR="72000" anchor="ctr"/>
                </a:tc>
                <a:tc>
                  <a:txBody>
                    <a:bodyPr/>
                    <a:lstStyle/>
                    <a:p>
                      <a:pPr algn="ctr"/>
                      <a:endParaRPr lang="en-US" sz="1600"/>
                    </a:p>
                  </a:txBody>
                  <a:tcPr marL="72000" marR="72000" anchor="ctr"/>
                </a:tc>
                <a:tc>
                  <a:txBody>
                    <a:bodyPr/>
                    <a:lstStyle/>
                    <a:p>
                      <a:pPr algn="ctr"/>
                      <a:r>
                        <a:rPr lang="en-US" sz="1600" dirty="0" smtClean="0"/>
                        <a:t>40</a:t>
                      </a:r>
                      <a:endParaRPr lang="en-US" sz="1600" dirty="0"/>
                    </a:p>
                  </a:txBody>
                  <a:tcPr marL="72000" marR="72000" anchor="ctr"/>
                </a:tc>
                <a:tc vMerge="1">
                  <a:txBody>
                    <a:bodyPr/>
                    <a:lstStyle/>
                    <a:p>
                      <a:pPr algn="ctr"/>
                      <a:endParaRPr lang="en-US" sz="1600" dirty="0"/>
                    </a:p>
                  </a:txBody>
                  <a:tcPr marL="72000" marR="72000" anchor="ctr"/>
                </a:tc>
              </a:tr>
            </a:tbl>
          </a:graphicData>
        </a:graphic>
      </p:graphicFrame>
      <p:sp>
        <p:nvSpPr>
          <p:cNvPr id="4" name="TextBox 3"/>
          <p:cNvSpPr txBox="1"/>
          <p:nvPr/>
        </p:nvSpPr>
        <p:spPr>
          <a:xfrm>
            <a:off x="3500430" y="142852"/>
            <a:ext cx="2000264" cy="369332"/>
          </a:xfrm>
          <a:prstGeom prst="rect">
            <a:avLst/>
          </a:prstGeom>
          <a:noFill/>
        </p:spPr>
        <p:txBody>
          <a:bodyPr wrap="square" rtlCol="0">
            <a:spAutoFit/>
          </a:bodyPr>
          <a:lstStyle/>
          <a:p>
            <a:pPr algn="ctr"/>
            <a:r>
              <a:rPr lang="en-US" b="1" u="sng" dirty="0" smtClean="0"/>
              <a:t>PROGRAM:-</a:t>
            </a:r>
            <a:endParaRPr lang="en-US" b="1" u="sng"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142852"/>
          <a:ext cx="8715437" cy="6593872"/>
        </p:xfrm>
        <a:graphic>
          <a:graphicData uri="http://schemas.openxmlformats.org/drawingml/2006/table">
            <a:tbl>
              <a:tblPr firstRow="1" bandRow="1">
                <a:tableStyleId>{5940675A-B579-460E-94D1-54222C63F5DA}</a:tableStyleId>
              </a:tblPr>
              <a:tblGrid>
                <a:gridCol w="1152456"/>
                <a:gridCol w="864341"/>
                <a:gridCol w="1944767"/>
                <a:gridCol w="936369"/>
                <a:gridCol w="3817504"/>
              </a:tblGrid>
              <a:tr h="214314">
                <a:tc>
                  <a:txBody>
                    <a:bodyPr/>
                    <a:lstStyle/>
                    <a:p>
                      <a:pPr algn="ctr"/>
                      <a:r>
                        <a:rPr lang="en-US" sz="1600" dirty="0" smtClean="0"/>
                        <a:t>4010</a:t>
                      </a:r>
                      <a:endParaRPr lang="en-US" sz="1600" dirty="0"/>
                    </a:p>
                  </a:txBody>
                  <a:tcPr/>
                </a:tc>
                <a:tc>
                  <a:txBody>
                    <a:bodyPr/>
                    <a:lstStyle/>
                    <a:p>
                      <a:pPr algn="ctr"/>
                      <a:endParaRPr lang="en-US" sz="1600" dirty="0"/>
                    </a:p>
                  </a:txBody>
                  <a:tcPr/>
                </a:tc>
                <a:tc>
                  <a:txBody>
                    <a:bodyPr/>
                    <a:lstStyle/>
                    <a:p>
                      <a:pPr algn="ctr"/>
                      <a:r>
                        <a:rPr lang="en-US" sz="1600" dirty="0" smtClean="0"/>
                        <a:t>DCR H</a:t>
                      </a:r>
                      <a:endParaRPr lang="en-US" sz="1600" dirty="0"/>
                    </a:p>
                  </a:txBody>
                  <a:tcPr/>
                </a:tc>
                <a:tc>
                  <a:txBody>
                    <a:bodyPr/>
                    <a:lstStyle/>
                    <a:p>
                      <a:pPr algn="ctr"/>
                      <a:r>
                        <a:rPr lang="en-US" sz="1600" dirty="0" smtClean="0"/>
                        <a:t>25</a:t>
                      </a:r>
                      <a:endParaRPr lang="en-US" sz="1600" dirty="0"/>
                    </a:p>
                  </a:txBody>
                  <a:tcPr/>
                </a:tc>
                <a:tc>
                  <a:txBody>
                    <a:bodyPr/>
                    <a:lstStyle/>
                    <a:p>
                      <a:pPr algn="ctr"/>
                      <a:r>
                        <a:rPr lang="en-US" sz="1800" b="0" i="0" kern="1200" dirty="0" smtClean="0">
                          <a:solidFill>
                            <a:schemeClr val="tx1"/>
                          </a:solidFill>
                          <a:latin typeface="+mn-lt"/>
                          <a:ea typeface="+mn-ea"/>
                          <a:cs typeface="+mn-cs"/>
                        </a:rPr>
                        <a:t>Subtract borrow of previous subtraction</a:t>
                      </a:r>
                      <a:endParaRPr lang="en-US" sz="1600" b="0" i="0" dirty="0"/>
                    </a:p>
                  </a:txBody>
                  <a:tcPr/>
                </a:tc>
              </a:tr>
              <a:tr h="349252">
                <a:tc>
                  <a:txBody>
                    <a:bodyPr/>
                    <a:lstStyle/>
                    <a:p>
                      <a:pPr algn="ctr"/>
                      <a:r>
                        <a:rPr lang="en-US" sz="1600" dirty="0" smtClean="0"/>
                        <a:t>4011</a:t>
                      </a:r>
                      <a:endParaRPr lang="en-US" sz="1600" dirty="0"/>
                    </a:p>
                  </a:txBody>
                  <a:tcPr/>
                </a:tc>
                <a:tc>
                  <a:txBody>
                    <a:bodyPr/>
                    <a:lstStyle/>
                    <a:p>
                      <a:pPr algn="ctr"/>
                      <a:r>
                        <a:rPr lang="en-US" sz="1600" dirty="0" smtClean="0"/>
                        <a:t>SKIP</a:t>
                      </a:r>
                      <a:endParaRPr lang="en-US" sz="1600" dirty="0"/>
                    </a:p>
                  </a:txBody>
                  <a:tcPr/>
                </a:tc>
                <a:tc>
                  <a:txBody>
                    <a:bodyPr/>
                    <a:lstStyle/>
                    <a:p>
                      <a:pPr algn="ctr"/>
                      <a:r>
                        <a:rPr lang="en-US" sz="1600" dirty="0" smtClean="0"/>
                        <a:t>INX D</a:t>
                      </a:r>
                      <a:endParaRPr lang="en-US" sz="1600" dirty="0"/>
                    </a:p>
                  </a:txBody>
                  <a:tcPr/>
                </a:tc>
                <a:tc>
                  <a:txBody>
                    <a:bodyPr/>
                    <a:lstStyle/>
                    <a:p>
                      <a:pPr algn="ctr"/>
                      <a:r>
                        <a:rPr lang="en-US" sz="1600" b="0" i="0" dirty="0" smtClean="0"/>
                        <a:t>13</a:t>
                      </a:r>
                      <a:endParaRPr lang="en-US" sz="1600" b="0" i="0" dirty="0"/>
                    </a:p>
                  </a:txBody>
                  <a:tcPr/>
                </a:tc>
                <a:tc>
                  <a:txBody>
                    <a:bodyPr/>
                    <a:lstStyle/>
                    <a:p>
                      <a:pPr algn="ctr"/>
                      <a:r>
                        <a:rPr lang="en-US" sz="1800" b="0" i="0" kern="1200" dirty="0" smtClean="0">
                          <a:solidFill>
                            <a:schemeClr val="tx1"/>
                          </a:solidFill>
                          <a:latin typeface="+mn-lt"/>
                          <a:ea typeface="+mn-ea"/>
                          <a:cs typeface="+mn-cs"/>
                        </a:rPr>
                        <a:t>Increment quotient</a:t>
                      </a:r>
                      <a:endParaRPr lang="en-US" sz="1600" b="0" i="0" dirty="0"/>
                    </a:p>
                  </a:txBody>
                  <a:tcPr/>
                </a:tc>
              </a:tr>
              <a:tr h="349252">
                <a:tc>
                  <a:txBody>
                    <a:bodyPr/>
                    <a:lstStyle/>
                    <a:p>
                      <a:pPr algn="ctr"/>
                      <a:r>
                        <a:rPr lang="en-US" sz="1600" dirty="0" smtClean="0"/>
                        <a:t>4012</a:t>
                      </a:r>
                      <a:endParaRPr lang="en-US" sz="1600" dirty="0"/>
                    </a:p>
                  </a:txBody>
                  <a:tcPr/>
                </a:tc>
                <a:tc>
                  <a:txBody>
                    <a:bodyPr/>
                    <a:lstStyle/>
                    <a:p>
                      <a:pPr algn="ctr"/>
                      <a:endParaRPr lang="en-US" sz="1600" dirty="0"/>
                    </a:p>
                  </a:txBody>
                  <a:tcPr/>
                </a:tc>
                <a:tc>
                  <a:txBody>
                    <a:bodyPr/>
                    <a:lstStyle/>
                    <a:p>
                      <a:pPr algn="ctr"/>
                      <a:r>
                        <a:rPr lang="en-US" sz="1600" dirty="0" smtClean="0"/>
                        <a:t>MOV A,H</a:t>
                      </a:r>
                      <a:endParaRPr lang="en-US" sz="1600" dirty="0"/>
                    </a:p>
                  </a:txBody>
                  <a:tcPr/>
                </a:tc>
                <a:tc>
                  <a:txBody>
                    <a:bodyPr/>
                    <a:lstStyle/>
                    <a:p>
                      <a:pPr algn="ctr"/>
                      <a:r>
                        <a:rPr lang="en-US" sz="1600" dirty="0" smtClean="0"/>
                        <a:t>7C</a:t>
                      </a:r>
                      <a:endParaRPr lang="en-US" sz="1600" dirty="0"/>
                    </a:p>
                  </a:txBody>
                  <a:tcPr/>
                </a:tc>
                <a:tc>
                  <a:txBody>
                    <a:bodyPr/>
                    <a:lstStyle/>
                    <a:p>
                      <a:endParaRPr lang="en-US" sz="1600" dirty="0"/>
                    </a:p>
                  </a:txBody>
                  <a:tcPr/>
                </a:tc>
              </a:tr>
              <a:tr h="349252">
                <a:tc>
                  <a:txBody>
                    <a:bodyPr/>
                    <a:lstStyle/>
                    <a:p>
                      <a:pPr algn="ctr"/>
                      <a:r>
                        <a:rPr lang="en-US" sz="1600" dirty="0" smtClean="0"/>
                        <a:t>4013</a:t>
                      </a:r>
                      <a:endParaRPr lang="en-US" sz="1600" dirty="0"/>
                    </a:p>
                  </a:txBody>
                  <a:tcPr/>
                </a:tc>
                <a:tc>
                  <a:txBody>
                    <a:bodyPr/>
                    <a:lstStyle/>
                    <a:p>
                      <a:pPr algn="ctr"/>
                      <a:endParaRPr lang="en-US" sz="1600" dirty="0"/>
                    </a:p>
                  </a:txBody>
                  <a:tcPr/>
                </a:tc>
                <a:tc>
                  <a:txBody>
                    <a:bodyPr/>
                    <a:lstStyle/>
                    <a:p>
                      <a:pPr algn="ctr"/>
                      <a:r>
                        <a:rPr lang="en-US" sz="1600" dirty="0" smtClean="0"/>
                        <a:t>CPI 00H</a:t>
                      </a:r>
                      <a:endParaRPr lang="en-US" sz="1600" dirty="0"/>
                    </a:p>
                  </a:txBody>
                  <a:tcPr/>
                </a:tc>
                <a:tc>
                  <a:txBody>
                    <a:bodyPr/>
                    <a:lstStyle/>
                    <a:p>
                      <a:pPr algn="ctr"/>
                      <a:r>
                        <a:rPr lang="en-US" sz="1600" dirty="0" smtClean="0"/>
                        <a:t>FE</a:t>
                      </a:r>
                      <a:endParaRPr lang="en-US" sz="1600" dirty="0"/>
                    </a:p>
                  </a:txBody>
                  <a:tcPr/>
                </a:tc>
                <a:tc rowSpan="2">
                  <a:txBody>
                    <a:bodyPr/>
                    <a:lstStyle/>
                    <a:p>
                      <a:pPr algn="ctr"/>
                      <a:r>
                        <a:rPr lang="en-US" sz="1800" b="0" i="0" kern="1200" dirty="0" smtClean="0">
                          <a:solidFill>
                            <a:schemeClr val="tx1"/>
                          </a:solidFill>
                          <a:latin typeface="+mn-lt"/>
                          <a:ea typeface="+mn-ea"/>
                          <a:cs typeface="+mn-cs"/>
                        </a:rPr>
                        <a:t>Check if dividend &lt; divisor</a:t>
                      </a:r>
                      <a:endParaRPr lang="en-US" sz="1600" b="0" i="0" dirty="0"/>
                    </a:p>
                  </a:txBody>
                  <a:tcPr anchor="ctr"/>
                </a:tc>
              </a:tr>
              <a:tr h="349252">
                <a:tc>
                  <a:txBody>
                    <a:bodyPr/>
                    <a:lstStyle/>
                    <a:p>
                      <a:pPr algn="ctr"/>
                      <a:r>
                        <a:rPr lang="en-US" sz="1600" dirty="0" smtClean="0"/>
                        <a:t>4014</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00</a:t>
                      </a:r>
                      <a:endParaRPr lang="en-US" sz="1600" dirty="0"/>
                    </a:p>
                  </a:txBody>
                  <a:tcPr/>
                </a:tc>
                <a:tc vMerge="1">
                  <a:txBody>
                    <a:bodyPr/>
                    <a:lstStyle/>
                    <a:p>
                      <a:endParaRPr lang="en-US" sz="1600" dirty="0"/>
                    </a:p>
                  </a:txBody>
                  <a:tcPr/>
                </a:tc>
              </a:tr>
              <a:tr h="349252">
                <a:tc>
                  <a:txBody>
                    <a:bodyPr/>
                    <a:lstStyle/>
                    <a:p>
                      <a:pPr algn="ctr"/>
                      <a:r>
                        <a:rPr lang="en-US" sz="1600" dirty="0" smtClean="0"/>
                        <a:t>4015</a:t>
                      </a:r>
                      <a:endParaRPr lang="en-US" sz="1600" dirty="0"/>
                    </a:p>
                  </a:txBody>
                  <a:tcPr/>
                </a:tc>
                <a:tc>
                  <a:txBody>
                    <a:bodyPr/>
                    <a:lstStyle/>
                    <a:p>
                      <a:pPr algn="ctr"/>
                      <a:endParaRPr lang="en-US" sz="1600" dirty="0"/>
                    </a:p>
                  </a:txBody>
                  <a:tcPr/>
                </a:tc>
                <a:tc>
                  <a:txBody>
                    <a:bodyPr/>
                    <a:lstStyle/>
                    <a:p>
                      <a:pPr algn="ctr"/>
                      <a:r>
                        <a:rPr lang="en-US" sz="1600" dirty="0" smtClean="0"/>
                        <a:t>JNZ BACK</a:t>
                      </a:r>
                      <a:endParaRPr lang="en-US" sz="1600" dirty="0"/>
                    </a:p>
                  </a:txBody>
                  <a:tcPr/>
                </a:tc>
                <a:tc>
                  <a:txBody>
                    <a:bodyPr/>
                    <a:lstStyle/>
                    <a:p>
                      <a:pPr algn="ctr"/>
                      <a:r>
                        <a:rPr lang="en-US" sz="1600" dirty="0" smtClean="0"/>
                        <a:t>C2</a:t>
                      </a:r>
                      <a:endParaRPr lang="en-US" sz="1600" dirty="0"/>
                    </a:p>
                  </a:txBody>
                  <a:tcPr/>
                </a:tc>
                <a:tc rowSpan="3">
                  <a:txBody>
                    <a:bodyPr/>
                    <a:lstStyle/>
                    <a:p>
                      <a:r>
                        <a:rPr lang="en-US" sz="1800" b="0" i="0" kern="1200" dirty="0" smtClean="0">
                          <a:solidFill>
                            <a:schemeClr val="tx1"/>
                          </a:solidFill>
                          <a:latin typeface="+mn-lt"/>
                          <a:ea typeface="+mn-ea"/>
                          <a:cs typeface="+mn-cs"/>
                        </a:rPr>
                        <a:t>                          if no repeat</a:t>
                      </a:r>
                      <a:endParaRPr lang="en-US" sz="1600" b="0" i="0" dirty="0"/>
                    </a:p>
                  </a:txBody>
                  <a:tcPr anchor="ctr"/>
                </a:tc>
              </a:tr>
              <a:tr h="349252">
                <a:tc>
                  <a:txBody>
                    <a:bodyPr/>
                    <a:lstStyle/>
                    <a:p>
                      <a:pPr algn="ctr"/>
                      <a:r>
                        <a:rPr lang="en-US" sz="1600" dirty="0" smtClean="0"/>
                        <a:t>4016</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0A</a:t>
                      </a:r>
                      <a:endParaRPr lang="en-US" sz="1600" dirty="0"/>
                    </a:p>
                  </a:txBody>
                  <a:tcPr/>
                </a:tc>
                <a:tc vMerge="1">
                  <a:txBody>
                    <a:bodyPr/>
                    <a:lstStyle/>
                    <a:p>
                      <a:endParaRPr lang="en-US" sz="1600" b="0" i="0" dirty="0"/>
                    </a:p>
                  </a:txBody>
                  <a:tcPr anchor="ctr"/>
                </a:tc>
              </a:tr>
              <a:tr h="349252">
                <a:tc>
                  <a:txBody>
                    <a:bodyPr/>
                    <a:lstStyle/>
                    <a:p>
                      <a:pPr algn="ctr"/>
                      <a:r>
                        <a:rPr lang="en-US" sz="1600" dirty="0" smtClean="0"/>
                        <a:t>4017</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40</a:t>
                      </a:r>
                      <a:endParaRPr lang="en-US" sz="1600" dirty="0"/>
                    </a:p>
                  </a:txBody>
                  <a:tcPr/>
                </a:tc>
                <a:tc vMerge="1">
                  <a:txBody>
                    <a:bodyPr/>
                    <a:lstStyle/>
                    <a:p>
                      <a:endParaRPr lang="en-US" sz="1600" dirty="0"/>
                    </a:p>
                  </a:txBody>
                  <a:tcPr/>
                </a:tc>
              </a:tr>
              <a:tr h="349252">
                <a:tc>
                  <a:txBody>
                    <a:bodyPr/>
                    <a:lstStyle/>
                    <a:p>
                      <a:pPr algn="ctr"/>
                      <a:r>
                        <a:rPr lang="en-US" sz="1600" dirty="0" smtClean="0"/>
                        <a:t>4018</a:t>
                      </a:r>
                      <a:endParaRPr lang="en-US" sz="1600" dirty="0"/>
                    </a:p>
                  </a:txBody>
                  <a:tcPr/>
                </a:tc>
                <a:tc>
                  <a:txBody>
                    <a:bodyPr/>
                    <a:lstStyle/>
                    <a:p>
                      <a:pPr algn="ctr"/>
                      <a:endParaRPr lang="en-US" sz="1600" dirty="0"/>
                    </a:p>
                  </a:txBody>
                  <a:tcPr/>
                </a:tc>
                <a:tc>
                  <a:txBody>
                    <a:bodyPr/>
                    <a:lstStyle/>
                    <a:p>
                      <a:pPr algn="ctr"/>
                      <a:r>
                        <a:rPr lang="en-US" sz="1600" dirty="0" smtClean="0"/>
                        <a:t>MOV A,L</a:t>
                      </a:r>
                      <a:endParaRPr lang="en-US" sz="1600" dirty="0"/>
                    </a:p>
                  </a:txBody>
                  <a:tcPr/>
                </a:tc>
                <a:tc>
                  <a:txBody>
                    <a:bodyPr/>
                    <a:lstStyle/>
                    <a:p>
                      <a:pPr algn="ctr"/>
                      <a:r>
                        <a:rPr lang="en-US" sz="1600" dirty="0" smtClean="0"/>
                        <a:t>7D</a:t>
                      </a:r>
                      <a:endParaRPr lang="en-US" sz="1600" dirty="0"/>
                    </a:p>
                  </a:txBody>
                  <a:tcPr/>
                </a:tc>
                <a:tc>
                  <a:txBody>
                    <a:bodyPr/>
                    <a:lstStyle/>
                    <a:p>
                      <a:endParaRPr lang="en-US" sz="1600" dirty="0"/>
                    </a:p>
                  </a:txBody>
                  <a:tcPr/>
                </a:tc>
              </a:tr>
              <a:tr h="349252">
                <a:tc>
                  <a:txBody>
                    <a:bodyPr/>
                    <a:lstStyle/>
                    <a:p>
                      <a:pPr algn="ctr"/>
                      <a:r>
                        <a:rPr lang="en-US" sz="1600" dirty="0" smtClean="0"/>
                        <a:t>4019</a:t>
                      </a:r>
                      <a:endParaRPr lang="en-US" sz="1600" dirty="0"/>
                    </a:p>
                  </a:txBody>
                  <a:tcPr/>
                </a:tc>
                <a:tc>
                  <a:txBody>
                    <a:bodyPr/>
                    <a:lstStyle/>
                    <a:p>
                      <a:pPr algn="ctr"/>
                      <a:endParaRPr lang="en-US" sz="1600" dirty="0"/>
                    </a:p>
                  </a:txBody>
                  <a:tcPr/>
                </a:tc>
                <a:tc>
                  <a:txBody>
                    <a:bodyPr/>
                    <a:lstStyle/>
                    <a:p>
                      <a:pPr algn="ctr"/>
                      <a:r>
                        <a:rPr lang="en-US" sz="1600" dirty="0" smtClean="0"/>
                        <a:t>CMP C</a:t>
                      </a:r>
                      <a:endParaRPr lang="en-US" sz="1600" dirty="0"/>
                    </a:p>
                  </a:txBody>
                  <a:tcPr/>
                </a:tc>
                <a:tc>
                  <a:txBody>
                    <a:bodyPr/>
                    <a:lstStyle/>
                    <a:p>
                      <a:pPr algn="ctr"/>
                      <a:r>
                        <a:rPr lang="en-US" sz="1600" dirty="0" smtClean="0"/>
                        <a:t>B9</a:t>
                      </a:r>
                      <a:endParaRPr lang="en-US" sz="1600" dirty="0"/>
                    </a:p>
                  </a:txBody>
                  <a:tcPr/>
                </a:tc>
                <a:tc>
                  <a:txBody>
                    <a:bodyPr/>
                    <a:lstStyle/>
                    <a:p>
                      <a:endParaRPr lang="en-US" sz="1600"/>
                    </a:p>
                  </a:txBody>
                  <a:tcPr/>
                </a:tc>
              </a:tr>
              <a:tr h="349252">
                <a:tc>
                  <a:txBody>
                    <a:bodyPr/>
                    <a:lstStyle/>
                    <a:p>
                      <a:pPr algn="ctr"/>
                      <a:r>
                        <a:rPr lang="en-US" sz="1600" dirty="0" smtClean="0"/>
                        <a:t>401A</a:t>
                      </a:r>
                      <a:endParaRPr lang="en-US" sz="1600" dirty="0"/>
                    </a:p>
                  </a:txBody>
                  <a:tcPr/>
                </a:tc>
                <a:tc>
                  <a:txBody>
                    <a:bodyPr/>
                    <a:lstStyle/>
                    <a:p>
                      <a:pPr algn="ctr"/>
                      <a:endParaRPr lang="en-US" sz="1600" dirty="0"/>
                    </a:p>
                  </a:txBody>
                  <a:tcPr/>
                </a:tc>
                <a:tc>
                  <a:txBody>
                    <a:bodyPr/>
                    <a:lstStyle/>
                    <a:p>
                      <a:pPr algn="ctr"/>
                      <a:r>
                        <a:rPr lang="en-US" sz="1600" dirty="0" smtClean="0"/>
                        <a:t>JNC BACK</a:t>
                      </a:r>
                      <a:endParaRPr lang="en-US" sz="1600" dirty="0"/>
                    </a:p>
                  </a:txBody>
                  <a:tcPr/>
                </a:tc>
                <a:tc>
                  <a:txBody>
                    <a:bodyPr/>
                    <a:lstStyle/>
                    <a:p>
                      <a:pPr algn="ctr"/>
                      <a:r>
                        <a:rPr lang="en-US" sz="1600" dirty="0" smtClean="0"/>
                        <a:t>D2</a:t>
                      </a:r>
                      <a:endParaRPr lang="en-US" sz="1600" dirty="0"/>
                    </a:p>
                  </a:txBody>
                  <a:tcPr/>
                </a:tc>
                <a:tc>
                  <a:txBody>
                    <a:bodyPr/>
                    <a:lstStyle/>
                    <a:p>
                      <a:endParaRPr lang="en-US" sz="1600" dirty="0"/>
                    </a:p>
                  </a:txBody>
                  <a:tcPr/>
                </a:tc>
              </a:tr>
              <a:tr h="349252">
                <a:tc>
                  <a:txBody>
                    <a:bodyPr/>
                    <a:lstStyle/>
                    <a:p>
                      <a:pPr algn="ctr"/>
                      <a:r>
                        <a:rPr lang="en-US" sz="1600" dirty="0" smtClean="0"/>
                        <a:t>401B</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0A</a:t>
                      </a:r>
                      <a:endParaRPr lang="en-US" sz="1600" dirty="0"/>
                    </a:p>
                  </a:txBody>
                  <a:tcPr/>
                </a:tc>
                <a:tc>
                  <a:txBody>
                    <a:bodyPr/>
                    <a:lstStyle/>
                    <a:p>
                      <a:endParaRPr lang="en-US" sz="1600" dirty="0"/>
                    </a:p>
                  </a:txBody>
                  <a:tcPr/>
                </a:tc>
              </a:tr>
              <a:tr h="349252">
                <a:tc>
                  <a:txBody>
                    <a:bodyPr/>
                    <a:lstStyle/>
                    <a:p>
                      <a:pPr algn="ctr"/>
                      <a:r>
                        <a:rPr lang="en-US" sz="1600" dirty="0" smtClean="0"/>
                        <a:t>401C</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40</a:t>
                      </a:r>
                      <a:endParaRPr lang="en-US" sz="1600" dirty="0"/>
                    </a:p>
                  </a:txBody>
                  <a:tcPr/>
                </a:tc>
                <a:tc>
                  <a:txBody>
                    <a:bodyPr/>
                    <a:lstStyle/>
                    <a:p>
                      <a:endParaRPr lang="en-US" sz="1600" dirty="0"/>
                    </a:p>
                  </a:txBody>
                  <a:tcPr/>
                </a:tc>
              </a:tr>
              <a:tr h="349252">
                <a:tc>
                  <a:txBody>
                    <a:bodyPr/>
                    <a:lstStyle/>
                    <a:p>
                      <a:pPr algn="ctr"/>
                      <a:r>
                        <a:rPr lang="en-US" sz="1600" dirty="0" smtClean="0"/>
                        <a:t>401D</a:t>
                      </a:r>
                      <a:endParaRPr lang="en-US" sz="1600" dirty="0"/>
                    </a:p>
                  </a:txBody>
                  <a:tcPr/>
                </a:tc>
                <a:tc>
                  <a:txBody>
                    <a:bodyPr/>
                    <a:lstStyle/>
                    <a:p>
                      <a:pPr algn="ctr"/>
                      <a:endParaRPr lang="en-US" sz="1600" dirty="0"/>
                    </a:p>
                  </a:txBody>
                  <a:tcPr/>
                </a:tc>
                <a:tc>
                  <a:txBody>
                    <a:bodyPr/>
                    <a:lstStyle/>
                    <a:p>
                      <a:pPr algn="ctr"/>
                      <a:r>
                        <a:rPr lang="en-US" sz="1600" dirty="0" smtClean="0"/>
                        <a:t>SHLD 2302H</a:t>
                      </a:r>
                      <a:endParaRPr lang="en-US" sz="1600" dirty="0"/>
                    </a:p>
                  </a:txBody>
                  <a:tcPr/>
                </a:tc>
                <a:tc>
                  <a:txBody>
                    <a:bodyPr/>
                    <a:lstStyle/>
                    <a:p>
                      <a:pPr algn="ctr"/>
                      <a:r>
                        <a:rPr lang="en-US" sz="1600" dirty="0" smtClean="0"/>
                        <a:t>22</a:t>
                      </a:r>
                      <a:endParaRPr lang="en-US" sz="1600" dirty="0"/>
                    </a:p>
                  </a:txBody>
                  <a:tcPr/>
                </a:tc>
                <a:tc rowSpan="3">
                  <a:txBody>
                    <a:bodyPr/>
                    <a:lstStyle/>
                    <a:p>
                      <a:pPr algn="ctr"/>
                      <a:r>
                        <a:rPr lang="en-US" sz="1800" b="0" i="0" kern="1200" dirty="0" smtClean="0">
                          <a:solidFill>
                            <a:schemeClr val="tx1"/>
                          </a:solidFill>
                          <a:latin typeface="+mn-lt"/>
                          <a:ea typeface="+mn-ea"/>
                          <a:cs typeface="+mn-cs"/>
                        </a:rPr>
                        <a:t>Store the remainder</a:t>
                      </a:r>
                      <a:endParaRPr lang="en-US" sz="1600" b="0" i="0" dirty="0"/>
                    </a:p>
                  </a:txBody>
                  <a:tcPr anchor="ctr"/>
                </a:tc>
              </a:tr>
              <a:tr h="349252">
                <a:tc>
                  <a:txBody>
                    <a:bodyPr/>
                    <a:lstStyle/>
                    <a:p>
                      <a:pPr algn="ctr"/>
                      <a:r>
                        <a:rPr lang="en-US" sz="1600" dirty="0" smtClean="0"/>
                        <a:t>401E</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02</a:t>
                      </a:r>
                      <a:endParaRPr lang="en-US" sz="1600" dirty="0"/>
                    </a:p>
                  </a:txBody>
                  <a:tcPr/>
                </a:tc>
                <a:tc vMerge="1">
                  <a:txBody>
                    <a:bodyPr/>
                    <a:lstStyle/>
                    <a:p>
                      <a:pPr algn="ctr"/>
                      <a:endParaRPr lang="en-US" sz="1600" b="0" i="0" dirty="0"/>
                    </a:p>
                  </a:txBody>
                  <a:tcPr/>
                </a:tc>
              </a:tr>
              <a:tr h="349252">
                <a:tc>
                  <a:txBody>
                    <a:bodyPr/>
                    <a:lstStyle/>
                    <a:p>
                      <a:pPr algn="ctr"/>
                      <a:r>
                        <a:rPr lang="en-US" sz="1600" dirty="0" smtClean="0"/>
                        <a:t>401F</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23</a:t>
                      </a:r>
                      <a:endParaRPr lang="en-US" sz="1600" dirty="0"/>
                    </a:p>
                  </a:txBody>
                  <a:tcPr/>
                </a:tc>
                <a:tc vMerge="1">
                  <a:txBody>
                    <a:bodyPr/>
                    <a:lstStyle/>
                    <a:p>
                      <a:endParaRPr lang="en-US" sz="1600" dirty="0"/>
                    </a:p>
                  </a:txBody>
                  <a:tcPr/>
                </a:tc>
              </a:tr>
              <a:tr h="349252">
                <a:tc>
                  <a:txBody>
                    <a:bodyPr/>
                    <a:lstStyle/>
                    <a:p>
                      <a:pPr algn="ctr"/>
                      <a:r>
                        <a:rPr lang="en-US" sz="1600" dirty="0" smtClean="0"/>
                        <a:t>4020</a:t>
                      </a:r>
                      <a:endParaRPr lang="en-US" sz="1600" dirty="0"/>
                    </a:p>
                  </a:txBody>
                  <a:tcPr/>
                </a:tc>
                <a:tc>
                  <a:txBody>
                    <a:bodyPr/>
                    <a:lstStyle/>
                    <a:p>
                      <a:pPr algn="ctr"/>
                      <a:endParaRPr lang="en-US" sz="1600" dirty="0"/>
                    </a:p>
                  </a:txBody>
                  <a:tcPr/>
                </a:tc>
                <a:tc>
                  <a:txBody>
                    <a:bodyPr/>
                    <a:lstStyle/>
                    <a:p>
                      <a:pPr algn="ctr"/>
                      <a:r>
                        <a:rPr lang="en-US" sz="1600" dirty="0" smtClean="0"/>
                        <a:t>XCHG</a:t>
                      </a:r>
                      <a:endParaRPr lang="en-US" sz="1600" dirty="0"/>
                    </a:p>
                  </a:txBody>
                  <a:tcPr/>
                </a:tc>
                <a:tc>
                  <a:txBody>
                    <a:bodyPr/>
                    <a:lstStyle/>
                    <a:p>
                      <a:pPr algn="ctr"/>
                      <a:r>
                        <a:rPr lang="en-US" sz="1600" dirty="0" smtClean="0"/>
                        <a:t>EB</a:t>
                      </a:r>
                      <a:endParaRPr lang="en-US" sz="1600" dirty="0"/>
                    </a:p>
                  </a:txBody>
                  <a:tcPr/>
                </a:tc>
                <a:tc>
                  <a:txBody>
                    <a:bodyPr/>
                    <a:lstStyle/>
                    <a:p>
                      <a:endParaRPr lang="en-US" sz="1600" dirty="0"/>
                    </a:p>
                  </a:txBody>
                  <a:tcPr/>
                </a:tc>
              </a:tr>
              <a:tr h="349252">
                <a:tc>
                  <a:txBody>
                    <a:bodyPr/>
                    <a:lstStyle/>
                    <a:p>
                      <a:pPr algn="ctr"/>
                      <a:r>
                        <a:rPr lang="en-US" sz="1600" dirty="0" smtClean="0"/>
                        <a:t>4021</a:t>
                      </a:r>
                      <a:endParaRPr lang="en-US" sz="1600" dirty="0"/>
                    </a:p>
                  </a:txBody>
                  <a:tcPr/>
                </a:tc>
                <a:tc>
                  <a:txBody>
                    <a:bodyPr/>
                    <a:lstStyle/>
                    <a:p>
                      <a:pPr algn="ctr"/>
                      <a:endParaRPr lang="en-US" sz="1600" dirty="0"/>
                    </a:p>
                  </a:txBody>
                  <a:tcPr/>
                </a:tc>
                <a:tc>
                  <a:txBody>
                    <a:bodyPr/>
                    <a:lstStyle/>
                    <a:p>
                      <a:pPr algn="ctr"/>
                      <a:r>
                        <a:rPr lang="en-US" sz="1600" dirty="0" smtClean="0"/>
                        <a:t>SHLD 2300H</a:t>
                      </a:r>
                      <a:endParaRPr lang="en-US" sz="1600" dirty="0"/>
                    </a:p>
                  </a:txBody>
                  <a:tcPr/>
                </a:tc>
                <a:tc>
                  <a:txBody>
                    <a:bodyPr/>
                    <a:lstStyle/>
                    <a:p>
                      <a:pPr algn="ctr"/>
                      <a:r>
                        <a:rPr lang="en-US" sz="1600" dirty="0" smtClean="0"/>
                        <a:t>22</a:t>
                      </a:r>
                      <a:endParaRPr lang="en-US" sz="1600" dirty="0"/>
                    </a:p>
                  </a:txBody>
                  <a:tcPr/>
                </a:tc>
                <a:tc>
                  <a:txBody>
                    <a:bodyPr/>
                    <a:lstStyle/>
                    <a:p>
                      <a:endParaRPr lang="en-US" sz="1600" dirty="0"/>
                    </a:p>
                  </a:txBody>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6" y="428604"/>
          <a:ext cx="8429687" cy="1112520"/>
        </p:xfrm>
        <a:graphic>
          <a:graphicData uri="http://schemas.openxmlformats.org/drawingml/2006/table">
            <a:tbl>
              <a:tblPr firstRow="1" bandRow="1">
                <a:tableStyleId>{5940675A-B579-460E-94D1-54222C63F5DA}</a:tableStyleId>
              </a:tblPr>
              <a:tblGrid>
                <a:gridCol w="928696"/>
                <a:gridCol w="1143008"/>
                <a:gridCol w="1571636"/>
                <a:gridCol w="1285884"/>
                <a:gridCol w="3500463"/>
              </a:tblGrid>
              <a:tr h="370840">
                <a:tc>
                  <a:txBody>
                    <a:bodyPr/>
                    <a:lstStyle/>
                    <a:p>
                      <a:pPr algn="ctr"/>
                      <a:r>
                        <a:rPr lang="en-US" dirty="0" smtClean="0"/>
                        <a:t>4022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00</a:t>
                      </a:r>
                      <a:endParaRPr lang="en-US" dirty="0"/>
                    </a:p>
                  </a:txBody>
                  <a:tcPr/>
                </a:tc>
                <a:tc>
                  <a:txBody>
                    <a:bodyPr/>
                    <a:lstStyle/>
                    <a:p>
                      <a:pPr algn="ctr"/>
                      <a:endParaRPr lang="en-US" dirty="0"/>
                    </a:p>
                  </a:txBody>
                  <a:tcPr/>
                </a:tc>
              </a:tr>
              <a:tr h="370840">
                <a:tc>
                  <a:txBody>
                    <a:bodyPr/>
                    <a:lstStyle/>
                    <a:p>
                      <a:pPr algn="ctr"/>
                      <a:r>
                        <a:rPr lang="en-US" dirty="0" smtClean="0"/>
                        <a:t>4023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23</a:t>
                      </a:r>
                      <a:endParaRPr lang="en-US" dirty="0"/>
                    </a:p>
                  </a:txBody>
                  <a:tcPr/>
                </a:tc>
                <a:tc>
                  <a:txBody>
                    <a:bodyPr/>
                    <a:lstStyle/>
                    <a:p>
                      <a:pPr algn="ctr"/>
                      <a:endParaRPr lang="en-US" dirty="0"/>
                    </a:p>
                  </a:txBody>
                  <a:tcPr/>
                </a:tc>
              </a:tr>
              <a:tr h="370840">
                <a:tc>
                  <a:txBody>
                    <a:bodyPr/>
                    <a:lstStyle/>
                    <a:p>
                      <a:pPr algn="ctr"/>
                      <a:r>
                        <a:rPr lang="en-US" dirty="0" smtClean="0"/>
                        <a:t>4024</a:t>
                      </a:r>
                      <a:endParaRPr lang="en-US" dirty="0"/>
                    </a:p>
                  </a:txBody>
                  <a:tcPr/>
                </a:tc>
                <a:tc>
                  <a:txBody>
                    <a:bodyPr/>
                    <a:lstStyle/>
                    <a:p>
                      <a:pPr algn="ctr"/>
                      <a:endParaRPr lang="en-US"/>
                    </a:p>
                  </a:txBody>
                  <a:tcPr/>
                </a:tc>
                <a:tc>
                  <a:txBody>
                    <a:bodyPr/>
                    <a:lstStyle/>
                    <a:p>
                      <a:pPr algn="ctr"/>
                      <a:r>
                        <a:rPr lang="en-US" dirty="0" smtClean="0"/>
                        <a:t>HLT</a:t>
                      </a:r>
                      <a:endParaRPr lang="en-US" dirty="0"/>
                    </a:p>
                  </a:txBody>
                  <a:tcPr/>
                </a:tc>
                <a:tc>
                  <a:txBody>
                    <a:bodyPr/>
                    <a:lstStyle/>
                    <a:p>
                      <a:pPr algn="ctr"/>
                      <a:r>
                        <a:rPr lang="en-US" dirty="0" smtClean="0"/>
                        <a:t>76</a:t>
                      </a:r>
                      <a:endParaRPr lang="en-US" dirty="0"/>
                    </a:p>
                  </a:txBody>
                  <a:tcPr/>
                </a:tc>
                <a:tc>
                  <a:txBody>
                    <a:bodyPr/>
                    <a:lstStyle/>
                    <a:p>
                      <a:pPr algn="ctr"/>
                      <a:endParaRPr lang="en-US" dirty="0"/>
                    </a:p>
                  </a:txBody>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142984"/>
            <a:ext cx="6929486" cy="3970318"/>
          </a:xfrm>
          <a:prstGeom prst="rect">
            <a:avLst/>
          </a:prstGeom>
        </p:spPr>
        <p:txBody>
          <a:bodyPr wrap="square">
            <a:spAutoFit/>
          </a:bodyPr>
          <a:lstStyle/>
          <a:p>
            <a:r>
              <a:rPr lang="pt-BR" dirty="0" smtClean="0"/>
              <a:t>Input :- (2200H) = 60H</a:t>
            </a:r>
            <a:br>
              <a:rPr lang="pt-BR" dirty="0" smtClean="0"/>
            </a:br>
            <a:r>
              <a:rPr lang="pt-BR" dirty="0" smtClean="0"/>
              <a:t>              (2201H) = A0H</a:t>
            </a:r>
            <a:br>
              <a:rPr lang="pt-BR" dirty="0" smtClean="0"/>
            </a:br>
            <a:r>
              <a:rPr lang="pt-BR" dirty="0" smtClean="0"/>
              <a:t>             </a:t>
            </a:r>
          </a:p>
          <a:p>
            <a:r>
              <a:rPr lang="pt-BR" dirty="0" smtClean="0"/>
              <a:t>               (2202H) = l2H            Divisor</a:t>
            </a:r>
          </a:p>
          <a:p>
            <a:endParaRPr lang="pt-BR" dirty="0" smtClean="0"/>
          </a:p>
          <a:p>
            <a:endParaRPr lang="pt-BR" dirty="0" smtClean="0"/>
          </a:p>
          <a:p>
            <a:endParaRPr lang="pt-BR" dirty="0" smtClean="0"/>
          </a:p>
          <a:p>
            <a:r>
              <a:rPr lang="pt-BR" dirty="0" smtClean="0"/>
              <a:t>A060H/12H = 8E8H Quotient and 10H remainder</a:t>
            </a:r>
          </a:p>
          <a:p>
            <a:r>
              <a:rPr lang="pt-BR" dirty="0" smtClean="0"/>
              <a:t/>
            </a:r>
            <a:br>
              <a:rPr lang="pt-BR" dirty="0" smtClean="0"/>
            </a:br>
            <a:r>
              <a:rPr lang="pt-BR" dirty="0" smtClean="0"/>
              <a:t>(2300H) = E8H</a:t>
            </a:r>
            <a:br>
              <a:rPr lang="pt-BR" dirty="0" smtClean="0"/>
            </a:br>
            <a:r>
              <a:rPr lang="pt-BR" dirty="0" smtClean="0"/>
              <a:t>(2301H) = 08H</a:t>
            </a:r>
          </a:p>
          <a:p>
            <a:r>
              <a:rPr lang="pt-BR" dirty="0" smtClean="0"/>
              <a:t/>
            </a:r>
            <a:br>
              <a:rPr lang="pt-BR" dirty="0" smtClean="0"/>
            </a:br>
            <a:r>
              <a:rPr lang="pt-BR" dirty="0" smtClean="0"/>
              <a:t>(2302H= 10H</a:t>
            </a:r>
            <a:br>
              <a:rPr lang="pt-BR" dirty="0" smtClean="0"/>
            </a:br>
            <a:r>
              <a:rPr lang="pt-BR" dirty="0" smtClean="0"/>
              <a:t>(2303H) 00H</a:t>
            </a:r>
            <a:endParaRPr lang="en-US" dirty="0"/>
          </a:p>
        </p:txBody>
      </p:sp>
      <p:sp>
        <p:nvSpPr>
          <p:cNvPr id="3" name="Rectangle 2"/>
          <p:cNvSpPr/>
          <p:nvPr/>
        </p:nvSpPr>
        <p:spPr>
          <a:xfrm>
            <a:off x="642910" y="571480"/>
            <a:ext cx="1003801" cy="369332"/>
          </a:xfrm>
          <a:prstGeom prst="rect">
            <a:avLst/>
          </a:prstGeom>
        </p:spPr>
        <p:txBody>
          <a:bodyPr wrap="none">
            <a:spAutoFit/>
          </a:bodyPr>
          <a:lstStyle/>
          <a:p>
            <a:pPr>
              <a:buNone/>
            </a:pPr>
            <a:r>
              <a:rPr lang="pt-BR" b="1" u="sng" dirty="0" smtClean="0"/>
              <a:t>RESULT:-</a:t>
            </a:r>
          </a:p>
        </p:txBody>
      </p:sp>
      <p:sp>
        <p:nvSpPr>
          <p:cNvPr id="4" name="Right Brace 3"/>
          <p:cNvSpPr/>
          <p:nvPr/>
        </p:nvSpPr>
        <p:spPr>
          <a:xfrm>
            <a:off x="2786050" y="1285860"/>
            <a:ext cx="142876" cy="357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143240" y="1285860"/>
            <a:ext cx="1357322" cy="369332"/>
          </a:xfrm>
          <a:prstGeom prst="rect">
            <a:avLst/>
          </a:prstGeom>
          <a:noFill/>
        </p:spPr>
        <p:txBody>
          <a:bodyPr wrap="square" rtlCol="0">
            <a:spAutoFit/>
          </a:bodyPr>
          <a:lstStyle/>
          <a:p>
            <a:r>
              <a:rPr lang="en-US" dirty="0" smtClean="0"/>
              <a:t>Dividend</a:t>
            </a:r>
            <a:endParaRPr lang="en-US" dirty="0"/>
          </a:p>
        </p:txBody>
      </p:sp>
      <p:sp>
        <p:nvSpPr>
          <p:cNvPr id="6" name="Right Brace 5"/>
          <p:cNvSpPr/>
          <p:nvPr/>
        </p:nvSpPr>
        <p:spPr>
          <a:xfrm>
            <a:off x="2071670" y="4500570"/>
            <a:ext cx="142876"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2143108" y="3714752"/>
            <a:ext cx="142876"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2500298" y="3786190"/>
            <a:ext cx="1428760" cy="369332"/>
          </a:xfrm>
          <a:prstGeom prst="rect">
            <a:avLst/>
          </a:prstGeom>
          <a:noFill/>
        </p:spPr>
        <p:txBody>
          <a:bodyPr wrap="square" rtlCol="0">
            <a:spAutoFit/>
          </a:bodyPr>
          <a:lstStyle/>
          <a:p>
            <a:r>
              <a:rPr lang="en-US" dirty="0" smtClean="0"/>
              <a:t>Quotient</a:t>
            </a:r>
            <a:endParaRPr lang="en-US" dirty="0"/>
          </a:p>
        </p:txBody>
      </p:sp>
      <p:sp>
        <p:nvSpPr>
          <p:cNvPr id="10" name="TextBox 9"/>
          <p:cNvSpPr txBox="1"/>
          <p:nvPr/>
        </p:nvSpPr>
        <p:spPr>
          <a:xfrm>
            <a:off x="2571736" y="4500570"/>
            <a:ext cx="1643074" cy="369332"/>
          </a:xfrm>
          <a:prstGeom prst="rect">
            <a:avLst/>
          </a:prstGeom>
          <a:noFill/>
        </p:spPr>
        <p:txBody>
          <a:bodyPr wrap="square" rtlCol="0">
            <a:spAutoFit/>
          </a:bodyPr>
          <a:lstStyle/>
          <a:p>
            <a:r>
              <a:rPr lang="en-US" dirty="0" smtClean="0"/>
              <a:t>Remainder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2400" u="sng" dirty="0" smtClean="0">
                <a:solidFill>
                  <a:srgbClr val="C00000"/>
                </a:solidFill>
              </a:rPr>
              <a:t>EXPERIMENT 3</a:t>
            </a:r>
            <a:endParaRPr lang="en-US" sz="2400" u="sng" dirty="0">
              <a:solidFill>
                <a:srgbClr val="C00000"/>
              </a:solidFill>
            </a:endParaRPr>
          </a:p>
        </p:txBody>
      </p:sp>
      <p:sp>
        <p:nvSpPr>
          <p:cNvPr id="3" name="Content Placeholder 2"/>
          <p:cNvSpPr>
            <a:spLocks noGrp="1"/>
          </p:cNvSpPr>
          <p:nvPr>
            <p:ph idx="1"/>
          </p:nvPr>
        </p:nvSpPr>
        <p:spPr>
          <a:xfrm>
            <a:off x="428596" y="928670"/>
            <a:ext cx="8229600" cy="5786478"/>
          </a:xfrm>
        </p:spPr>
        <p:txBody>
          <a:bodyPr>
            <a:noAutofit/>
          </a:bodyPr>
          <a:lstStyle/>
          <a:p>
            <a:r>
              <a:rPr lang="en-US" sz="2200" b="1" u="sng" dirty="0" smtClean="0"/>
              <a:t>AIM:- </a:t>
            </a:r>
            <a:r>
              <a:rPr lang="en-US" sz="2200" dirty="0" smtClean="0"/>
              <a:t>Write a program using register indirect addressing for loading and storing data.(data from 4150 to 4160)</a:t>
            </a:r>
          </a:p>
          <a:p>
            <a:endParaRPr lang="en-US" sz="2200" dirty="0"/>
          </a:p>
          <a:p>
            <a:r>
              <a:rPr lang="en-US" sz="2200" b="1" u="sng" dirty="0" smtClean="0"/>
              <a:t>THEORY:- </a:t>
            </a:r>
          </a:p>
          <a:p>
            <a:pPr algn="just">
              <a:buNone/>
            </a:pPr>
            <a:r>
              <a:rPr lang="en-US" sz="2200" dirty="0" smtClean="0"/>
              <a:t>1)  Initialize  HL pair as memory pointer for source.</a:t>
            </a:r>
          </a:p>
          <a:p>
            <a:pPr algn="just">
              <a:buNone/>
            </a:pPr>
            <a:r>
              <a:rPr lang="en-US" sz="2200" dirty="0" smtClean="0"/>
              <a:t> 2) Initialize  DE pair  as memory pointer for destination .</a:t>
            </a:r>
          </a:p>
          <a:p>
            <a:pPr algn="just">
              <a:buNone/>
            </a:pPr>
            <a:r>
              <a:rPr lang="en-US" sz="2200" dirty="0" smtClean="0"/>
              <a:t>3)   Move data from source(M)  to A.</a:t>
            </a:r>
          </a:p>
          <a:p>
            <a:pPr algn="just">
              <a:buNone/>
            </a:pPr>
            <a:r>
              <a:rPr lang="en-US" sz="2200" dirty="0" smtClean="0"/>
              <a:t>4)   Store data from accumulator to destination(DL) pair. </a:t>
            </a:r>
          </a:p>
          <a:p>
            <a:pPr algn="just">
              <a:buNone/>
            </a:pPr>
            <a:r>
              <a:rPr lang="en-US" sz="2200" dirty="0" smtClean="0"/>
              <a:t>5)   Terminate the program.</a:t>
            </a:r>
          </a:p>
          <a:p>
            <a:pPr>
              <a:buNone/>
            </a:pPr>
            <a:endParaRPr lang="en-US" sz="22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571504"/>
          </a:xfrm>
        </p:spPr>
        <p:txBody>
          <a:bodyPr>
            <a:normAutofit/>
          </a:bodyPr>
          <a:lstStyle/>
          <a:p>
            <a:r>
              <a:rPr lang="en-US" sz="2400" u="sng" dirty="0" smtClean="0"/>
              <a:t>EXPERIMENT 18</a:t>
            </a:r>
            <a:endParaRPr lang="en-US" sz="2400" u="sng" dirty="0"/>
          </a:p>
        </p:txBody>
      </p:sp>
      <p:sp>
        <p:nvSpPr>
          <p:cNvPr id="3" name="Content Placeholder 2"/>
          <p:cNvSpPr>
            <a:spLocks noGrp="1"/>
          </p:cNvSpPr>
          <p:nvPr>
            <p:ph idx="1"/>
          </p:nvPr>
        </p:nvSpPr>
        <p:spPr>
          <a:xfrm>
            <a:off x="571440" y="1071546"/>
            <a:ext cx="8572560" cy="5500726"/>
          </a:xfrm>
        </p:spPr>
        <p:txBody>
          <a:bodyPr>
            <a:noAutofit/>
          </a:bodyPr>
          <a:lstStyle/>
          <a:p>
            <a:pPr algn="just"/>
            <a:r>
              <a:rPr lang="en-US" sz="2200" b="1" u="sng" dirty="0" smtClean="0"/>
              <a:t>AIM:- </a:t>
            </a:r>
            <a:r>
              <a:rPr lang="en-US" sz="2200" dirty="0" smtClean="0"/>
              <a:t>Write a program to move a block of four 8-bit numbers from 2001 (2001-2004) to 3000 (3000-3003).</a:t>
            </a:r>
          </a:p>
          <a:p>
            <a:pPr algn="just"/>
            <a:endParaRPr lang="en-US" sz="2200" dirty="0" smtClean="0"/>
          </a:p>
          <a:p>
            <a:r>
              <a:rPr lang="en-US" sz="2200" b="1" u="sng" dirty="0" smtClean="0"/>
              <a:t>THEORY:- </a:t>
            </a:r>
            <a:endParaRPr lang="en-US" sz="2200" dirty="0" smtClean="0"/>
          </a:p>
          <a:p>
            <a:pPr algn="just">
              <a:buNone/>
            </a:pPr>
            <a:r>
              <a:rPr lang="en-US" sz="2200" dirty="0" smtClean="0"/>
              <a:t> 1)  Load the DE pair with the destination address.</a:t>
            </a:r>
          </a:p>
          <a:p>
            <a:pPr algn="just">
              <a:buNone/>
            </a:pPr>
            <a:r>
              <a:rPr lang="en-US" sz="2200" dirty="0" smtClean="0"/>
              <a:t> 2)  Load the HL pair with the count of elements in the data block.</a:t>
            </a:r>
          </a:p>
          <a:p>
            <a:pPr algn="just">
              <a:buNone/>
            </a:pPr>
            <a:r>
              <a:rPr lang="en-US" sz="2200" dirty="0" smtClean="0"/>
              <a:t>3)   Load element in the data block.</a:t>
            </a:r>
          </a:p>
          <a:p>
            <a:pPr algn="just">
              <a:buNone/>
            </a:pPr>
            <a:r>
              <a:rPr lang="en-US" sz="2200" dirty="0" smtClean="0"/>
              <a:t>4)   Increment the source address.</a:t>
            </a:r>
          </a:p>
          <a:p>
            <a:pPr algn="just">
              <a:buNone/>
            </a:pPr>
            <a:r>
              <a:rPr lang="en-US" sz="2200" dirty="0" smtClean="0"/>
              <a:t>5) Copy the element to the accumulator and then transfer it to the destination address.</a:t>
            </a:r>
          </a:p>
          <a:p>
            <a:pPr algn="just">
              <a:buNone/>
            </a:pPr>
            <a:r>
              <a:rPr lang="en-US" sz="2200" dirty="0" smtClean="0"/>
              <a:t>6)   Increment destination address.</a:t>
            </a:r>
          </a:p>
          <a:p>
            <a:pPr algn="just">
              <a:buNone/>
            </a:pPr>
            <a:r>
              <a:rPr lang="en-US" sz="2200" dirty="0" smtClean="0"/>
              <a:t>7)   Decrement the count.</a:t>
            </a:r>
          </a:p>
          <a:p>
            <a:pPr algn="just">
              <a:buNone/>
            </a:pPr>
            <a:r>
              <a:rPr lang="en-US" sz="2200" dirty="0" smtClean="0"/>
              <a:t>8)   If Count = 0 then go to the next step else go to step 3.</a:t>
            </a:r>
          </a:p>
          <a:p>
            <a:pPr algn="just">
              <a:buNone/>
            </a:pPr>
            <a:r>
              <a:rPr lang="en-US" sz="2200" dirty="0" smtClean="0"/>
              <a:t>9)   Terminate the program.</a:t>
            </a:r>
          </a:p>
          <a:p>
            <a:pPr algn="just"/>
            <a:endParaRPr lang="en-US" sz="22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6194607"/>
        </p:xfrm>
        <a:graphic>
          <a:graphicData uri="http://schemas.openxmlformats.org/drawingml/2006/table">
            <a:tbl>
              <a:tblPr>
                <a:tableStyleId>{616DA210-FB5B-4158-B5E0-FEB733F419BA}</a:tableStyleId>
              </a:tblPr>
              <a:tblGrid>
                <a:gridCol w="1251690"/>
                <a:gridCol w="1064349"/>
                <a:gridCol w="2095639"/>
                <a:gridCol w="1062955"/>
                <a:gridCol w="3240802"/>
              </a:tblGrid>
              <a:tr h="524790">
                <a:tc>
                  <a:txBody>
                    <a:bodyPr/>
                    <a:lstStyle/>
                    <a:p>
                      <a:pPr algn="ctr">
                        <a:lnSpc>
                          <a:spcPct val="115000"/>
                        </a:lnSpc>
                        <a:spcAft>
                          <a:spcPts val="0"/>
                        </a:spcAft>
                      </a:pPr>
                      <a:r>
                        <a:rPr lang="en-US" sz="1600" dirty="0"/>
                        <a:t>MEMORY</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LABEL</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MNEMONIC</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dirty="0" smtClean="0"/>
                        <a:t>OP-CODE</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COMMENT</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dirty="0"/>
                        <a:t>4200</a:t>
                      </a:r>
                      <a:endParaRPr lang="en-US" sz="1600" dirty="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LXI </a:t>
                      </a:r>
                      <a:r>
                        <a:rPr lang="en-US" sz="1600" dirty="0" smtClean="0"/>
                        <a:t>D,3000</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11</a:t>
                      </a:r>
                      <a:endParaRPr lang="en-US" sz="1600">
                        <a:latin typeface="Calibri"/>
                        <a:ea typeface="Calibri"/>
                        <a:cs typeface="Mangal"/>
                      </a:endParaRPr>
                    </a:p>
                  </a:txBody>
                  <a:tcPr marL="68580" marR="68580" marT="0" marB="0"/>
                </a:tc>
                <a:tc rowSpan="3">
                  <a:txBody>
                    <a:bodyPr/>
                    <a:lstStyle/>
                    <a:p>
                      <a:pPr algn="ctr">
                        <a:lnSpc>
                          <a:spcPct val="115000"/>
                        </a:lnSpc>
                        <a:spcAft>
                          <a:spcPts val="0"/>
                        </a:spcAft>
                      </a:pPr>
                      <a:endParaRPr lang="en-US" sz="1600" dirty="0" smtClean="0"/>
                    </a:p>
                    <a:p>
                      <a:pPr algn="ctr">
                        <a:lnSpc>
                          <a:spcPct val="115000"/>
                        </a:lnSpc>
                        <a:spcAft>
                          <a:spcPts val="0"/>
                        </a:spcAft>
                      </a:pPr>
                      <a:r>
                        <a:rPr lang="en-US" sz="1600" dirty="0" smtClean="0"/>
                        <a:t>Load </a:t>
                      </a:r>
                      <a:r>
                        <a:rPr lang="en-US" sz="1600" dirty="0"/>
                        <a:t>destination address in DE pair</a:t>
                      </a: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dirty="0"/>
                        <a:t>4201</a:t>
                      </a:r>
                      <a:endParaRPr lang="en-US" sz="1600" dirty="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a:t>00</a:t>
                      </a:r>
                      <a:endParaRPr lang="en-US" sz="160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4202</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smtClean="0">
                          <a:latin typeface="Calibri"/>
                          <a:ea typeface="Calibri"/>
                          <a:cs typeface="Mangal"/>
                        </a:rPr>
                        <a:t>30</a:t>
                      </a:r>
                      <a:endParaRPr lang="en-US" sz="16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4203</a:t>
                      </a:r>
                      <a:endParaRPr lang="en-US" sz="1600">
                        <a:latin typeface="Calibri"/>
                        <a:ea typeface="Calibri"/>
                        <a:cs typeface="Mangal"/>
                      </a:endParaRPr>
                    </a:p>
                  </a:txBody>
                  <a:tcPr marL="68580" marR="68580" marT="0" marB="0"/>
                </a:tc>
                <a:tc>
                  <a:txBody>
                    <a:bodyPr/>
                    <a:lstStyle/>
                    <a:p>
                      <a:pPr>
                        <a:lnSpc>
                          <a:spcPct val="115000"/>
                        </a:lnSpc>
                      </a:pPr>
                      <a:endParaRPr lang="en-US" sz="1600" dirty="0">
                        <a:latin typeface="Calibri"/>
                        <a:ea typeface="Times New Roman"/>
                      </a:endParaRPr>
                    </a:p>
                  </a:txBody>
                  <a:tcPr marL="68580" marR="68580" marT="0" marB="0"/>
                </a:tc>
                <a:tc>
                  <a:txBody>
                    <a:bodyPr/>
                    <a:lstStyle/>
                    <a:p>
                      <a:pPr algn="ctr">
                        <a:lnSpc>
                          <a:spcPct val="115000"/>
                        </a:lnSpc>
                        <a:spcAft>
                          <a:spcPts val="0"/>
                        </a:spcAft>
                      </a:pPr>
                      <a:r>
                        <a:rPr lang="en-US" sz="1600" dirty="0" smtClean="0"/>
                        <a:t>LXI H,2000</a:t>
                      </a:r>
                      <a:endParaRPr lang="en-US" sz="16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1600"/>
                        <a:t>21</a:t>
                      </a:r>
                      <a:endParaRPr lang="en-US" sz="1600">
                        <a:latin typeface="Calibri"/>
                        <a:ea typeface="Calibri"/>
                        <a:cs typeface="Mangal"/>
                      </a:endParaRPr>
                    </a:p>
                  </a:txBody>
                  <a:tcPr marL="68580" marR="68580" marT="0" marB="0"/>
                </a:tc>
                <a:tc rowSpan="3">
                  <a:txBody>
                    <a:bodyPr/>
                    <a:lstStyle/>
                    <a:p>
                      <a:pPr algn="ctr">
                        <a:lnSpc>
                          <a:spcPct val="115000"/>
                        </a:lnSpc>
                        <a:spcAft>
                          <a:spcPts val="0"/>
                        </a:spcAft>
                      </a:pPr>
                      <a:endParaRPr lang="en-US" sz="1600" dirty="0" smtClean="0"/>
                    </a:p>
                    <a:p>
                      <a:pPr algn="ctr">
                        <a:lnSpc>
                          <a:spcPct val="115000"/>
                        </a:lnSpc>
                        <a:spcAft>
                          <a:spcPts val="0"/>
                        </a:spcAft>
                      </a:pPr>
                      <a:r>
                        <a:rPr lang="en-US" sz="1600" dirty="0" smtClean="0"/>
                        <a:t>Load </a:t>
                      </a:r>
                      <a:r>
                        <a:rPr lang="en-US" sz="1600" dirty="0"/>
                        <a:t>the count in HL pair</a:t>
                      </a: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4204</a:t>
                      </a:r>
                      <a:endParaRPr lang="en-US" sz="1600">
                        <a:latin typeface="Calibri"/>
                        <a:ea typeface="Calibri"/>
                        <a:cs typeface="Mangal"/>
                      </a:endParaRPr>
                    </a:p>
                  </a:txBody>
                  <a:tcPr marL="68580" marR="68580" marT="0" marB="0"/>
                </a:tc>
                <a:tc>
                  <a:txBody>
                    <a:bodyPr/>
                    <a:lstStyle/>
                    <a:p>
                      <a:pPr>
                        <a:lnSpc>
                          <a:spcPct val="115000"/>
                        </a:lnSpc>
                      </a:pPr>
                      <a:endParaRPr lang="en-US" sz="1600" dirty="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a:t>00</a:t>
                      </a:r>
                      <a:endParaRPr lang="en-US" sz="160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4205</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smtClean="0">
                          <a:latin typeface="Calibri"/>
                          <a:ea typeface="Calibri"/>
                          <a:cs typeface="Mangal"/>
                        </a:rPr>
                        <a:t>20</a:t>
                      </a:r>
                      <a:endParaRPr lang="en-US" sz="16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4206</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a:t>MOV C,M</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4E</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Copy the count to register C</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4207</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LOOP</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INX H</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23</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Increment memory</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4208</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MOV A,M</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7E</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Copy element to Accumulator</a:t>
                      </a:r>
                      <a:endParaRPr lang="en-US" sz="1600">
                        <a:latin typeface="Calibri"/>
                        <a:ea typeface="Calibri"/>
                        <a:cs typeface="Mangal"/>
                      </a:endParaRPr>
                    </a:p>
                  </a:txBody>
                  <a:tcPr marL="68580" marR="68580" marT="0" marB="0"/>
                </a:tc>
              </a:tr>
              <a:tr h="524790">
                <a:tc>
                  <a:txBody>
                    <a:bodyPr/>
                    <a:lstStyle/>
                    <a:p>
                      <a:pPr algn="ctr">
                        <a:lnSpc>
                          <a:spcPct val="115000"/>
                        </a:lnSpc>
                        <a:spcAft>
                          <a:spcPts val="0"/>
                        </a:spcAft>
                      </a:pPr>
                      <a:r>
                        <a:rPr lang="en-US" sz="1600"/>
                        <a:t>4209</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STAX D</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dirty="0"/>
                        <a:t>12</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dirty="0"/>
                        <a:t>Store the element to the address in the DE pair</a:t>
                      </a:r>
                      <a:endParaRPr lang="en-US" sz="16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1600"/>
                        <a:t>420A</a:t>
                      </a:r>
                      <a:endParaRPr lang="en-US" sz="1600">
                        <a:latin typeface="Calibri"/>
                        <a:ea typeface="Calibri"/>
                        <a:cs typeface="Mangal"/>
                      </a:endParaRPr>
                    </a:p>
                  </a:txBody>
                  <a:tcPr marL="68580" marR="68580" marT="0" marB="0"/>
                </a:tc>
                <a:tc>
                  <a:txBody>
                    <a:bodyPr/>
                    <a:lstStyle/>
                    <a:p>
                      <a:pPr>
                        <a:lnSpc>
                          <a:spcPct val="115000"/>
                        </a:lnSpc>
                      </a:pPr>
                      <a:endParaRPr lang="en-US" sz="1600" dirty="0">
                        <a:latin typeface="Calibri"/>
                        <a:ea typeface="Times New Roman"/>
                      </a:endParaRPr>
                    </a:p>
                  </a:txBody>
                  <a:tcPr marL="68580" marR="68580" marT="0" marB="0"/>
                </a:tc>
                <a:tc>
                  <a:txBody>
                    <a:bodyPr/>
                    <a:lstStyle/>
                    <a:p>
                      <a:pPr algn="ctr">
                        <a:lnSpc>
                          <a:spcPct val="115000"/>
                        </a:lnSpc>
                        <a:spcAft>
                          <a:spcPts val="0"/>
                        </a:spcAft>
                      </a:pPr>
                      <a:r>
                        <a:rPr lang="en-US" sz="1600"/>
                        <a:t>INX D</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13</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Increment destination address</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420B</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DCR C</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OD</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Decrement count</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420C</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JNZ LOOP</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dirty="0"/>
                        <a:t>C2</a:t>
                      </a:r>
                      <a:endParaRPr lang="en-US" sz="1600" dirty="0">
                        <a:latin typeface="Calibri"/>
                        <a:ea typeface="Calibri"/>
                        <a:cs typeface="Mangal"/>
                      </a:endParaRPr>
                    </a:p>
                  </a:txBody>
                  <a:tcPr marL="68580" marR="68580" marT="0" marB="0"/>
                </a:tc>
                <a:tc rowSpan="3">
                  <a:txBody>
                    <a:bodyPr/>
                    <a:lstStyle/>
                    <a:p>
                      <a:pPr algn="ctr">
                        <a:lnSpc>
                          <a:spcPct val="115000"/>
                        </a:lnSpc>
                        <a:spcAft>
                          <a:spcPts val="0"/>
                        </a:spcAft>
                      </a:pPr>
                      <a:endParaRPr lang="en-US" sz="1600" dirty="0" smtClean="0"/>
                    </a:p>
                    <a:p>
                      <a:pPr algn="ctr">
                        <a:lnSpc>
                          <a:spcPct val="115000"/>
                        </a:lnSpc>
                        <a:spcAft>
                          <a:spcPts val="0"/>
                        </a:spcAft>
                      </a:pPr>
                      <a:r>
                        <a:rPr lang="en-US" sz="1600" dirty="0" smtClean="0"/>
                        <a:t>Jump </a:t>
                      </a:r>
                      <a:r>
                        <a:rPr lang="en-US" sz="1600" dirty="0"/>
                        <a:t>on non-zero to </a:t>
                      </a:r>
                      <a:r>
                        <a:rPr lang="en-US" sz="1600" dirty="0" smtClean="0"/>
                        <a:t>address 4207</a:t>
                      </a: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420D</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a:t>07</a:t>
                      </a:r>
                      <a:endParaRPr lang="en-US" sz="160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420E</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42</a:t>
                      </a:r>
                      <a:endParaRPr lang="en-US" sz="16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420F</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a:t>HLT</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76</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dirty="0"/>
                        <a:t>Program ends</a:t>
                      </a:r>
                      <a:endParaRPr lang="en-US" sz="1600" dirty="0">
                        <a:latin typeface="Calibri"/>
                        <a:ea typeface="Calibri"/>
                        <a:cs typeface="Mangal"/>
                      </a:endParaRPr>
                    </a:p>
                  </a:txBody>
                  <a:tcPr marL="68580" marR="68580" marT="0" marB="0"/>
                </a:tc>
              </a:tr>
            </a:tbl>
          </a:graphicData>
        </a:graphic>
      </p:graphicFrame>
      <p:sp>
        <p:nvSpPr>
          <p:cNvPr id="7" name="TextBox 6"/>
          <p:cNvSpPr txBox="1"/>
          <p:nvPr/>
        </p:nvSpPr>
        <p:spPr>
          <a:xfrm>
            <a:off x="3486144" y="0"/>
            <a:ext cx="2000264" cy="338554"/>
          </a:xfrm>
          <a:prstGeom prst="rect">
            <a:avLst/>
          </a:prstGeom>
          <a:noFill/>
        </p:spPr>
        <p:txBody>
          <a:bodyPr wrap="square" rtlCol="0">
            <a:spAutoFit/>
          </a:bodyPr>
          <a:lstStyle/>
          <a:p>
            <a:pPr algn="ctr"/>
            <a:r>
              <a:rPr lang="en-US" sz="1600" b="1" u="sng" dirty="0" smtClean="0"/>
              <a:t>PROGRAM:-</a:t>
            </a:r>
            <a:endParaRPr lang="en-US" sz="1600" b="1" u="sng"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2000    :           04 (stores count of numbers)</a:t>
            </a:r>
          </a:p>
          <a:p>
            <a:pPr>
              <a:buNone/>
            </a:pPr>
            <a:r>
              <a:rPr lang="pt-BR" sz="2200" dirty="0" smtClean="0"/>
              <a:t>                        2001    :           06</a:t>
            </a:r>
          </a:p>
          <a:p>
            <a:pPr>
              <a:buNone/>
            </a:pPr>
            <a:r>
              <a:rPr lang="pt-BR" sz="2200" dirty="0" smtClean="0"/>
              <a:t>                        2002    :           07</a:t>
            </a:r>
          </a:p>
          <a:p>
            <a:pPr>
              <a:buNone/>
            </a:pPr>
            <a:r>
              <a:rPr lang="pt-BR" sz="2200" dirty="0" smtClean="0"/>
              <a:t>                        2003    :           12</a:t>
            </a:r>
          </a:p>
          <a:p>
            <a:pPr>
              <a:buNone/>
            </a:pPr>
            <a:r>
              <a:rPr lang="pt-BR" sz="2200" dirty="0" smtClean="0"/>
              <a:t>                        2004    :           03</a:t>
            </a:r>
          </a:p>
          <a:p>
            <a:pPr>
              <a:buNone/>
            </a:pPr>
            <a:endParaRPr lang="pt-BR" sz="2200" dirty="0" smtClean="0"/>
          </a:p>
          <a:p>
            <a:pPr>
              <a:buNone/>
            </a:pPr>
            <a:r>
              <a:rPr lang="pt-BR" sz="2200" dirty="0" smtClean="0"/>
              <a:t>Output at:-    3000    :           06</a:t>
            </a:r>
          </a:p>
          <a:p>
            <a:pPr>
              <a:buNone/>
            </a:pPr>
            <a:r>
              <a:rPr lang="pt-BR" sz="2200" dirty="0" smtClean="0"/>
              <a:t>                        3001    :           07</a:t>
            </a:r>
          </a:p>
          <a:p>
            <a:pPr>
              <a:buNone/>
            </a:pPr>
            <a:r>
              <a:rPr lang="pt-BR" sz="2200" dirty="0" smtClean="0"/>
              <a:t>                        3002    :           12</a:t>
            </a:r>
          </a:p>
          <a:p>
            <a:pPr>
              <a:buNone/>
            </a:pPr>
            <a:r>
              <a:rPr lang="pt-BR" sz="2200" dirty="0" smtClean="0"/>
              <a:t>                        3003    :           03</a:t>
            </a:r>
          </a:p>
          <a:p>
            <a:pPr>
              <a:buNone/>
            </a:pPr>
            <a:endParaRPr lang="en-US" sz="22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2400" u="sng" dirty="0" smtClean="0"/>
              <a:t>EXPERIMENT 19</a:t>
            </a:r>
            <a:endParaRPr lang="en-US" sz="2400" u="sng" dirty="0"/>
          </a:p>
        </p:txBody>
      </p:sp>
      <p:sp>
        <p:nvSpPr>
          <p:cNvPr id="3" name="Content Placeholder 2"/>
          <p:cNvSpPr>
            <a:spLocks noGrp="1"/>
          </p:cNvSpPr>
          <p:nvPr>
            <p:ph idx="1"/>
          </p:nvPr>
        </p:nvSpPr>
        <p:spPr>
          <a:xfrm>
            <a:off x="428596" y="928670"/>
            <a:ext cx="8229600" cy="5786478"/>
          </a:xfrm>
        </p:spPr>
        <p:txBody>
          <a:bodyPr>
            <a:noAutofit/>
          </a:bodyPr>
          <a:lstStyle/>
          <a:p>
            <a:r>
              <a:rPr lang="en-US" sz="2200" b="1" u="sng" dirty="0" smtClean="0"/>
              <a:t>AIM:- </a:t>
            </a:r>
            <a:r>
              <a:rPr lang="en-US" sz="2200" dirty="0" smtClean="0"/>
              <a:t>Write a program to move a block of four 8-bit numbers from 2</a:t>
            </a:r>
            <a:r>
              <a:rPr lang="en-US" sz="2200" dirty="0"/>
              <a:t>0</a:t>
            </a:r>
            <a:r>
              <a:rPr lang="en-US" sz="2200" dirty="0" smtClean="0"/>
              <a:t>01 (2001-2004) to 3003 (3003-3000) i.e. in reverse order.</a:t>
            </a:r>
          </a:p>
          <a:p>
            <a:endParaRPr lang="en-US" sz="2200" dirty="0"/>
          </a:p>
          <a:p>
            <a:r>
              <a:rPr lang="en-US" sz="2200" b="1" u="sng" dirty="0" smtClean="0"/>
              <a:t>THEORY:- </a:t>
            </a:r>
          </a:p>
          <a:p>
            <a:pPr algn="just">
              <a:buNone/>
            </a:pPr>
            <a:r>
              <a:rPr lang="en-US" sz="2200" dirty="0" smtClean="0"/>
              <a:t>1)  Load the DE pair with the destination address.</a:t>
            </a:r>
          </a:p>
          <a:p>
            <a:pPr algn="just">
              <a:buNone/>
            </a:pPr>
            <a:r>
              <a:rPr lang="en-US" sz="2200" dirty="0" smtClean="0"/>
              <a:t> 2)  Load the HL pair with the count of elements in the data block.</a:t>
            </a:r>
          </a:p>
          <a:p>
            <a:pPr algn="just">
              <a:buNone/>
            </a:pPr>
            <a:r>
              <a:rPr lang="en-US" sz="2200" dirty="0" smtClean="0"/>
              <a:t>3)   Load element in the data block.</a:t>
            </a:r>
          </a:p>
          <a:p>
            <a:pPr algn="just">
              <a:buNone/>
            </a:pPr>
            <a:r>
              <a:rPr lang="en-US" sz="2200" dirty="0" smtClean="0"/>
              <a:t>4)   Increment the source address.</a:t>
            </a:r>
          </a:p>
          <a:p>
            <a:pPr algn="just">
              <a:buNone/>
            </a:pPr>
            <a:r>
              <a:rPr lang="en-US" sz="2200" dirty="0" smtClean="0"/>
              <a:t>5) Copy the element to the accumulator and then transfer it to the destination address.</a:t>
            </a:r>
          </a:p>
          <a:p>
            <a:pPr algn="just">
              <a:buNone/>
            </a:pPr>
            <a:r>
              <a:rPr lang="en-US" sz="2200" dirty="0" smtClean="0"/>
              <a:t>6) Decrement destination address (as elements are to be stored in reverse order).</a:t>
            </a:r>
          </a:p>
          <a:p>
            <a:pPr algn="just">
              <a:buNone/>
            </a:pPr>
            <a:r>
              <a:rPr lang="en-US" sz="2200" dirty="0" smtClean="0"/>
              <a:t>7)   Decrement the count.</a:t>
            </a:r>
          </a:p>
          <a:p>
            <a:pPr algn="just">
              <a:buNone/>
            </a:pPr>
            <a:r>
              <a:rPr lang="en-US" sz="2200" dirty="0" smtClean="0"/>
              <a:t>8)   If Count = 0 then go to the next step else go to step 3.</a:t>
            </a:r>
          </a:p>
          <a:p>
            <a:pPr algn="just">
              <a:buNone/>
            </a:pPr>
            <a:r>
              <a:rPr lang="en-US" sz="2200" dirty="0" smtClean="0"/>
              <a:t>9)   Terminate the program.</a:t>
            </a:r>
          </a:p>
          <a:p>
            <a:pPr>
              <a:buNone/>
            </a:pPr>
            <a:endParaRPr lang="en-US" sz="22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6194607"/>
        </p:xfrm>
        <a:graphic>
          <a:graphicData uri="http://schemas.openxmlformats.org/drawingml/2006/table">
            <a:tbl>
              <a:tblPr>
                <a:tableStyleId>{616DA210-FB5B-4158-B5E0-FEB733F419BA}</a:tableStyleId>
              </a:tblPr>
              <a:tblGrid>
                <a:gridCol w="1251690"/>
                <a:gridCol w="1064349"/>
                <a:gridCol w="2095639"/>
                <a:gridCol w="1062955"/>
                <a:gridCol w="3240802"/>
              </a:tblGrid>
              <a:tr h="524790">
                <a:tc>
                  <a:txBody>
                    <a:bodyPr/>
                    <a:lstStyle/>
                    <a:p>
                      <a:pPr algn="ctr">
                        <a:lnSpc>
                          <a:spcPct val="115000"/>
                        </a:lnSpc>
                        <a:spcAft>
                          <a:spcPts val="0"/>
                        </a:spcAft>
                      </a:pPr>
                      <a:r>
                        <a:rPr lang="en-US" sz="1600" dirty="0"/>
                        <a:t>MEMORY</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LABEL</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MNEMONIC</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dirty="0" smtClean="0"/>
                        <a:t>OP-CODE</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COMMENT</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dirty="0"/>
                        <a:t>4200</a:t>
                      </a:r>
                      <a:endParaRPr lang="en-US" sz="1600" dirty="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LXI </a:t>
                      </a:r>
                      <a:r>
                        <a:rPr lang="en-US" sz="1600" dirty="0" smtClean="0"/>
                        <a:t>D,3003</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11</a:t>
                      </a:r>
                      <a:endParaRPr lang="en-US" sz="1600">
                        <a:latin typeface="Calibri"/>
                        <a:ea typeface="Calibri"/>
                        <a:cs typeface="Mangal"/>
                      </a:endParaRPr>
                    </a:p>
                  </a:txBody>
                  <a:tcPr marL="68580" marR="68580" marT="0" marB="0"/>
                </a:tc>
                <a:tc rowSpan="3">
                  <a:txBody>
                    <a:bodyPr/>
                    <a:lstStyle/>
                    <a:p>
                      <a:pPr algn="ctr">
                        <a:lnSpc>
                          <a:spcPct val="115000"/>
                        </a:lnSpc>
                        <a:spcAft>
                          <a:spcPts val="0"/>
                        </a:spcAft>
                      </a:pPr>
                      <a:r>
                        <a:rPr lang="en-US" sz="1600"/>
                        <a:t>Load destination address in DE pair</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dirty="0"/>
                        <a:t>4201</a:t>
                      </a:r>
                      <a:endParaRPr lang="en-US" sz="1600" dirty="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smtClean="0"/>
                        <a:t>03</a:t>
                      </a:r>
                      <a:endParaRPr lang="en-US" sz="16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4202</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smtClean="0">
                          <a:latin typeface="Calibri"/>
                          <a:ea typeface="Calibri"/>
                          <a:cs typeface="Mangal"/>
                        </a:rPr>
                        <a:t>30</a:t>
                      </a:r>
                      <a:endParaRPr lang="en-US" sz="16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4203</a:t>
                      </a:r>
                      <a:endParaRPr lang="en-US" sz="1600">
                        <a:latin typeface="Calibri"/>
                        <a:ea typeface="Calibri"/>
                        <a:cs typeface="Mangal"/>
                      </a:endParaRPr>
                    </a:p>
                  </a:txBody>
                  <a:tcPr marL="68580" marR="68580" marT="0" marB="0"/>
                </a:tc>
                <a:tc>
                  <a:txBody>
                    <a:bodyPr/>
                    <a:lstStyle/>
                    <a:p>
                      <a:pPr>
                        <a:lnSpc>
                          <a:spcPct val="115000"/>
                        </a:lnSpc>
                      </a:pPr>
                      <a:endParaRPr lang="en-US" sz="1600" dirty="0">
                        <a:latin typeface="Calibri"/>
                        <a:ea typeface="Times New Roman"/>
                      </a:endParaRPr>
                    </a:p>
                  </a:txBody>
                  <a:tcPr marL="68580" marR="68580" marT="0" marB="0"/>
                </a:tc>
                <a:tc>
                  <a:txBody>
                    <a:bodyPr/>
                    <a:lstStyle/>
                    <a:p>
                      <a:pPr algn="ctr">
                        <a:lnSpc>
                          <a:spcPct val="115000"/>
                        </a:lnSpc>
                        <a:spcAft>
                          <a:spcPts val="0"/>
                        </a:spcAft>
                      </a:pPr>
                      <a:r>
                        <a:rPr lang="en-US" sz="1600" dirty="0" smtClean="0"/>
                        <a:t>LXI H,2000</a:t>
                      </a:r>
                      <a:endParaRPr lang="en-US" sz="16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1600"/>
                        <a:t>21</a:t>
                      </a:r>
                      <a:endParaRPr lang="en-US" sz="1600">
                        <a:latin typeface="Calibri"/>
                        <a:ea typeface="Calibri"/>
                        <a:cs typeface="Mangal"/>
                      </a:endParaRPr>
                    </a:p>
                  </a:txBody>
                  <a:tcPr marL="68580" marR="68580" marT="0" marB="0"/>
                </a:tc>
                <a:tc rowSpan="3">
                  <a:txBody>
                    <a:bodyPr/>
                    <a:lstStyle/>
                    <a:p>
                      <a:pPr algn="ctr">
                        <a:lnSpc>
                          <a:spcPct val="115000"/>
                        </a:lnSpc>
                        <a:spcAft>
                          <a:spcPts val="0"/>
                        </a:spcAft>
                      </a:pPr>
                      <a:r>
                        <a:rPr lang="en-US" sz="1600" dirty="0"/>
                        <a:t>Load the count in HL pair</a:t>
                      </a: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4204</a:t>
                      </a:r>
                      <a:endParaRPr lang="en-US" sz="1600">
                        <a:latin typeface="Calibri"/>
                        <a:ea typeface="Calibri"/>
                        <a:cs typeface="Mangal"/>
                      </a:endParaRPr>
                    </a:p>
                  </a:txBody>
                  <a:tcPr marL="68580" marR="68580" marT="0" marB="0"/>
                </a:tc>
                <a:tc>
                  <a:txBody>
                    <a:bodyPr/>
                    <a:lstStyle/>
                    <a:p>
                      <a:pPr>
                        <a:lnSpc>
                          <a:spcPct val="115000"/>
                        </a:lnSpc>
                      </a:pPr>
                      <a:endParaRPr lang="en-US" sz="1600" dirty="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a:t>00</a:t>
                      </a:r>
                      <a:endParaRPr lang="en-US" sz="160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4205</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smtClean="0">
                          <a:latin typeface="Calibri"/>
                          <a:ea typeface="Calibri"/>
                          <a:cs typeface="Mangal"/>
                        </a:rPr>
                        <a:t>20</a:t>
                      </a:r>
                      <a:endParaRPr lang="en-US" sz="16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4206</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a:t>MOV C,M</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4E</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Copy the count to register C</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4207</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LOOP</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INX H</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23</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Increment memory</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4208</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MOV A,M</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7E</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Copy element to Accumulator</a:t>
                      </a:r>
                      <a:endParaRPr lang="en-US" sz="1600">
                        <a:latin typeface="Calibri"/>
                        <a:ea typeface="Calibri"/>
                        <a:cs typeface="Mangal"/>
                      </a:endParaRPr>
                    </a:p>
                  </a:txBody>
                  <a:tcPr marL="68580" marR="68580" marT="0" marB="0"/>
                </a:tc>
              </a:tr>
              <a:tr h="524790">
                <a:tc>
                  <a:txBody>
                    <a:bodyPr/>
                    <a:lstStyle/>
                    <a:p>
                      <a:pPr algn="ctr">
                        <a:lnSpc>
                          <a:spcPct val="115000"/>
                        </a:lnSpc>
                        <a:spcAft>
                          <a:spcPts val="0"/>
                        </a:spcAft>
                      </a:pPr>
                      <a:r>
                        <a:rPr lang="en-US" sz="1600"/>
                        <a:t>4209</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STAX D</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dirty="0"/>
                        <a:t>12</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dirty="0"/>
                        <a:t>Store the element to the address in the DE pair</a:t>
                      </a:r>
                      <a:endParaRPr lang="en-US" sz="16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1600"/>
                        <a:t>420A</a:t>
                      </a:r>
                      <a:endParaRPr lang="en-US" sz="1600">
                        <a:latin typeface="Calibri"/>
                        <a:ea typeface="Calibri"/>
                        <a:cs typeface="Mangal"/>
                      </a:endParaRPr>
                    </a:p>
                  </a:txBody>
                  <a:tcPr marL="68580" marR="68580" marT="0" marB="0"/>
                </a:tc>
                <a:tc>
                  <a:txBody>
                    <a:bodyPr/>
                    <a:lstStyle/>
                    <a:p>
                      <a:pPr>
                        <a:lnSpc>
                          <a:spcPct val="115000"/>
                        </a:lnSpc>
                      </a:pPr>
                      <a:endParaRPr lang="en-US" sz="1600" dirty="0">
                        <a:latin typeface="Calibri"/>
                        <a:ea typeface="Times New Roman"/>
                      </a:endParaRPr>
                    </a:p>
                  </a:txBody>
                  <a:tcPr marL="68580" marR="68580" marT="0" marB="0"/>
                </a:tc>
                <a:tc>
                  <a:txBody>
                    <a:bodyPr/>
                    <a:lstStyle/>
                    <a:p>
                      <a:pPr algn="ctr">
                        <a:lnSpc>
                          <a:spcPct val="115000"/>
                        </a:lnSpc>
                        <a:spcAft>
                          <a:spcPts val="0"/>
                        </a:spcAft>
                      </a:pPr>
                      <a:r>
                        <a:rPr lang="en-US" sz="1600" dirty="0" smtClean="0"/>
                        <a:t>DCX </a:t>
                      </a:r>
                      <a:r>
                        <a:rPr lang="en-US" sz="1600" dirty="0"/>
                        <a:t>D</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dirty="0" smtClean="0">
                          <a:latin typeface="Calibri"/>
                          <a:ea typeface="Calibri"/>
                          <a:cs typeface="Mangal"/>
                        </a:rPr>
                        <a:t>1B</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Increment destination address</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420B</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DCR C</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OD</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a:t>Decrement count</a:t>
                      </a:r>
                      <a:endParaRPr lang="en-US" sz="160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420C</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JNZ LOOP</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dirty="0"/>
                        <a:t>C2</a:t>
                      </a:r>
                      <a:endParaRPr lang="en-US" sz="1600" dirty="0">
                        <a:latin typeface="Calibri"/>
                        <a:ea typeface="Calibri"/>
                        <a:cs typeface="Mangal"/>
                      </a:endParaRPr>
                    </a:p>
                  </a:txBody>
                  <a:tcPr marL="68580" marR="68580" marT="0" marB="0"/>
                </a:tc>
                <a:tc rowSpan="3">
                  <a:txBody>
                    <a:bodyPr/>
                    <a:lstStyle/>
                    <a:p>
                      <a:pPr algn="ctr">
                        <a:lnSpc>
                          <a:spcPct val="115000"/>
                        </a:lnSpc>
                        <a:spcAft>
                          <a:spcPts val="0"/>
                        </a:spcAft>
                      </a:pPr>
                      <a:r>
                        <a:rPr lang="en-US" sz="1600" dirty="0"/>
                        <a:t>Jump on non-zero </a:t>
                      </a:r>
                      <a:r>
                        <a:rPr lang="en-US" sz="1600" dirty="0" smtClean="0"/>
                        <a:t>to address 4207</a:t>
                      </a:r>
                      <a:endParaRPr lang="en-US" sz="16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1600"/>
                        <a:t>420D</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a:t>07</a:t>
                      </a:r>
                      <a:endParaRPr lang="en-US" sz="160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a:t>420E</a:t>
                      </a:r>
                      <a:endParaRPr lang="en-US" sz="160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42</a:t>
                      </a:r>
                      <a:endParaRPr lang="en-US" sz="16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1600" dirty="0"/>
                        <a:t>420F</a:t>
                      </a:r>
                      <a:endParaRPr lang="en-US" sz="1600" dirty="0">
                        <a:latin typeface="Calibri"/>
                        <a:ea typeface="Calibri"/>
                        <a:cs typeface="Mangal"/>
                      </a:endParaRPr>
                    </a:p>
                  </a:txBody>
                  <a:tcPr marL="68580" marR="68580" marT="0" marB="0"/>
                </a:tc>
                <a:tc>
                  <a:txBody>
                    <a:bodyPr/>
                    <a:lstStyle/>
                    <a:p>
                      <a:pPr>
                        <a:lnSpc>
                          <a:spcPct val="115000"/>
                        </a:lnSpc>
                      </a:pPr>
                      <a:endParaRPr lang="en-US" sz="1600">
                        <a:latin typeface="Calibri"/>
                        <a:ea typeface="Times New Roman"/>
                      </a:endParaRPr>
                    </a:p>
                  </a:txBody>
                  <a:tcPr marL="68580" marR="68580" marT="0" marB="0"/>
                </a:tc>
                <a:tc>
                  <a:txBody>
                    <a:bodyPr/>
                    <a:lstStyle/>
                    <a:p>
                      <a:pPr algn="ctr">
                        <a:lnSpc>
                          <a:spcPct val="115000"/>
                        </a:lnSpc>
                        <a:spcAft>
                          <a:spcPts val="0"/>
                        </a:spcAft>
                      </a:pPr>
                      <a:r>
                        <a:rPr lang="en-US" sz="1600" dirty="0"/>
                        <a:t>HLT</a:t>
                      </a:r>
                      <a:endParaRPr lang="en-US" sz="1600" dirty="0">
                        <a:latin typeface="Calibri"/>
                        <a:ea typeface="Calibri"/>
                        <a:cs typeface="Mangal"/>
                      </a:endParaRPr>
                    </a:p>
                  </a:txBody>
                  <a:tcPr marL="68580" marR="68580" marT="0" marB="0"/>
                </a:tc>
                <a:tc>
                  <a:txBody>
                    <a:bodyPr/>
                    <a:lstStyle/>
                    <a:p>
                      <a:pPr algn="ctr">
                        <a:lnSpc>
                          <a:spcPct val="115000"/>
                        </a:lnSpc>
                        <a:spcAft>
                          <a:spcPts val="0"/>
                        </a:spcAft>
                      </a:pPr>
                      <a:r>
                        <a:rPr lang="en-US" sz="1600"/>
                        <a:t>76</a:t>
                      </a:r>
                      <a:endParaRPr lang="en-US" sz="1600">
                        <a:latin typeface="Calibri"/>
                        <a:ea typeface="Calibri"/>
                        <a:cs typeface="Mangal"/>
                      </a:endParaRPr>
                    </a:p>
                  </a:txBody>
                  <a:tcPr marL="68580" marR="68580" marT="0" marB="0"/>
                </a:tc>
                <a:tc>
                  <a:txBody>
                    <a:bodyPr/>
                    <a:lstStyle/>
                    <a:p>
                      <a:pPr algn="ctr">
                        <a:lnSpc>
                          <a:spcPct val="115000"/>
                        </a:lnSpc>
                        <a:spcAft>
                          <a:spcPts val="0"/>
                        </a:spcAft>
                      </a:pPr>
                      <a:r>
                        <a:rPr lang="en-US" sz="1600" dirty="0"/>
                        <a:t>Program ends</a:t>
                      </a:r>
                      <a:endParaRPr lang="en-US" sz="1600" dirty="0">
                        <a:latin typeface="Calibri"/>
                        <a:ea typeface="Calibri"/>
                        <a:cs typeface="Mangal"/>
                      </a:endParaRPr>
                    </a:p>
                  </a:txBody>
                  <a:tcPr marL="68580" marR="68580" marT="0" marB="0"/>
                </a:tc>
              </a:tr>
            </a:tbl>
          </a:graphicData>
        </a:graphic>
      </p:graphicFrame>
      <p:sp>
        <p:nvSpPr>
          <p:cNvPr id="4" name="TextBox 3"/>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2000    :           04 (stores count of numbers)</a:t>
            </a:r>
          </a:p>
          <a:p>
            <a:pPr>
              <a:buNone/>
            </a:pPr>
            <a:r>
              <a:rPr lang="pt-BR" sz="2200" dirty="0" smtClean="0"/>
              <a:t>                        2001    :           06</a:t>
            </a:r>
          </a:p>
          <a:p>
            <a:pPr>
              <a:buNone/>
            </a:pPr>
            <a:r>
              <a:rPr lang="pt-BR" sz="2200" dirty="0" smtClean="0"/>
              <a:t>                        2002    :           07</a:t>
            </a:r>
          </a:p>
          <a:p>
            <a:pPr>
              <a:buNone/>
            </a:pPr>
            <a:r>
              <a:rPr lang="pt-BR" sz="2200" dirty="0" smtClean="0"/>
              <a:t>                        2003    :           12</a:t>
            </a:r>
          </a:p>
          <a:p>
            <a:pPr>
              <a:buNone/>
            </a:pPr>
            <a:r>
              <a:rPr lang="pt-BR" sz="2200" dirty="0" smtClean="0"/>
              <a:t>                        2004    :           03</a:t>
            </a:r>
          </a:p>
          <a:p>
            <a:pPr>
              <a:buNone/>
            </a:pPr>
            <a:endParaRPr lang="pt-BR" sz="2200" dirty="0" smtClean="0"/>
          </a:p>
          <a:p>
            <a:pPr>
              <a:buNone/>
            </a:pPr>
            <a:r>
              <a:rPr lang="pt-BR" sz="2200" dirty="0" smtClean="0"/>
              <a:t>Output at:-    3003    :           06</a:t>
            </a:r>
          </a:p>
          <a:p>
            <a:pPr>
              <a:buNone/>
            </a:pPr>
            <a:r>
              <a:rPr lang="pt-BR" sz="2200" dirty="0" smtClean="0"/>
              <a:t>                        3002    :           07</a:t>
            </a:r>
          </a:p>
          <a:p>
            <a:pPr>
              <a:buNone/>
            </a:pPr>
            <a:r>
              <a:rPr lang="pt-BR" sz="2200" dirty="0" smtClean="0"/>
              <a:t>                        3001    :           12</a:t>
            </a:r>
          </a:p>
          <a:p>
            <a:pPr>
              <a:buNone/>
            </a:pPr>
            <a:r>
              <a:rPr lang="pt-BR" sz="2200" dirty="0" smtClean="0"/>
              <a:t>                        3000    :           03</a:t>
            </a:r>
          </a:p>
          <a:p>
            <a:pPr>
              <a:buNone/>
            </a:pPr>
            <a:endParaRPr lang="en-US" sz="2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20</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800" b="1" u="sng" dirty="0" smtClean="0"/>
          </a:p>
          <a:p>
            <a:pPr algn="just"/>
            <a:r>
              <a:rPr lang="en-US" sz="2200" b="1" u="sng" dirty="0" smtClean="0"/>
              <a:t>AIM:- </a:t>
            </a:r>
            <a:r>
              <a:rPr lang="en-US" sz="2200" dirty="0" smtClean="0"/>
              <a:t>Write a program to sort given 'n' numbers in ascending order.</a:t>
            </a:r>
          </a:p>
          <a:p>
            <a:pPr algn="just">
              <a:buNone/>
            </a:pPr>
            <a:endParaRPr lang="en-US" sz="800" dirty="0" smtClean="0"/>
          </a:p>
          <a:p>
            <a:pPr algn="just">
              <a:buNone/>
            </a:pPr>
            <a:endParaRPr lang="en-US" sz="800" dirty="0" smtClean="0"/>
          </a:p>
          <a:p>
            <a:pPr algn="just">
              <a:buNone/>
            </a:pPr>
            <a:endParaRPr lang="en-US" sz="800" dirty="0" smtClean="0"/>
          </a:p>
          <a:p>
            <a:r>
              <a:rPr lang="en-US" sz="2200" b="1" u="sng" dirty="0" smtClean="0"/>
              <a:t>THEORY:- </a:t>
            </a:r>
          </a:p>
          <a:p>
            <a:pPr>
              <a:buNone/>
            </a:pPr>
            <a:r>
              <a:rPr lang="en-US" sz="2200" dirty="0" smtClean="0"/>
              <a:t>1)      Initialize HL pair as memory pointer.</a:t>
            </a:r>
          </a:p>
          <a:p>
            <a:pPr>
              <a:buNone/>
            </a:pPr>
            <a:r>
              <a:rPr lang="en-US" sz="2200" dirty="0" smtClean="0"/>
              <a:t>2)      Get the count at 4200 in to C register.</a:t>
            </a:r>
          </a:p>
          <a:p>
            <a:pPr>
              <a:buNone/>
            </a:pPr>
            <a:r>
              <a:rPr lang="en-US" sz="2200" dirty="0" smtClean="0"/>
              <a:t>3)      Copy it in D register.</a:t>
            </a:r>
          </a:p>
          <a:p>
            <a:pPr>
              <a:buNone/>
            </a:pPr>
            <a:r>
              <a:rPr lang="en-US" sz="2200" dirty="0" smtClean="0"/>
              <a:t>4)      Get the first vale in Accumulator.</a:t>
            </a:r>
          </a:p>
          <a:p>
            <a:pPr>
              <a:buNone/>
            </a:pPr>
            <a:r>
              <a:rPr lang="en-US" sz="2200" dirty="0" smtClean="0"/>
              <a:t>5)      Compare it with the value at next location.</a:t>
            </a:r>
          </a:p>
          <a:p>
            <a:pPr>
              <a:buNone/>
            </a:pPr>
            <a:r>
              <a:rPr lang="en-US" sz="2200" dirty="0" smtClean="0"/>
              <a:t>6)      If they are out of order, exchange the contents of accumulator    and memory.</a:t>
            </a:r>
          </a:p>
          <a:p>
            <a:pPr>
              <a:buNone/>
            </a:pPr>
            <a:r>
              <a:rPr lang="en-US" sz="2200" dirty="0" smtClean="0"/>
              <a:t>7)      Decrement D register’s content by 1.</a:t>
            </a:r>
          </a:p>
          <a:p>
            <a:pPr>
              <a:buNone/>
            </a:pPr>
            <a:r>
              <a:rPr lang="en-US" sz="2200" dirty="0" smtClean="0"/>
              <a:t>8)      Repeat steps 5 and 7 till the value in D register become zero.</a:t>
            </a:r>
          </a:p>
          <a:p>
            <a:pPr>
              <a:buNone/>
            </a:pPr>
            <a:r>
              <a:rPr lang="en-US" sz="2200" dirty="0" smtClean="0"/>
              <a:t>9)    Decrement C register’s content by 1.</a:t>
            </a:r>
          </a:p>
          <a:p>
            <a:pPr>
              <a:buNone/>
            </a:pPr>
            <a:r>
              <a:rPr lang="en-US" sz="2200" dirty="0" smtClean="0"/>
              <a:t>10)  Repeat steps 3 to 9 till the value in C register becomes zero.</a:t>
            </a:r>
          </a:p>
          <a:p>
            <a:pPr>
              <a:buNone/>
            </a:pPr>
            <a:r>
              <a:rPr lang="en-US" sz="2200" dirty="0" smtClean="0"/>
              <a:t>11)  Terminate the program.</a:t>
            </a:r>
          </a:p>
          <a:p>
            <a:pPr>
              <a:buNone/>
            </a:pPr>
            <a:endParaRPr lang="en-US" sz="2200" dirty="0" smtClean="0"/>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576" y="623872"/>
          <a:ext cx="8715436" cy="5881717"/>
        </p:xfrm>
        <a:graphic>
          <a:graphicData uri="http://schemas.openxmlformats.org/drawingml/2006/table">
            <a:tbl>
              <a:tblPr>
                <a:tableStyleId>{616DA210-FB5B-4158-B5E0-FEB733F419BA}</a:tableStyleId>
              </a:tblPr>
              <a:tblGrid>
                <a:gridCol w="1240511"/>
                <a:gridCol w="1054843"/>
                <a:gridCol w="2076926"/>
                <a:gridCol w="1131294"/>
                <a:gridCol w="3211862"/>
              </a:tblGrid>
              <a:tr h="286361">
                <a:tc>
                  <a:txBody>
                    <a:bodyPr/>
                    <a:lstStyle/>
                    <a:p>
                      <a:pPr algn="ctr">
                        <a:lnSpc>
                          <a:spcPts val="1615"/>
                        </a:lnSpc>
                        <a:spcAft>
                          <a:spcPts val="0"/>
                        </a:spcAft>
                      </a:pPr>
                      <a:r>
                        <a:rPr lang="en-US" sz="1200" dirty="0"/>
                        <a:t>MEMORY</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LABEL</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MNEMONIC</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smtClean="0"/>
                        <a:t>OP-CODE</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COMMENT</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4400</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LXI H,4200</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21</a:t>
                      </a:r>
                      <a:endParaRPr lang="en-US" sz="1200" dirty="0">
                        <a:latin typeface="Calibri"/>
                        <a:ea typeface="Calibri"/>
                        <a:cs typeface="Mangal"/>
                      </a:endParaRPr>
                    </a:p>
                  </a:txBody>
                  <a:tcPr marL="39189" marR="39189" marT="0" marB="0"/>
                </a:tc>
                <a:tc rowSpan="3">
                  <a:txBody>
                    <a:bodyPr/>
                    <a:lstStyle/>
                    <a:p>
                      <a:pPr algn="ctr">
                        <a:lnSpc>
                          <a:spcPts val="1615"/>
                        </a:lnSpc>
                        <a:spcAft>
                          <a:spcPts val="0"/>
                        </a:spcAft>
                      </a:pPr>
                      <a:endParaRPr lang="en-US" sz="1200" dirty="0"/>
                    </a:p>
                    <a:p>
                      <a:pPr algn="ctr">
                        <a:lnSpc>
                          <a:spcPts val="1615"/>
                        </a:lnSpc>
                        <a:spcAft>
                          <a:spcPts val="0"/>
                        </a:spcAft>
                      </a:pPr>
                      <a:r>
                        <a:rPr lang="en-US" sz="1200" dirty="0"/>
                        <a:t>Load the array size to the HL pair</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4401</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00</a:t>
                      </a:r>
                      <a:endParaRPr lang="en-US" sz="1200" dirty="0">
                        <a:latin typeface="Calibri"/>
                        <a:ea typeface="Calibri"/>
                        <a:cs typeface="Mangal"/>
                      </a:endParaRPr>
                    </a:p>
                  </a:txBody>
                  <a:tcPr marL="39189" marR="39189" marT="0" marB="0"/>
                </a:tc>
                <a:tc vMerge="1">
                  <a:txBody>
                    <a:bodyPr/>
                    <a:lstStyle/>
                    <a:p>
                      <a:endParaRPr lang="en-US"/>
                    </a:p>
                  </a:txBody>
                  <a:tcPr/>
                </a:tc>
              </a:tr>
              <a:tr h="263331">
                <a:tc>
                  <a:txBody>
                    <a:bodyPr/>
                    <a:lstStyle/>
                    <a:p>
                      <a:pPr algn="ctr">
                        <a:lnSpc>
                          <a:spcPts val="1615"/>
                        </a:lnSpc>
                        <a:spcAft>
                          <a:spcPts val="0"/>
                        </a:spcAft>
                      </a:pPr>
                      <a:r>
                        <a:rPr lang="en-US" sz="1200" dirty="0"/>
                        <a:t>4402</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42</a:t>
                      </a:r>
                      <a:endParaRPr lang="en-US" sz="1200" dirty="0">
                        <a:latin typeface="Calibri"/>
                        <a:ea typeface="Calibri"/>
                        <a:cs typeface="Mangal"/>
                      </a:endParaRPr>
                    </a:p>
                  </a:txBody>
                  <a:tcPr marL="39189" marR="39189" marT="0" marB="0"/>
                </a:tc>
                <a:tc vMerge="1">
                  <a:txBody>
                    <a:bodyPr/>
                    <a:lstStyle/>
                    <a:p>
                      <a:endParaRPr lang="en-US"/>
                    </a:p>
                  </a:txBody>
                  <a:tcPr/>
                </a:tc>
              </a:tr>
              <a:tr h="263331">
                <a:tc>
                  <a:txBody>
                    <a:bodyPr/>
                    <a:lstStyle/>
                    <a:p>
                      <a:pPr algn="ctr">
                        <a:lnSpc>
                          <a:spcPts val="1615"/>
                        </a:lnSpc>
                        <a:spcAft>
                          <a:spcPts val="0"/>
                        </a:spcAft>
                      </a:pPr>
                      <a:r>
                        <a:rPr lang="en-US" sz="1200" dirty="0"/>
                        <a:t>4403</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MOV C,M</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4E</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Copy the array size to C register</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4404</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DCR C</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0D</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Decrement C by 1</a:t>
                      </a:r>
                      <a:endParaRPr lang="en-US" sz="1200" dirty="0">
                        <a:latin typeface="Calibri"/>
                        <a:ea typeface="Calibri"/>
                        <a:cs typeface="Mangal"/>
                      </a:endParaRPr>
                    </a:p>
                  </a:txBody>
                  <a:tcPr marL="39189" marR="39189" marT="0" marB="0"/>
                </a:tc>
              </a:tr>
              <a:tr h="254426">
                <a:tc>
                  <a:txBody>
                    <a:bodyPr/>
                    <a:lstStyle/>
                    <a:p>
                      <a:pPr algn="ctr">
                        <a:lnSpc>
                          <a:spcPts val="1615"/>
                        </a:lnSpc>
                        <a:spcAft>
                          <a:spcPts val="0"/>
                        </a:spcAft>
                      </a:pPr>
                      <a:r>
                        <a:rPr lang="en-US" sz="1200" dirty="0"/>
                        <a:t>4405</a:t>
                      </a:r>
                      <a:endParaRPr lang="en-US" sz="1200" dirty="0">
                        <a:latin typeface="Calibri"/>
                        <a:ea typeface="Calibri"/>
                        <a:cs typeface="Mangal"/>
                      </a:endParaRPr>
                    </a:p>
                  </a:txBody>
                  <a:tcPr marL="39189" marR="39189" marT="0" marB="0"/>
                </a:tc>
                <a:tc>
                  <a:txBody>
                    <a:bodyPr/>
                    <a:lstStyle/>
                    <a:p>
                      <a:pPr>
                        <a:lnSpc>
                          <a:spcPts val="1615"/>
                        </a:lnSpc>
                        <a:spcAft>
                          <a:spcPts val="0"/>
                        </a:spcAft>
                      </a:pPr>
                      <a:r>
                        <a:rPr lang="en-US" sz="1200" dirty="0" smtClean="0"/>
                        <a:t>        REPEAT</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MOV D,C</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51</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Copy content of C to D register</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4406</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LXI H,4201</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21</a:t>
                      </a:r>
                      <a:endParaRPr lang="en-US" sz="1200" dirty="0">
                        <a:latin typeface="Calibri"/>
                        <a:ea typeface="Calibri"/>
                        <a:cs typeface="Mangal"/>
                      </a:endParaRPr>
                    </a:p>
                  </a:txBody>
                  <a:tcPr marL="39189" marR="39189" marT="0" marB="0"/>
                </a:tc>
                <a:tc rowSpan="3">
                  <a:txBody>
                    <a:bodyPr/>
                    <a:lstStyle/>
                    <a:p>
                      <a:pPr algn="ctr">
                        <a:lnSpc>
                          <a:spcPts val="1615"/>
                        </a:lnSpc>
                        <a:spcAft>
                          <a:spcPts val="0"/>
                        </a:spcAft>
                      </a:pPr>
                      <a:endParaRPr lang="en-US" sz="1200" dirty="0"/>
                    </a:p>
                    <a:p>
                      <a:pPr algn="ctr">
                        <a:lnSpc>
                          <a:spcPts val="1615"/>
                        </a:lnSpc>
                        <a:spcAft>
                          <a:spcPts val="0"/>
                        </a:spcAft>
                      </a:pPr>
                      <a:r>
                        <a:rPr lang="en-US" sz="1200" dirty="0"/>
                        <a:t>Load the first data to the HL pair</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4407</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01</a:t>
                      </a:r>
                      <a:endParaRPr lang="en-US" sz="1200" dirty="0">
                        <a:latin typeface="Calibri"/>
                        <a:ea typeface="Calibri"/>
                        <a:cs typeface="Mangal"/>
                      </a:endParaRPr>
                    </a:p>
                  </a:txBody>
                  <a:tcPr marL="39189" marR="39189" marT="0" marB="0"/>
                </a:tc>
                <a:tc vMerge="1">
                  <a:txBody>
                    <a:bodyPr/>
                    <a:lstStyle/>
                    <a:p>
                      <a:endParaRPr lang="en-US"/>
                    </a:p>
                  </a:txBody>
                  <a:tcPr/>
                </a:tc>
              </a:tr>
              <a:tr h="263331">
                <a:tc>
                  <a:txBody>
                    <a:bodyPr/>
                    <a:lstStyle/>
                    <a:p>
                      <a:pPr algn="ctr">
                        <a:lnSpc>
                          <a:spcPts val="1615"/>
                        </a:lnSpc>
                        <a:spcAft>
                          <a:spcPts val="0"/>
                        </a:spcAft>
                      </a:pPr>
                      <a:r>
                        <a:rPr lang="en-US" sz="1200" dirty="0"/>
                        <a:t>4408</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42</a:t>
                      </a:r>
                      <a:endParaRPr lang="en-US" sz="1200" dirty="0">
                        <a:latin typeface="Calibri"/>
                        <a:ea typeface="Calibri"/>
                        <a:cs typeface="Mangal"/>
                      </a:endParaRPr>
                    </a:p>
                  </a:txBody>
                  <a:tcPr marL="39189" marR="39189" marT="0" marB="0"/>
                </a:tc>
                <a:tc vMerge="1">
                  <a:txBody>
                    <a:bodyPr/>
                    <a:lstStyle/>
                    <a:p>
                      <a:endParaRPr lang="en-US"/>
                    </a:p>
                  </a:txBody>
                  <a:tcPr/>
                </a:tc>
              </a:tr>
              <a:tr h="254426">
                <a:tc>
                  <a:txBody>
                    <a:bodyPr/>
                    <a:lstStyle/>
                    <a:p>
                      <a:pPr algn="ctr">
                        <a:lnSpc>
                          <a:spcPts val="1615"/>
                        </a:lnSpc>
                        <a:spcAft>
                          <a:spcPts val="0"/>
                        </a:spcAft>
                      </a:pPr>
                      <a:r>
                        <a:rPr lang="en-US" sz="1200" dirty="0"/>
                        <a:t>4409</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LOOP</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MOV A,M</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7E</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Copy the data to the accumulator</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440A</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INX H</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23</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Increment memory by 1</a:t>
                      </a:r>
                      <a:endParaRPr lang="en-US" sz="1200" dirty="0">
                        <a:latin typeface="Calibri"/>
                        <a:ea typeface="Calibri"/>
                        <a:cs typeface="Mangal"/>
                      </a:endParaRPr>
                    </a:p>
                  </a:txBody>
                  <a:tcPr marL="39189" marR="39189" marT="0" marB="0"/>
                </a:tc>
              </a:tr>
              <a:tr h="286361">
                <a:tc>
                  <a:txBody>
                    <a:bodyPr/>
                    <a:lstStyle/>
                    <a:p>
                      <a:pPr algn="ctr">
                        <a:lnSpc>
                          <a:spcPts val="1615"/>
                        </a:lnSpc>
                        <a:spcAft>
                          <a:spcPts val="0"/>
                        </a:spcAft>
                      </a:pPr>
                      <a:r>
                        <a:rPr lang="en-US" sz="1200" dirty="0"/>
                        <a:t>440B</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CMP M</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BE</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Compare accumulator and memory content</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440C</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JC SKIP</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DA</a:t>
                      </a:r>
                      <a:endParaRPr lang="en-US" sz="1200" dirty="0">
                        <a:latin typeface="Calibri"/>
                        <a:ea typeface="Calibri"/>
                        <a:cs typeface="Mangal"/>
                      </a:endParaRPr>
                    </a:p>
                  </a:txBody>
                  <a:tcPr marL="39189" marR="39189" marT="0" marB="0"/>
                </a:tc>
                <a:tc rowSpan="3">
                  <a:txBody>
                    <a:bodyPr/>
                    <a:lstStyle/>
                    <a:p>
                      <a:pPr algn="ctr">
                        <a:lnSpc>
                          <a:spcPts val="1615"/>
                        </a:lnSpc>
                        <a:spcAft>
                          <a:spcPts val="0"/>
                        </a:spcAft>
                      </a:pPr>
                      <a:endParaRPr lang="en-US" sz="1200" dirty="0"/>
                    </a:p>
                    <a:p>
                      <a:pPr algn="ctr">
                        <a:lnSpc>
                          <a:spcPts val="1615"/>
                        </a:lnSpc>
                        <a:spcAft>
                          <a:spcPts val="0"/>
                        </a:spcAft>
                      </a:pPr>
                      <a:r>
                        <a:rPr lang="en-US" sz="1200" dirty="0"/>
                        <a:t>Jump on carry to the </a:t>
                      </a:r>
                      <a:r>
                        <a:rPr lang="en-US" sz="1200" dirty="0" smtClean="0"/>
                        <a:t>address</a:t>
                      </a:r>
                      <a:r>
                        <a:rPr lang="en-US" sz="1200" baseline="0" dirty="0" smtClean="0"/>
                        <a:t> 4414</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440D</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14</a:t>
                      </a:r>
                      <a:endParaRPr lang="en-US" sz="1200" dirty="0">
                        <a:latin typeface="Calibri"/>
                        <a:ea typeface="Calibri"/>
                        <a:cs typeface="Mangal"/>
                      </a:endParaRPr>
                    </a:p>
                  </a:txBody>
                  <a:tcPr marL="39189" marR="39189" marT="0" marB="0"/>
                </a:tc>
                <a:tc vMerge="1">
                  <a:txBody>
                    <a:bodyPr/>
                    <a:lstStyle/>
                    <a:p>
                      <a:endParaRPr lang="en-US"/>
                    </a:p>
                  </a:txBody>
                  <a:tcPr/>
                </a:tc>
              </a:tr>
              <a:tr h="263331">
                <a:tc>
                  <a:txBody>
                    <a:bodyPr/>
                    <a:lstStyle/>
                    <a:p>
                      <a:pPr algn="ctr">
                        <a:lnSpc>
                          <a:spcPts val="1615"/>
                        </a:lnSpc>
                        <a:spcAft>
                          <a:spcPts val="0"/>
                        </a:spcAft>
                      </a:pPr>
                      <a:r>
                        <a:rPr lang="en-US" sz="1200" dirty="0"/>
                        <a:t>440E</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44</a:t>
                      </a:r>
                      <a:endParaRPr lang="en-US" sz="1200" dirty="0">
                        <a:latin typeface="Calibri"/>
                        <a:ea typeface="Calibri"/>
                        <a:cs typeface="Mangal"/>
                      </a:endParaRPr>
                    </a:p>
                  </a:txBody>
                  <a:tcPr marL="39189" marR="39189" marT="0" marB="0"/>
                </a:tc>
                <a:tc vMerge="1">
                  <a:txBody>
                    <a:bodyPr/>
                    <a:lstStyle/>
                    <a:p>
                      <a:endParaRPr lang="en-US"/>
                    </a:p>
                  </a:txBody>
                  <a:tcPr/>
                </a:tc>
              </a:tr>
              <a:tr h="286361">
                <a:tc>
                  <a:txBody>
                    <a:bodyPr/>
                    <a:lstStyle/>
                    <a:p>
                      <a:pPr algn="ctr">
                        <a:lnSpc>
                          <a:spcPts val="1615"/>
                        </a:lnSpc>
                        <a:spcAft>
                          <a:spcPts val="0"/>
                        </a:spcAft>
                      </a:pPr>
                      <a:r>
                        <a:rPr lang="en-US" sz="1200" dirty="0"/>
                        <a:t>440F</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MOV B,M</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46</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Copy memory content to B register</a:t>
                      </a:r>
                      <a:endParaRPr lang="en-US" sz="1200" dirty="0">
                        <a:latin typeface="Calibri"/>
                        <a:ea typeface="Calibri"/>
                        <a:cs typeface="Mangal"/>
                      </a:endParaRPr>
                    </a:p>
                  </a:txBody>
                  <a:tcPr marL="39189" marR="39189" marT="0" marB="0"/>
                </a:tc>
              </a:tr>
              <a:tr h="286361">
                <a:tc>
                  <a:txBody>
                    <a:bodyPr/>
                    <a:lstStyle/>
                    <a:p>
                      <a:pPr algn="ctr">
                        <a:lnSpc>
                          <a:spcPts val="1615"/>
                        </a:lnSpc>
                        <a:spcAft>
                          <a:spcPts val="0"/>
                        </a:spcAft>
                      </a:pPr>
                      <a:r>
                        <a:rPr lang="en-US" sz="1200" dirty="0"/>
                        <a:t>4410</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MOV M,A</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77</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Copy accumulator content to memory</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4411</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DCX H</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2B</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Decrement memory by 1</a:t>
                      </a:r>
                      <a:endParaRPr lang="en-US" sz="1200" dirty="0">
                        <a:latin typeface="Calibri"/>
                        <a:ea typeface="Calibri"/>
                        <a:cs typeface="Mangal"/>
                      </a:endParaRPr>
                    </a:p>
                  </a:txBody>
                  <a:tcPr marL="39189" marR="39189" marT="0" marB="0"/>
                </a:tc>
              </a:tr>
              <a:tr h="286361">
                <a:tc>
                  <a:txBody>
                    <a:bodyPr/>
                    <a:lstStyle/>
                    <a:p>
                      <a:pPr algn="ctr">
                        <a:lnSpc>
                          <a:spcPts val="1615"/>
                        </a:lnSpc>
                        <a:spcAft>
                          <a:spcPts val="0"/>
                        </a:spcAft>
                      </a:pPr>
                      <a:r>
                        <a:rPr lang="en-US" sz="1200" dirty="0"/>
                        <a:t>4412</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MOV M,B</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70</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Copy B register’s content to memory</a:t>
                      </a:r>
                      <a:endParaRPr lang="en-US" sz="1200" dirty="0">
                        <a:latin typeface="Calibri"/>
                        <a:ea typeface="Calibri"/>
                        <a:cs typeface="Mangal"/>
                      </a:endParaRPr>
                    </a:p>
                  </a:txBody>
                  <a:tcPr marL="39189" marR="39189" marT="0" marB="0"/>
                </a:tc>
              </a:tr>
              <a:tr h="263331">
                <a:tc>
                  <a:txBody>
                    <a:bodyPr/>
                    <a:lstStyle/>
                    <a:p>
                      <a:pPr algn="ctr">
                        <a:lnSpc>
                          <a:spcPts val="1615"/>
                        </a:lnSpc>
                        <a:spcAft>
                          <a:spcPts val="0"/>
                        </a:spcAft>
                      </a:pPr>
                      <a:r>
                        <a:rPr lang="en-US" sz="1200" dirty="0"/>
                        <a:t>4413</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INX H</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23</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Increment memory by 1</a:t>
                      </a:r>
                      <a:endParaRPr lang="en-US" sz="1200" dirty="0">
                        <a:latin typeface="Calibri"/>
                        <a:ea typeface="Calibri"/>
                        <a:cs typeface="Mangal"/>
                      </a:endParaRPr>
                    </a:p>
                  </a:txBody>
                  <a:tcPr marL="39189" marR="39189" marT="0" marB="0"/>
                </a:tc>
              </a:tr>
              <a:tr h="254426">
                <a:tc>
                  <a:txBody>
                    <a:bodyPr/>
                    <a:lstStyle/>
                    <a:p>
                      <a:pPr algn="ctr">
                        <a:lnSpc>
                          <a:spcPts val="1615"/>
                        </a:lnSpc>
                        <a:spcAft>
                          <a:spcPts val="0"/>
                        </a:spcAft>
                      </a:pPr>
                      <a:r>
                        <a:rPr lang="en-US" sz="1200" dirty="0"/>
                        <a:t>4414</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SKIP</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DCR D</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15</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Decrement D by 1</a:t>
                      </a:r>
                      <a:endParaRPr lang="en-US" sz="1200" dirty="0">
                        <a:latin typeface="Calibri"/>
                        <a:ea typeface="Calibri"/>
                        <a:cs typeface="Mangal"/>
                      </a:endParaRPr>
                    </a:p>
                  </a:txBody>
                  <a:tcPr marL="39189" marR="39189" marT="0" marB="0"/>
                </a:tc>
              </a:tr>
            </a:tbl>
          </a:graphicData>
        </a:graphic>
      </p:graphicFrame>
      <p:sp>
        <p:nvSpPr>
          <p:cNvPr id="7" name="TextBox 6"/>
          <p:cNvSpPr txBox="1"/>
          <p:nvPr/>
        </p:nvSpPr>
        <p:spPr>
          <a:xfrm>
            <a:off x="3486144" y="171432"/>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576" y="261920"/>
          <a:ext cx="8715436" cy="2044448"/>
        </p:xfrm>
        <a:graphic>
          <a:graphicData uri="http://schemas.openxmlformats.org/drawingml/2006/table">
            <a:tbl>
              <a:tblPr>
                <a:tableStyleId>{616DA210-FB5B-4158-B5E0-FEB733F419BA}</a:tableStyleId>
              </a:tblPr>
              <a:tblGrid>
                <a:gridCol w="1240511"/>
                <a:gridCol w="1054843"/>
                <a:gridCol w="2076926"/>
                <a:gridCol w="1131294"/>
                <a:gridCol w="3211862"/>
              </a:tblGrid>
              <a:tr h="255556">
                <a:tc>
                  <a:txBody>
                    <a:bodyPr/>
                    <a:lstStyle/>
                    <a:p>
                      <a:pPr algn="ctr">
                        <a:lnSpc>
                          <a:spcPts val="1615"/>
                        </a:lnSpc>
                        <a:spcAft>
                          <a:spcPts val="0"/>
                        </a:spcAft>
                      </a:pPr>
                      <a:r>
                        <a:rPr lang="en-US" sz="1200" dirty="0"/>
                        <a:t>4415</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JNZ LOOP</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C2</a:t>
                      </a:r>
                      <a:endParaRPr lang="en-US" sz="1200" dirty="0">
                        <a:latin typeface="Calibri"/>
                        <a:ea typeface="Calibri"/>
                        <a:cs typeface="Mangal"/>
                      </a:endParaRPr>
                    </a:p>
                  </a:txBody>
                  <a:tcPr marL="39189" marR="39189" marT="0" marB="0"/>
                </a:tc>
                <a:tc rowSpan="3">
                  <a:txBody>
                    <a:bodyPr/>
                    <a:lstStyle/>
                    <a:p>
                      <a:pPr algn="ctr">
                        <a:lnSpc>
                          <a:spcPts val="1615"/>
                        </a:lnSpc>
                        <a:spcAft>
                          <a:spcPts val="0"/>
                        </a:spcAft>
                      </a:pPr>
                      <a:endParaRPr lang="en-US" sz="1200" dirty="0" smtClean="0"/>
                    </a:p>
                    <a:p>
                      <a:pPr algn="ctr">
                        <a:lnSpc>
                          <a:spcPts val="1615"/>
                        </a:lnSpc>
                        <a:spcAft>
                          <a:spcPts val="0"/>
                        </a:spcAft>
                      </a:pPr>
                      <a:r>
                        <a:rPr lang="en-US" sz="1200" dirty="0" smtClean="0"/>
                        <a:t>Jump </a:t>
                      </a:r>
                      <a:r>
                        <a:rPr lang="en-US" sz="1200" dirty="0"/>
                        <a:t>on non-zero to the </a:t>
                      </a:r>
                      <a:r>
                        <a:rPr lang="en-US" sz="1200" dirty="0" smtClean="0"/>
                        <a:t>address 4409</a:t>
                      </a:r>
                      <a:endParaRPr lang="en-US" sz="1200" dirty="0">
                        <a:latin typeface="Calibri"/>
                        <a:ea typeface="Calibri"/>
                        <a:cs typeface="Mangal"/>
                      </a:endParaRPr>
                    </a:p>
                  </a:txBody>
                  <a:tcPr marL="39189" marR="39189" marT="0" marB="0"/>
                </a:tc>
              </a:tr>
              <a:tr h="255556">
                <a:tc>
                  <a:txBody>
                    <a:bodyPr/>
                    <a:lstStyle/>
                    <a:p>
                      <a:pPr algn="ctr">
                        <a:lnSpc>
                          <a:spcPts val="1615"/>
                        </a:lnSpc>
                        <a:spcAft>
                          <a:spcPts val="0"/>
                        </a:spcAft>
                      </a:pPr>
                      <a:r>
                        <a:rPr lang="en-US" sz="1200" dirty="0"/>
                        <a:t>4416</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09</a:t>
                      </a:r>
                      <a:endParaRPr lang="en-US" sz="1200" dirty="0">
                        <a:latin typeface="Calibri"/>
                        <a:ea typeface="Calibri"/>
                        <a:cs typeface="Mangal"/>
                      </a:endParaRPr>
                    </a:p>
                  </a:txBody>
                  <a:tcPr marL="39189" marR="39189" marT="0" marB="0"/>
                </a:tc>
                <a:tc vMerge="1">
                  <a:txBody>
                    <a:bodyPr/>
                    <a:lstStyle/>
                    <a:p>
                      <a:endParaRPr lang="en-US"/>
                    </a:p>
                  </a:txBody>
                  <a:tcPr/>
                </a:tc>
              </a:tr>
              <a:tr h="255556">
                <a:tc>
                  <a:txBody>
                    <a:bodyPr/>
                    <a:lstStyle/>
                    <a:p>
                      <a:pPr algn="ctr">
                        <a:lnSpc>
                          <a:spcPts val="1615"/>
                        </a:lnSpc>
                        <a:spcAft>
                          <a:spcPts val="0"/>
                        </a:spcAft>
                      </a:pPr>
                      <a:r>
                        <a:rPr lang="en-US" sz="1200" dirty="0"/>
                        <a:t>4417</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44</a:t>
                      </a:r>
                      <a:endParaRPr lang="en-US" sz="1200" dirty="0">
                        <a:latin typeface="Calibri"/>
                        <a:ea typeface="Calibri"/>
                        <a:cs typeface="Mangal"/>
                      </a:endParaRPr>
                    </a:p>
                  </a:txBody>
                  <a:tcPr marL="39189" marR="39189" marT="0" marB="0"/>
                </a:tc>
                <a:tc vMerge="1">
                  <a:txBody>
                    <a:bodyPr/>
                    <a:lstStyle/>
                    <a:p>
                      <a:endParaRPr lang="en-US"/>
                    </a:p>
                  </a:txBody>
                  <a:tcPr/>
                </a:tc>
              </a:tr>
              <a:tr h="255556">
                <a:tc>
                  <a:txBody>
                    <a:bodyPr/>
                    <a:lstStyle/>
                    <a:p>
                      <a:pPr algn="ctr">
                        <a:lnSpc>
                          <a:spcPts val="1615"/>
                        </a:lnSpc>
                        <a:spcAft>
                          <a:spcPts val="0"/>
                        </a:spcAft>
                      </a:pPr>
                      <a:r>
                        <a:rPr lang="en-US" sz="1200" dirty="0"/>
                        <a:t>4418</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DCR C</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0D</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Decrement C by 1</a:t>
                      </a:r>
                      <a:endParaRPr lang="en-US" sz="1200" dirty="0">
                        <a:latin typeface="Calibri"/>
                        <a:ea typeface="Calibri"/>
                        <a:cs typeface="Mangal"/>
                      </a:endParaRPr>
                    </a:p>
                  </a:txBody>
                  <a:tcPr marL="39189" marR="39189" marT="0" marB="0"/>
                </a:tc>
              </a:tr>
              <a:tr h="255556">
                <a:tc>
                  <a:txBody>
                    <a:bodyPr/>
                    <a:lstStyle/>
                    <a:p>
                      <a:pPr algn="ctr">
                        <a:lnSpc>
                          <a:spcPts val="1615"/>
                        </a:lnSpc>
                        <a:spcAft>
                          <a:spcPts val="0"/>
                        </a:spcAft>
                      </a:pPr>
                      <a:r>
                        <a:rPr lang="en-US" sz="1200" dirty="0"/>
                        <a:t>4419</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JNZ REPEAT</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C2</a:t>
                      </a:r>
                      <a:endParaRPr lang="en-US" sz="1200" dirty="0">
                        <a:latin typeface="Calibri"/>
                        <a:ea typeface="Calibri"/>
                        <a:cs typeface="Mangal"/>
                      </a:endParaRPr>
                    </a:p>
                  </a:txBody>
                  <a:tcPr marL="39189" marR="39189" marT="0" marB="0"/>
                </a:tc>
                <a:tc rowSpan="3">
                  <a:txBody>
                    <a:bodyPr/>
                    <a:lstStyle/>
                    <a:p>
                      <a:pPr algn="ctr">
                        <a:lnSpc>
                          <a:spcPts val="1615"/>
                        </a:lnSpc>
                        <a:spcAft>
                          <a:spcPts val="0"/>
                        </a:spcAft>
                      </a:pPr>
                      <a:endParaRPr lang="en-US" sz="1200" dirty="0" smtClean="0"/>
                    </a:p>
                    <a:p>
                      <a:pPr algn="ctr">
                        <a:lnSpc>
                          <a:spcPts val="1615"/>
                        </a:lnSpc>
                        <a:spcAft>
                          <a:spcPts val="0"/>
                        </a:spcAft>
                      </a:pPr>
                      <a:r>
                        <a:rPr lang="en-US" sz="1200" dirty="0" smtClean="0"/>
                        <a:t>Jump </a:t>
                      </a:r>
                      <a:r>
                        <a:rPr lang="en-US" sz="1200" dirty="0"/>
                        <a:t>on non-zero to the </a:t>
                      </a:r>
                      <a:r>
                        <a:rPr lang="en-US" sz="1200" dirty="0" smtClean="0"/>
                        <a:t>address</a:t>
                      </a:r>
                      <a:r>
                        <a:rPr lang="en-US" sz="1200" baseline="0" dirty="0" smtClean="0"/>
                        <a:t> 4405</a:t>
                      </a:r>
                      <a:endParaRPr lang="en-US" sz="1200" dirty="0">
                        <a:latin typeface="Calibri"/>
                        <a:ea typeface="Calibri"/>
                        <a:cs typeface="Mangal"/>
                      </a:endParaRPr>
                    </a:p>
                  </a:txBody>
                  <a:tcPr marL="39189" marR="39189" marT="0" marB="0"/>
                </a:tc>
              </a:tr>
              <a:tr h="255556">
                <a:tc>
                  <a:txBody>
                    <a:bodyPr/>
                    <a:lstStyle/>
                    <a:p>
                      <a:pPr algn="ctr">
                        <a:lnSpc>
                          <a:spcPts val="1615"/>
                        </a:lnSpc>
                        <a:spcAft>
                          <a:spcPts val="0"/>
                        </a:spcAft>
                      </a:pPr>
                      <a:r>
                        <a:rPr lang="en-US" sz="1200" dirty="0"/>
                        <a:t>441A</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05</a:t>
                      </a:r>
                      <a:endParaRPr lang="en-US" sz="1200" dirty="0">
                        <a:latin typeface="Calibri"/>
                        <a:ea typeface="Calibri"/>
                        <a:cs typeface="Mangal"/>
                      </a:endParaRPr>
                    </a:p>
                  </a:txBody>
                  <a:tcPr marL="39189" marR="39189" marT="0" marB="0"/>
                </a:tc>
                <a:tc vMerge="1">
                  <a:txBody>
                    <a:bodyPr/>
                    <a:lstStyle/>
                    <a:p>
                      <a:endParaRPr lang="en-US"/>
                    </a:p>
                  </a:txBody>
                  <a:tcPr/>
                </a:tc>
              </a:tr>
              <a:tr h="255556">
                <a:tc>
                  <a:txBody>
                    <a:bodyPr/>
                    <a:lstStyle/>
                    <a:p>
                      <a:pPr algn="ctr">
                        <a:lnSpc>
                          <a:spcPts val="1615"/>
                        </a:lnSpc>
                        <a:spcAft>
                          <a:spcPts val="0"/>
                        </a:spcAft>
                      </a:pPr>
                      <a:r>
                        <a:rPr lang="en-US" sz="1200" dirty="0"/>
                        <a:t>441B</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44</a:t>
                      </a:r>
                      <a:endParaRPr lang="en-US" sz="1200" dirty="0">
                        <a:latin typeface="Calibri"/>
                        <a:ea typeface="Calibri"/>
                        <a:cs typeface="Mangal"/>
                      </a:endParaRPr>
                    </a:p>
                  </a:txBody>
                  <a:tcPr marL="39189" marR="39189" marT="0" marB="0"/>
                </a:tc>
                <a:tc vMerge="1">
                  <a:txBody>
                    <a:bodyPr/>
                    <a:lstStyle/>
                    <a:p>
                      <a:endParaRPr lang="en-US"/>
                    </a:p>
                  </a:txBody>
                  <a:tcPr/>
                </a:tc>
              </a:tr>
              <a:tr h="255556">
                <a:tc>
                  <a:txBody>
                    <a:bodyPr/>
                    <a:lstStyle/>
                    <a:p>
                      <a:pPr algn="ctr">
                        <a:lnSpc>
                          <a:spcPts val="1615"/>
                        </a:lnSpc>
                        <a:spcAft>
                          <a:spcPts val="0"/>
                        </a:spcAft>
                      </a:pPr>
                      <a:r>
                        <a:rPr lang="en-US" sz="1200" dirty="0"/>
                        <a:t>441C</a:t>
                      </a:r>
                      <a:endParaRPr lang="en-US" sz="1200" dirty="0">
                        <a:latin typeface="Calibri"/>
                        <a:ea typeface="Calibri"/>
                        <a:cs typeface="Mangal"/>
                      </a:endParaRPr>
                    </a:p>
                  </a:txBody>
                  <a:tcPr marL="39189" marR="39189" marT="0" marB="0"/>
                </a:tc>
                <a:tc>
                  <a:txBody>
                    <a:bodyPr/>
                    <a:lstStyle/>
                    <a:p>
                      <a:pPr>
                        <a:lnSpc>
                          <a:spcPct val="115000"/>
                        </a:lnSpc>
                      </a:pPr>
                      <a:endParaRPr lang="en-US" sz="1200" dirty="0">
                        <a:latin typeface="Calibri"/>
                        <a:ea typeface="Times New Roman"/>
                      </a:endParaRPr>
                    </a:p>
                  </a:txBody>
                  <a:tcPr marL="39189" marR="39189" marT="0" marB="0"/>
                </a:tc>
                <a:tc>
                  <a:txBody>
                    <a:bodyPr/>
                    <a:lstStyle/>
                    <a:p>
                      <a:pPr algn="ctr">
                        <a:lnSpc>
                          <a:spcPts val="1615"/>
                        </a:lnSpc>
                        <a:spcAft>
                          <a:spcPts val="0"/>
                        </a:spcAft>
                      </a:pPr>
                      <a:r>
                        <a:rPr lang="en-US" sz="1200" dirty="0"/>
                        <a:t>HLT</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76</a:t>
                      </a:r>
                      <a:endParaRPr lang="en-US" sz="1200" dirty="0">
                        <a:latin typeface="Calibri"/>
                        <a:ea typeface="Calibri"/>
                        <a:cs typeface="Mangal"/>
                      </a:endParaRPr>
                    </a:p>
                  </a:txBody>
                  <a:tcPr marL="39189" marR="39189" marT="0" marB="0"/>
                </a:tc>
                <a:tc>
                  <a:txBody>
                    <a:bodyPr/>
                    <a:lstStyle/>
                    <a:p>
                      <a:pPr algn="ctr">
                        <a:lnSpc>
                          <a:spcPts val="1615"/>
                        </a:lnSpc>
                        <a:spcAft>
                          <a:spcPts val="0"/>
                        </a:spcAft>
                      </a:pPr>
                      <a:r>
                        <a:rPr lang="en-US" sz="1200" dirty="0"/>
                        <a:t>Program ends</a:t>
                      </a:r>
                      <a:endParaRPr lang="en-US" sz="1200" dirty="0">
                        <a:latin typeface="Calibri"/>
                        <a:ea typeface="Calibri"/>
                        <a:cs typeface="Mangal"/>
                      </a:endParaRPr>
                    </a:p>
                  </a:txBody>
                  <a:tcPr marL="39189" marR="39189" marT="0" marB="0"/>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92500" lnSpcReduction="20000"/>
          </a:bodyPr>
          <a:lstStyle/>
          <a:p>
            <a:pPr>
              <a:buNone/>
            </a:pPr>
            <a:r>
              <a:rPr lang="pt-BR" sz="2400" u="sng" dirty="0" smtClean="0"/>
              <a:t>Result:-</a:t>
            </a:r>
            <a:endParaRPr lang="pt-BR" sz="2400" dirty="0" smtClean="0"/>
          </a:p>
          <a:p>
            <a:pPr>
              <a:buNone/>
            </a:pPr>
            <a:endParaRPr lang="pt-BR" sz="2400" dirty="0" smtClean="0"/>
          </a:p>
          <a:p>
            <a:pPr>
              <a:buNone/>
            </a:pPr>
            <a:r>
              <a:rPr lang="pt-BR" sz="2400" dirty="0" smtClean="0"/>
              <a:t>Input at:-        4200    :           05 ---------- Array Size</a:t>
            </a:r>
          </a:p>
          <a:p>
            <a:pPr>
              <a:buNone/>
            </a:pPr>
            <a:r>
              <a:rPr lang="pt-BR" sz="2400" dirty="0" smtClean="0"/>
              <a:t>                        4201    :           05</a:t>
            </a:r>
          </a:p>
          <a:p>
            <a:pPr>
              <a:buNone/>
            </a:pPr>
            <a:r>
              <a:rPr lang="pt-BR" sz="2400" dirty="0" smtClean="0"/>
              <a:t>                        4202    :           04</a:t>
            </a:r>
          </a:p>
          <a:p>
            <a:pPr>
              <a:buNone/>
            </a:pPr>
            <a:r>
              <a:rPr lang="pt-BR" sz="2400" dirty="0" smtClean="0"/>
              <a:t>                        4203    :           03</a:t>
            </a:r>
          </a:p>
          <a:p>
            <a:pPr>
              <a:buNone/>
            </a:pPr>
            <a:r>
              <a:rPr lang="pt-BR" sz="2400" dirty="0" smtClean="0"/>
              <a:t>                        4204    :           02</a:t>
            </a:r>
          </a:p>
          <a:p>
            <a:pPr>
              <a:buNone/>
            </a:pPr>
            <a:r>
              <a:rPr lang="pt-BR" sz="2400" dirty="0" smtClean="0"/>
              <a:t>                        4205    :           01</a:t>
            </a:r>
            <a:endParaRPr lang="pt-BR" sz="2400" baseline="-25000" dirty="0" smtClean="0"/>
          </a:p>
          <a:p>
            <a:pPr>
              <a:buNone/>
            </a:pPr>
            <a:endParaRPr lang="pt-BR" sz="2400" dirty="0" smtClean="0"/>
          </a:p>
          <a:p>
            <a:pPr>
              <a:buNone/>
            </a:pPr>
            <a:r>
              <a:rPr lang="pt-BR" sz="2400" dirty="0" smtClean="0"/>
              <a:t>Output at:-    4200    :           05 ---------- Array Size</a:t>
            </a:r>
          </a:p>
          <a:p>
            <a:pPr>
              <a:buNone/>
            </a:pPr>
            <a:r>
              <a:rPr lang="pt-BR" sz="2400" dirty="0" smtClean="0"/>
              <a:t>                        4201    :           01</a:t>
            </a:r>
          </a:p>
          <a:p>
            <a:pPr>
              <a:buNone/>
            </a:pPr>
            <a:r>
              <a:rPr lang="pt-BR" sz="2400" dirty="0" smtClean="0"/>
              <a:t>                        4202    :           02</a:t>
            </a:r>
          </a:p>
          <a:p>
            <a:pPr>
              <a:buNone/>
            </a:pPr>
            <a:r>
              <a:rPr lang="pt-BR" sz="2400" dirty="0" smtClean="0"/>
              <a:t>                        4203    :           03</a:t>
            </a:r>
          </a:p>
          <a:p>
            <a:pPr>
              <a:buNone/>
            </a:pPr>
            <a:r>
              <a:rPr lang="pt-BR" sz="2400" dirty="0" smtClean="0"/>
              <a:t>                        4204    :           04</a:t>
            </a:r>
          </a:p>
          <a:p>
            <a:pPr>
              <a:buNone/>
            </a:pPr>
            <a:r>
              <a:rPr lang="pt-BR" sz="2400" dirty="0" smtClean="0"/>
              <a:t>                        4205    :           05</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85721" y="500041"/>
          <a:ext cx="8715435" cy="5151654"/>
        </p:xfrm>
        <a:graphic>
          <a:graphicData uri="http://schemas.openxmlformats.org/drawingml/2006/table">
            <a:tbl>
              <a:tblPr>
                <a:tableStyleId>{616DA210-FB5B-4158-B5E0-FEB733F419BA}</a:tableStyleId>
              </a:tblPr>
              <a:tblGrid>
                <a:gridCol w="1251690"/>
                <a:gridCol w="1064349"/>
                <a:gridCol w="1898802"/>
                <a:gridCol w="1259792"/>
                <a:gridCol w="3240802"/>
              </a:tblGrid>
              <a:tr h="524790">
                <a:tc>
                  <a:txBody>
                    <a:bodyPr/>
                    <a:lstStyle/>
                    <a:p>
                      <a:pPr algn="ctr">
                        <a:lnSpc>
                          <a:spcPct val="115000"/>
                        </a:lnSpc>
                        <a:spcAft>
                          <a:spcPts val="0"/>
                        </a:spcAft>
                      </a:pPr>
                      <a:r>
                        <a:rPr lang="en-US" sz="2200" dirty="0"/>
                        <a:t>MEMORY</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LABEL</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MNEMONIC</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t>OP-CODE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COMMENT</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4200</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LXI </a:t>
                      </a:r>
                      <a:r>
                        <a:rPr lang="en-US" sz="2200" dirty="0" smtClean="0"/>
                        <a:t>  H,4150</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21</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a:t>Load </a:t>
                      </a:r>
                      <a:r>
                        <a:rPr lang="en-US" sz="2200" dirty="0" smtClean="0"/>
                        <a:t>source</a:t>
                      </a:r>
                      <a:r>
                        <a:rPr lang="en-US" sz="2200" baseline="0" dirty="0" smtClean="0"/>
                        <a:t> </a:t>
                      </a:r>
                      <a:r>
                        <a:rPr lang="en-US" sz="2200" dirty="0" smtClean="0"/>
                        <a:t> </a:t>
                      </a:r>
                      <a:r>
                        <a:rPr lang="en-US" sz="2200" dirty="0"/>
                        <a:t>address in </a:t>
                      </a:r>
                      <a:r>
                        <a:rPr lang="en-US" sz="2200" dirty="0" smtClean="0"/>
                        <a:t> HL  </a:t>
                      </a:r>
                      <a:r>
                        <a:rPr lang="en-US" sz="2200" dirty="0"/>
                        <a:t>pair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4201</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50</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4202</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4203</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t>LXI    D,4160</a:t>
                      </a:r>
                      <a:endParaRPr lang="en-US" sz="2200" dirty="0" smtClean="0">
                        <a:solidFill>
                          <a:srgbClr val="000000"/>
                        </a:solidFill>
                        <a:latin typeface="Times New Roman"/>
                        <a:ea typeface="Times New Roman"/>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11</a:t>
                      </a:r>
                      <a:endParaRPr lang="en-US" sz="2200" dirty="0">
                        <a:latin typeface="Calibri"/>
                        <a:ea typeface="Calibri"/>
                        <a:cs typeface="Mangal"/>
                      </a:endParaRPr>
                    </a:p>
                  </a:txBody>
                  <a:tcPr marL="68580" marR="68580" marT="0" marB="0"/>
                </a:tc>
                <a:tc rowSpan="3">
                  <a:txBody>
                    <a:bodyPr/>
                    <a:lstStyle/>
                    <a:p>
                      <a:pPr algn="ctr">
                        <a:lnSpc>
                          <a:spcPct val="115000"/>
                        </a:lnSpc>
                        <a:spcAft>
                          <a:spcPts val="0"/>
                        </a:spcAft>
                      </a:pPr>
                      <a:r>
                        <a:rPr lang="en-US" sz="2200" dirty="0"/>
                        <a:t>Load </a:t>
                      </a:r>
                      <a:r>
                        <a:rPr lang="en-US" sz="2200" dirty="0" smtClean="0"/>
                        <a:t>destination</a:t>
                      </a:r>
                      <a:r>
                        <a:rPr lang="en-US" sz="2200" baseline="0" dirty="0" smtClean="0"/>
                        <a:t> address </a:t>
                      </a:r>
                      <a:r>
                        <a:rPr lang="en-US" sz="2200" dirty="0" smtClean="0"/>
                        <a:t> </a:t>
                      </a:r>
                      <a:r>
                        <a:rPr lang="en-US" sz="2200" dirty="0"/>
                        <a:t>in </a:t>
                      </a:r>
                      <a:r>
                        <a:rPr lang="en-US" sz="2200" dirty="0" smtClean="0"/>
                        <a:t>DE </a:t>
                      </a:r>
                      <a:r>
                        <a:rPr lang="en-US" sz="2200" dirty="0"/>
                        <a:t>pair</a:t>
                      </a: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a:t>4204</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60</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a:t>4205</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41</a:t>
                      </a:r>
                      <a:endParaRPr lang="en-US" sz="2200" dirty="0">
                        <a:latin typeface="Calibri"/>
                        <a:ea typeface="Calibri"/>
                        <a:cs typeface="Mangal"/>
                      </a:endParaRPr>
                    </a:p>
                  </a:txBody>
                  <a:tcPr marL="68580" marR="68580" marT="0" marB="0"/>
                </a:tc>
                <a:tc vMerge="1">
                  <a:txBody>
                    <a:bodyPr/>
                    <a:lstStyle/>
                    <a:p>
                      <a:endParaRPr lang="en-US"/>
                    </a:p>
                  </a:txBody>
                  <a:tcPr/>
                </a:tc>
              </a:tr>
              <a:tr h="340599">
                <a:tc>
                  <a:txBody>
                    <a:bodyPr/>
                    <a:lstStyle/>
                    <a:p>
                      <a:pPr algn="ctr">
                        <a:lnSpc>
                          <a:spcPct val="115000"/>
                        </a:lnSpc>
                        <a:spcAft>
                          <a:spcPts val="0"/>
                        </a:spcAft>
                      </a:pPr>
                      <a:r>
                        <a:rPr lang="en-US" sz="2200" dirty="0" smtClean="0"/>
                        <a:t>4206</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MOV A,M</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7E</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Copy element to Accumulator</a:t>
                      </a:r>
                      <a:endParaRPr lang="en-US" sz="2200" dirty="0">
                        <a:latin typeface="Calibri"/>
                        <a:ea typeface="Calibri"/>
                        <a:cs typeface="Mangal"/>
                      </a:endParaRPr>
                    </a:p>
                  </a:txBody>
                  <a:tcPr marL="68580" marR="68580" marT="0" marB="0"/>
                </a:tc>
              </a:tr>
              <a:tr h="524790">
                <a:tc>
                  <a:txBody>
                    <a:bodyPr/>
                    <a:lstStyle/>
                    <a:p>
                      <a:pPr algn="ctr">
                        <a:lnSpc>
                          <a:spcPct val="115000"/>
                        </a:lnSpc>
                        <a:spcAft>
                          <a:spcPts val="0"/>
                        </a:spcAft>
                      </a:pPr>
                      <a:r>
                        <a:rPr lang="en-US" sz="2200" dirty="0" smtClean="0"/>
                        <a:t>4207</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STAX D</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smtClean="0">
                          <a:latin typeface="Calibri"/>
                          <a:ea typeface="Calibri"/>
                          <a:cs typeface="Mangal"/>
                        </a:rPr>
                        <a:t>12</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Store the element to the address in the DE pair</a:t>
                      </a:r>
                      <a:endParaRPr lang="en-US" sz="2200" dirty="0">
                        <a:latin typeface="Calibri"/>
                        <a:ea typeface="Calibri"/>
                        <a:cs typeface="Mangal"/>
                      </a:endParaRPr>
                    </a:p>
                  </a:txBody>
                  <a:tcPr marL="68580" marR="68580" marT="0" marB="0">
                    <a:noFill/>
                  </a:tcPr>
                </a:tc>
              </a:tr>
              <a:tr h="340599">
                <a:tc>
                  <a:txBody>
                    <a:bodyPr/>
                    <a:lstStyle/>
                    <a:p>
                      <a:pPr algn="ctr">
                        <a:lnSpc>
                          <a:spcPct val="115000"/>
                        </a:lnSpc>
                        <a:spcAft>
                          <a:spcPts val="0"/>
                        </a:spcAft>
                      </a:pPr>
                      <a:r>
                        <a:rPr lang="en-US" sz="2200" dirty="0" smtClean="0"/>
                        <a:t>4208</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c>
                  <a:txBody>
                    <a:bodyPr/>
                    <a:lstStyle/>
                    <a:p>
                      <a:pPr algn="ctr">
                        <a:lnSpc>
                          <a:spcPct val="115000"/>
                        </a:lnSpc>
                        <a:spcAft>
                          <a:spcPts val="0"/>
                        </a:spcAft>
                      </a:pPr>
                      <a:endParaRPr lang="en-US" sz="2200" dirty="0">
                        <a:latin typeface="Calibri"/>
                        <a:ea typeface="Calibri"/>
                        <a:cs typeface="Mangal"/>
                      </a:endParaRPr>
                    </a:p>
                  </a:txBody>
                  <a:tcPr marL="68580" marR="68580" marT="0" marB="0"/>
                </a:tc>
              </a:tr>
              <a:tr h="340599">
                <a:tc>
                  <a:txBody>
                    <a:bodyPr/>
                    <a:lstStyle/>
                    <a:p>
                      <a:pPr algn="ctr">
                        <a:lnSpc>
                          <a:spcPct val="115000"/>
                        </a:lnSpc>
                        <a:spcAft>
                          <a:spcPts val="0"/>
                        </a:spcAft>
                      </a:pPr>
                      <a:r>
                        <a:rPr lang="en-US" sz="2200" dirty="0" smtClean="0"/>
                        <a:t>4209</a:t>
                      </a:r>
                      <a:endParaRPr lang="en-US" sz="2200" dirty="0">
                        <a:latin typeface="Calibri"/>
                        <a:ea typeface="Calibri"/>
                        <a:cs typeface="Mangal"/>
                      </a:endParaRPr>
                    </a:p>
                  </a:txBody>
                  <a:tcPr marL="68580" marR="68580" marT="0" marB="0"/>
                </a:tc>
                <a:tc>
                  <a:txBody>
                    <a:bodyPr/>
                    <a:lstStyle/>
                    <a:p>
                      <a:pPr>
                        <a:lnSpc>
                          <a:spcPct val="115000"/>
                        </a:lnSpc>
                      </a:pPr>
                      <a:endParaRPr lang="en-US" sz="2200" dirty="0">
                        <a:latin typeface="Calibri"/>
                        <a:ea typeface="Times New Roman"/>
                      </a:endParaRPr>
                    </a:p>
                  </a:txBody>
                  <a:tcPr marL="68580" marR="68580" marT="0" marB="0"/>
                </a:tc>
                <a:tc>
                  <a:txBody>
                    <a:bodyPr/>
                    <a:lstStyle/>
                    <a:p>
                      <a:pPr algn="ctr">
                        <a:lnSpc>
                          <a:spcPct val="115000"/>
                        </a:lnSpc>
                        <a:spcAft>
                          <a:spcPts val="0"/>
                        </a:spcAft>
                      </a:pPr>
                      <a:r>
                        <a:rPr lang="en-US" sz="2200" dirty="0"/>
                        <a:t>HLT</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76</a:t>
                      </a:r>
                      <a:endParaRPr lang="en-US" sz="2200" dirty="0">
                        <a:latin typeface="Calibri"/>
                        <a:ea typeface="Calibri"/>
                        <a:cs typeface="Mangal"/>
                      </a:endParaRPr>
                    </a:p>
                  </a:txBody>
                  <a:tcPr marL="68580" marR="68580" marT="0" marB="0"/>
                </a:tc>
                <a:tc>
                  <a:txBody>
                    <a:bodyPr/>
                    <a:lstStyle/>
                    <a:p>
                      <a:pPr algn="ctr">
                        <a:lnSpc>
                          <a:spcPct val="115000"/>
                        </a:lnSpc>
                        <a:spcAft>
                          <a:spcPts val="0"/>
                        </a:spcAft>
                      </a:pPr>
                      <a:r>
                        <a:rPr lang="en-US" sz="2200" dirty="0"/>
                        <a:t>Program ends</a:t>
                      </a:r>
                      <a:endParaRPr lang="en-US" sz="2200" dirty="0">
                        <a:latin typeface="Calibri"/>
                        <a:ea typeface="Calibri"/>
                        <a:cs typeface="Mangal"/>
                      </a:endParaRPr>
                    </a:p>
                  </a:txBody>
                  <a:tcPr marL="68580" marR="68580" marT="0" marB="0"/>
                </a:tc>
              </a:tr>
            </a:tbl>
          </a:graphicData>
        </a:graphic>
      </p:graphicFrame>
      <p:sp>
        <p:nvSpPr>
          <p:cNvPr id="4" name="TextBox 3"/>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21</a:t>
            </a:r>
            <a:endParaRPr lang="en-US" sz="2400" u="sng" dirty="0"/>
          </a:p>
        </p:txBody>
      </p:sp>
      <p:sp>
        <p:nvSpPr>
          <p:cNvPr id="3" name="Content Placeholder 2"/>
          <p:cNvSpPr>
            <a:spLocks noGrp="1"/>
          </p:cNvSpPr>
          <p:nvPr>
            <p:ph idx="1"/>
          </p:nvPr>
        </p:nvSpPr>
        <p:spPr>
          <a:xfrm>
            <a:off x="214282" y="500042"/>
            <a:ext cx="8572560" cy="6786610"/>
          </a:xfrm>
        </p:spPr>
        <p:txBody>
          <a:bodyPr>
            <a:noAutofit/>
          </a:bodyPr>
          <a:lstStyle/>
          <a:p>
            <a:pPr algn="just">
              <a:buNone/>
            </a:pPr>
            <a:endParaRPr lang="en-US" sz="800" b="1" u="sng" dirty="0" smtClean="0"/>
          </a:p>
          <a:p>
            <a:pPr algn="just"/>
            <a:r>
              <a:rPr lang="en-US" sz="2200" b="1" u="sng" dirty="0" smtClean="0"/>
              <a:t>AIM:- </a:t>
            </a:r>
            <a:r>
              <a:rPr lang="en-US" sz="2200" dirty="0" smtClean="0"/>
              <a:t>Write a program to sort given 'n' numbers in descending order.</a:t>
            </a:r>
          </a:p>
          <a:p>
            <a:pPr algn="just"/>
            <a:endParaRPr lang="en-US" sz="800" dirty="0" smtClean="0"/>
          </a:p>
          <a:p>
            <a:pPr algn="just">
              <a:buNone/>
            </a:pPr>
            <a:endParaRPr lang="en-US" sz="800" dirty="0" smtClean="0"/>
          </a:p>
          <a:p>
            <a:r>
              <a:rPr lang="en-US" sz="2200" b="1" u="sng" dirty="0" smtClean="0"/>
              <a:t>THEORY:- </a:t>
            </a:r>
          </a:p>
          <a:p>
            <a:pPr algn="just">
              <a:buNone/>
            </a:pPr>
            <a:r>
              <a:rPr lang="en-US" sz="2200" dirty="0" smtClean="0"/>
              <a:t>1)      Initialize HL pair as memory pointer.</a:t>
            </a:r>
          </a:p>
          <a:p>
            <a:pPr algn="just">
              <a:buNone/>
            </a:pPr>
            <a:r>
              <a:rPr lang="en-US" sz="2200" dirty="0" smtClean="0"/>
              <a:t>2)      Get the count at 4200 in to C register.</a:t>
            </a:r>
          </a:p>
          <a:p>
            <a:pPr algn="just">
              <a:buNone/>
            </a:pPr>
            <a:r>
              <a:rPr lang="en-US" sz="2200" dirty="0" smtClean="0"/>
              <a:t>3)      Copy it in D register.</a:t>
            </a:r>
          </a:p>
          <a:p>
            <a:pPr algn="just">
              <a:buNone/>
            </a:pPr>
            <a:r>
              <a:rPr lang="en-US" sz="2200" dirty="0" smtClean="0"/>
              <a:t>4)      Get the first vale in Accumulator.</a:t>
            </a:r>
          </a:p>
          <a:p>
            <a:pPr algn="just">
              <a:buNone/>
            </a:pPr>
            <a:r>
              <a:rPr lang="en-US" sz="2200" dirty="0" smtClean="0"/>
              <a:t>5)      Compare it with the value at next location.</a:t>
            </a:r>
          </a:p>
          <a:p>
            <a:pPr algn="just">
              <a:buNone/>
            </a:pPr>
            <a:r>
              <a:rPr lang="en-US" sz="2200" dirty="0" smtClean="0"/>
              <a:t>6)    If they are out of order, exchange the contents of accumulator and memory.</a:t>
            </a:r>
          </a:p>
          <a:p>
            <a:pPr algn="just">
              <a:buNone/>
            </a:pPr>
            <a:r>
              <a:rPr lang="en-US" sz="2200" dirty="0" smtClean="0"/>
              <a:t>7)      Decrement D register’s content by 1.</a:t>
            </a:r>
          </a:p>
          <a:p>
            <a:pPr algn="just">
              <a:buNone/>
            </a:pPr>
            <a:r>
              <a:rPr lang="en-US" sz="2200" dirty="0" smtClean="0"/>
              <a:t>8)      Repeat steps 5 and 7 till the value in D register become zero.</a:t>
            </a:r>
          </a:p>
          <a:p>
            <a:pPr algn="just">
              <a:buNone/>
            </a:pPr>
            <a:r>
              <a:rPr lang="en-US" sz="2200" dirty="0" smtClean="0"/>
              <a:t>9)      Decrement C register’s content by 1.</a:t>
            </a:r>
          </a:p>
          <a:p>
            <a:pPr algn="just">
              <a:buNone/>
            </a:pPr>
            <a:r>
              <a:rPr lang="en-US" sz="2200" dirty="0" smtClean="0"/>
              <a:t>10)  Repeat steps 3 to 9 till the value in C register becomes zero.</a:t>
            </a:r>
          </a:p>
          <a:p>
            <a:pPr algn="just">
              <a:buNone/>
            </a:pPr>
            <a:r>
              <a:rPr lang="en-US" sz="2200" dirty="0" smtClean="0"/>
              <a:t>11)  Terminate the program.</a:t>
            </a:r>
          </a:p>
          <a:p>
            <a:pPr>
              <a:buNone/>
            </a:pPr>
            <a:endParaRPr lang="en-US" sz="2200" dirty="0" smtClean="0"/>
          </a:p>
          <a:p>
            <a:pPr>
              <a:buNone/>
            </a:pPr>
            <a:endParaRPr lang="en-US" sz="2200" dirty="0" smtClean="0"/>
          </a:p>
          <a:p>
            <a:pPr>
              <a:buNone/>
            </a:pPr>
            <a:endParaRPr lang="en-US" sz="2200" dirty="0" smtClean="0"/>
          </a:p>
          <a:p>
            <a:pPr algn="just">
              <a:buNone/>
            </a:pPr>
            <a:r>
              <a:rPr lang="en-US" sz="2200" dirty="0" smtClean="0"/>
              <a:t> </a:t>
            </a:r>
            <a:endParaRPr lang="en-US" sz="22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5" y="533383"/>
          <a:ext cx="8858310" cy="6153191"/>
        </p:xfrm>
        <a:graphic>
          <a:graphicData uri="http://schemas.openxmlformats.org/drawingml/2006/table">
            <a:tbl>
              <a:tblPr>
                <a:tableStyleId>{616DA210-FB5B-4158-B5E0-FEB733F419BA}</a:tableStyleId>
              </a:tblPr>
              <a:tblGrid>
                <a:gridCol w="1459168"/>
                <a:gridCol w="1240774"/>
                <a:gridCol w="1049678"/>
                <a:gridCol w="1330699"/>
                <a:gridCol w="3777991"/>
              </a:tblGrid>
              <a:tr h="292721">
                <a:tc>
                  <a:txBody>
                    <a:bodyPr/>
                    <a:lstStyle/>
                    <a:p>
                      <a:pPr algn="ctr">
                        <a:lnSpc>
                          <a:spcPct val="115000"/>
                        </a:lnSpc>
                        <a:spcAft>
                          <a:spcPts val="0"/>
                        </a:spcAft>
                      </a:pPr>
                      <a:r>
                        <a:rPr lang="en-US" sz="1200" dirty="0"/>
                        <a:t>MEMORY</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LABEL</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MNEMONIC</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smtClean="0"/>
                        <a:t>OP-CODE</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COMMENT</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4400</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LXI H,4200</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21</a:t>
                      </a:r>
                      <a:endParaRPr lang="en-US" sz="1200" dirty="0">
                        <a:latin typeface="Calibri"/>
                        <a:ea typeface="Calibri"/>
                        <a:cs typeface="Mangal"/>
                      </a:endParaRPr>
                    </a:p>
                  </a:txBody>
                  <a:tcPr marL="37863" marR="37863" marT="0" marB="0"/>
                </a:tc>
                <a:tc rowSpan="3">
                  <a:txBody>
                    <a:bodyPr/>
                    <a:lstStyle/>
                    <a:p>
                      <a:pPr algn="ctr">
                        <a:lnSpc>
                          <a:spcPts val="1080"/>
                        </a:lnSpc>
                        <a:spcAft>
                          <a:spcPts val="0"/>
                        </a:spcAft>
                      </a:pPr>
                      <a:endParaRPr lang="en-US" sz="1200" dirty="0"/>
                    </a:p>
                    <a:p>
                      <a:pPr algn="ctr">
                        <a:lnSpc>
                          <a:spcPct val="115000"/>
                        </a:lnSpc>
                        <a:spcAft>
                          <a:spcPts val="0"/>
                        </a:spcAft>
                      </a:pPr>
                      <a:r>
                        <a:rPr lang="en-US" sz="1200" dirty="0" smtClean="0"/>
                        <a:t>Load </a:t>
                      </a:r>
                      <a:r>
                        <a:rPr lang="en-US" sz="1200" dirty="0"/>
                        <a:t>the array size to the HL pair</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4401</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00</a:t>
                      </a:r>
                      <a:endParaRPr lang="en-US" sz="1200" dirty="0">
                        <a:latin typeface="Calibri"/>
                        <a:ea typeface="Calibri"/>
                        <a:cs typeface="Mangal"/>
                      </a:endParaRPr>
                    </a:p>
                  </a:txBody>
                  <a:tcPr marL="37863" marR="37863" marT="0" marB="0"/>
                </a:tc>
                <a:tc vMerge="1">
                  <a:txBody>
                    <a:bodyPr/>
                    <a:lstStyle/>
                    <a:p>
                      <a:endParaRPr lang="en-US"/>
                    </a:p>
                  </a:txBody>
                  <a:tcPr/>
                </a:tc>
              </a:tr>
              <a:tr h="275858">
                <a:tc>
                  <a:txBody>
                    <a:bodyPr/>
                    <a:lstStyle/>
                    <a:p>
                      <a:pPr algn="ctr">
                        <a:lnSpc>
                          <a:spcPct val="115000"/>
                        </a:lnSpc>
                        <a:spcAft>
                          <a:spcPts val="0"/>
                        </a:spcAft>
                      </a:pPr>
                      <a:r>
                        <a:rPr lang="en-US" sz="1200" dirty="0"/>
                        <a:t>4402</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42</a:t>
                      </a:r>
                      <a:endParaRPr lang="en-US" sz="1200" dirty="0">
                        <a:latin typeface="Calibri"/>
                        <a:ea typeface="Calibri"/>
                        <a:cs typeface="Mangal"/>
                      </a:endParaRPr>
                    </a:p>
                  </a:txBody>
                  <a:tcPr marL="37863" marR="37863" marT="0" marB="0"/>
                </a:tc>
                <a:tc vMerge="1">
                  <a:txBody>
                    <a:bodyPr/>
                    <a:lstStyle/>
                    <a:p>
                      <a:endParaRPr lang="en-US"/>
                    </a:p>
                  </a:txBody>
                  <a:tcPr/>
                </a:tc>
              </a:tr>
              <a:tr h="275858">
                <a:tc>
                  <a:txBody>
                    <a:bodyPr/>
                    <a:lstStyle/>
                    <a:p>
                      <a:pPr algn="ctr">
                        <a:lnSpc>
                          <a:spcPct val="115000"/>
                        </a:lnSpc>
                        <a:spcAft>
                          <a:spcPts val="0"/>
                        </a:spcAft>
                      </a:pPr>
                      <a:r>
                        <a:rPr lang="en-US" sz="1200" dirty="0"/>
                        <a:t>4403</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MOV C,M</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4E</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Copy the array size to C register</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4404</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DCR C</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0D</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Decrement C by 1</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4405</a:t>
                      </a:r>
                      <a:endParaRPr lang="en-US" sz="1200" dirty="0">
                        <a:latin typeface="Calibri"/>
                        <a:ea typeface="Calibri"/>
                        <a:cs typeface="Mangal"/>
                      </a:endParaRPr>
                    </a:p>
                  </a:txBody>
                  <a:tcPr marL="37863" marR="37863" marT="0" marB="0"/>
                </a:tc>
                <a:tc>
                  <a:txBody>
                    <a:bodyPr/>
                    <a:lstStyle/>
                    <a:p>
                      <a:pPr>
                        <a:lnSpc>
                          <a:spcPct val="115000"/>
                        </a:lnSpc>
                        <a:spcAft>
                          <a:spcPts val="0"/>
                        </a:spcAft>
                      </a:pPr>
                      <a:r>
                        <a:rPr lang="en-US" sz="1200" dirty="0" smtClean="0"/>
                        <a:t>           REPEAT</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MOV D,C</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51</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Copy content of C to D register</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4406</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LXI H,4201</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21</a:t>
                      </a:r>
                      <a:endParaRPr lang="en-US" sz="1200" dirty="0">
                        <a:latin typeface="Calibri"/>
                        <a:ea typeface="Calibri"/>
                        <a:cs typeface="Mangal"/>
                      </a:endParaRPr>
                    </a:p>
                  </a:txBody>
                  <a:tcPr marL="37863" marR="37863" marT="0" marB="0"/>
                </a:tc>
                <a:tc rowSpan="3">
                  <a:txBody>
                    <a:bodyPr/>
                    <a:lstStyle/>
                    <a:p>
                      <a:pPr algn="ctr">
                        <a:lnSpc>
                          <a:spcPts val="1080"/>
                        </a:lnSpc>
                        <a:spcAft>
                          <a:spcPts val="0"/>
                        </a:spcAft>
                      </a:pPr>
                      <a:endParaRPr lang="en-US" sz="1200" dirty="0"/>
                    </a:p>
                    <a:p>
                      <a:pPr algn="ctr">
                        <a:lnSpc>
                          <a:spcPct val="115000"/>
                        </a:lnSpc>
                        <a:spcAft>
                          <a:spcPts val="0"/>
                        </a:spcAft>
                      </a:pPr>
                      <a:r>
                        <a:rPr lang="en-US" sz="1200" dirty="0"/>
                        <a:t>Load the first data to the HL pair</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4407</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01</a:t>
                      </a:r>
                      <a:endParaRPr lang="en-US" sz="1200" dirty="0">
                        <a:latin typeface="Calibri"/>
                        <a:ea typeface="Calibri"/>
                        <a:cs typeface="Mangal"/>
                      </a:endParaRPr>
                    </a:p>
                  </a:txBody>
                  <a:tcPr marL="37863" marR="37863" marT="0" marB="0"/>
                </a:tc>
                <a:tc vMerge="1">
                  <a:txBody>
                    <a:bodyPr/>
                    <a:lstStyle/>
                    <a:p>
                      <a:endParaRPr lang="en-US"/>
                    </a:p>
                  </a:txBody>
                  <a:tcPr/>
                </a:tc>
              </a:tr>
              <a:tr h="275858">
                <a:tc>
                  <a:txBody>
                    <a:bodyPr/>
                    <a:lstStyle/>
                    <a:p>
                      <a:pPr algn="ctr">
                        <a:lnSpc>
                          <a:spcPct val="115000"/>
                        </a:lnSpc>
                        <a:spcAft>
                          <a:spcPts val="0"/>
                        </a:spcAft>
                      </a:pPr>
                      <a:r>
                        <a:rPr lang="en-US" sz="1200" dirty="0"/>
                        <a:t>4408</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42</a:t>
                      </a:r>
                      <a:endParaRPr lang="en-US" sz="1200" dirty="0">
                        <a:latin typeface="Calibri"/>
                        <a:ea typeface="Calibri"/>
                        <a:cs typeface="Mangal"/>
                      </a:endParaRPr>
                    </a:p>
                  </a:txBody>
                  <a:tcPr marL="37863" marR="37863" marT="0" marB="0"/>
                </a:tc>
                <a:tc vMerge="1">
                  <a:txBody>
                    <a:bodyPr/>
                    <a:lstStyle/>
                    <a:p>
                      <a:endParaRPr lang="en-US"/>
                    </a:p>
                  </a:txBody>
                  <a:tcPr/>
                </a:tc>
              </a:tr>
              <a:tr h="275858">
                <a:tc>
                  <a:txBody>
                    <a:bodyPr/>
                    <a:lstStyle/>
                    <a:p>
                      <a:pPr algn="ctr">
                        <a:lnSpc>
                          <a:spcPct val="115000"/>
                        </a:lnSpc>
                        <a:spcAft>
                          <a:spcPts val="0"/>
                        </a:spcAft>
                      </a:pPr>
                      <a:r>
                        <a:rPr lang="en-US" sz="1200" dirty="0"/>
                        <a:t>4409</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LOOP</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MOV A,M</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7E</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Copy the data to the accumulator</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440A</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INX H</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23</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Increment memory by 1</a:t>
                      </a:r>
                      <a:endParaRPr lang="en-US" sz="1200" dirty="0">
                        <a:latin typeface="Calibri"/>
                        <a:ea typeface="Calibri"/>
                        <a:cs typeface="Mangal"/>
                      </a:endParaRPr>
                    </a:p>
                  </a:txBody>
                  <a:tcPr marL="37863" marR="37863" marT="0" marB="0"/>
                </a:tc>
              </a:tr>
              <a:tr h="292721">
                <a:tc>
                  <a:txBody>
                    <a:bodyPr/>
                    <a:lstStyle/>
                    <a:p>
                      <a:pPr algn="ctr">
                        <a:lnSpc>
                          <a:spcPct val="115000"/>
                        </a:lnSpc>
                        <a:spcAft>
                          <a:spcPts val="0"/>
                        </a:spcAft>
                      </a:pPr>
                      <a:r>
                        <a:rPr lang="en-US" sz="1200" dirty="0"/>
                        <a:t>440B</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CMP M</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BE</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Compare accumulator and memory content</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440C</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JNC SKIP</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DA</a:t>
                      </a:r>
                      <a:endParaRPr lang="en-US" sz="1200" dirty="0">
                        <a:latin typeface="Calibri"/>
                        <a:ea typeface="Calibri"/>
                        <a:cs typeface="Mangal"/>
                      </a:endParaRPr>
                    </a:p>
                  </a:txBody>
                  <a:tcPr marL="37863" marR="37863" marT="0" marB="0"/>
                </a:tc>
                <a:tc rowSpan="3">
                  <a:txBody>
                    <a:bodyPr/>
                    <a:lstStyle/>
                    <a:p>
                      <a:pPr algn="ctr">
                        <a:lnSpc>
                          <a:spcPct val="115000"/>
                        </a:lnSpc>
                        <a:spcAft>
                          <a:spcPts val="0"/>
                        </a:spcAft>
                      </a:pPr>
                      <a:endParaRPr lang="en-US" sz="1200" dirty="0" smtClean="0"/>
                    </a:p>
                    <a:p>
                      <a:pPr algn="ctr">
                        <a:lnSpc>
                          <a:spcPct val="115000"/>
                        </a:lnSpc>
                        <a:spcAft>
                          <a:spcPts val="0"/>
                        </a:spcAft>
                      </a:pPr>
                      <a:r>
                        <a:rPr lang="en-US" sz="1200" dirty="0" smtClean="0"/>
                        <a:t>Jump </a:t>
                      </a:r>
                      <a:r>
                        <a:rPr lang="en-US" sz="1200" dirty="0"/>
                        <a:t>on no carry to the label SKIP</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440D</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14</a:t>
                      </a:r>
                      <a:endParaRPr lang="en-US" sz="1200" dirty="0">
                        <a:latin typeface="Calibri"/>
                        <a:ea typeface="Calibri"/>
                        <a:cs typeface="Mangal"/>
                      </a:endParaRPr>
                    </a:p>
                  </a:txBody>
                  <a:tcPr marL="37863" marR="37863" marT="0" marB="0"/>
                </a:tc>
                <a:tc vMerge="1">
                  <a:txBody>
                    <a:bodyPr/>
                    <a:lstStyle/>
                    <a:p>
                      <a:endParaRPr lang="en-US"/>
                    </a:p>
                  </a:txBody>
                  <a:tcPr/>
                </a:tc>
              </a:tr>
              <a:tr h="275858">
                <a:tc>
                  <a:txBody>
                    <a:bodyPr/>
                    <a:lstStyle/>
                    <a:p>
                      <a:pPr algn="ctr">
                        <a:lnSpc>
                          <a:spcPct val="115000"/>
                        </a:lnSpc>
                        <a:spcAft>
                          <a:spcPts val="0"/>
                        </a:spcAft>
                      </a:pPr>
                      <a:r>
                        <a:rPr lang="en-US" sz="1200" dirty="0"/>
                        <a:t>440E</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44</a:t>
                      </a:r>
                      <a:endParaRPr lang="en-US" sz="1200" dirty="0">
                        <a:latin typeface="Calibri"/>
                        <a:ea typeface="Calibri"/>
                        <a:cs typeface="Mangal"/>
                      </a:endParaRPr>
                    </a:p>
                  </a:txBody>
                  <a:tcPr marL="37863" marR="37863" marT="0" marB="0"/>
                </a:tc>
                <a:tc vMerge="1">
                  <a:txBody>
                    <a:bodyPr/>
                    <a:lstStyle/>
                    <a:p>
                      <a:endParaRPr lang="en-US"/>
                    </a:p>
                  </a:txBody>
                  <a:tcPr/>
                </a:tc>
              </a:tr>
              <a:tr h="292721">
                <a:tc>
                  <a:txBody>
                    <a:bodyPr/>
                    <a:lstStyle/>
                    <a:p>
                      <a:pPr algn="ctr">
                        <a:lnSpc>
                          <a:spcPct val="115000"/>
                        </a:lnSpc>
                        <a:spcAft>
                          <a:spcPts val="0"/>
                        </a:spcAft>
                      </a:pPr>
                      <a:r>
                        <a:rPr lang="en-US" sz="1200" dirty="0"/>
                        <a:t>440F</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MOV B,M</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46</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Copy memory content to B register</a:t>
                      </a:r>
                      <a:endParaRPr lang="en-US" sz="1200" dirty="0">
                        <a:latin typeface="Calibri"/>
                        <a:ea typeface="Calibri"/>
                        <a:cs typeface="Mangal"/>
                      </a:endParaRPr>
                    </a:p>
                  </a:txBody>
                  <a:tcPr marL="37863" marR="37863" marT="0" marB="0"/>
                </a:tc>
              </a:tr>
              <a:tr h="292721">
                <a:tc>
                  <a:txBody>
                    <a:bodyPr/>
                    <a:lstStyle/>
                    <a:p>
                      <a:pPr algn="ctr">
                        <a:lnSpc>
                          <a:spcPct val="115000"/>
                        </a:lnSpc>
                        <a:spcAft>
                          <a:spcPts val="0"/>
                        </a:spcAft>
                      </a:pPr>
                      <a:r>
                        <a:rPr lang="en-US" sz="1200" dirty="0"/>
                        <a:t>4410</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MOV M,A</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77</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Copy accumulator content to memory</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4411</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DCX H</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2B</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Decrement memory by 1</a:t>
                      </a:r>
                      <a:endParaRPr lang="en-US" sz="1200" dirty="0">
                        <a:latin typeface="Calibri"/>
                        <a:ea typeface="Calibri"/>
                        <a:cs typeface="Mangal"/>
                      </a:endParaRPr>
                    </a:p>
                  </a:txBody>
                  <a:tcPr marL="37863" marR="37863" marT="0" marB="0"/>
                </a:tc>
              </a:tr>
              <a:tr h="292721">
                <a:tc>
                  <a:txBody>
                    <a:bodyPr/>
                    <a:lstStyle/>
                    <a:p>
                      <a:pPr algn="ctr">
                        <a:lnSpc>
                          <a:spcPct val="115000"/>
                        </a:lnSpc>
                        <a:spcAft>
                          <a:spcPts val="0"/>
                        </a:spcAft>
                      </a:pPr>
                      <a:r>
                        <a:rPr lang="en-US" sz="1200" dirty="0"/>
                        <a:t>4412</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MOV M,B</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70</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Copy B register’s content to memory</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4413</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INX H</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23</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Increment memory by 1</a:t>
                      </a:r>
                      <a:endParaRPr lang="en-US" sz="1200" dirty="0">
                        <a:latin typeface="Calibri"/>
                        <a:ea typeface="Calibri"/>
                        <a:cs typeface="Mangal"/>
                      </a:endParaRPr>
                    </a:p>
                  </a:txBody>
                  <a:tcPr marL="37863" marR="37863" marT="0" marB="0"/>
                </a:tc>
              </a:tr>
              <a:tr h="275858">
                <a:tc>
                  <a:txBody>
                    <a:bodyPr/>
                    <a:lstStyle/>
                    <a:p>
                      <a:pPr algn="ctr">
                        <a:lnSpc>
                          <a:spcPct val="115000"/>
                        </a:lnSpc>
                        <a:spcAft>
                          <a:spcPts val="0"/>
                        </a:spcAft>
                      </a:pPr>
                      <a:r>
                        <a:rPr lang="en-US" sz="1200" dirty="0"/>
                        <a:t>4414</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SKIP</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DCR D</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15</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Decrement D by 1</a:t>
                      </a:r>
                      <a:endParaRPr lang="en-US" sz="1200" dirty="0">
                        <a:latin typeface="Calibri"/>
                        <a:ea typeface="Calibri"/>
                        <a:cs typeface="Mangal"/>
                      </a:endParaRPr>
                    </a:p>
                  </a:txBody>
                  <a:tcPr marL="37863" marR="37863" marT="0" marB="0"/>
                </a:tc>
              </a:tr>
            </a:tbl>
          </a:graphicData>
        </a:graphic>
      </p:graphicFrame>
      <p:sp>
        <p:nvSpPr>
          <p:cNvPr id="3" name="TextBox 2"/>
          <p:cNvSpPr txBox="1"/>
          <p:nvPr/>
        </p:nvSpPr>
        <p:spPr>
          <a:xfrm>
            <a:off x="3428992" y="0"/>
            <a:ext cx="2000264" cy="400110"/>
          </a:xfrm>
          <a:prstGeom prst="rect">
            <a:avLst/>
          </a:prstGeom>
          <a:noFill/>
        </p:spPr>
        <p:txBody>
          <a:bodyPr wrap="square" rtlCol="0">
            <a:spAutoFit/>
          </a:bodyPr>
          <a:lstStyle/>
          <a:p>
            <a:pPr algn="ctr"/>
            <a:r>
              <a:rPr lang="en-US" sz="2000" b="1" u="sng" dirty="0" smtClean="0"/>
              <a:t>PROGRAM</a:t>
            </a:r>
            <a:r>
              <a:rPr lang="en-US" b="1" u="sng" dirty="0" smtClean="0"/>
              <a:t>:-</a:t>
            </a:r>
            <a:endParaRPr lang="en-US" b="1" u="sng"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690" y="352408"/>
          <a:ext cx="8448758" cy="2443176"/>
        </p:xfrm>
        <a:graphic>
          <a:graphicData uri="http://schemas.openxmlformats.org/drawingml/2006/table">
            <a:tbl>
              <a:tblPr>
                <a:tableStyleId>{616DA210-FB5B-4158-B5E0-FEB733F419BA}</a:tableStyleId>
              </a:tblPr>
              <a:tblGrid>
                <a:gridCol w="1391705"/>
                <a:gridCol w="1183408"/>
                <a:gridCol w="1001148"/>
                <a:gridCol w="1269176"/>
                <a:gridCol w="3603321"/>
              </a:tblGrid>
              <a:tr h="305397">
                <a:tc>
                  <a:txBody>
                    <a:bodyPr/>
                    <a:lstStyle/>
                    <a:p>
                      <a:pPr algn="ctr">
                        <a:lnSpc>
                          <a:spcPct val="115000"/>
                        </a:lnSpc>
                        <a:spcAft>
                          <a:spcPts val="0"/>
                        </a:spcAft>
                      </a:pPr>
                      <a:r>
                        <a:rPr lang="en-US" sz="1200" dirty="0"/>
                        <a:t>4415</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JNZ LOOP</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C2</a:t>
                      </a:r>
                      <a:endParaRPr lang="en-US" sz="1200" dirty="0">
                        <a:latin typeface="Calibri"/>
                        <a:ea typeface="Calibri"/>
                        <a:cs typeface="Mangal"/>
                      </a:endParaRPr>
                    </a:p>
                  </a:txBody>
                  <a:tcPr marL="37863" marR="37863" marT="0" marB="0"/>
                </a:tc>
                <a:tc rowSpan="3">
                  <a:txBody>
                    <a:bodyPr/>
                    <a:lstStyle/>
                    <a:p>
                      <a:pPr algn="ctr">
                        <a:lnSpc>
                          <a:spcPct val="115000"/>
                        </a:lnSpc>
                        <a:spcAft>
                          <a:spcPts val="0"/>
                        </a:spcAft>
                      </a:pPr>
                      <a:endParaRPr lang="en-US" sz="1200" dirty="0" smtClean="0"/>
                    </a:p>
                    <a:p>
                      <a:pPr algn="ctr">
                        <a:lnSpc>
                          <a:spcPct val="115000"/>
                        </a:lnSpc>
                        <a:spcAft>
                          <a:spcPts val="0"/>
                        </a:spcAft>
                      </a:pPr>
                      <a:r>
                        <a:rPr lang="en-US" sz="1200" dirty="0" smtClean="0"/>
                        <a:t>Jump </a:t>
                      </a:r>
                      <a:r>
                        <a:rPr lang="en-US" sz="1200" dirty="0"/>
                        <a:t>on non-zero to the label LOOP</a:t>
                      </a:r>
                      <a:endParaRPr lang="en-US" sz="1200" dirty="0">
                        <a:latin typeface="Calibri"/>
                        <a:ea typeface="Calibri"/>
                        <a:cs typeface="Mangal"/>
                      </a:endParaRPr>
                    </a:p>
                  </a:txBody>
                  <a:tcPr marL="37863" marR="37863" marT="0" marB="0"/>
                </a:tc>
              </a:tr>
              <a:tr h="305397">
                <a:tc>
                  <a:txBody>
                    <a:bodyPr/>
                    <a:lstStyle/>
                    <a:p>
                      <a:pPr algn="ctr">
                        <a:lnSpc>
                          <a:spcPct val="115000"/>
                        </a:lnSpc>
                        <a:spcAft>
                          <a:spcPts val="0"/>
                        </a:spcAft>
                      </a:pPr>
                      <a:r>
                        <a:rPr lang="en-US" sz="1200" dirty="0"/>
                        <a:t>4416</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09</a:t>
                      </a:r>
                      <a:endParaRPr lang="en-US" sz="1200" dirty="0">
                        <a:latin typeface="Calibri"/>
                        <a:ea typeface="Calibri"/>
                        <a:cs typeface="Mangal"/>
                      </a:endParaRPr>
                    </a:p>
                  </a:txBody>
                  <a:tcPr marL="37863" marR="37863" marT="0" marB="0"/>
                </a:tc>
                <a:tc vMerge="1">
                  <a:txBody>
                    <a:bodyPr/>
                    <a:lstStyle/>
                    <a:p>
                      <a:endParaRPr lang="en-US"/>
                    </a:p>
                  </a:txBody>
                  <a:tcPr/>
                </a:tc>
              </a:tr>
              <a:tr h="305397">
                <a:tc>
                  <a:txBody>
                    <a:bodyPr/>
                    <a:lstStyle/>
                    <a:p>
                      <a:pPr algn="ctr">
                        <a:lnSpc>
                          <a:spcPct val="115000"/>
                        </a:lnSpc>
                        <a:spcAft>
                          <a:spcPts val="0"/>
                        </a:spcAft>
                      </a:pPr>
                      <a:r>
                        <a:rPr lang="en-US" sz="1200" dirty="0"/>
                        <a:t>4417</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44</a:t>
                      </a:r>
                      <a:endParaRPr lang="en-US" sz="1200" dirty="0">
                        <a:latin typeface="Calibri"/>
                        <a:ea typeface="Calibri"/>
                        <a:cs typeface="Mangal"/>
                      </a:endParaRPr>
                    </a:p>
                  </a:txBody>
                  <a:tcPr marL="37863" marR="37863" marT="0" marB="0"/>
                </a:tc>
                <a:tc vMerge="1">
                  <a:txBody>
                    <a:bodyPr/>
                    <a:lstStyle/>
                    <a:p>
                      <a:endParaRPr lang="en-US"/>
                    </a:p>
                  </a:txBody>
                  <a:tcPr/>
                </a:tc>
              </a:tr>
              <a:tr h="305397">
                <a:tc>
                  <a:txBody>
                    <a:bodyPr/>
                    <a:lstStyle/>
                    <a:p>
                      <a:pPr algn="ctr">
                        <a:lnSpc>
                          <a:spcPct val="115000"/>
                        </a:lnSpc>
                        <a:spcAft>
                          <a:spcPts val="0"/>
                        </a:spcAft>
                      </a:pPr>
                      <a:r>
                        <a:rPr lang="en-US" sz="1200" dirty="0"/>
                        <a:t>4418</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DCR C</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0D</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Decrement C by 1</a:t>
                      </a:r>
                      <a:endParaRPr lang="en-US" sz="1200" dirty="0">
                        <a:latin typeface="Calibri"/>
                        <a:ea typeface="Calibri"/>
                        <a:cs typeface="Mangal"/>
                      </a:endParaRPr>
                    </a:p>
                  </a:txBody>
                  <a:tcPr marL="37863" marR="37863" marT="0" marB="0"/>
                </a:tc>
              </a:tr>
              <a:tr h="305397">
                <a:tc>
                  <a:txBody>
                    <a:bodyPr/>
                    <a:lstStyle/>
                    <a:p>
                      <a:pPr algn="ctr">
                        <a:lnSpc>
                          <a:spcPct val="115000"/>
                        </a:lnSpc>
                        <a:spcAft>
                          <a:spcPts val="0"/>
                        </a:spcAft>
                      </a:pPr>
                      <a:r>
                        <a:rPr lang="en-US" sz="1200" dirty="0"/>
                        <a:t>4419</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JNZ REPEAT</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C2</a:t>
                      </a:r>
                      <a:endParaRPr lang="en-US" sz="1200" dirty="0">
                        <a:latin typeface="Calibri"/>
                        <a:ea typeface="Calibri"/>
                        <a:cs typeface="Mangal"/>
                      </a:endParaRPr>
                    </a:p>
                  </a:txBody>
                  <a:tcPr marL="37863" marR="37863" marT="0" marB="0"/>
                </a:tc>
                <a:tc rowSpan="3">
                  <a:txBody>
                    <a:bodyPr/>
                    <a:lstStyle/>
                    <a:p>
                      <a:pPr algn="ctr">
                        <a:lnSpc>
                          <a:spcPct val="115000"/>
                        </a:lnSpc>
                        <a:spcAft>
                          <a:spcPts val="0"/>
                        </a:spcAft>
                      </a:pPr>
                      <a:endParaRPr lang="en-US" sz="1200" dirty="0" smtClean="0"/>
                    </a:p>
                    <a:p>
                      <a:pPr algn="ctr">
                        <a:lnSpc>
                          <a:spcPct val="115000"/>
                        </a:lnSpc>
                        <a:spcAft>
                          <a:spcPts val="0"/>
                        </a:spcAft>
                      </a:pPr>
                      <a:r>
                        <a:rPr lang="en-US" sz="1200" dirty="0" smtClean="0"/>
                        <a:t>Jump </a:t>
                      </a:r>
                      <a:r>
                        <a:rPr lang="en-US" sz="1200" dirty="0"/>
                        <a:t>on non-zero to the label REPEAT</a:t>
                      </a:r>
                      <a:endParaRPr lang="en-US" sz="1200" dirty="0">
                        <a:latin typeface="Calibri"/>
                        <a:ea typeface="Calibri"/>
                        <a:cs typeface="Mangal"/>
                      </a:endParaRPr>
                    </a:p>
                  </a:txBody>
                  <a:tcPr marL="37863" marR="37863" marT="0" marB="0"/>
                </a:tc>
              </a:tr>
              <a:tr h="305397">
                <a:tc>
                  <a:txBody>
                    <a:bodyPr/>
                    <a:lstStyle/>
                    <a:p>
                      <a:pPr algn="ctr">
                        <a:lnSpc>
                          <a:spcPct val="115000"/>
                        </a:lnSpc>
                        <a:spcAft>
                          <a:spcPts val="0"/>
                        </a:spcAft>
                      </a:pPr>
                      <a:r>
                        <a:rPr lang="en-US" sz="1200" dirty="0"/>
                        <a:t>441A</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05</a:t>
                      </a:r>
                      <a:endParaRPr lang="en-US" sz="1200" dirty="0">
                        <a:latin typeface="Calibri"/>
                        <a:ea typeface="Calibri"/>
                        <a:cs typeface="Mangal"/>
                      </a:endParaRPr>
                    </a:p>
                  </a:txBody>
                  <a:tcPr marL="37863" marR="37863" marT="0" marB="0"/>
                </a:tc>
                <a:tc vMerge="1">
                  <a:txBody>
                    <a:bodyPr/>
                    <a:lstStyle/>
                    <a:p>
                      <a:endParaRPr lang="en-US"/>
                    </a:p>
                  </a:txBody>
                  <a:tcPr/>
                </a:tc>
              </a:tr>
              <a:tr h="305397">
                <a:tc>
                  <a:txBody>
                    <a:bodyPr/>
                    <a:lstStyle/>
                    <a:p>
                      <a:pPr algn="ctr">
                        <a:lnSpc>
                          <a:spcPct val="115000"/>
                        </a:lnSpc>
                        <a:spcAft>
                          <a:spcPts val="0"/>
                        </a:spcAft>
                      </a:pPr>
                      <a:r>
                        <a:rPr lang="en-US" sz="1200" dirty="0"/>
                        <a:t>441B</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44</a:t>
                      </a:r>
                      <a:endParaRPr lang="en-US" sz="1200" dirty="0">
                        <a:latin typeface="Calibri"/>
                        <a:ea typeface="Calibri"/>
                        <a:cs typeface="Mangal"/>
                      </a:endParaRPr>
                    </a:p>
                  </a:txBody>
                  <a:tcPr marL="37863" marR="37863" marT="0" marB="0"/>
                </a:tc>
                <a:tc vMerge="1">
                  <a:txBody>
                    <a:bodyPr/>
                    <a:lstStyle/>
                    <a:p>
                      <a:endParaRPr lang="en-US"/>
                    </a:p>
                  </a:txBody>
                  <a:tcPr/>
                </a:tc>
              </a:tr>
              <a:tr h="305397">
                <a:tc>
                  <a:txBody>
                    <a:bodyPr/>
                    <a:lstStyle/>
                    <a:p>
                      <a:pPr algn="ctr">
                        <a:lnSpc>
                          <a:spcPct val="115000"/>
                        </a:lnSpc>
                        <a:spcAft>
                          <a:spcPts val="0"/>
                        </a:spcAft>
                      </a:pPr>
                      <a:r>
                        <a:rPr lang="en-US" sz="1200" dirty="0"/>
                        <a:t>441C</a:t>
                      </a:r>
                      <a:endParaRPr lang="en-US" sz="1200" dirty="0">
                        <a:latin typeface="Calibri"/>
                        <a:ea typeface="Calibri"/>
                        <a:cs typeface="Mangal"/>
                      </a:endParaRPr>
                    </a:p>
                  </a:txBody>
                  <a:tcPr marL="37863" marR="37863" marT="0" marB="0"/>
                </a:tc>
                <a:tc>
                  <a:txBody>
                    <a:bodyPr/>
                    <a:lstStyle/>
                    <a:p>
                      <a:pPr>
                        <a:lnSpc>
                          <a:spcPct val="115000"/>
                        </a:lnSpc>
                      </a:pPr>
                      <a:endParaRPr lang="en-US" sz="1200" dirty="0">
                        <a:latin typeface="Calibri"/>
                        <a:ea typeface="Times New Roman"/>
                      </a:endParaRPr>
                    </a:p>
                  </a:txBody>
                  <a:tcPr marL="37863" marR="37863" marT="0" marB="0"/>
                </a:tc>
                <a:tc>
                  <a:txBody>
                    <a:bodyPr/>
                    <a:lstStyle/>
                    <a:p>
                      <a:pPr algn="ctr">
                        <a:lnSpc>
                          <a:spcPct val="115000"/>
                        </a:lnSpc>
                        <a:spcAft>
                          <a:spcPts val="0"/>
                        </a:spcAft>
                      </a:pPr>
                      <a:r>
                        <a:rPr lang="en-US" sz="1200" dirty="0"/>
                        <a:t>HLT</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76</a:t>
                      </a:r>
                      <a:endParaRPr lang="en-US" sz="1200" dirty="0">
                        <a:latin typeface="Calibri"/>
                        <a:ea typeface="Calibri"/>
                        <a:cs typeface="Mangal"/>
                      </a:endParaRPr>
                    </a:p>
                  </a:txBody>
                  <a:tcPr marL="37863" marR="37863" marT="0" marB="0"/>
                </a:tc>
                <a:tc>
                  <a:txBody>
                    <a:bodyPr/>
                    <a:lstStyle/>
                    <a:p>
                      <a:pPr algn="ctr">
                        <a:lnSpc>
                          <a:spcPct val="115000"/>
                        </a:lnSpc>
                        <a:spcAft>
                          <a:spcPts val="0"/>
                        </a:spcAft>
                      </a:pPr>
                      <a:r>
                        <a:rPr lang="en-US" sz="1200" dirty="0"/>
                        <a:t>Program ends</a:t>
                      </a:r>
                      <a:endParaRPr lang="en-US" sz="1200" dirty="0">
                        <a:latin typeface="Calibri"/>
                        <a:ea typeface="Calibri"/>
                        <a:cs typeface="Mangal"/>
                      </a:endParaRPr>
                    </a:p>
                  </a:txBody>
                  <a:tcPr marL="37863" marR="37863" marT="0" marB="0"/>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a:buNone/>
            </a:pPr>
            <a:endParaRPr lang="pt-BR" sz="2400" dirty="0" smtClean="0"/>
          </a:p>
          <a:p>
            <a:pPr>
              <a:buNone/>
            </a:pPr>
            <a:endParaRPr lang="pt-BR" sz="2400" dirty="0" smtClean="0"/>
          </a:p>
          <a:p>
            <a:endParaRPr lang="en-US" dirty="0"/>
          </a:p>
        </p:txBody>
      </p:sp>
      <p:sp>
        <p:nvSpPr>
          <p:cNvPr id="7" name="Content Placeholder 2"/>
          <p:cNvSpPr txBox="1">
            <a:spLocks/>
          </p:cNvSpPr>
          <p:nvPr/>
        </p:nvSpPr>
        <p:spPr>
          <a:xfrm>
            <a:off x="457200" y="642918"/>
            <a:ext cx="8229600" cy="548324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200" b="0" i="0" u="sng" strike="noStrike" kern="1200" cap="none" spc="0" normalizeH="0" baseline="0" noProof="0" dirty="0" smtClean="0">
                <a:ln>
                  <a:noFill/>
                </a:ln>
                <a:solidFill>
                  <a:schemeClr val="tx1"/>
                </a:solidFill>
                <a:effectLst/>
                <a:uLnTx/>
                <a:uFillTx/>
                <a:latin typeface="+mn-lt"/>
                <a:ea typeface="+mn-ea"/>
                <a:cs typeface="+mn-cs"/>
              </a:rPr>
              <a:t>Result:-</a:t>
            </a:r>
            <a:endParaRPr kumimoji="0" lang="pt-BR"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200" b="0" i="0" u="none" strike="noStrike" kern="1200" cap="none" spc="0" normalizeH="0" baseline="0" noProof="0" dirty="0" smtClean="0">
              <a:ln>
                <a:noFill/>
              </a:ln>
              <a:solidFill>
                <a:schemeClr val="tx1"/>
              </a:solidFill>
              <a:effectLst/>
              <a:uLnTx/>
              <a:uFillTx/>
              <a:latin typeface="+mn-lt"/>
              <a:ea typeface="+mn-ea"/>
              <a:cs typeface="+mn-cs"/>
            </a:endParaRPr>
          </a:p>
          <a:p>
            <a:r>
              <a:rPr lang="pt-BR" sz="2200" dirty="0" smtClean="0"/>
              <a:t>Input at:-        4200    :           05 ---------- Array Size</a:t>
            </a:r>
          </a:p>
          <a:p>
            <a:r>
              <a:rPr lang="pt-BR" sz="2200" dirty="0" smtClean="0"/>
              <a:t>                        4201    :           01</a:t>
            </a:r>
          </a:p>
          <a:p>
            <a:r>
              <a:rPr lang="pt-BR" sz="2200" dirty="0" smtClean="0"/>
              <a:t>                        4202    :           02</a:t>
            </a:r>
          </a:p>
          <a:p>
            <a:r>
              <a:rPr lang="pt-BR" sz="2200" dirty="0" smtClean="0"/>
              <a:t>                        4203    :           03</a:t>
            </a:r>
          </a:p>
          <a:p>
            <a:r>
              <a:rPr lang="pt-BR" sz="2200" dirty="0" smtClean="0"/>
              <a:t>                        4204    :           04</a:t>
            </a:r>
          </a:p>
          <a:p>
            <a:r>
              <a:rPr lang="pt-BR" sz="2200" dirty="0" smtClean="0"/>
              <a:t>                        4205    :           05</a:t>
            </a:r>
            <a:endParaRPr lang="pt-BR" sz="2200" baseline="-25000" dirty="0" smtClean="0"/>
          </a:p>
          <a:p>
            <a:endParaRPr lang="pt-BR" sz="2200" dirty="0" smtClean="0"/>
          </a:p>
          <a:p>
            <a:r>
              <a:rPr lang="pt-BR" sz="2200" dirty="0" smtClean="0"/>
              <a:t>Output at:-    4200    :           05 ---------- Array Size</a:t>
            </a:r>
          </a:p>
          <a:p>
            <a:r>
              <a:rPr lang="pt-BR" sz="2200" dirty="0" smtClean="0"/>
              <a:t>                        4201    :           05</a:t>
            </a:r>
          </a:p>
          <a:p>
            <a:r>
              <a:rPr lang="pt-BR" sz="2200" dirty="0" smtClean="0"/>
              <a:t>                        4202    :           04</a:t>
            </a:r>
          </a:p>
          <a:p>
            <a:r>
              <a:rPr lang="pt-BR" sz="2200" dirty="0" smtClean="0"/>
              <a:t>                        4203    :           03</a:t>
            </a:r>
          </a:p>
          <a:p>
            <a:r>
              <a:rPr lang="pt-BR" sz="2200" dirty="0" smtClean="0"/>
              <a:t>                        4204    :           02</a:t>
            </a:r>
          </a:p>
          <a:p>
            <a:r>
              <a:rPr lang="pt-BR" sz="2200" dirty="0" smtClean="0"/>
              <a:t>                        4205    :           01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22</a:t>
            </a:r>
            <a:endParaRPr lang="en-US" sz="2400" u="sng" dirty="0"/>
          </a:p>
        </p:txBody>
      </p:sp>
      <p:sp>
        <p:nvSpPr>
          <p:cNvPr id="3" name="Content Placeholder 2"/>
          <p:cNvSpPr>
            <a:spLocks noGrp="1"/>
          </p:cNvSpPr>
          <p:nvPr>
            <p:ph idx="1"/>
          </p:nvPr>
        </p:nvSpPr>
        <p:spPr>
          <a:xfrm>
            <a:off x="214282" y="500042"/>
            <a:ext cx="8610654" cy="6786610"/>
          </a:xfrm>
        </p:spPr>
        <p:txBody>
          <a:bodyPr>
            <a:noAutofit/>
          </a:bodyPr>
          <a:lstStyle/>
          <a:p>
            <a:pPr algn="just">
              <a:buNone/>
            </a:pPr>
            <a:endParaRPr lang="en-US" sz="800" b="1" u="sng" dirty="0" smtClean="0"/>
          </a:p>
          <a:p>
            <a:pPr algn="just"/>
            <a:r>
              <a:rPr lang="en-US" sz="2200" b="1" u="sng" dirty="0" smtClean="0"/>
              <a:t>AIM:-</a:t>
            </a:r>
            <a:r>
              <a:rPr lang="en-US" sz="2200" b="1" dirty="0" smtClean="0"/>
              <a:t> </a:t>
            </a:r>
            <a:r>
              <a:rPr lang="en-US" sz="2200" dirty="0" smtClean="0"/>
              <a:t>Write a program to calculate sum of 'n' elements (n numbers are stored at consecutive memory locations in an array calculate their sum assume sum comes in 16 bit take numbers in array such that sum is 16 bit ).</a:t>
            </a:r>
          </a:p>
          <a:p>
            <a:pPr algn="just">
              <a:buNone/>
            </a:pPr>
            <a:endParaRPr lang="en-US" sz="800" dirty="0" smtClean="0"/>
          </a:p>
          <a:p>
            <a:pPr algn="just">
              <a:buNone/>
            </a:pPr>
            <a:endParaRPr lang="en-US" sz="800" dirty="0" smtClean="0"/>
          </a:p>
          <a:p>
            <a:r>
              <a:rPr lang="en-US" sz="2200" b="1" u="sng" dirty="0" smtClean="0"/>
              <a:t>THEORY:- </a:t>
            </a:r>
          </a:p>
          <a:p>
            <a:pPr marL="457200" indent="-457200" algn="just">
              <a:buNone/>
            </a:pPr>
            <a:endParaRPr lang="en-US" sz="2200" dirty="0" smtClean="0"/>
          </a:p>
          <a:p>
            <a:pPr>
              <a:buNone/>
            </a:pPr>
            <a:r>
              <a:rPr lang="en-US" sz="1600" dirty="0" smtClean="0"/>
              <a:t/>
            </a:r>
            <a:br>
              <a:rPr lang="en-US" sz="1600" dirty="0" smtClean="0"/>
            </a:br>
            <a:endParaRPr lang="en-US" sz="1600" b="1" u="sng" dirty="0" smtClean="0"/>
          </a:p>
          <a:p>
            <a:pPr algn="just">
              <a:buNone/>
            </a:pPr>
            <a:r>
              <a:rPr lang="en-US" sz="2200" dirty="0" smtClean="0"/>
              <a:t> </a:t>
            </a:r>
            <a:endParaRPr lang="en-US" sz="22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8088" y="352408"/>
          <a:ext cx="9005912" cy="6308508"/>
        </p:xfrm>
        <a:graphic>
          <a:graphicData uri="http://schemas.openxmlformats.org/drawingml/2006/table">
            <a:tbl>
              <a:tblPr firstRow="1" bandRow="1">
                <a:tableStyleId>{5940675A-B579-460E-94D1-54222C63F5DA}</a:tableStyleId>
              </a:tblPr>
              <a:tblGrid>
                <a:gridCol w="1372654"/>
                <a:gridCol w="1091557"/>
                <a:gridCol w="2149416"/>
                <a:gridCol w="983258"/>
                <a:gridCol w="3409027"/>
              </a:tblGrid>
              <a:tr h="405760">
                <a:tc>
                  <a:txBody>
                    <a:bodyPr/>
                    <a:lstStyle/>
                    <a:p>
                      <a:pPr algn="ctr"/>
                      <a:r>
                        <a:rPr lang="en-US" sz="1200" dirty="0" smtClean="0"/>
                        <a:t>MEMORY</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LABEL</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MNEMONIC</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OP-CODE</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COMMENTS</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i="0" kern="1200" dirty="0" smtClean="0">
                          <a:solidFill>
                            <a:schemeClr val="tx1"/>
                          </a:solidFill>
                          <a:latin typeface="+mn-lt"/>
                          <a:ea typeface="+mn-ea"/>
                          <a:cs typeface="+mn-cs"/>
                        </a:rPr>
                        <a:t>4100 </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LXI H,4150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21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algn="ctr"/>
                      <a:r>
                        <a:rPr lang="en-US" sz="1200" dirty="0" smtClean="0"/>
                        <a:t>Point to table</a:t>
                      </a:r>
                      <a:r>
                        <a:rPr lang="en-US" sz="1200" baseline="0" dirty="0" smtClean="0"/>
                        <a:t> base</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4101</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50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4102</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4103</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MOV B,M</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46</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Get length of counter</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4104</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INX H</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23</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Point to first entry</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4105</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MVI E,00H</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1E</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algn="ctr"/>
                      <a:r>
                        <a:rPr lang="en-US" sz="1200" dirty="0" smtClean="0"/>
                        <a:t>Initialize E register</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4106</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44528">
                <a:tc>
                  <a:txBody>
                    <a:bodyPr/>
                    <a:lstStyle/>
                    <a:p>
                      <a:pPr algn="ctr"/>
                      <a:r>
                        <a:rPr lang="en-US" sz="1200" dirty="0" smtClean="0"/>
                        <a:t>4107</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XRA A</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AF</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Clear accumulator</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4108</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LOOP 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ADD M</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86</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Add contents of memory</a:t>
                      </a:r>
                      <a:r>
                        <a:rPr lang="en-US" sz="1200" baseline="0" dirty="0" smtClean="0"/>
                        <a:t> with data in accumulator</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4109</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JNC LOOP 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D2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algn="ctr"/>
                      <a:r>
                        <a:rPr lang="en-US" sz="1200" dirty="0" smtClean="0"/>
                        <a:t>If no carry jump to</a:t>
                      </a:r>
                      <a:r>
                        <a:rPr lang="en-US" sz="1200" baseline="0" dirty="0" smtClean="0"/>
                        <a:t> previous address</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410A</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0D</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410B</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410C</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INR E</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1C</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Increment register E</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410D</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LOOP 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INX H</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23</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Increment</a:t>
                      </a:r>
                      <a:r>
                        <a:rPr lang="en-US" sz="1200" baseline="0" dirty="0" smtClean="0"/>
                        <a:t> H-L pair to point to next location in array</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08136">
                <a:tc>
                  <a:txBody>
                    <a:bodyPr/>
                    <a:lstStyle/>
                    <a:p>
                      <a:pPr algn="ctr"/>
                      <a:r>
                        <a:rPr lang="en-US" sz="1200" dirty="0" smtClean="0"/>
                        <a:t>410E</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DCR B</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05</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Decrement counter</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80654">
                <a:tc>
                  <a:txBody>
                    <a:bodyPr/>
                    <a:lstStyle/>
                    <a:p>
                      <a:pPr algn="ctr"/>
                      <a:r>
                        <a:rPr lang="en-US" sz="1200" dirty="0" smtClean="0"/>
                        <a:t>410F</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JNZ LOOP 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C2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algn="ctr"/>
                      <a:r>
                        <a:rPr lang="en-US" sz="1200" dirty="0" smtClean="0"/>
                        <a:t>If  counter not zero</a:t>
                      </a:r>
                      <a:r>
                        <a:rPr lang="en-US" sz="1200" baseline="0" dirty="0" smtClean="0"/>
                        <a:t> jump to address 4108</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80654">
                <a:tc>
                  <a:txBody>
                    <a:bodyPr/>
                    <a:lstStyle/>
                    <a:p>
                      <a:pPr algn="ctr"/>
                      <a:r>
                        <a:rPr lang="en-US" sz="1200" dirty="0" smtClean="0"/>
                        <a:t>4110</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08</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80654">
                <a:tc>
                  <a:txBody>
                    <a:bodyPr/>
                    <a:lstStyle/>
                    <a:p>
                      <a:pPr algn="ctr"/>
                      <a:r>
                        <a:rPr lang="en-US" sz="1200" dirty="0" smtClean="0"/>
                        <a:t>4111</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80654">
                <a:tc>
                  <a:txBody>
                    <a:bodyPr/>
                    <a:lstStyle/>
                    <a:p>
                      <a:pPr algn="ctr"/>
                      <a:r>
                        <a:rPr lang="en-US" sz="1200" dirty="0" smtClean="0"/>
                        <a:t>4112</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STA 4140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32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algn="ctr"/>
                      <a:r>
                        <a:rPr lang="en-US" sz="1200" dirty="0" smtClean="0"/>
                        <a:t>Store contents of accumulator</a:t>
                      </a:r>
                      <a:r>
                        <a:rPr lang="en-US" sz="1200" baseline="0" dirty="0" smtClean="0"/>
                        <a:t>  i.e. sum stored in accumulator at memory location 4140</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80654">
                <a:tc>
                  <a:txBody>
                    <a:bodyPr/>
                    <a:lstStyle/>
                    <a:p>
                      <a:pPr algn="ctr"/>
                      <a:r>
                        <a:rPr lang="en-US" sz="1200" dirty="0" smtClean="0"/>
                        <a:t>4113</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80654">
                <a:tc>
                  <a:txBody>
                    <a:bodyPr/>
                    <a:lstStyle/>
                    <a:p>
                      <a:pPr algn="ctr"/>
                      <a:r>
                        <a:rPr lang="en-US" sz="1200" dirty="0" smtClean="0"/>
                        <a:t>4114</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3395656" y="0"/>
            <a:ext cx="2000264" cy="276999"/>
          </a:xfrm>
          <a:prstGeom prst="rect">
            <a:avLst/>
          </a:prstGeom>
          <a:noFill/>
        </p:spPr>
        <p:txBody>
          <a:bodyPr wrap="square" rtlCol="0">
            <a:spAutoFit/>
          </a:bodyPr>
          <a:lstStyle/>
          <a:p>
            <a:pPr algn="ctr"/>
            <a:r>
              <a:rPr lang="en-US" sz="1200" b="1" u="sng" dirty="0" smtClean="0"/>
              <a:t>PROGRAM:-</a:t>
            </a:r>
            <a:endParaRPr lang="en-US" sz="1200" b="1" u="sng"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8088" y="352408"/>
          <a:ext cx="8867824" cy="1371600"/>
        </p:xfrm>
        <a:graphic>
          <a:graphicData uri="http://schemas.openxmlformats.org/drawingml/2006/table">
            <a:tbl>
              <a:tblPr firstRow="1" bandRow="1">
                <a:tableStyleId>{5940675A-B579-460E-94D1-54222C63F5DA}</a:tableStyleId>
              </a:tblPr>
              <a:tblGrid>
                <a:gridCol w="1351607"/>
                <a:gridCol w="1074820"/>
                <a:gridCol w="2116459"/>
                <a:gridCol w="968182"/>
                <a:gridCol w="3356756"/>
              </a:tblGrid>
              <a:tr h="266865">
                <a:tc>
                  <a:txBody>
                    <a:bodyPr/>
                    <a:lstStyle/>
                    <a:p>
                      <a:pPr algn="ctr"/>
                      <a:r>
                        <a:rPr lang="en-US" sz="1200" i="0" kern="1200" dirty="0" smtClean="0">
                          <a:solidFill>
                            <a:schemeClr val="tx1"/>
                          </a:solidFill>
                          <a:latin typeface="+mn-lt"/>
                          <a:ea typeface="+mn-ea"/>
                          <a:cs typeface="+mn-cs"/>
                        </a:rPr>
                        <a:t>4115</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MOV A,E</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7B</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4116</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STA 4141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32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4117</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4118</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6865">
                <a:tc>
                  <a:txBody>
                    <a:bodyPr/>
                    <a:lstStyle/>
                    <a:p>
                      <a:pPr algn="ctr"/>
                      <a:r>
                        <a:rPr lang="en-US" sz="1200" dirty="0" smtClean="0"/>
                        <a:t>4119</a:t>
                      </a:r>
                      <a:endParaRPr lang="en-US" sz="1200" dirty="0"/>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HLT</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76</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Halt</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a:buNone/>
            </a:pPr>
            <a:endParaRPr lang="pt-BR" sz="2400" dirty="0" smtClean="0"/>
          </a:p>
          <a:p>
            <a:pPr>
              <a:buNone/>
            </a:pPr>
            <a:endParaRPr lang="pt-BR" sz="2400" dirty="0" smtClean="0"/>
          </a:p>
          <a:p>
            <a:pPr>
              <a:buNone/>
            </a:pPr>
            <a:endParaRPr lang="en-US" dirty="0"/>
          </a:p>
        </p:txBody>
      </p:sp>
      <p:sp>
        <p:nvSpPr>
          <p:cNvPr id="7" name="Content Placeholder 2"/>
          <p:cNvSpPr txBox="1">
            <a:spLocks/>
          </p:cNvSpPr>
          <p:nvPr/>
        </p:nvSpPr>
        <p:spPr>
          <a:xfrm>
            <a:off x="457200" y="642918"/>
            <a:ext cx="8229600" cy="548324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200" b="0" i="0" u="sng" strike="noStrike" kern="1200" cap="none" spc="0" normalizeH="0" baseline="0" noProof="0" dirty="0" smtClean="0">
                <a:ln>
                  <a:noFill/>
                </a:ln>
                <a:solidFill>
                  <a:schemeClr val="tx1"/>
                </a:solidFill>
                <a:effectLst/>
                <a:uLnTx/>
                <a:uFillTx/>
                <a:latin typeface="+mn-lt"/>
                <a:ea typeface="+mn-ea"/>
                <a:cs typeface="+mn-cs"/>
              </a:rPr>
              <a:t>Result:-</a:t>
            </a:r>
            <a:endParaRPr kumimoji="0" lang="pt-BR"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200" b="0" i="0" u="none" strike="noStrike" kern="1200" cap="none" spc="0" normalizeH="0" baseline="0" noProof="0" dirty="0" smtClean="0">
              <a:ln>
                <a:noFill/>
              </a:ln>
              <a:solidFill>
                <a:schemeClr val="tx1"/>
              </a:solidFill>
              <a:effectLst/>
              <a:uLnTx/>
              <a:uFillTx/>
              <a:latin typeface="+mn-lt"/>
              <a:ea typeface="+mn-ea"/>
              <a:cs typeface="+mn-cs"/>
            </a:endParaRPr>
          </a:p>
          <a:p>
            <a:r>
              <a:rPr lang="pt-BR" sz="2200" dirty="0" smtClean="0"/>
              <a:t>Input at:-      4150: 06 (Counter) </a:t>
            </a:r>
          </a:p>
          <a:p>
            <a:r>
              <a:rPr lang="pt-BR" sz="2200" dirty="0" smtClean="0"/>
              <a:t>                      4151: 54 </a:t>
            </a:r>
          </a:p>
          <a:p>
            <a:r>
              <a:rPr lang="pt-BR" sz="2200" dirty="0" smtClean="0"/>
              <a:t>                      4152: 63 </a:t>
            </a:r>
          </a:p>
          <a:p>
            <a:r>
              <a:rPr lang="pt-BR" sz="2200" dirty="0" smtClean="0"/>
              <a:t>                      4153: 7A </a:t>
            </a:r>
          </a:p>
          <a:p>
            <a:r>
              <a:rPr lang="pt-BR" sz="2200" dirty="0" smtClean="0"/>
              <a:t>                      4154: 2B </a:t>
            </a:r>
          </a:p>
          <a:p>
            <a:r>
              <a:rPr lang="pt-BR" sz="2200" dirty="0" smtClean="0"/>
              <a:t>                      4155: 8F</a:t>
            </a:r>
          </a:p>
          <a:p>
            <a:r>
              <a:rPr lang="pt-BR" sz="2200" dirty="0" smtClean="0"/>
              <a:t>                      4156:FF</a:t>
            </a:r>
            <a:r>
              <a:rPr lang="pt-BR" sz="2400" dirty="0" smtClean="0"/>
              <a:t/>
            </a:r>
            <a:br>
              <a:rPr lang="pt-BR" sz="2400" dirty="0" smtClean="0"/>
            </a:br>
            <a:endParaRPr lang="pt-BR" sz="2200" dirty="0" smtClean="0"/>
          </a:p>
          <a:p>
            <a:r>
              <a:rPr lang="pt-BR" sz="2200" dirty="0" smtClean="0"/>
              <a:t>Output at:-    </a:t>
            </a:r>
            <a:r>
              <a:rPr lang="en-US" sz="2200" dirty="0" smtClean="0"/>
              <a:t>4140: EA</a:t>
            </a:r>
            <a:r>
              <a:rPr lang="en-US" sz="2400" dirty="0" smtClean="0"/>
              <a:t/>
            </a:r>
            <a:br>
              <a:rPr lang="en-US" sz="2400" dirty="0" smtClean="0"/>
            </a:br>
            <a:r>
              <a:rPr lang="en-US" sz="2400" dirty="0" smtClean="0"/>
              <a:t>                      </a:t>
            </a:r>
            <a:r>
              <a:rPr lang="en-US" sz="2200" dirty="0" smtClean="0"/>
              <a:t> 4141:02</a:t>
            </a:r>
          </a:p>
          <a:p>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r>
              <a:rPr lang="en-US" sz="2200" dirty="0" smtClean="0"/>
              <a:t>                     54+63+7A+2B+8F+FF=02EA</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23</a:t>
            </a:r>
            <a:endParaRPr lang="en-US" sz="2400" u="sng" dirty="0"/>
          </a:p>
        </p:txBody>
      </p:sp>
      <p:sp>
        <p:nvSpPr>
          <p:cNvPr id="3" name="Content Placeholder 2"/>
          <p:cNvSpPr>
            <a:spLocks noGrp="1"/>
          </p:cNvSpPr>
          <p:nvPr>
            <p:ph idx="1"/>
          </p:nvPr>
        </p:nvSpPr>
        <p:spPr>
          <a:xfrm>
            <a:off x="214282" y="500042"/>
            <a:ext cx="8429678" cy="5824574"/>
          </a:xfrm>
        </p:spPr>
        <p:txBody>
          <a:bodyPr>
            <a:noAutofit/>
          </a:bodyPr>
          <a:lstStyle/>
          <a:p>
            <a:pPr algn="just">
              <a:buNone/>
            </a:pPr>
            <a:endParaRPr lang="en-US" sz="800" b="1" u="sng" dirty="0" smtClean="0"/>
          </a:p>
          <a:p>
            <a:pPr algn="just"/>
            <a:r>
              <a:rPr lang="en-US" sz="2200" b="1" u="sng" dirty="0" smtClean="0"/>
              <a:t>AIM:-</a:t>
            </a:r>
            <a:r>
              <a:rPr lang="en-US" sz="2200" b="1" dirty="0" smtClean="0"/>
              <a:t> </a:t>
            </a:r>
            <a:r>
              <a:rPr lang="en-US" sz="2200" dirty="0" smtClean="0"/>
              <a:t>Write a program to perform addition of two arrays of data each containing 10 numbers and store result in third block.</a:t>
            </a:r>
          </a:p>
          <a:p>
            <a:pPr algn="ctr">
              <a:buNone/>
            </a:pPr>
            <a:r>
              <a:rPr lang="en-US" sz="2200" dirty="0" smtClean="0"/>
              <a:t>      [2200] + [2300]=[2400]                                  </a:t>
            </a:r>
          </a:p>
          <a:p>
            <a:pPr algn="ctr">
              <a:buNone/>
            </a:pPr>
            <a:r>
              <a:rPr lang="en-US" sz="2200" dirty="0" smtClean="0"/>
              <a:t>       !         !           !                                                                                                [221A] + [231A]=[241A]</a:t>
            </a:r>
          </a:p>
          <a:p>
            <a:pPr algn="just"/>
            <a:endParaRPr lang="en-US" sz="2200" dirty="0" smtClean="0"/>
          </a:p>
          <a:p>
            <a:pPr algn="just">
              <a:buNone/>
            </a:pPr>
            <a:endParaRPr lang="en-US" sz="800" dirty="0" smtClean="0"/>
          </a:p>
          <a:p>
            <a:pPr algn="just">
              <a:buNone/>
            </a:pPr>
            <a:endParaRPr lang="en-US" sz="800" dirty="0" smtClean="0"/>
          </a:p>
          <a:p>
            <a:r>
              <a:rPr lang="en-US" sz="2200" b="1" u="sng" dirty="0" smtClean="0"/>
              <a:t>THEORY:- </a:t>
            </a:r>
          </a:p>
          <a:p>
            <a:pPr marL="457200" indent="-457200" algn="just">
              <a:buFont typeface="+mj-lt"/>
              <a:buAutoNum type="arabicPeriod"/>
            </a:pPr>
            <a:endParaRPr lang="en-US" sz="22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576" y="344285"/>
          <a:ext cx="8686848" cy="6513715"/>
        </p:xfrm>
        <a:graphic>
          <a:graphicData uri="http://schemas.openxmlformats.org/drawingml/2006/table">
            <a:tbl>
              <a:tblPr firstRow="1" bandRow="1">
                <a:tableStyleId>{5940675A-B579-460E-94D1-54222C63F5DA}</a:tableStyleId>
              </a:tblPr>
              <a:tblGrid>
                <a:gridCol w="1167979"/>
                <a:gridCol w="1075199"/>
                <a:gridCol w="2117206"/>
                <a:gridCol w="968523"/>
                <a:gridCol w="3357941"/>
              </a:tblGrid>
              <a:tr h="339065">
                <a:tc>
                  <a:txBody>
                    <a:bodyPr/>
                    <a:lstStyle/>
                    <a:p>
                      <a:pPr algn="ctr"/>
                      <a:r>
                        <a:rPr lang="en-US" sz="1200" dirty="0" smtClean="0"/>
                        <a:t>MEMORY</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LABEL</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MNEMONIC</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OP-CODE</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COMMENTS</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4400</a:t>
                      </a:r>
                      <a:endParaRPr lang="en-US" sz="1200" dirty="0">
                        <a:latin typeface="Calibri"/>
                        <a:ea typeface="Calibri"/>
                        <a:cs typeface="Mangal"/>
                      </a:endParaRPr>
                    </a:p>
                  </a:txBody>
                  <a:tcPr marL="37863" marR="37863"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i="0" kern="1200" dirty="0" smtClean="0">
                          <a:solidFill>
                            <a:schemeClr val="tx1"/>
                          </a:solidFill>
                          <a:latin typeface="+mn-lt"/>
                          <a:ea typeface="+mn-ea"/>
                          <a:cs typeface="+mn-cs"/>
                        </a:rPr>
                        <a:t>LXI H, 2200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21</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algn="ctr"/>
                      <a:r>
                        <a:rPr lang="en-US" sz="1200" dirty="0" smtClean="0"/>
                        <a:t>Initialize</a:t>
                      </a:r>
                      <a:r>
                        <a:rPr lang="en-US" sz="1200" baseline="0" dirty="0" smtClean="0"/>
                        <a:t> memory pointer 1</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4401</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4402</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22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4403</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i="0" kern="1200" dirty="0" smtClean="0">
                          <a:solidFill>
                            <a:schemeClr val="tx1"/>
                          </a:solidFill>
                          <a:latin typeface="+mn-lt"/>
                          <a:ea typeface="+mn-ea"/>
                          <a:cs typeface="+mn-cs"/>
                        </a:rPr>
                        <a:t>LXI</a:t>
                      </a:r>
                      <a:r>
                        <a:rPr lang="en-US" sz="1200" i="0" kern="1200" baseline="0" dirty="0" smtClean="0">
                          <a:solidFill>
                            <a:schemeClr val="tx1"/>
                          </a:solidFill>
                          <a:latin typeface="+mn-lt"/>
                          <a:ea typeface="+mn-ea"/>
                          <a:cs typeface="+mn-cs"/>
                        </a:rPr>
                        <a:t> B,2300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4E</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Initialize</a:t>
                      </a:r>
                      <a:r>
                        <a:rPr lang="en-US" sz="1200" baseline="0" dirty="0" smtClean="0"/>
                        <a:t> memory pointer 2</a:t>
                      </a:r>
                      <a:endParaRPr lang="en-US" sz="1200" dirty="0" smtClean="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4404</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i="0" kern="1200" dirty="0" smtClean="0">
                          <a:solidFill>
                            <a:schemeClr val="tx1"/>
                          </a:solidFill>
                          <a:latin typeface="+mn-lt"/>
                          <a:ea typeface="+mn-ea"/>
                          <a:cs typeface="+mn-cs"/>
                        </a:rPr>
                        <a:t> </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i="0" kern="1200" dirty="0" smtClean="0">
                          <a:solidFill>
                            <a:schemeClr val="tx1"/>
                          </a:solidFill>
                          <a:latin typeface="+mn-lt"/>
                          <a:ea typeface="+mn-ea"/>
                          <a:cs typeface="+mn-cs"/>
                        </a:rPr>
                        <a:t>00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4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4405</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23</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4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4406</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pt-BR" sz="1200" i="0" kern="1200" dirty="0" smtClean="0">
                          <a:solidFill>
                            <a:schemeClr val="tx1"/>
                          </a:solidFill>
                          <a:latin typeface="+mn-lt"/>
                          <a:ea typeface="+mn-ea"/>
                          <a:cs typeface="+mn-cs"/>
                        </a:rPr>
                        <a:t>LXI D,2400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pt-BR" sz="1200" i="0" kern="1200" dirty="0" smtClean="0">
                          <a:solidFill>
                            <a:schemeClr val="tx1"/>
                          </a:solidFill>
                          <a:latin typeface="+mn-lt"/>
                          <a:ea typeface="+mn-ea"/>
                          <a:cs typeface="+mn-cs"/>
                        </a:rPr>
                        <a:t>23 </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algn="ctr"/>
                      <a:r>
                        <a:rPr lang="en-US" sz="1200" dirty="0" smtClean="0"/>
                        <a:t>Initialize</a:t>
                      </a:r>
                      <a:r>
                        <a:rPr lang="en-US" sz="1200" baseline="0" dirty="0" smtClean="0"/>
                        <a:t> result pointer</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4407</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i="0" kern="1200" dirty="0" smtClean="0">
                          <a:solidFill>
                            <a:schemeClr val="tx1"/>
                          </a:solidFill>
                          <a:latin typeface="+mn-lt"/>
                          <a:ea typeface="+mn-ea"/>
                          <a:cs typeface="+mn-cs"/>
                        </a:rPr>
                        <a:t>00</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4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4408</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i="0" kern="1200" dirty="0" smtClean="0">
                          <a:solidFill>
                            <a:schemeClr val="tx1"/>
                          </a:solidFill>
                          <a:latin typeface="+mn-lt"/>
                          <a:ea typeface="+mn-ea"/>
                          <a:cs typeface="+mn-cs"/>
                        </a:rPr>
                        <a:t>24</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4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4409</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BACK</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LDAX B</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0A</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Get</a:t>
                      </a:r>
                      <a:r>
                        <a:rPr lang="en-US" sz="1200" baseline="0" dirty="0" smtClean="0"/>
                        <a:t> the number from array 2</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440A</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ADD</a:t>
                      </a:r>
                      <a:r>
                        <a:rPr lang="en-US" sz="1200" baseline="0" dirty="0" smtClean="0"/>
                        <a:t> M</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86</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Add it with number in array 1</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440B</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STAX D</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12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Store the addition in array 3</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440C</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INX H</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23</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Increment pointer 1</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a:t>440D</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INX B</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03</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Increment pointer 2</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6733">
                <a:tc>
                  <a:txBody>
                    <a:bodyPr/>
                    <a:lstStyle/>
                    <a:p>
                      <a:pPr algn="ctr">
                        <a:lnSpc>
                          <a:spcPct val="115000"/>
                        </a:lnSpc>
                        <a:spcAft>
                          <a:spcPts val="0"/>
                        </a:spcAft>
                      </a:pPr>
                      <a:r>
                        <a:rPr lang="en-US" sz="1200" dirty="0"/>
                        <a:t>440E</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INX D</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13</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Increment result pointer</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29104">
                <a:tc>
                  <a:txBody>
                    <a:bodyPr/>
                    <a:lstStyle/>
                    <a:p>
                      <a:pPr algn="ctr">
                        <a:lnSpc>
                          <a:spcPct val="115000"/>
                        </a:lnSpc>
                        <a:spcAft>
                          <a:spcPts val="0"/>
                        </a:spcAft>
                      </a:pPr>
                      <a:r>
                        <a:rPr lang="en-US" sz="1200" dirty="0"/>
                        <a:t>440F</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MOV A,L</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7D</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6733">
                <a:tc>
                  <a:txBody>
                    <a:bodyPr/>
                    <a:lstStyle/>
                    <a:p>
                      <a:pPr algn="ctr">
                        <a:lnSpc>
                          <a:spcPct val="115000"/>
                        </a:lnSpc>
                        <a:spcAft>
                          <a:spcPts val="0"/>
                        </a:spcAft>
                      </a:pPr>
                      <a:r>
                        <a:rPr lang="en-US" sz="1200" dirty="0"/>
                        <a:t>4410</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CPI 0A</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FE</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algn="ctr"/>
                      <a:r>
                        <a:rPr lang="en-US" sz="1200" dirty="0" smtClean="0"/>
                        <a:t>Check pointer 1 for last number</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smtClean="0">
                          <a:latin typeface="Calibri"/>
                          <a:ea typeface="Calibri"/>
                          <a:cs typeface="Mangal"/>
                        </a:rPr>
                        <a:t>4411</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0A</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r>
                        <a:rPr lang="en-US" sz="1200" dirty="0" smtClean="0"/>
                        <a:t>4412</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JNZ</a:t>
                      </a:r>
                      <a:r>
                        <a:rPr lang="en-US" sz="1200" baseline="0" dirty="0" smtClean="0"/>
                        <a:t> BACK</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C2</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algn="ctr"/>
                      <a:r>
                        <a:rPr lang="en-US" sz="1200" dirty="0" smtClean="0"/>
                        <a:t>If not </a:t>
                      </a:r>
                      <a:r>
                        <a:rPr lang="en-US" sz="1200" baseline="0" dirty="0" smtClean="0"/>
                        <a:t> zero jump to location 4409</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09</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74253">
                <a:tc>
                  <a:txBody>
                    <a:bodyPr/>
                    <a:lstStyle/>
                    <a:p>
                      <a:pPr algn="ctr">
                        <a:lnSpc>
                          <a:spcPct val="115000"/>
                        </a:lnSpc>
                        <a:spcAft>
                          <a:spcPts val="0"/>
                        </a:spcAft>
                      </a:pP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200" dirty="0" smtClean="0"/>
                        <a:t>44</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ct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0702">
                <a:tc>
                  <a:txBody>
                    <a:bodyPr/>
                    <a:lstStyle/>
                    <a:p>
                      <a:pPr algn="ctr">
                        <a:lnSpc>
                          <a:spcPct val="115000"/>
                        </a:lnSpc>
                        <a:spcAft>
                          <a:spcPts val="0"/>
                        </a:spcAft>
                      </a:pPr>
                      <a:r>
                        <a:rPr lang="en-US" sz="1200" dirty="0"/>
                        <a:t>4412</a:t>
                      </a:r>
                      <a:endParaRPr lang="en-US" sz="1200" dirty="0">
                        <a:latin typeface="Calibri"/>
                        <a:ea typeface="Calibri"/>
                        <a:cs typeface="Mangal"/>
                      </a:endParaRPr>
                    </a:p>
                  </a:txBody>
                  <a:tcPr marL="37863" marR="37863" marT="0" marB="0">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tc>
                  <a:txBody>
                    <a:bodyPr/>
                    <a:lstStyle/>
                    <a:p>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tc>
                  <a:txBody>
                    <a:bodyPr/>
                    <a:lstStyle/>
                    <a:p>
                      <a:pPr algn="ctr"/>
                      <a:r>
                        <a:rPr lang="en-US" sz="1200" dirty="0" smtClean="0"/>
                        <a:t>HLT</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tc>
                  <a:txBody>
                    <a:bodyPr/>
                    <a:lstStyle/>
                    <a:p>
                      <a:pPr algn="ctr"/>
                      <a:r>
                        <a:rPr lang="en-US" sz="1200" dirty="0" smtClean="0"/>
                        <a:t>76</a:t>
                      </a:r>
                      <a:endParaRPr lang="en-US"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tc>
                  <a:txBody>
                    <a:bodyPr/>
                    <a:lstStyle/>
                    <a:p>
                      <a:pPr algn="ctr"/>
                      <a:r>
                        <a:rPr lang="en-US" sz="1200" dirty="0" smtClean="0"/>
                        <a:t>Halt</a:t>
                      </a:r>
                      <a:endParaRPr lang="en-US" sz="1200" dirty="0"/>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r>
            </a:tbl>
          </a:graphicData>
        </a:graphic>
      </p:graphicFrame>
      <p:sp>
        <p:nvSpPr>
          <p:cNvPr id="3" name="TextBox 2"/>
          <p:cNvSpPr txBox="1"/>
          <p:nvPr/>
        </p:nvSpPr>
        <p:spPr>
          <a:xfrm>
            <a:off x="3395656" y="0"/>
            <a:ext cx="2000264" cy="338554"/>
          </a:xfrm>
          <a:prstGeom prst="rect">
            <a:avLst/>
          </a:prstGeom>
          <a:noFill/>
        </p:spPr>
        <p:txBody>
          <a:bodyPr wrap="square" rtlCol="0">
            <a:spAutoFit/>
          </a:bodyPr>
          <a:lstStyle/>
          <a:p>
            <a:pPr algn="ctr"/>
            <a:r>
              <a:rPr lang="en-US" sz="1600" b="1" u="sng" dirty="0" smtClean="0"/>
              <a:t>PROGRAM:-</a:t>
            </a:r>
            <a:endParaRPr lang="en-US" sz="1600"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pt-BR" sz="2200" b="1" u="sng" dirty="0" smtClean="0"/>
              <a:t>RESULT:-</a:t>
            </a:r>
          </a:p>
          <a:p>
            <a:pPr>
              <a:buNone/>
            </a:pPr>
            <a:endParaRPr lang="pt-BR" sz="2200" dirty="0"/>
          </a:p>
          <a:p>
            <a:pPr>
              <a:buNone/>
            </a:pPr>
            <a:r>
              <a:rPr lang="pt-BR" sz="2200" dirty="0" smtClean="0"/>
              <a:t>Input at:-       4150    :        29</a:t>
            </a:r>
          </a:p>
          <a:p>
            <a:pPr>
              <a:buNone/>
            </a:pPr>
            <a:endParaRPr lang="pt-BR" sz="2200" dirty="0" smtClean="0"/>
          </a:p>
          <a:p>
            <a:pPr>
              <a:buNone/>
            </a:pPr>
            <a:r>
              <a:rPr lang="pt-BR" sz="2200" dirty="0" smtClean="0"/>
              <a:t>Output at:-    4160    :        29</a:t>
            </a:r>
            <a:endParaRPr lang="en-US" sz="2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a:buNone/>
            </a:pPr>
            <a:endParaRPr lang="pt-BR" sz="2400" dirty="0" smtClean="0"/>
          </a:p>
          <a:p>
            <a:pPr>
              <a:buNone/>
            </a:pPr>
            <a:endParaRPr lang="pt-BR" sz="2400" dirty="0" smtClean="0"/>
          </a:p>
          <a:p>
            <a:endParaRPr lang="en-US" dirty="0"/>
          </a:p>
        </p:txBody>
      </p:sp>
      <p:sp>
        <p:nvSpPr>
          <p:cNvPr id="7" name="Content Placeholder 2"/>
          <p:cNvSpPr txBox="1">
            <a:spLocks/>
          </p:cNvSpPr>
          <p:nvPr/>
        </p:nvSpPr>
        <p:spPr>
          <a:xfrm>
            <a:off x="457200" y="642918"/>
            <a:ext cx="8229600" cy="548324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200" b="1" i="0" u="sng" strike="noStrike" kern="1200" cap="none" spc="0" normalizeH="0" baseline="0" noProof="0" dirty="0" smtClean="0">
                <a:ln>
                  <a:noFill/>
                </a:ln>
                <a:solidFill>
                  <a:schemeClr val="tx1"/>
                </a:solidFill>
                <a:effectLst/>
                <a:uLnTx/>
                <a:uFillTx/>
                <a:latin typeface="+mn-lt"/>
                <a:ea typeface="+mn-ea"/>
                <a:cs typeface="+mn-cs"/>
              </a:rPr>
              <a:t>Result:-</a:t>
            </a:r>
            <a:endParaRPr kumimoji="0" lang="pt-BR"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200" b="0" i="0" u="none" strike="noStrike" kern="1200" cap="none" spc="0" normalizeH="0" baseline="0" noProof="0" dirty="0" smtClean="0">
              <a:ln>
                <a:noFill/>
              </a:ln>
              <a:solidFill>
                <a:schemeClr val="tx1"/>
              </a:solidFill>
              <a:effectLst/>
              <a:uLnTx/>
              <a:uFillTx/>
              <a:latin typeface="+mn-lt"/>
              <a:ea typeface="+mn-ea"/>
              <a:cs typeface="+mn-cs"/>
            </a:endParaRPr>
          </a:p>
          <a:p>
            <a:r>
              <a:rPr lang="pt-BR" sz="2200" dirty="0" smtClean="0"/>
              <a:t>Input at:-  </a:t>
            </a:r>
          </a:p>
          <a:p>
            <a:endParaRPr lang="pt-BR" sz="2200" dirty="0" smtClean="0"/>
          </a:p>
          <a:p>
            <a:endParaRPr lang="pt-BR" sz="2200" dirty="0" smtClean="0"/>
          </a:p>
          <a:p>
            <a:endParaRPr lang="pt-BR" sz="2200" dirty="0" smtClean="0"/>
          </a:p>
          <a:p>
            <a:endParaRPr lang="pt-BR" sz="2200" dirty="0" smtClean="0"/>
          </a:p>
          <a:p>
            <a:r>
              <a:rPr lang="pt-BR" sz="2200" dirty="0" smtClean="0"/>
              <a:t>   </a:t>
            </a:r>
          </a:p>
          <a:p>
            <a:r>
              <a:rPr lang="pt-BR" sz="2200" dirty="0" smtClean="0"/>
              <a:t>Output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24</a:t>
            </a:r>
            <a:endParaRPr lang="en-US" sz="2400" u="sng" dirty="0"/>
          </a:p>
        </p:txBody>
      </p:sp>
      <p:sp>
        <p:nvSpPr>
          <p:cNvPr id="3" name="Content Placeholder 2"/>
          <p:cNvSpPr>
            <a:spLocks noGrp="1"/>
          </p:cNvSpPr>
          <p:nvPr>
            <p:ph idx="1"/>
          </p:nvPr>
        </p:nvSpPr>
        <p:spPr>
          <a:xfrm>
            <a:off x="214282" y="500042"/>
            <a:ext cx="8701142" cy="5824574"/>
          </a:xfrm>
        </p:spPr>
        <p:txBody>
          <a:bodyPr>
            <a:noAutofit/>
          </a:bodyPr>
          <a:lstStyle/>
          <a:p>
            <a:pPr algn="just">
              <a:buNone/>
            </a:pPr>
            <a:endParaRPr lang="en-US" sz="800" b="1" u="sng" dirty="0" smtClean="0"/>
          </a:p>
          <a:p>
            <a:pPr algn="just"/>
            <a:r>
              <a:rPr lang="en-US" sz="2200" b="1" u="sng" dirty="0" smtClean="0"/>
              <a:t>AIM:-</a:t>
            </a:r>
            <a:r>
              <a:rPr lang="en-US" sz="2400" dirty="0" smtClean="0"/>
              <a:t> </a:t>
            </a:r>
            <a:r>
              <a:rPr lang="en-US" sz="2200" dirty="0" smtClean="0"/>
              <a:t>Write a program to perform factorial of an 8-bit number.</a:t>
            </a:r>
          </a:p>
          <a:p>
            <a:pPr algn="just">
              <a:buNone/>
            </a:pPr>
            <a:endParaRPr lang="en-US" sz="800" dirty="0" smtClean="0"/>
          </a:p>
          <a:p>
            <a:pPr algn="just">
              <a:buNone/>
            </a:pPr>
            <a:endParaRPr lang="en-US" sz="800" dirty="0" smtClean="0"/>
          </a:p>
          <a:p>
            <a:r>
              <a:rPr lang="en-US" sz="2200" b="1" u="sng" dirty="0" smtClean="0"/>
              <a:t>THEORY:-  </a:t>
            </a:r>
          </a:p>
          <a:p>
            <a:pPr>
              <a:buNone/>
            </a:pPr>
            <a:r>
              <a:rPr lang="en-US" sz="2200" dirty="0" smtClean="0"/>
              <a:t>1)      Load HL pair with the number whose factorial is to be found.</a:t>
            </a:r>
          </a:p>
          <a:p>
            <a:pPr>
              <a:buNone/>
            </a:pPr>
            <a:r>
              <a:rPr lang="en-US" sz="2200" dirty="0" smtClean="0"/>
              <a:t>2)      Copy memory content to register E.</a:t>
            </a:r>
          </a:p>
          <a:p>
            <a:pPr>
              <a:buNone/>
            </a:pPr>
            <a:r>
              <a:rPr lang="en-US" sz="2200" dirty="0" smtClean="0"/>
              <a:t>3)      Decrement register B content by 1.</a:t>
            </a:r>
          </a:p>
          <a:p>
            <a:pPr>
              <a:buNone/>
            </a:pPr>
            <a:r>
              <a:rPr lang="en-US" sz="2200" dirty="0" smtClean="0"/>
              <a:t>4)      Increment the memory and decrement the number and store the    numbers in the consecutive memory locations.</a:t>
            </a:r>
          </a:p>
          <a:p>
            <a:pPr>
              <a:buNone/>
            </a:pPr>
            <a:r>
              <a:rPr lang="en-US" sz="2200" dirty="0" smtClean="0"/>
              <a:t>5)      Again load the number to the HL pair.</a:t>
            </a:r>
          </a:p>
          <a:p>
            <a:pPr>
              <a:buNone/>
            </a:pPr>
            <a:r>
              <a:rPr lang="en-US" sz="2200" dirty="0" smtClean="0"/>
              <a:t>6)      Copy the number to the accumulator.</a:t>
            </a:r>
          </a:p>
          <a:p>
            <a:pPr>
              <a:buNone/>
            </a:pPr>
            <a:r>
              <a:rPr lang="en-US" sz="2200" dirty="0" smtClean="0"/>
              <a:t>7)      Increment memory and copy the second number to register B.</a:t>
            </a:r>
          </a:p>
          <a:p>
            <a:pPr>
              <a:buNone/>
            </a:pPr>
            <a:r>
              <a:rPr lang="en-US" sz="2200" dirty="0" smtClean="0"/>
              <a:t>8)      Copy the accumulator content to the register C as count.</a:t>
            </a:r>
          </a:p>
          <a:p>
            <a:pPr>
              <a:buNone/>
            </a:pPr>
            <a:r>
              <a:rPr lang="en-US" sz="2200" dirty="0" smtClean="0"/>
              <a:t>9)      Initialize accumulator with 0.</a:t>
            </a:r>
          </a:p>
          <a:p>
            <a:pPr>
              <a:buNone/>
            </a:pPr>
            <a:r>
              <a:rPr lang="en-US" sz="2200" dirty="0" smtClean="0"/>
              <a:t>10)    Add accumulator content with register B.</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76" y="352408"/>
            <a:ext cx="8686800" cy="4525963"/>
          </a:xfrm>
        </p:spPr>
        <p:txBody>
          <a:bodyPr>
            <a:normAutofit/>
          </a:bodyPr>
          <a:lstStyle/>
          <a:p>
            <a:pPr>
              <a:buNone/>
            </a:pPr>
            <a:r>
              <a:rPr lang="en-US" sz="2200" dirty="0" smtClean="0"/>
              <a:t>11)  Decrement count.</a:t>
            </a:r>
          </a:p>
          <a:p>
            <a:pPr>
              <a:buNone/>
            </a:pPr>
            <a:r>
              <a:rPr lang="en-US" sz="2200" dirty="0" smtClean="0"/>
              <a:t>12)  If count = 0, then got next step else go to step 8.</a:t>
            </a:r>
          </a:p>
          <a:p>
            <a:pPr>
              <a:buNone/>
            </a:pPr>
            <a:r>
              <a:rPr lang="en-US" sz="2200" dirty="0" smtClean="0"/>
              <a:t>13)  Copy accumulator content to memory</a:t>
            </a:r>
          </a:p>
          <a:p>
            <a:pPr>
              <a:buNone/>
            </a:pPr>
            <a:r>
              <a:rPr lang="en-US" sz="2200" dirty="0" smtClean="0"/>
              <a:t>14)  Decrement register E by 1.</a:t>
            </a:r>
          </a:p>
          <a:p>
            <a:pPr>
              <a:buNone/>
            </a:pPr>
            <a:r>
              <a:rPr lang="en-US" sz="2200" dirty="0" smtClean="0"/>
              <a:t>15)  If register E is not zero then go to step 6 else go to next step 8.</a:t>
            </a:r>
          </a:p>
          <a:p>
            <a:pPr>
              <a:buNone/>
            </a:pPr>
            <a:r>
              <a:rPr lang="en-US" sz="2200" dirty="0" smtClean="0"/>
              <a:t>16)  Store the factorial in memory.</a:t>
            </a:r>
          </a:p>
          <a:p>
            <a:pPr>
              <a:buNone/>
            </a:pPr>
            <a:r>
              <a:rPr lang="en-US" sz="2200" dirty="0" smtClean="0"/>
              <a:t>17)  Terminate the program.</a:t>
            </a:r>
          </a:p>
          <a:p>
            <a:pPr>
              <a:buNone/>
            </a:pPr>
            <a:endParaRPr lang="en-US" b="1" u="sng" dirty="0" smtClean="0"/>
          </a:p>
          <a:p>
            <a:pPr marL="457200" indent="-457200" algn="just">
              <a:buNone/>
            </a:pPr>
            <a:endParaRPr lang="en-US" dirty="0" smtClean="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576" y="714360"/>
          <a:ext cx="8686848" cy="5881712"/>
        </p:xfrm>
        <a:graphic>
          <a:graphicData uri="http://schemas.openxmlformats.org/drawingml/2006/table">
            <a:tbl>
              <a:tblPr/>
              <a:tblGrid>
                <a:gridCol w="1236444"/>
                <a:gridCol w="1051384"/>
                <a:gridCol w="2070112"/>
                <a:gridCol w="1127582"/>
                <a:gridCol w="3201326"/>
              </a:tblGrid>
              <a:tr h="249830">
                <a:tc>
                  <a:txBody>
                    <a:bodyPr/>
                    <a:lstStyle/>
                    <a:p>
                      <a:pPr algn="ctr">
                        <a:lnSpc>
                          <a:spcPts val="1400"/>
                        </a:lnSpc>
                        <a:spcAft>
                          <a:spcPts val="0"/>
                        </a:spcAft>
                      </a:pPr>
                      <a:r>
                        <a:rPr lang="en-US" sz="1200" b="0" dirty="0">
                          <a:solidFill>
                            <a:srgbClr val="000000"/>
                          </a:solidFill>
                          <a:latin typeface="Times New Roman"/>
                          <a:ea typeface="Times New Roman"/>
                          <a:cs typeface="Mangal"/>
                        </a:rPr>
                        <a:t>MEMORY</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b="0" dirty="0">
                          <a:solidFill>
                            <a:srgbClr val="000000"/>
                          </a:solidFill>
                          <a:latin typeface="Times New Roman"/>
                          <a:ea typeface="Times New Roman"/>
                          <a:cs typeface="Mangal"/>
                        </a:rPr>
                        <a:t>LABEL</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b="0" dirty="0">
                          <a:solidFill>
                            <a:srgbClr val="000000"/>
                          </a:solidFill>
                          <a:latin typeface="Times New Roman"/>
                          <a:ea typeface="Times New Roman"/>
                          <a:cs typeface="Mangal"/>
                        </a:rPr>
                        <a:t>MNEMONIC</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b="0" dirty="0" smtClean="0">
                          <a:solidFill>
                            <a:srgbClr val="000000"/>
                          </a:solidFill>
                          <a:latin typeface="Times New Roman"/>
                          <a:ea typeface="Times New Roman"/>
                          <a:cs typeface="Mangal"/>
                        </a:rPr>
                        <a:t>OP- </a:t>
                      </a:r>
                      <a:r>
                        <a:rPr lang="en-US" sz="1200" b="0" dirty="0">
                          <a:solidFill>
                            <a:srgbClr val="000000"/>
                          </a:solidFill>
                          <a:latin typeface="Times New Roman"/>
                          <a:ea typeface="Times New Roman"/>
                          <a:cs typeface="Mangal"/>
                        </a:rPr>
                        <a:t>CODE</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b="0" dirty="0" smtClean="0">
                          <a:solidFill>
                            <a:srgbClr val="000000"/>
                          </a:solidFill>
                          <a:latin typeface="Times New Roman"/>
                          <a:ea typeface="Times New Roman"/>
                          <a:cs typeface="Mangal"/>
                        </a:rPr>
                        <a:t>COMMENTS</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4200</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LXI H,4100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21</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1400"/>
                        </a:lnSpc>
                        <a:spcAft>
                          <a:spcPts val="0"/>
                        </a:spcAft>
                      </a:pPr>
                      <a:endParaRPr lang="en-US" sz="1200" dirty="0">
                        <a:solidFill>
                          <a:srgbClr val="000000"/>
                        </a:solidFill>
                        <a:latin typeface="Arial"/>
                        <a:ea typeface="Times New Roman"/>
                        <a:cs typeface="Mangal"/>
                      </a:endParaRPr>
                    </a:p>
                    <a:p>
                      <a:pPr algn="ctr">
                        <a:lnSpc>
                          <a:spcPts val="1400"/>
                        </a:lnSpc>
                        <a:spcAft>
                          <a:spcPts val="0"/>
                        </a:spcAft>
                      </a:pPr>
                      <a:r>
                        <a:rPr lang="en-US" sz="1200" dirty="0">
                          <a:solidFill>
                            <a:srgbClr val="000000"/>
                          </a:solidFill>
                          <a:latin typeface="Times New Roman"/>
                          <a:ea typeface="Times New Roman"/>
                          <a:cs typeface="Mangal"/>
                        </a:rPr>
                        <a:t>Load the number to the HL pair</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4201</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00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4202</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41</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4203</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MVI C,M</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Copy the number to register C</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4204</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MVI E,M</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5E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Copy memory content to 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4205</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DCR 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1D</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Decrement 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830">
                <a:tc>
                  <a:txBody>
                    <a:bodyPr/>
                    <a:lstStyle/>
                    <a:p>
                      <a:pPr algn="ctr">
                        <a:lnSpc>
                          <a:spcPts val="1400"/>
                        </a:lnSpc>
                        <a:spcAft>
                          <a:spcPts val="0"/>
                        </a:spcAft>
                      </a:pPr>
                      <a:r>
                        <a:rPr lang="en-US" sz="1200" b="0" dirty="0">
                          <a:solidFill>
                            <a:srgbClr val="000000"/>
                          </a:solidFill>
                          <a:latin typeface="Times New Roman"/>
                          <a:ea typeface="Times New Roman"/>
                          <a:cs typeface="Mangal"/>
                        </a:rPr>
                        <a:t>4206</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LOOP1</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INX H</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23</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Increment memory</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4207</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DCR C</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0D</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Decrement C</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4208</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MOV M,C</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71</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Copy content of C to memory</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4209</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JNZ LOOP1</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1400"/>
                        </a:lnSpc>
                        <a:spcAft>
                          <a:spcPts val="0"/>
                        </a:spcAft>
                      </a:pPr>
                      <a:endParaRPr lang="en-US" sz="1200" dirty="0">
                        <a:solidFill>
                          <a:srgbClr val="000000"/>
                        </a:solidFill>
                        <a:latin typeface="Arial"/>
                        <a:ea typeface="Times New Roman"/>
                        <a:cs typeface="Mangal"/>
                      </a:endParaRPr>
                    </a:p>
                    <a:p>
                      <a:pPr algn="ctr">
                        <a:lnSpc>
                          <a:spcPts val="1400"/>
                        </a:lnSpc>
                        <a:spcAft>
                          <a:spcPts val="0"/>
                        </a:spcAft>
                      </a:pPr>
                      <a:r>
                        <a:rPr lang="en-US" sz="1200" dirty="0">
                          <a:solidFill>
                            <a:srgbClr val="000000"/>
                          </a:solidFill>
                          <a:latin typeface="Times New Roman"/>
                          <a:ea typeface="Times New Roman"/>
                          <a:cs typeface="Mangal"/>
                        </a:rPr>
                        <a:t>Jump on non-zero to label LOOP1</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420A</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06</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420B</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420C</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LXI H,4100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21</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1400"/>
                        </a:lnSpc>
                        <a:spcAft>
                          <a:spcPts val="0"/>
                        </a:spcAft>
                      </a:pPr>
                      <a:r>
                        <a:rPr lang="en-US" sz="1200" dirty="0">
                          <a:solidFill>
                            <a:srgbClr val="000000"/>
                          </a:solidFill>
                          <a:latin typeface="Times New Roman"/>
                          <a:ea typeface="Times New Roman"/>
                          <a:cs typeface="Mangal"/>
                        </a:rPr>
                        <a:t>Load the number whose factorial is to be found in HL pair</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420D</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00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420E</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41</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9830">
                <a:tc>
                  <a:txBody>
                    <a:bodyPr/>
                    <a:lstStyle/>
                    <a:p>
                      <a:pPr algn="ctr">
                        <a:lnSpc>
                          <a:spcPts val="1400"/>
                        </a:lnSpc>
                        <a:spcAft>
                          <a:spcPts val="0"/>
                        </a:spcAft>
                      </a:pPr>
                      <a:r>
                        <a:rPr lang="en-US" sz="1200" b="0" dirty="0">
                          <a:solidFill>
                            <a:srgbClr val="000000"/>
                          </a:solidFill>
                          <a:latin typeface="Times New Roman"/>
                          <a:ea typeface="Times New Roman"/>
                          <a:cs typeface="Mangal"/>
                        </a:rPr>
                        <a:t>420F</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LOOP2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MOV A,M</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7E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Copy memory content to accumulator</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4210</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INX H</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23</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Increment memory</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4211</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MOV B,M</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46</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Copy memory content to B</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4212</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MOV C,A</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4F</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Copy accumulator content to C</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4213</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MVI A,00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3E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1400"/>
                        </a:lnSpc>
                        <a:spcAft>
                          <a:spcPts val="0"/>
                        </a:spcAft>
                      </a:pPr>
                      <a:r>
                        <a:rPr lang="en-US" sz="1200" dirty="0">
                          <a:solidFill>
                            <a:srgbClr val="000000"/>
                          </a:solidFill>
                          <a:latin typeface="Times New Roman"/>
                          <a:ea typeface="Times New Roman"/>
                          <a:cs typeface="Mangal"/>
                        </a:rPr>
                        <a:t>Initialize A with 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968">
                <a:tc>
                  <a:txBody>
                    <a:bodyPr/>
                    <a:lstStyle/>
                    <a:p>
                      <a:pPr algn="ctr">
                        <a:lnSpc>
                          <a:spcPts val="1400"/>
                        </a:lnSpc>
                        <a:spcAft>
                          <a:spcPts val="0"/>
                        </a:spcAft>
                      </a:pPr>
                      <a:r>
                        <a:rPr lang="en-US" sz="1200" b="0" dirty="0">
                          <a:solidFill>
                            <a:srgbClr val="000000"/>
                          </a:solidFill>
                          <a:latin typeface="Times New Roman"/>
                          <a:ea typeface="Times New Roman"/>
                          <a:cs typeface="Mangal"/>
                        </a:rPr>
                        <a:t>4214</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00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49830">
                <a:tc>
                  <a:txBody>
                    <a:bodyPr/>
                    <a:lstStyle/>
                    <a:p>
                      <a:pPr algn="ctr">
                        <a:lnSpc>
                          <a:spcPts val="1400"/>
                        </a:lnSpc>
                        <a:spcAft>
                          <a:spcPts val="0"/>
                        </a:spcAft>
                      </a:pPr>
                      <a:r>
                        <a:rPr lang="en-US" sz="1200" b="0" dirty="0">
                          <a:solidFill>
                            <a:srgbClr val="000000"/>
                          </a:solidFill>
                          <a:latin typeface="Times New Roman"/>
                          <a:ea typeface="Times New Roman"/>
                          <a:cs typeface="Mangal"/>
                        </a:rPr>
                        <a:t>4215</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GO</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ADD B</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80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[A] </a:t>
                      </a:r>
                      <a:r>
                        <a:rPr lang="en-US" sz="1200" dirty="0">
                          <a:solidFill>
                            <a:srgbClr val="000000"/>
                          </a:solidFill>
                          <a:latin typeface="Wingdings"/>
                          <a:ea typeface="Times New Roman"/>
                          <a:cs typeface="Arial"/>
                        </a:rPr>
                        <a:t>ß</a:t>
                      </a:r>
                      <a:r>
                        <a:rPr lang="en-US" sz="1200" dirty="0">
                          <a:solidFill>
                            <a:srgbClr val="000000"/>
                          </a:solidFill>
                          <a:latin typeface="Times New Roman"/>
                          <a:ea typeface="Times New Roman"/>
                          <a:cs typeface="Mangal"/>
                        </a:rPr>
                        <a:t> [A] + [B]</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3395656" y="0"/>
            <a:ext cx="2000264" cy="338554"/>
          </a:xfrm>
          <a:prstGeom prst="rect">
            <a:avLst/>
          </a:prstGeom>
          <a:noFill/>
        </p:spPr>
        <p:txBody>
          <a:bodyPr wrap="square" rtlCol="0">
            <a:spAutoFit/>
          </a:bodyPr>
          <a:lstStyle/>
          <a:p>
            <a:pPr algn="ctr"/>
            <a:r>
              <a:rPr lang="en-US" sz="1600" b="1" u="sng" dirty="0" smtClean="0"/>
              <a:t>PROGRAM:-</a:t>
            </a:r>
            <a:endParaRPr lang="en-US" sz="1600" b="1" u="sng"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576" y="261918"/>
          <a:ext cx="8686848" cy="3257566"/>
        </p:xfrm>
        <a:graphic>
          <a:graphicData uri="http://schemas.openxmlformats.org/drawingml/2006/table">
            <a:tbl>
              <a:tblPr/>
              <a:tblGrid>
                <a:gridCol w="1236444"/>
                <a:gridCol w="1051384"/>
                <a:gridCol w="2070112"/>
                <a:gridCol w="1127582"/>
                <a:gridCol w="3201326"/>
              </a:tblGrid>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4216</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DCR C</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0D</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Decrement C</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4217</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JNZ GO</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1400"/>
                        </a:lnSpc>
                        <a:spcAft>
                          <a:spcPts val="0"/>
                        </a:spcAft>
                      </a:pPr>
                      <a:endParaRPr lang="en-US" sz="1200" dirty="0">
                        <a:solidFill>
                          <a:srgbClr val="000000"/>
                        </a:solidFill>
                        <a:latin typeface="Arial"/>
                        <a:ea typeface="Times New Roman"/>
                        <a:cs typeface="Mangal"/>
                      </a:endParaRPr>
                    </a:p>
                    <a:p>
                      <a:pPr algn="ctr">
                        <a:lnSpc>
                          <a:spcPts val="1400"/>
                        </a:lnSpc>
                        <a:spcAft>
                          <a:spcPts val="0"/>
                        </a:spcAft>
                      </a:pPr>
                      <a:r>
                        <a:rPr lang="en-US" sz="1200" dirty="0">
                          <a:solidFill>
                            <a:srgbClr val="000000"/>
                          </a:solidFill>
                          <a:latin typeface="Times New Roman"/>
                          <a:ea typeface="Times New Roman"/>
                          <a:cs typeface="Mangal"/>
                        </a:rPr>
                        <a:t>Jump on non-zero to label GO</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4218</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15</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4219</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421A</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MOV M,A</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77</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Copy accumulator content to memory</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421B</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DCR 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1D</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Decrement E</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421C</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JNZ LOOP2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C2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1400"/>
                        </a:lnSpc>
                        <a:spcAft>
                          <a:spcPts val="0"/>
                        </a:spcAft>
                      </a:pPr>
                      <a:endParaRPr lang="en-US" sz="1200" dirty="0">
                        <a:solidFill>
                          <a:srgbClr val="000000"/>
                        </a:solidFill>
                        <a:latin typeface="Arial"/>
                        <a:ea typeface="Times New Roman"/>
                        <a:cs typeface="Mangal"/>
                      </a:endParaRPr>
                    </a:p>
                    <a:p>
                      <a:pPr algn="ctr">
                        <a:lnSpc>
                          <a:spcPts val="1400"/>
                        </a:lnSpc>
                        <a:spcAft>
                          <a:spcPts val="0"/>
                        </a:spcAft>
                      </a:pPr>
                      <a:r>
                        <a:rPr lang="en-US" sz="1200" dirty="0">
                          <a:solidFill>
                            <a:srgbClr val="000000"/>
                          </a:solidFill>
                          <a:latin typeface="Times New Roman"/>
                          <a:ea typeface="Times New Roman"/>
                          <a:cs typeface="Mangal"/>
                        </a:rPr>
                        <a:t>Jump on non-zero to label LOOP2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421D</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0F</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421E</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421F</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STA 4500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32</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ts val="1400"/>
                        </a:lnSpc>
                        <a:spcAft>
                          <a:spcPts val="0"/>
                        </a:spcAft>
                      </a:pPr>
                      <a:endParaRPr lang="en-US" sz="1200" dirty="0" smtClean="0">
                        <a:solidFill>
                          <a:srgbClr val="000000"/>
                        </a:solidFill>
                        <a:latin typeface="Times New Roman"/>
                        <a:ea typeface="Times New Roman"/>
                        <a:cs typeface="Mangal"/>
                      </a:endParaRPr>
                    </a:p>
                    <a:p>
                      <a:pPr algn="ctr">
                        <a:lnSpc>
                          <a:spcPts val="1400"/>
                        </a:lnSpc>
                        <a:spcAft>
                          <a:spcPts val="0"/>
                        </a:spcAft>
                      </a:pPr>
                      <a:r>
                        <a:rPr lang="en-US" sz="1200" dirty="0" smtClean="0">
                          <a:solidFill>
                            <a:srgbClr val="000000"/>
                          </a:solidFill>
                          <a:latin typeface="Times New Roman"/>
                          <a:ea typeface="Times New Roman"/>
                          <a:cs typeface="Mangal"/>
                        </a:rPr>
                        <a:t>Store </a:t>
                      </a:r>
                      <a:r>
                        <a:rPr lang="en-US" sz="1200" dirty="0">
                          <a:solidFill>
                            <a:srgbClr val="000000"/>
                          </a:solidFill>
                          <a:latin typeface="Times New Roman"/>
                          <a:ea typeface="Times New Roman"/>
                          <a:cs typeface="Mangal"/>
                        </a:rPr>
                        <a:t>accumulator content to memory</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4220</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00</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4221</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45</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0582">
                <a:tc>
                  <a:txBody>
                    <a:bodyPr/>
                    <a:lstStyle/>
                    <a:p>
                      <a:pPr algn="ctr">
                        <a:lnSpc>
                          <a:spcPts val="1400"/>
                        </a:lnSpc>
                        <a:spcAft>
                          <a:spcPts val="0"/>
                        </a:spcAft>
                      </a:pPr>
                      <a:r>
                        <a:rPr lang="en-US" sz="1200" b="0" dirty="0">
                          <a:solidFill>
                            <a:srgbClr val="000000"/>
                          </a:solidFill>
                          <a:latin typeface="Times New Roman"/>
                          <a:ea typeface="Times New Roman"/>
                          <a:cs typeface="Mangal"/>
                        </a:rPr>
                        <a:t>4222</a:t>
                      </a:r>
                      <a:endParaRPr lang="en-US" sz="1200" b="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200" dirty="0">
                        <a:latin typeface="Calibri"/>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HLT</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a:solidFill>
                            <a:srgbClr val="000000"/>
                          </a:solidFill>
                          <a:latin typeface="Times New Roman"/>
                          <a:ea typeface="Times New Roman"/>
                          <a:cs typeface="Mangal"/>
                        </a:rPr>
                        <a:t>76</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dirty="0" smtClean="0">
                          <a:solidFill>
                            <a:srgbClr val="000000"/>
                          </a:solidFill>
                          <a:latin typeface="Times New Roman"/>
                          <a:ea typeface="Times New Roman"/>
                          <a:cs typeface="Mangal"/>
                        </a:rPr>
                        <a:t>Halt</a:t>
                      </a:r>
                      <a:endParaRPr lang="en-US" sz="1200" dirty="0">
                        <a:latin typeface="Calibri"/>
                        <a:ea typeface="Calibri"/>
                        <a:cs typeface="Mangal"/>
                      </a:endParaRPr>
                    </a:p>
                  </a:txBody>
                  <a:tcPr marL="40193" marR="401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a:buNone/>
            </a:pPr>
            <a:endParaRPr lang="pt-BR" sz="2400" dirty="0" smtClean="0"/>
          </a:p>
          <a:p>
            <a:pPr>
              <a:buNone/>
            </a:pPr>
            <a:endParaRPr lang="pt-BR" sz="2400" dirty="0" smtClean="0"/>
          </a:p>
          <a:p>
            <a:endParaRPr lang="en-US" dirty="0"/>
          </a:p>
        </p:txBody>
      </p:sp>
      <p:sp>
        <p:nvSpPr>
          <p:cNvPr id="7" name="Content Placeholder 2"/>
          <p:cNvSpPr txBox="1">
            <a:spLocks/>
          </p:cNvSpPr>
          <p:nvPr/>
        </p:nvSpPr>
        <p:spPr>
          <a:xfrm>
            <a:off x="457200" y="642918"/>
            <a:ext cx="8229600" cy="548324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200" b="0" i="0" u="sng" strike="noStrike" kern="1200" cap="none" spc="0" normalizeH="0" baseline="0" noProof="0" dirty="0" smtClean="0">
                <a:ln>
                  <a:noFill/>
                </a:ln>
                <a:solidFill>
                  <a:schemeClr val="tx1"/>
                </a:solidFill>
                <a:effectLst/>
                <a:uLnTx/>
                <a:uFillTx/>
                <a:latin typeface="+mn-lt"/>
                <a:ea typeface="+mn-ea"/>
                <a:cs typeface="+mn-cs"/>
              </a:rPr>
              <a:t>Result:-</a:t>
            </a:r>
            <a:endParaRPr kumimoji="0" lang="pt-BR"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200" b="0" i="0" u="none" strike="noStrike" kern="1200" cap="none" spc="0" normalizeH="0" baseline="0" noProof="0" dirty="0" smtClean="0">
              <a:ln>
                <a:noFill/>
              </a:ln>
              <a:solidFill>
                <a:schemeClr val="tx1"/>
              </a:solidFill>
              <a:effectLst/>
              <a:uLnTx/>
              <a:uFillTx/>
              <a:latin typeface="+mn-lt"/>
              <a:ea typeface="+mn-ea"/>
              <a:cs typeface="+mn-cs"/>
            </a:endParaRPr>
          </a:p>
          <a:p>
            <a:r>
              <a:rPr lang="pt-BR" sz="2200" dirty="0" smtClean="0"/>
              <a:t>Input at:-  4100    :           05</a:t>
            </a:r>
            <a:r>
              <a:rPr lang="pt-BR" sz="2200" baseline="-25000" dirty="0" smtClean="0"/>
              <a:t>H</a:t>
            </a:r>
            <a:endParaRPr lang="pt-BR" sz="2200" dirty="0" smtClean="0"/>
          </a:p>
          <a:p>
            <a:r>
              <a:rPr lang="pt-BR" sz="2200" dirty="0" smtClean="0"/>
              <a:t/>
            </a:r>
            <a:br>
              <a:rPr lang="pt-BR" sz="2200" dirty="0" smtClean="0"/>
            </a:br>
            <a:endParaRPr lang="pt-BR" sz="2200" dirty="0" smtClean="0"/>
          </a:p>
          <a:p>
            <a:r>
              <a:rPr lang="pt-BR" sz="2200" dirty="0" smtClean="0"/>
              <a:t>Output at:- 4500    :           78</a:t>
            </a:r>
            <a:r>
              <a:rPr lang="pt-BR" sz="2200" baseline="-25000" dirty="0" smtClean="0"/>
              <a:t>H        </a:t>
            </a:r>
            <a:r>
              <a:rPr lang="pt-BR" sz="2200" dirty="0" smtClean="0"/>
              <a:t>----------- factorial</a:t>
            </a:r>
          </a:p>
          <a:p>
            <a:r>
              <a:rPr lang="pt-BR" sz="2400" dirty="0" smtClean="0"/>
              <a:t/>
            </a:r>
            <a:br>
              <a:rPr lang="pt-BR" sz="2400" dirty="0" smtClean="0"/>
            </a:br>
            <a:endParaRPr lang="pt-BR" sz="2200" dirty="0" smtClean="0"/>
          </a:p>
          <a:p>
            <a:endParaRPr lang="pt-BR" sz="2200" dirty="0" smtClean="0"/>
          </a:p>
          <a:p>
            <a:endParaRPr lang="pt-BR" sz="2200" dirty="0" smtClean="0"/>
          </a:p>
          <a:p>
            <a:endParaRPr lang="pt-BR" sz="2200" dirty="0" smtClean="0"/>
          </a:p>
          <a:p>
            <a:endParaRPr lang="pt-BR" sz="2200" dirty="0" smtClean="0"/>
          </a:p>
          <a:p>
            <a:r>
              <a:rPr lang="pt-BR" sz="2200" dirty="0" smtClean="0"/>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357190"/>
          </a:xfrm>
        </p:spPr>
        <p:txBody>
          <a:bodyPr>
            <a:noAutofit/>
          </a:bodyPr>
          <a:lstStyle/>
          <a:p>
            <a:r>
              <a:rPr lang="en-US" sz="2400" u="sng" dirty="0" smtClean="0"/>
              <a:t>EXPERIMENT 25</a:t>
            </a:r>
            <a:endParaRPr lang="en-US" sz="2400" u="sng" dirty="0"/>
          </a:p>
        </p:txBody>
      </p:sp>
      <p:sp>
        <p:nvSpPr>
          <p:cNvPr id="3" name="Content Placeholder 2"/>
          <p:cNvSpPr>
            <a:spLocks noGrp="1"/>
          </p:cNvSpPr>
          <p:nvPr>
            <p:ph idx="1"/>
          </p:nvPr>
        </p:nvSpPr>
        <p:spPr>
          <a:xfrm>
            <a:off x="214282" y="500042"/>
            <a:ext cx="8701142" cy="5824574"/>
          </a:xfrm>
        </p:spPr>
        <p:txBody>
          <a:bodyPr>
            <a:noAutofit/>
          </a:bodyPr>
          <a:lstStyle/>
          <a:p>
            <a:pPr algn="just">
              <a:buNone/>
            </a:pPr>
            <a:endParaRPr lang="en-US" sz="800" b="1" u="sng" dirty="0" smtClean="0"/>
          </a:p>
          <a:p>
            <a:pPr algn="just"/>
            <a:r>
              <a:rPr lang="en-US" sz="2200" b="1" u="sng" dirty="0" smtClean="0"/>
              <a:t>AIM:- </a:t>
            </a:r>
            <a:r>
              <a:rPr lang="en-US" sz="2200" b="1" dirty="0" smtClean="0"/>
              <a:t>  </a:t>
            </a:r>
            <a:r>
              <a:rPr lang="en-US" sz="2200" dirty="0" smtClean="0"/>
              <a:t>Write a program to display Fibonacci series.</a:t>
            </a:r>
          </a:p>
          <a:p>
            <a:pPr algn="just">
              <a:buNone/>
            </a:pPr>
            <a:endParaRPr lang="en-US" sz="800" dirty="0" smtClean="0"/>
          </a:p>
          <a:p>
            <a:pPr algn="just">
              <a:buNone/>
            </a:pPr>
            <a:endParaRPr lang="en-US" sz="800" dirty="0" smtClean="0"/>
          </a:p>
          <a:p>
            <a:r>
              <a:rPr lang="en-US" sz="2200" b="1" u="sng" dirty="0" smtClean="0"/>
              <a:t>THEORY:-  </a:t>
            </a:r>
          </a:p>
          <a:p>
            <a:pPr marL="457200" indent="-457200" algn="just">
              <a:buFont typeface="+mj-lt"/>
              <a:buAutoNum type="arabicPeriod"/>
            </a:pPr>
            <a:r>
              <a:rPr lang="en-US" sz="2200" dirty="0" smtClean="0"/>
              <a:t>This program generates the Fibonacci series. The Fibonacci series is: 0 1 1 2 3 5 8 13 21 34.</a:t>
            </a:r>
          </a:p>
          <a:p>
            <a:pPr marL="457200" indent="-457200" algn="just">
              <a:buFont typeface="+mj-lt"/>
              <a:buAutoNum type="arabicPeriod"/>
            </a:pPr>
            <a:r>
              <a:rPr lang="en-US" sz="2200" dirty="0" smtClean="0"/>
              <a:t>In hexadecimal, it will be: 00 01 01 02 03 05 08 0D 15 22  The first two numbers of the series are 0 and 1. </a:t>
            </a:r>
          </a:p>
          <a:p>
            <a:pPr marL="457200" indent="-457200" algn="just">
              <a:buFont typeface="+mj-lt"/>
              <a:buAutoNum type="arabicPeriod"/>
            </a:pPr>
            <a:r>
              <a:rPr lang="en-US" sz="2200" dirty="0" smtClean="0"/>
              <a:t> The third number is computed as 0 + 1 = 1, fourth number is 1 + 1 = 2, fifth number is 1 + 2 = 3 and so on. </a:t>
            </a:r>
          </a:p>
          <a:p>
            <a:pPr marL="457200" indent="-457200" algn="just">
              <a:buFont typeface="+mj-lt"/>
              <a:buAutoNum type="arabicPeriod"/>
            </a:pPr>
            <a:r>
              <a:rPr lang="en-US" sz="2200" dirty="0" smtClean="0"/>
              <a:t>The count is initialized in register D to display the numbers in series.</a:t>
            </a:r>
          </a:p>
          <a:p>
            <a:pPr marL="457200" indent="-457200" algn="just">
              <a:buFont typeface="+mj-lt"/>
              <a:buAutoNum type="arabicPeriod"/>
            </a:pPr>
            <a:r>
              <a:rPr lang="en-US" sz="2200" dirty="0" smtClean="0"/>
              <a:t> Initialize register B to first number 00H and register C to second number 01H.</a:t>
            </a:r>
          </a:p>
          <a:p>
            <a:pPr marL="457200" indent="-457200" algn="just">
              <a:buFont typeface="+mj-lt"/>
              <a:buAutoNum type="arabicPeriod"/>
            </a:pPr>
            <a:r>
              <a:rPr lang="en-US" sz="2200" dirty="0" smtClean="0"/>
              <a:t>Initialize H-L pair to point to memory location 3000H. </a:t>
            </a:r>
          </a:p>
          <a:p>
            <a:pPr marL="457200" indent="-457200" algn="just">
              <a:buFont typeface="+mj-lt"/>
              <a:buAutoNum type="arabicPeriod"/>
            </a:pPr>
            <a:r>
              <a:rPr lang="en-US" sz="2200" dirty="0" smtClean="0"/>
              <a:t>Move the first two numbers from registers B and C to memory locations 3000H and 3001H.</a:t>
            </a:r>
            <a:endParaRPr lang="en-US" sz="2200" b="1" u="sng" dirty="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064" y="352408"/>
            <a:ext cx="8505872" cy="4525963"/>
          </a:xfrm>
        </p:spPr>
        <p:txBody>
          <a:bodyPr>
            <a:normAutofit/>
          </a:bodyPr>
          <a:lstStyle/>
          <a:p>
            <a:pPr>
              <a:buNone/>
            </a:pPr>
            <a:r>
              <a:rPr lang="en-US" sz="2200" dirty="0" smtClean="0"/>
              <a:t>      </a:t>
            </a:r>
          </a:p>
          <a:p>
            <a:pPr algn="just">
              <a:buNone/>
            </a:pPr>
            <a:r>
              <a:rPr lang="en-US" sz="2200" dirty="0" smtClean="0"/>
              <a:t>8.   Add the two numbers and store the result as first number.   </a:t>
            </a:r>
          </a:p>
          <a:p>
            <a:pPr algn="just">
              <a:buNone/>
            </a:pPr>
            <a:r>
              <a:rPr lang="en-US" sz="2200" dirty="0" smtClean="0"/>
              <a:t>9.  Increment H-L pair and move the result from accumulator to memory location.</a:t>
            </a:r>
          </a:p>
          <a:p>
            <a:pPr algn="just">
              <a:buNone/>
            </a:pPr>
            <a:r>
              <a:rPr lang="en-US" sz="2200" dirty="0" smtClean="0"/>
              <a:t>10. The next term is then computed by making the result equal to previous number.</a:t>
            </a:r>
          </a:p>
          <a:p>
            <a:pPr algn="just">
              <a:buNone/>
            </a:pPr>
            <a:r>
              <a:rPr lang="en-US" sz="2200" dirty="0" smtClean="0"/>
              <a:t>11. The process is repeated until all the numbers are calculated.</a:t>
            </a:r>
            <a:r>
              <a:rPr lang="en-US" dirty="0" smtClean="0"/>
              <a:t/>
            </a:r>
            <a:br>
              <a:rPr lang="en-US" dirty="0" smtClean="0"/>
            </a:br>
            <a:endParaRPr lang="en-US" b="1" u="sng" dirty="0" smtClean="0"/>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576" y="352416"/>
          <a:ext cx="8686848" cy="6395732"/>
        </p:xfrm>
        <a:graphic>
          <a:graphicData uri="http://schemas.openxmlformats.org/drawingml/2006/table">
            <a:tbl>
              <a:tblPr>
                <a:tableStyleId>{5940675A-B579-460E-94D1-54222C63F5DA}</a:tableStyleId>
              </a:tblPr>
              <a:tblGrid>
                <a:gridCol w="1579285"/>
                <a:gridCol w="1579285"/>
                <a:gridCol w="1579285"/>
                <a:gridCol w="1579285"/>
                <a:gridCol w="2369708"/>
              </a:tblGrid>
              <a:tr h="202284">
                <a:tc>
                  <a:txBody>
                    <a:bodyPr/>
                    <a:lstStyle/>
                    <a:p>
                      <a:pPr algn="ctr">
                        <a:lnSpc>
                          <a:spcPct val="115000"/>
                        </a:lnSpc>
                        <a:spcAft>
                          <a:spcPts val="0"/>
                        </a:spcAft>
                      </a:pPr>
                      <a:r>
                        <a:rPr lang="en-US" sz="1200" dirty="0"/>
                        <a:t>MEMORY</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LABEL</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MNEMONIC</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OP-CODE</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COMMENTS</a:t>
                      </a:r>
                      <a:endParaRPr lang="en-US" sz="1200" dirty="0">
                        <a:latin typeface="Calibri"/>
                        <a:ea typeface="Calibri"/>
                        <a:cs typeface="Mangal"/>
                      </a:endParaRPr>
                    </a:p>
                  </a:txBody>
                  <a:tcPr marL="45708" marR="45708" marT="0" marB="0"/>
                </a:tc>
              </a:tr>
              <a:tr h="225490">
                <a:tc>
                  <a:txBody>
                    <a:bodyPr/>
                    <a:lstStyle/>
                    <a:p>
                      <a:pPr algn="ctr">
                        <a:lnSpc>
                          <a:spcPct val="115000"/>
                        </a:lnSpc>
                        <a:spcAft>
                          <a:spcPts val="0"/>
                        </a:spcAft>
                      </a:pPr>
                      <a:r>
                        <a:rPr lang="en-US" sz="1200" dirty="0"/>
                        <a:t>2000</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MVI D,08H</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16</a:t>
                      </a:r>
                      <a:endParaRPr lang="en-US" sz="1200" dirty="0">
                        <a:latin typeface="Calibri"/>
                        <a:ea typeface="Calibri"/>
                        <a:cs typeface="Mangal"/>
                      </a:endParaRPr>
                    </a:p>
                  </a:txBody>
                  <a:tcPr marL="45708" marR="45708" marT="0" marB="0"/>
                </a:tc>
                <a:tc rowSpan="2">
                  <a:txBody>
                    <a:bodyPr/>
                    <a:lstStyle/>
                    <a:p>
                      <a:pPr algn="ctr">
                        <a:lnSpc>
                          <a:spcPct val="115000"/>
                        </a:lnSpc>
                        <a:spcAft>
                          <a:spcPts val="0"/>
                        </a:spcAft>
                      </a:pPr>
                      <a:r>
                        <a:rPr lang="en-US" sz="1200" dirty="0"/>
                        <a:t>Initialize counter to display numbers in series.</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2001</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08</a:t>
                      </a:r>
                      <a:endParaRPr lang="en-US" sz="1200" dirty="0">
                        <a:latin typeface="Calibri"/>
                        <a:ea typeface="Calibri"/>
                        <a:cs typeface="Mangal"/>
                      </a:endParaRPr>
                    </a:p>
                  </a:txBody>
                  <a:tcPr marL="45708" marR="45708" marT="0" marB="0"/>
                </a:tc>
                <a:tc vMerge="1">
                  <a:txBody>
                    <a:bodyPr/>
                    <a:lstStyle/>
                    <a:p>
                      <a:endParaRPr lang="en-US"/>
                    </a:p>
                  </a:txBody>
                  <a:tcPr/>
                </a:tc>
              </a:tr>
              <a:tr h="218720">
                <a:tc>
                  <a:txBody>
                    <a:bodyPr/>
                    <a:lstStyle/>
                    <a:p>
                      <a:pPr algn="ctr">
                        <a:lnSpc>
                          <a:spcPct val="115000"/>
                        </a:lnSpc>
                        <a:spcAft>
                          <a:spcPts val="0"/>
                        </a:spcAft>
                      </a:pPr>
                      <a:r>
                        <a:rPr lang="en-US" sz="1200" dirty="0"/>
                        <a:t>2002</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MVI B,00H</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06</a:t>
                      </a:r>
                      <a:endParaRPr lang="en-US" sz="1200" dirty="0">
                        <a:latin typeface="Calibri"/>
                        <a:ea typeface="Calibri"/>
                        <a:cs typeface="Mangal"/>
                      </a:endParaRPr>
                    </a:p>
                  </a:txBody>
                  <a:tcPr marL="45708" marR="45708" marT="0" marB="0"/>
                </a:tc>
                <a:tc rowSpan="2">
                  <a:txBody>
                    <a:bodyPr/>
                    <a:lstStyle/>
                    <a:p>
                      <a:pPr algn="ctr">
                        <a:lnSpc>
                          <a:spcPct val="115000"/>
                        </a:lnSpc>
                        <a:spcAft>
                          <a:spcPts val="0"/>
                        </a:spcAft>
                      </a:pPr>
                      <a:r>
                        <a:rPr lang="en-US" sz="1200" dirty="0"/>
                        <a:t>Initialize reg. B to store previous number</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2003</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00</a:t>
                      </a:r>
                      <a:endParaRPr lang="en-US" sz="1200" dirty="0">
                        <a:latin typeface="Calibri"/>
                        <a:ea typeface="Calibri"/>
                        <a:cs typeface="Mangal"/>
                      </a:endParaRPr>
                    </a:p>
                  </a:txBody>
                  <a:tcPr marL="45708" marR="45708" marT="0" marB="0"/>
                </a:tc>
                <a:tc vMerge="1">
                  <a:txBody>
                    <a:bodyPr/>
                    <a:lstStyle/>
                    <a:p>
                      <a:endParaRPr lang="en-US"/>
                    </a:p>
                  </a:txBody>
                  <a:tcPr/>
                </a:tc>
              </a:tr>
              <a:tr h="239028">
                <a:tc>
                  <a:txBody>
                    <a:bodyPr/>
                    <a:lstStyle/>
                    <a:p>
                      <a:pPr algn="ctr">
                        <a:lnSpc>
                          <a:spcPct val="115000"/>
                        </a:lnSpc>
                        <a:spcAft>
                          <a:spcPts val="0"/>
                        </a:spcAft>
                      </a:pPr>
                      <a:r>
                        <a:rPr lang="en-US" sz="1200" dirty="0"/>
                        <a:t>2004</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MVI C,01H</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0E</a:t>
                      </a:r>
                      <a:endParaRPr lang="en-US" sz="1200" dirty="0">
                        <a:latin typeface="Calibri"/>
                        <a:ea typeface="Calibri"/>
                        <a:cs typeface="Mangal"/>
                      </a:endParaRPr>
                    </a:p>
                  </a:txBody>
                  <a:tcPr marL="45708" marR="45708" marT="0" marB="0"/>
                </a:tc>
                <a:tc rowSpan="2">
                  <a:txBody>
                    <a:bodyPr/>
                    <a:lstStyle/>
                    <a:p>
                      <a:pPr algn="ctr">
                        <a:lnSpc>
                          <a:spcPct val="115000"/>
                        </a:lnSpc>
                        <a:spcAft>
                          <a:spcPts val="0"/>
                        </a:spcAft>
                      </a:pPr>
                      <a:r>
                        <a:rPr lang="en-US" sz="1200" dirty="0"/>
                        <a:t>Initialize reg. C to store current number.</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2005</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01</a:t>
                      </a:r>
                      <a:endParaRPr lang="en-US" sz="1200" dirty="0">
                        <a:latin typeface="Calibri"/>
                        <a:ea typeface="Calibri"/>
                        <a:cs typeface="Mangal"/>
                      </a:endParaRPr>
                    </a:p>
                  </a:txBody>
                  <a:tcPr marL="45708" marR="45708" marT="0" marB="0"/>
                </a:tc>
                <a:tc vMerge="1">
                  <a:txBody>
                    <a:bodyPr/>
                    <a:lstStyle/>
                    <a:p>
                      <a:endParaRPr lang="en-US"/>
                    </a:p>
                  </a:txBody>
                  <a:tcPr/>
                </a:tc>
              </a:tr>
              <a:tr h="214085">
                <a:tc>
                  <a:txBody>
                    <a:bodyPr/>
                    <a:lstStyle/>
                    <a:p>
                      <a:pPr algn="ctr">
                        <a:lnSpc>
                          <a:spcPct val="115000"/>
                        </a:lnSpc>
                        <a:spcAft>
                          <a:spcPts val="0"/>
                        </a:spcAft>
                      </a:pPr>
                      <a:r>
                        <a:rPr lang="en-US" sz="1200" dirty="0"/>
                        <a:t>2006</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LXI H,3000H</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21</a:t>
                      </a:r>
                      <a:endParaRPr lang="en-US" sz="1200" dirty="0">
                        <a:latin typeface="Calibri"/>
                        <a:ea typeface="Calibri"/>
                        <a:cs typeface="Mangal"/>
                      </a:endParaRPr>
                    </a:p>
                  </a:txBody>
                  <a:tcPr marL="45708" marR="45708" marT="0" marB="0"/>
                </a:tc>
                <a:tc rowSpan="3">
                  <a:txBody>
                    <a:bodyPr/>
                    <a:lstStyle/>
                    <a:p>
                      <a:pPr algn="ctr">
                        <a:lnSpc>
                          <a:spcPct val="115000"/>
                        </a:lnSpc>
                        <a:spcAft>
                          <a:spcPts val="0"/>
                        </a:spcAft>
                      </a:pPr>
                      <a:r>
                        <a:rPr lang="en-US" sz="1200" dirty="0"/>
                        <a:t>Initialize H-L pair to point to memory.</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2007</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00</a:t>
                      </a:r>
                      <a:endParaRPr lang="en-US" sz="1200" dirty="0">
                        <a:latin typeface="Calibri"/>
                        <a:ea typeface="Calibri"/>
                        <a:cs typeface="Mangal"/>
                      </a:endParaRPr>
                    </a:p>
                  </a:txBody>
                  <a:tcPr marL="45708" marR="45708" marT="0" marB="0"/>
                </a:tc>
                <a:tc vMerge="1">
                  <a:txBody>
                    <a:bodyPr/>
                    <a:lstStyle/>
                    <a:p>
                      <a:endParaRPr lang="en-US"/>
                    </a:p>
                  </a:txBody>
                  <a:tcPr/>
                </a:tc>
              </a:tr>
              <a:tr h="214085">
                <a:tc>
                  <a:txBody>
                    <a:bodyPr/>
                    <a:lstStyle/>
                    <a:p>
                      <a:pPr algn="ctr">
                        <a:lnSpc>
                          <a:spcPct val="115000"/>
                        </a:lnSpc>
                        <a:spcAft>
                          <a:spcPts val="0"/>
                        </a:spcAft>
                      </a:pPr>
                      <a:r>
                        <a:rPr lang="en-US" sz="1200" dirty="0"/>
                        <a:t>2008</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30</a:t>
                      </a:r>
                      <a:endParaRPr lang="en-US" sz="1200" dirty="0">
                        <a:latin typeface="Calibri"/>
                        <a:ea typeface="Calibri"/>
                        <a:cs typeface="Mangal"/>
                      </a:endParaRPr>
                    </a:p>
                  </a:txBody>
                  <a:tcPr marL="45708" marR="45708" marT="0" marB="0"/>
                </a:tc>
                <a:tc vMerge="1">
                  <a:txBody>
                    <a:bodyPr/>
                    <a:lstStyle/>
                    <a:p>
                      <a:endParaRPr lang="en-US"/>
                    </a:p>
                  </a:txBody>
                  <a:tcPr/>
                </a:tc>
              </a:tr>
              <a:tr h="415631">
                <a:tc>
                  <a:txBody>
                    <a:bodyPr/>
                    <a:lstStyle/>
                    <a:p>
                      <a:pPr algn="ctr">
                        <a:lnSpc>
                          <a:spcPct val="115000"/>
                        </a:lnSpc>
                        <a:spcAft>
                          <a:spcPts val="0"/>
                        </a:spcAft>
                      </a:pPr>
                      <a:r>
                        <a:rPr lang="en-US" sz="1200" dirty="0"/>
                        <a:t>2009</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 M,B</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70</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Move 00H from reg. B to memory.</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200A</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INX H</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23</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Increment H-L pair.</a:t>
                      </a:r>
                      <a:endParaRPr lang="en-US" sz="1200" dirty="0">
                        <a:latin typeface="Calibri"/>
                        <a:ea typeface="Calibri"/>
                        <a:cs typeface="Mangal"/>
                      </a:endParaRPr>
                    </a:p>
                  </a:txBody>
                  <a:tcPr marL="45708" marR="45708" marT="0" marB="0"/>
                </a:tc>
              </a:tr>
              <a:tr h="415631">
                <a:tc>
                  <a:txBody>
                    <a:bodyPr/>
                    <a:lstStyle/>
                    <a:p>
                      <a:pPr algn="ctr">
                        <a:lnSpc>
                          <a:spcPct val="115000"/>
                        </a:lnSpc>
                        <a:spcAft>
                          <a:spcPts val="0"/>
                        </a:spcAft>
                      </a:pPr>
                      <a:r>
                        <a:rPr lang="en-US" sz="1200" dirty="0"/>
                        <a:t>200B</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 M, C</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71</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Move 01H from reg. C to memory.</a:t>
                      </a:r>
                      <a:endParaRPr lang="en-US" sz="1200" dirty="0">
                        <a:latin typeface="Calibri"/>
                        <a:ea typeface="Calibri"/>
                        <a:cs typeface="Mangal"/>
                      </a:endParaRPr>
                    </a:p>
                  </a:txBody>
                  <a:tcPr marL="45708" marR="45708" marT="0" marB="0"/>
                </a:tc>
              </a:tr>
              <a:tr h="415631">
                <a:tc>
                  <a:txBody>
                    <a:bodyPr/>
                    <a:lstStyle/>
                    <a:p>
                      <a:pPr algn="ctr">
                        <a:lnSpc>
                          <a:spcPct val="115000"/>
                        </a:lnSpc>
                        <a:spcAft>
                          <a:spcPts val="0"/>
                        </a:spcAft>
                      </a:pPr>
                      <a:r>
                        <a:rPr lang="en-US" sz="1200" dirty="0"/>
                        <a:t>200C</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 A, B</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78</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Move previous number from reg. B to reg. A.</a:t>
                      </a:r>
                      <a:endParaRPr lang="en-US" sz="1200" dirty="0">
                        <a:latin typeface="Calibri"/>
                        <a:ea typeface="Calibri"/>
                        <a:cs typeface="Mangal"/>
                      </a:endParaRPr>
                    </a:p>
                  </a:txBody>
                  <a:tcPr marL="45708" marR="45708" marT="0" marB="0"/>
                </a:tc>
              </a:tr>
              <a:tr h="202284">
                <a:tc>
                  <a:txBody>
                    <a:bodyPr/>
                    <a:lstStyle/>
                    <a:p>
                      <a:pPr algn="ctr">
                        <a:lnSpc>
                          <a:spcPct val="115000"/>
                        </a:lnSpc>
                        <a:spcAft>
                          <a:spcPts val="0"/>
                        </a:spcAft>
                      </a:pPr>
                      <a:r>
                        <a:rPr lang="en-US" sz="1200" dirty="0"/>
                        <a:t>200D</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LOOP</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ADD C</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81</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Add the two numbers</a:t>
                      </a:r>
                      <a:endParaRPr lang="en-US" sz="1200" dirty="0">
                        <a:latin typeface="Calibri"/>
                        <a:ea typeface="Calibri"/>
                        <a:cs typeface="Mangal"/>
                      </a:endParaRPr>
                    </a:p>
                  </a:txBody>
                  <a:tcPr marL="45708" marR="45708" marT="0" marB="0"/>
                </a:tc>
              </a:tr>
              <a:tr h="415631">
                <a:tc>
                  <a:txBody>
                    <a:bodyPr/>
                    <a:lstStyle/>
                    <a:p>
                      <a:pPr algn="ctr">
                        <a:lnSpc>
                          <a:spcPct val="115000"/>
                        </a:lnSpc>
                        <a:spcAft>
                          <a:spcPts val="0"/>
                        </a:spcAft>
                      </a:pPr>
                      <a:r>
                        <a:rPr lang="en-US" sz="1200" dirty="0"/>
                        <a:t>200E</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 B, C</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41</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Assign current number to previous number.</a:t>
                      </a:r>
                      <a:endParaRPr lang="en-US" sz="1200" dirty="0">
                        <a:latin typeface="Calibri"/>
                        <a:ea typeface="Calibri"/>
                        <a:cs typeface="Mangal"/>
                      </a:endParaRPr>
                    </a:p>
                  </a:txBody>
                  <a:tcPr marL="45708" marR="45708" marT="0" marB="0"/>
                </a:tc>
              </a:tr>
              <a:tr h="415631">
                <a:tc>
                  <a:txBody>
                    <a:bodyPr/>
                    <a:lstStyle/>
                    <a:p>
                      <a:pPr algn="ctr">
                        <a:lnSpc>
                          <a:spcPct val="115000"/>
                        </a:lnSpc>
                        <a:spcAft>
                          <a:spcPts val="0"/>
                        </a:spcAft>
                      </a:pPr>
                      <a:r>
                        <a:rPr lang="en-US" sz="1200" dirty="0"/>
                        <a:t>200F</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 C, A</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4F</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Save result as new current number.</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2010</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INX H</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23</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Increment H-L pair.</a:t>
                      </a:r>
                      <a:endParaRPr lang="en-US" sz="1200" dirty="0">
                        <a:latin typeface="Calibri"/>
                        <a:ea typeface="Calibri"/>
                        <a:cs typeface="Mangal"/>
                      </a:endParaRPr>
                    </a:p>
                  </a:txBody>
                  <a:tcPr marL="45708" marR="45708" marT="0" marB="0"/>
                </a:tc>
              </a:tr>
              <a:tr h="415631">
                <a:tc>
                  <a:txBody>
                    <a:bodyPr/>
                    <a:lstStyle/>
                    <a:p>
                      <a:pPr algn="ctr">
                        <a:lnSpc>
                          <a:spcPct val="115000"/>
                        </a:lnSpc>
                        <a:spcAft>
                          <a:spcPts val="0"/>
                        </a:spcAft>
                      </a:pPr>
                      <a:r>
                        <a:rPr lang="en-US" sz="1200" dirty="0"/>
                        <a:t>2011</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 M, A</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77</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Move number from reg. A to memory.</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2012</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DCR D</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15</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Decrement counter.</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2013</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JNZ LOOP</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C2</a:t>
                      </a:r>
                      <a:endParaRPr lang="en-US" sz="1200" dirty="0">
                        <a:latin typeface="Calibri"/>
                        <a:ea typeface="Calibri"/>
                        <a:cs typeface="Mangal"/>
                      </a:endParaRPr>
                    </a:p>
                  </a:txBody>
                  <a:tcPr marL="45708" marR="45708" marT="0" marB="0"/>
                </a:tc>
                <a:tc rowSpan="3">
                  <a:txBody>
                    <a:bodyPr/>
                    <a:lstStyle/>
                    <a:p>
                      <a:pPr algn="ctr">
                        <a:lnSpc>
                          <a:spcPct val="115000"/>
                        </a:lnSpc>
                        <a:spcAft>
                          <a:spcPts val="0"/>
                        </a:spcAft>
                      </a:pPr>
                      <a:r>
                        <a:rPr lang="en-US" sz="1200" dirty="0"/>
                        <a:t>Jump to address 200DH if counter is not zero.</a:t>
                      </a:r>
                      <a:endParaRPr lang="en-US" sz="1200" dirty="0">
                        <a:latin typeface="Calibri"/>
                        <a:ea typeface="Calibri"/>
                        <a:cs typeface="Mangal"/>
                      </a:endParaRPr>
                    </a:p>
                  </a:txBody>
                  <a:tcPr marL="45708" marR="45708" marT="0" marB="0"/>
                </a:tc>
              </a:tr>
              <a:tr h="214085">
                <a:tc>
                  <a:txBody>
                    <a:bodyPr/>
                    <a:lstStyle/>
                    <a:p>
                      <a:pPr algn="ctr">
                        <a:lnSpc>
                          <a:spcPct val="115000"/>
                        </a:lnSpc>
                        <a:spcAft>
                          <a:spcPts val="0"/>
                        </a:spcAft>
                      </a:pPr>
                      <a:r>
                        <a:rPr lang="en-US" sz="1200" dirty="0"/>
                        <a:t>2014</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0D</a:t>
                      </a:r>
                      <a:endParaRPr lang="en-US" sz="1200" dirty="0">
                        <a:latin typeface="Calibri"/>
                        <a:ea typeface="Calibri"/>
                        <a:cs typeface="Mangal"/>
                      </a:endParaRPr>
                    </a:p>
                  </a:txBody>
                  <a:tcPr marL="45708" marR="45708" marT="0" marB="0"/>
                </a:tc>
                <a:tc vMerge="1">
                  <a:txBody>
                    <a:bodyPr/>
                    <a:lstStyle/>
                    <a:p>
                      <a:endParaRPr lang="en-US"/>
                    </a:p>
                  </a:txBody>
                  <a:tcPr/>
                </a:tc>
              </a:tr>
              <a:tr h="214085">
                <a:tc>
                  <a:txBody>
                    <a:bodyPr/>
                    <a:lstStyle/>
                    <a:p>
                      <a:pPr algn="ctr">
                        <a:lnSpc>
                          <a:spcPct val="115000"/>
                        </a:lnSpc>
                        <a:spcAft>
                          <a:spcPts val="0"/>
                        </a:spcAft>
                      </a:pPr>
                      <a:r>
                        <a:rPr lang="en-US" sz="1200" dirty="0"/>
                        <a:t>2015</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20</a:t>
                      </a:r>
                      <a:endParaRPr lang="en-US" sz="1200" dirty="0">
                        <a:latin typeface="Calibri"/>
                        <a:ea typeface="Calibri"/>
                        <a:cs typeface="Mangal"/>
                      </a:endParaRPr>
                    </a:p>
                  </a:txBody>
                  <a:tcPr marL="45708" marR="45708" marT="0" marB="0"/>
                </a:tc>
                <a:tc vMerge="1">
                  <a:txBody>
                    <a:bodyPr/>
                    <a:lstStyle/>
                    <a:p>
                      <a:endParaRPr lang="en-US"/>
                    </a:p>
                  </a:txBody>
                  <a:tcPr/>
                </a:tc>
              </a:tr>
              <a:tr h="214085">
                <a:tc>
                  <a:txBody>
                    <a:bodyPr/>
                    <a:lstStyle/>
                    <a:p>
                      <a:pPr algn="ctr">
                        <a:lnSpc>
                          <a:spcPct val="115000"/>
                        </a:lnSpc>
                        <a:spcAft>
                          <a:spcPts val="0"/>
                        </a:spcAft>
                      </a:pPr>
                      <a:r>
                        <a:rPr lang="en-US" sz="1200" dirty="0"/>
                        <a:t>2016</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HLT</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76</a:t>
                      </a:r>
                      <a:endParaRPr lang="en-US" sz="1200" dirty="0">
                        <a:latin typeface="Calibri"/>
                        <a:ea typeface="Calibri"/>
                        <a:cs typeface="Mangal"/>
                      </a:endParaRPr>
                    </a:p>
                  </a:txBody>
                  <a:tcPr marL="45708" marR="45708" marT="0" marB="0"/>
                </a:tc>
                <a:tc>
                  <a:txBody>
                    <a:bodyPr/>
                    <a:lstStyle/>
                    <a:p>
                      <a:pPr algn="ctr">
                        <a:lnSpc>
                          <a:spcPct val="115000"/>
                        </a:lnSpc>
                        <a:spcAft>
                          <a:spcPts val="0"/>
                        </a:spcAft>
                      </a:pPr>
                      <a:r>
                        <a:rPr lang="en-US" sz="1200" dirty="0"/>
                        <a:t>Halt</a:t>
                      </a:r>
                      <a:endParaRPr lang="en-US" sz="1200" dirty="0">
                        <a:latin typeface="Calibri"/>
                        <a:ea typeface="Calibri"/>
                        <a:cs typeface="Mangal"/>
                      </a:endParaRPr>
                    </a:p>
                  </a:txBody>
                  <a:tcPr marL="45708" marR="45708" marT="0" marB="0"/>
                </a:tc>
              </a:tr>
            </a:tbl>
          </a:graphicData>
        </a:graphic>
      </p:graphicFrame>
      <p:sp>
        <p:nvSpPr>
          <p:cNvPr id="4" name="TextBox 3"/>
          <p:cNvSpPr txBox="1"/>
          <p:nvPr/>
        </p:nvSpPr>
        <p:spPr>
          <a:xfrm>
            <a:off x="3486144" y="0"/>
            <a:ext cx="2000264" cy="285728"/>
          </a:xfrm>
          <a:prstGeom prst="rect">
            <a:avLst/>
          </a:prstGeom>
          <a:noFill/>
        </p:spPr>
        <p:txBody>
          <a:bodyPr wrap="square" rtlCol="0">
            <a:spAutoFit/>
          </a:bodyPr>
          <a:lstStyle/>
          <a:p>
            <a:pPr algn="ctr"/>
            <a:r>
              <a:rPr lang="en-US" sz="1200" b="1" u="sng" dirty="0" smtClean="0"/>
              <a:t>PROGRAM:-</a:t>
            </a:r>
            <a:endParaRPr lang="en-US" sz="1200" b="1" u="sng"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552" y="804848"/>
            <a:ext cx="8053432" cy="5447645"/>
          </a:xfrm>
          <a:prstGeom prst="rect">
            <a:avLst/>
          </a:prstGeom>
        </p:spPr>
        <p:txBody>
          <a:bodyPr wrap="square">
            <a:spAutoFit/>
          </a:bodyPr>
          <a:lstStyle/>
          <a:p>
            <a:pPr marL="342900" lvl="0" indent="-342900">
              <a:spcBef>
                <a:spcPct val="20000"/>
              </a:spcBef>
              <a:defRPr/>
            </a:pPr>
            <a:r>
              <a:rPr lang="pt-BR" sz="2200" u="sng" dirty="0" smtClean="0"/>
              <a:t>Result:-</a:t>
            </a:r>
            <a:endParaRPr lang="pt-BR" sz="2200" dirty="0" smtClean="0"/>
          </a:p>
          <a:p>
            <a:endParaRPr lang="pt-BR" dirty="0" smtClean="0"/>
          </a:p>
          <a:p>
            <a:pPr algn="ctr"/>
            <a:r>
              <a:rPr lang="pt-BR" sz="2200" b="1" dirty="0" smtClean="0"/>
              <a:t>Output:</a:t>
            </a:r>
            <a:r>
              <a:rPr lang="pt-BR" dirty="0" smtClean="0"/>
              <a:t/>
            </a:r>
            <a:br>
              <a:rPr lang="pt-BR" dirty="0" smtClean="0"/>
            </a:br>
            <a:r>
              <a:rPr lang="pt-BR" sz="2200" b="1" dirty="0" smtClean="0"/>
              <a:t>After Execution:</a:t>
            </a:r>
            <a:r>
              <a:rPr lang="pt-BR" sz="2200" dirty="0" smtClean="0"/>
              <a:t> </a:t>
            </a:r>
          </a:p>
          <a:p>
            <a:pPr algn="ctr"/>
            <a:endParaRPr lang="pt-BR" sz="2200" dirty="0" smtClean="0"/>
          </a:p>
          <a:p>
            <a:r>
              <a:rPr lang="pt-BR" sz="2200" dirty="0" smtClean="0"/>
              <a:t>3000:                 00 </a:t>
            </a:r>
          </a:p>
          <a:p>
            <a:r>
              <a:rPr lang="pt-BR" sz="2200" dirty="0" smtClean="0"/>
              <a:t>3001:                 01 </a:t>
            </a:r>
          </a:p>
          <a:p>
            <a:r>
              <a:rPr lang="pt-BR" sz="2200" dirty="0" smtClean="0"/>
              <a:t>3002 :                01 </a:t>
            </a:r>
          </a:p>
          <a:p>
            <a:r>
              <a:rPr lang="pt-BR" sz="2200" dirty="0" smtClean="0"/>
              <a:t>3003 :                02 </a:t>
            </a:r>
          </a:p>
          <a:p>
            <a:r>
              <a:rPr lang="pt-BR" sz="2200" dirty="0" smtClean="0"/>
              <a:t>3004 :                03</a:t>
            </a:r>
          </a:p>
          <a:p>
            <a:r>
              <a:rPr lang="pt-BR" sz="2200" dirty="0" smtClean="0"/>
              <a:t>3005:                 05</a:t>
            </a:r>
          </a:p>
          <a:p>
            <a:r>
              <a:rPr lang="pt-BR" sz="2200" dirty="0" smtClean="0"/>
              <a:t>3006:                 08</a:t>
            </a:r>
          </a:p>
          <a:p>
            <a:r>
              <a:rPr lang="pt-BR" sz="2200" dirty="0" smtClean="0"/>
              <a:t>3007:                 0D </a:t>
            </a:r>
          </a:p>
          <a:p>
            <a:r>
              <a:rPr lang="pt-BR" sz="2200" dirty="0" smtClean="0"/>
              <a:t>3008:                 15</a:t>
            </a:r>
          </a:p>
          <a:p>
            <a:r>
              <a:rPr lang="pt-BR" sz="2200" dirty="0" smtClean="0"/>
              <a:t>3009:                 22</a:t>
            </a:r>
            <a:br>
              <a:rPr lang="pt-BR" sz="2200" dirty="0" smtClean="0"/>
            </a:br>
            <a:endParaRPr lang="pt-BR" sz="22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TotalTime>
  <Words>9054</Words>
  <Application>Microsoft Office PowerPoint</Application>
  <PresentationFormat>On-screen Show (4:3)</PresentationFormat>
  <Paragraphs>4066</Paragraphs>
  <Slides>142</Slides>
  <Notes>5</Notes>
  <HiddenSlides>5</HiddenSlides>
  <MMClips>0</MMClips>
  <ScaleCrop>false</ScaleCrop>
  <HeadingPairs>
    <vt:vector size="4" baseType="variant">
      <vt:variant>
        <vt:lpstr>Theme</vt:lpstr>
      </vt:variant>
      <vt:variant>
        <vt:i4>1</vt:i4>
      </vt:variant>
      <vt:variant>
        <vt:lpstr>Slide Titles</vt:lpstr>
      </vt:variant>
      <vt:variant>
        <vt:i4>142</vt:i4>
      </vt:variant>
    </vt:vector>
  </HeadingPairs>
  <TitlesOfParts>
    <vt:vector size="143" baseType="lpstr">
      <vt:lpstr>Office Theme</vt:lpstr>
      <vt:lpstr>ASSEMBLY LANGUAGE  PROGRAMMING  </vt:lpstr>
      <vt:lpstr>EXPERIMENT 1</vt:lpstr>
      <vt:lpstr>EXPERIMENT 2</vt:lpstr>
      <vt:lpstr>Slide 4</vt:lpstr>
      <vt:lpstr>Slide 5</vt:lpstr>
      <vt:lpstr>Slide 6</vt:lpstr>
      <vt:lpstr>EXPERIMENT 3</vt:lpstr>
      <vt:lpstr>Slide 8</vt:lpstr>
      <vt:lpstr>Slide 9</vt:lpstr>
      <vt:lpstr>EXPERIMENT 4 </vt:lpstr>
      <vt:lpstr>Slide 11</vt:lpstr>
      <vt:lpstr>Slide 12</vt:lpstr>
      <vt:lpstr>EXPERIMENT 5</vt:lpstr>
      <vt:lpstr>Slide 14</vt:lpstr>
      <vt:lpstr>Slide 15</vt:lpstr>
      <vt:lpstr>EXPERIMENT 6</vt:lpstr>
      <vt:lpstr>Slide 17</vt:lpstr>
      <vt:lpstr>Slide 18</vt:lpstr>
      <vt:lpstr>Slide 19</vt:lpstr>
      <vt:lpstr>EXPERIMENT 7 </vt:lpstr>
      <vt:lpstr>Slide 21</vt:lpstr>
      <vt:lpstr>Slide 22</vt:lpstr>
      <vt:lpstr>EXPERIMENT 8</vt:lpstr>
      <vt:lpstr>Slide 24</vt:lpstr>
      <vt:lpstr>Slide 25</vt:lpstr>
      <vt:lpstr>EXPERIMENT 9</vt:lpstr>
      <vt:lpstr>Slide 27</vt:lpstr>
      <vt:lpstr>Slide 28</vt:lpstr>
      <vt:lpstr>Slide 29</vt:lpstr>
      <vt:lpstr>EXPERIMENT 10</vt:lpstr>
      <vt:lpstr>Slide 31</vt:lpstr>
      <vt:lpstr>Slide 32</vt:lpstr>
      <vt:lpstr>EXPERIMENT 11</vt:lpstr>
      <vt:lpstr>Slide 34</vt:lpstr>
      <vt:lpstr>Slide 35</vt:lpstr>
      <vt:lpstr>EXPERIMENT 12</vt:lpstr>
      <vt:lpstr>Slide 37</vt:lpstr>
      <vt:lpstr>Slide 38</vt:lpstr>
      <vt:lpstr>Slide 39</vt:lpstr>
      <vt:lpstr>Slide 40</vt:lpstr>
      <vt:lpstr>EXPERIMENT 13</vt:lpstr>
      <vt:lpstr>Slide 42</vt:lpstr>
      <vt:lpstr>Slide 43</vt:lpstr>
      <vt:lpstr>Slide 44</vt:lpstr>
      <vt:lpstr>Slide 45</vt:lpstr>
      <vt:lpstr>EXPERIMENT 14</vt:lpstr>
      <vt:lpstr>Slide 47</vt:lpstr>
      <vt:lpstr>Slide 48</vt:lpstr>
      <vt:lpstr>Slide 49</vt:lpstr>
      <vt:lpstr>Slide 50</vt:lpstr>
      <vt:lpstr>EXPERIMENT 15</vt:lpstr>
      <vt:lpstr>Slide 52</vt:lpstr>
      <vt:lpstr>Slide 53</vt:lpstr>
      <vt:lpstr>Slide 54</vt:lpstr>
      <vt:lpstr>Slide 55</vt:lpstr>
      <vt:lpstr>EXPERIMENT 16</vt:lpstr>
      <vt:lpstr>Slide 57</vt:lpstr>
      <vt:lpstr>Slide 58</vt:lpstr>
      <vt:lpstr>Slide 59</vt:lpstr>
      <vt:lpstr>Slide 60</vt:lpstr>
      <vt:lpstr>EXPERIMENT 17 (a)</vt:lpstr>
      <vt:lpstr>Slide 62</vt:lpstr>
      <vt:lpstr>Slide 63</vt:lpstr>
      <vt:lpstr>Slide 64</vt:lpstr>
      <vt:lpstr>EXPERIMENT 17 (b)</vt:lpstr>
      <vt:lpstr>Slide 66</vt:lpstr>
      <vt:lpstr>Slide 67</vt:lpstr>
      <vt:lpstr>Slide 68</vt:lpstr>
      <vt:lpstr>Slide 69</vt:lpstr>
      <vt:lpstr>EXPERIMENT 18</vt:lpstr>
      <vt:lpstr>Slide 71</vt:lpstr>
      <vt:lpstr>Slide 72</vt:lpstr>
      <vt:lpstr>EXPERIMENT 19</vt:lpstr>
      <vt:lpstr>Slide 74</vt:lpstr>
      <vt:lpstr>Slide 75</vt:lpstr>
      <vt:lpstr>EXPERIMENT 20</vt:lpstr>
      <vt:lpstr>Slide 77</vt:lpstr>
      <vt:lpstr>Slide 78</vt:lpstr>
      <vt:lpstr>Slide 79</vt:lpstr>
      <vt:lpstr>EXPERIMENT 21</vt:lpstr>
      <vt:lpstr>Slide 81</vt:lpstr>
      <vt:lpstr>Slide 82</vt:lpstr>
      <vt:lpstr>Slide 83</vt:lpstr>
      <vt:lpstr>EXPERIMENT 22</vt:lpstr>
      <vt:lpstr>Slide 85</vt:lpstr>
      <vt:lpstr>Slide 86</vt:lpstr>
      <vt:lpstr>Slide 87</vt:lpstr>
      <vt:lpstr>EXPERIMENT 23</vt:lpstr>
      <vt:lpstr>Slide 89</vt:lpstr>
      <vt:lpstr>Slide 90</vt:lpstr>
      <vt:lpstr>EXPERIMENT 24</vt:lpstr>
      <vt:lpstr>Slide 92</vt:lpstr>
      <vt:lpstr>Slide 93</vt:lpstr>
      <vt:lpstr>Slide 94</vt:lpstr>
      <vt:lpstr>Slide 95</vt:lpstr>
      <vt:lpstr>EXPERIMENT 25</vt:lpstr>
      <vt:lpstr>Slide 97</vt:lpstr>
      <vt:lpstr>Slide 98</vt:lpstr>
      <vt:lpstr>Slide 99</vt:lpstr>
      <vt:lpstr>EXPERIMENT 26</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EXPERIMENT 27</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EXPERIMENT 28</vt:lpstr>
      <vt:lpstr>Slide 130</vt:lpstr>
      <vt:lpstr>Slide 131</vt:lpstr>
      <vt:lpstr>Slide 132</vt:lpstr>
      <vt:lpstr>Slide 133</vt:lpstr>
      <vt:lpstr>Slide 134</vt:lpstr>
      <vt:lpstr>Slide 135</vt:lpstr>
      <vt:lpstr>Slide 136</vt:lpstr>
      <vt:lpstr>Slide 137</vt:lpstr>
      <vt:lpstr>Slide 138</vt:lpstr>
      <vt:lpstr>EXPERIMENT 29</vt:lpstr>
      <vt:lpstr>Slide 140</vt:lpstr>
      <vt:lpstr>Slide 141</vt:lpstr>
      <vt:lpstr>Slide 142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LAB</dc:title>
  <dc:creator>Tanvi</dc:creator>
  <cp:lastModifiedBy>Girdhari Singh</cp:lastModifiedBy>
  <cp:revision>186</cp:revision>
  <dcterms:created xsi:type="dcterms:W3CDTF">2016-01-29T08:14:01Z</dcterms:created>
  <dcterms:modified xsi:type="dcterms:W3CDTF">2017-03-13T03:54:26Z</dcterms:modified>
</cp:coreProperties>
</file>