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6" r:id="rId2"/>
    <p:sldId id="257" r:id="rId3"/>
    <p:sldId id="268" r:id="rId4"/>
    <p:sldId id="341" r:id="rId5"/>
    <p:sldId id="258" r:id="rId6"/>
    <p:sldId id="267" r:id="rId7"/>
    <p:sldId id="286" r:id="rId8"/>
    <p:sldId id="259" r:id="rId9"/>
    <p:sldId id="265" r:id="rId10"/>
    <p:sldId id="266" r:id="rId11"/>
    <p:sldId id="294" r:id="rId12"/>
    <p:sldId id="263" r:id="rId13"/>
    <p:sldId id="317" r:id="rId14"/>
    <p:sldId id="318" r:id="rId15"/>
    <p:sldId id="291" r:id="rId16"/>
    <p:sldId id="314" r:id="rId17"/>
    <p:sldId id="316" r:id="rId18"/>
    <p:sldId id="292" r:id="rId19"/>
    <p:sldId id="289" r:id="rId20"/>
    <p:sldId id="272" r:id="rId21"/>
    <p:sldId id="281" r:id="rId22"/>
    <p:sldId id="312" r:id="rId23"/>
    <p:sldId id="282" r:id="rId24"/>
    <p:sldId id="283" r:id="rId25"/>
    <p:sldId id="264" r:id="rId26"/>
    <p:sldId id="295" r:id="rId27"/>
    <p:sldId id="273" r:id="rId28"/>
    <p:sldId id="296" r:id="rId29"/>
    <p:sldId id="274" r:id="rId30"/>
    <p:sldId id="279" r:id="rId31"/>
    <p:sldId id="280" r:id="rId32"/>
    <p:sldId id="303" r:id="rId33"/>
    <p:sldId id="275" r:id="rId34"/>
    <p:sldId id="276" r:id="rId35"/>
    <p:sldId id="304" r:id="rId36"/>
    <p:sldId id="305" r:id="rId37"/>
    <p:sldId id="284" r:id="rId38"/>
    <p:sldId id="297" r:id="rId39"/>
    <p:sldId id="285" r:id="rId40"/>
    <p:sldId id="277" r:id="rId41"/>
    <p:sldId id="298" r:id="rId42"/>
    <p:sldId id="278" r:id="rId43"/>
    <p:sldId id="336" r:id="rId44"/>
    <p:sldId id="337" r:id="rId45"/>
    <p:sldId id="338" r:id="rId46"/>
    <p:sldId id="339" r:id="rId47"/>
    <p:sldId id="340" r:id="rId48"/>
    <p:sldId id="329" r:id="rId49"/>
    <p:sldId id="330" r:id="rId50"/>
    <p:sldId id="331" r:id="rId51"/>
    <p:sldId id="335" r:id="rId52"/>
    <p:sldId id="332" r:id="rId53"/>
    <p:sldId id="349" r:id="rId54"/>
    <p:sldId id="350" r:id="rId55"/>
    <p:sldId id="307" r:id="rId56"/>
    <p:sldId id="319" r:id="rId57"/>
    <p:sldId id="308" r:id="rId58"/>
    <p:sldId id="320" r:id="rId59"/>
    <p:sldId id="309" r:id="rId60"/>
    <p:sldId id="310" r:id="rId61"/>
    <p:sldId id="321" r:id="rId62"/>
    <p:sldId id="311" r:id="rId63"/>
    <p:sldId id="322" r:id="rId64"/>
    <p:sldId id="323" r:id="rId65"/>
    <p:sldId id="324" r:id="rId66"/>
    <p:sldId id="325" r:id="rId67"/>
    <p:sldId id="326" r:id="rId68"/>
    <p:sldId id="342" r:id="rId69"/>
    <p:sldId id="343" r:id="rId70"/>
    <p:sldId id="344" r:id="rId71"/>
    <p:sldId id="345" r:id="rId72"/>
    <p:sldId id="346" r:id="rId73"/>
    <p:sldId id="347" r:id="rId74"/>
    <p:sldId id="348"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25" autoAdjust="0"/>
    <p:restoredTop sz="83417" autoAdjust="0"/>
  </p:normalViewPr>
  <p:slideViewPr>
    <p:cSldViewPr>
      <p:cViewPr>
        <p:scale>
          <a:sx n="69" d="100"/>
          <a:sy n="69" d="100"/>
        </p:scale>
        <p:origin x="-1170" y="-1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052CF4-FD90-4917-A2AC-9602F1F8DE5F}" type="datetimeFigureOut">
              <a:rPr lang="en-US" smtClean="0"/>
              <a:pPr/>
              <a:t>4/5/2017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6B3780-D3A8-4E88-9466-AED0AB6B49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Read-only_memor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en.wikipedia.org/wiki/Integrated_circui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Real life application microcontrollers examples</a:t>
            </a:r>
            <a:r>
              <a:rPr lang="en-US" baseline="0" dirty="0" smtClean="0"/>
              <a:t> like </a:t>
            </a:r>
            <a:r>
              <a:rPr lang="en-US" baseline="0" dirty="0" err="1" smtClean="0"/>
              <a:t>car,tv,washin</a:t>
            </a:r>
            <a:r>
              <a:rPr lang="en-US" baseline="0" dirty="0" smtClean="0"/>
              <a:t> m/c a/c mobile phones etc</a:t>
            </a:r>
            <a:endParaRPr lang="en-US" dirty="0"/>
          </a:p>
        </p:txBody>
      </p:sp>
      <p:sp>
        <p:nvSpPr>
          <p:cNvPr id="4" name="Slide Number Placeholder 3"/>
          <p:cNvSpPr>
            <a:spLocks noGrp="1"/>
          </p:cNvSpPr>
          <p:nvPr>
            <p:ph type="sldNum" sz="quarter" idx="10"/>
          </p:nvPr>
        </p:nvSpPr>
        <p:spPr/>
        <p:txBody>
          <a:bodyPr/>
          <a:lstStyle/>
          <a:p>
            <a:fld id="{416B3780-D3A8-4E88-9466-AED0AB6B499A}"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RI</a:t>
            </a:r>
            <a:r>
              <a:rPr lang="en-IN" dirty="0" smtClean="0"/>
              <a:t> :- </a:t>
            </a:r>
            <a:r>
              <a:rPr lang="en-US" sz="1200" dirty="0" smtClean="0"/>
              <a:t>Generally, whenever a byte has been received the 8051 will set the "RI" (Receive Interrupt) flag. This lets the program know that a byte has been received and that it needs to be processed. </a:t>
            </a:r>
            <a:endParaRPr lang="en-US" dirty="0"/>
          </a:p>
        </p:txBody>
      </p:sp>
      <p:sp>
        <p:nvSpPr>
          <p:cNvPr id="4" name="Slide Number Placeholder 3"/>
          <p:cNvSpPr>
            <a:spLocks noGrp="1"/>
          </p:cNvSpPr>
          <p:nvPr>
            <p:ph type="sldNum" sz="quarter" idx="10"/>
          </p:nvPr>
        </p:nvSpPr>
        <p:spPr/>
        <p:txBody>
          <a:bodyPr/>
          <a:lstStyle/>
          <a:p>
            <a:fld id="{416B3780-D3A8-4E88-9466-AED0AB6B499A}" type="slidenum">
              <a:rPr lang="en-US" smtClean="0"/>
              <a:pPr/>
              <a:t>45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last four bits (bits 0 through 3)</a:t>
            </a:r>
            <a:r>
              <a:rPr lang="hi-IN"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in</a:t>
            </a:r>
            <a:r>
              <a:rPr lang="en-US" sz="1200" b="0" i="0" kern="1200" baseline="0" dirty="0" smtClean="0">
                <a:solidFill>
                  <a:schemeClr val="tx1"/>
                </a:solidFill>
                <a:latin typeface="+mn-lt"/>
                <a:ea typeface="+mn-ea"/>
                <a:cs typeface="+mn-cs"/>
              </a:rPr>
              <a:t> SCON</a:t>
            </a:r>
            <a:r>
              <a:rPr lang="en-US" sz="1200" b="0" i="0" kern="1200" dirty="0" smtClean="0">
                <a:solidFill>
                  <a:schemeClr val="tx1"/>
                </a:solidFill>
                <a:latin typeface="+mn-lt"/>
                <a:ea typeface="+mn-ea"/>
                <a:cs typeface="+mn-cs"/>
              </a:rPr>
              <a:t> are operational bits. They are used when actually sending and receiving data--they are not used to configure the serial port.</a:t>
            </a:r>
            <a:endParaRPr lang="en-US" dirty="0"/>
          </a:p>
        </p:txBody>
      </p:sp>
      <p:sp>
        <p:nvSpPr>
          <p:cNvPr id="4" name="Slide Number Placeholder 3"/>
          <p:cNvSpPr>
            <a:spLocks noGrp="1"/>
          </p:cNvSpPr>
          <p:nvPr>
            <p:ph type="sldNum" sz="quarter" idx="10"/>
          </p:nvPr>
        </p:nvSpPr>
        <p:spPr/>
        <p:txBody>
          <a:bodyPr/>
          <a:lstStyle/>
          <a:p>
            <a:fld id="{416B3780-D3A8-4E88-9466-AED0AB6B499A}" type="slidenum">
              <a:rPr lang="en-US" smtClean="0"/>
              <a:pPr/>
              <a:t>46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TI :-</a:t>
            </a:r>
            <a:r>
              <a:rPr lang="en-US" sz="1200" b="0" i="0" kern="1200" dirty="0" smtClean="0">
                <a:solidFill>
                  <a:schemeClr val="tx1"/>
                </a:solidFill>
                <a:latin typeface="+mn-lt"/>
                <a:ea typeface="+mn-ea"/>
                <a:cs typeface="+mn-cs"/>
              </a:rPr>
              <a:t>When a program writes a value to the serial port, a certain amount of time will pass before the individual bits of the byte are "clocked out" the serial port. If the program were to write another byte to the serial port before the first byte was completely output, the data being sent would be garbled. Thus, the 8051 lets the program know that it has "clocked out" the last byte by setting the TI bit.</a:t>
            </a:r>
          </a:p>
          <a:p>
            <a:r>
              <a:rPr lang="en-US" b="1" dirty="0" smtClean="0"/>
              <a:t>RI :-</a:t>
            </a:r>
            <a:r>
              <a:rPr lang="en-US" sz="1200" dirty="0" smtClean="0"/>
              <a:t>Whenever the 8051 has received a complete byte it will trigger the RI bit to let the program know that it needs to read the value quickly, before another byte is read.</a:t>
            </a:r>
            <a:endParaRPr lang="en-US" dirty="0"/>
          </a:p>
        </p:txBody>
      </p:sp>
      <p:sp>
        <p:nvSpPr>
          <p:cNvPr id="4" name="Slide Number Placeholder 3"/>
          <p:cNvSpPr>
            <a:spLocks noGrp="1"/>
          </p:cNvSpPr>
          <p:nvPr>
            <p:ph type="sldNum" sz="quarter" idx="10"/>
          </p:nvPr>
        </p:nvSpPr>
        <p:spPr/>
        <p:txBody>
          <a:bodyPr/>
          <a:lstStyle/>
          <a:p>
            <a:fld id="{416B3780-D3A8-4E88-9466-AED0AB6B499A}" type="slidenum">
              <a:rPr lang="en-US" smtClean="0"/>
              <a:pPr/>
              <a:t>47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Serial</a:t>
            </a:r>
            <a:r>
              <a:rPr lang="en-US" baseline="0" dirty="0" smtClean="0"/>
              <a:t> port interrupt :- if a data byte is received RI is set to 1 in the SCON register . When a data byte has been transmitted an interrupt bit, TI is set in SCON . These are </a:t>
            </a:r>
            <a:r>
              <a:rPr lang="en-US" baseline="0" dirty="0" err="1" smtClean="0"/>
              <a:t>ORed</a:t>
            </a:r>
            <a:r>
              <a:rPr lang="en-US" baseline="0" dirty="0" smtClean="0"/>
              <a:t> to provide a single interrupt to the processor; serial port interrupt.</a:t>
            </a:r>
            <a:endParaRPr lang="en-US" dirty="0"/>
          </a:p>
        </p:txBody>
      </p:sp>
      <p:sp>
        <p:nvSpPr>
          <p:cNvPr id="4" name="Slide Number Placeholder 3"/>
          <p:cNvSpPr>
            <a:spLocks noGrp="1"/>
          </p:cNvSpPr>
          <p:nvPr>
            <p:ph type="sldNum" sz="quarter" idx="10"/>
          </p:nvPr>
        </p:nvSpPr>
        <p:spPr/>
        <p:txBody>
          <a:bodyPr/>
          <a:lstStyle/>
          <a:p>
            <a:fld id="{416B3780-D3A8-4E88-9466-AED0AB6B499A}" type="slidenum">
              <a:rPr lang="en-US" smtClean="0"/>
              <a:pPr/>
              <a:t>49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788D73-D544-4A48-A1F9-FB4C61D2C052}" type="slidenum">
              <a:rPr lang="en-US"/>
              <a:pPr/>
              <a:t>55</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xfrm>
            <a:off x="685800" y="4344988"/>
            <a:ext cx="5486400" cy="4113212"/>
          </a:xfrm>
        </p:spPr>
        <p:txBody>
          <a:bodyPr/>
          <a:lstStyle/>
          <a:p>
            <a:endParaRPr lang="en-US"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tasks</a:t>
            </a:r>
            <a:r>
              <a:rPr lang="en-US" baseline="0" dirty="0" smtClean="0"/>
              <a:t> like counting time delays can </a:t>
            </a:r>
            <a:r>
              <a:rPr lang="en-US" baseline="0" smtClean="0"/>
              <a:t>be accomplished </a:t>
            </a:r>
            <a:r>
              <a:rPr lang="en-US" baseline="0" dirty="0" smtClean="0"/>
              <a:t>using software techniques, but s/w loops for counting or timing keep the processor occupied so that other perhaps more important functions are not done.</a:t>
            </a:r>
            <a:endParaRPr lang="en-US" dirty="0"/>
          </a:p>
        </p:txBody>
      </p:sp>
      <p:sp>
        <p:nvSpPr>
          <p:cNvPr id="4" name="Slide Number Placeholder 3"/>
          <p:cNvSpPr>
            <a:spLocks noGrp="1"/>
          </p:cNvSpPr>
          <p:nvPr>
            <p:ph type="sldNum" sz="quarter" idx="10"/>
          </p:nvPr>
        </p:nvSpPr>
        <p:spPr/>
        <p:txBody>
          <a:bodyPr/>
          <a:lstStyle/>
          <a:p>
            <a:fld id="{416B3780-D3A8-4E88-9466-AED0AB6B499A}" type="slidenum">
              <a:rPr lang="en-US" smtClean="0"/>
              <a:pPr/>
              <a:t>56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8B304C-B137-44CF-9A5D-27BFE5E2BD9A}" type="slidenum">
              <a:rPr lang="en-US"/>
              <a:pPr/>
              <a:t>59</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6B3780-D3A8-4E88-9466-AED0AB6B499A}" type="slidenum">
              <a:rPr lang="en-US" smtClean="0"/>
              <a:pPr/>
              <a:t>68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Mask ROM (MROM)</a:t>
            </a:r>
            <a:r>
              <a:rPr lang="en-US" sz="1200" b="0" i="0" kern="1200" dirty="0" smtClean="0">
                <a:solidFill>
                  <a:schemeClr val="tx1"/>
                </a:solidFill>
                <a:latin typeface="+mn-lt"/>
                <a:ea typeface="+mn-ea"/>
                <a:cs typeface="+mn-cs"/>
              </a:rPr>
              <a:t> is a type of </a:t>
            </a:r>
            <a:r>
              <a:rPr lang="en-US" sz="1200" b="1" i="0" u="none" strike="noStrike" kern="1200" dirty="0" smtClean="0">
                <a:solidFill>
                  <a:schemeClr val="tx1"/>
                </a:solidFill>
                <a:latin typeface="+mn-lt"/>
                <a:ea typeface="+mn-ea"/>
                <a:cs typeface="+mn-cs"/>
                <a:hlinkClick r:id="rId3" tooltip="Read-only memory"/>
              </a:rPr>
              <a:t>read-only memory</a:t>
            </a:r>
            <a:r>
              <a:rPr lang="en-US" sz="1200" b="0" i="0" kern="1200" dirty="0" smtClean="0">
                <a:solidFill>
                  <a:schemeClr val="tx1"/>
                </a:solidFill>
                <a:latin typeface="+mn-lt"/>
                <a:ea typeface="+mn-ea"/>
                <a:cs typeface="+mn-cs"/>
              </a:rPr>
              <a:t> (ROM) whose contents are programmed by the </a:t>
            </a:r>
            <a:r>
              <a:rPr lang="en-US" sz="1200" b="1" i="0" u="none" strike="noStrike" kern="1200" dirty="0" smtClean="0">
                <a:solidFill>
                  <a:schemeClr val="tx1"/>
                </a:solidFill>
                <a:latin typeface="+mn-lt"/>
                <a:ea typeface="+mn-ea"/>
                <a:cs typeface="+mn-cs"/>
                <a:hlinkClick r:id="rId4" tooltip="Integrated circuit"/>
              </a:rPr>
              <a:t>integrated circuit</a:t>
            </a:r>
            <a:r>
              <a:rPr lang="en-US" sz="1200" b="0" i="0" kern="1200" dirty="0" smtClean="0">
                <a:solidFill>
                  <a:schemeClr val="tx1"/>
                </a:solidFill>
                <a:latin typeface="+mn-lt"/>
                <a:ea typeface="+mn-ea"/>
                <a:cs typeface="+mn-cs"/>
              </a:rPr>
              <a:t> manufacturer (rather than by the user). The main advantage of mask ROM is its cost, mask ROM is significantly cheaper than any other kind of semiconductor memory.</a:t>
            </a:r>
            <a:endParaRPr lang="en-US" dirty="0"/>
          </a:p>
        </p:txBody>
      </p:sp>
      <p:sp>
        <p:nvSpPr>
          <p:cNvPr id="4" name="Slide Number Placeholder 3"/>
          <p:cNvSpPr>
            <a:spLocks noGrp="1"/>
          </p:cNvSpPr>
          <p:nvPr>
            <p:ph type="sldNum" sz="quarter" idx="10"/>
          </p:nvPr>
        </p:nvSpPr>
        <p:spPr/>
        <p:txBody>
          <a:bodyPr/>
          <a:lstStyle/>
          <a:p>
            <a:fld id="{416B3780-D3A8-4E88-9466-AED0AB6B499A}"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6B3780-D3A8-4E88-9466-AED0AB6B499A}"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6B3780-D3A8-4E88-9466-AED0AB6B499A}"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where single bit is useful</a:t>
            </a:r>
            <a:endParaRPr lang="en-US" dirty="0"/>
          </a:p>
        </p:txBody>
      </p:sp>
      <p:sp>
        <p:nvSpPr>
          <p:cNvPr id="4" name="Slide Number Placeholder 3"/>
          <p:cNvSpPr>
            <a:spLocks noGrp="1"/>
          </p:cNvSpPr>
          <p:nvPr>
            <p:ph type="sldNum" sz="quarter" idx="10"/>
          </p:nvPr>
        </p:nvSpPr>
        <p:spPr/>
        <p:txBody>
          <a:bodyPr/>
          <a:lstStyle/>
          <a:p>
            <a:fld id="{416B3780-D3A8-4E88-9466-AED0AB6B499A}"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6B3780-D3A8-4E88-9466-AED0AB6B499A}" type="slidenum">
              <a:rPr lang="en-US" smtClean="0"/>
              <a:pPr/>
              <a:t>20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Baud rate known as the symbol rate, it</a:t>
            </a:r>
            <a:r>
              <a:rPr lang="en-US" baseline="0" dirty="0" smtClean="0"/>
              <a:t> is measured in symbols per second and symbols are comprised of bits</a:t>
            </a:r>
            <a:r>
              <a:rPr lang="en-US" dirty="0" smtClean="0"/>
              <a:t>. Baud</a:t>
            </a:r>
            <a:r>
              <a:rPr lang="en-US" baseline="0" dirty="0" smtClean="0"/>
              <a:t> Rate refers to the number of signal or symbol changes that occur per second. A symbol may have more than two states  so it may represent more than one binary bit ( a binary bit always represents exactly two states) . Therefore the baud rate may not equal the bit rate, especially incase of recent modems which can have up to nine bits per symbol.</a:t>
            </a:r>
            <a:endParaRPr lang="en-US" dirty="0"/>
          </a:p>
        </p:txBody>
      </p:sp>
      <p:sp>
        <p:nvSpPr>
          <p:cNvPr id="4" name="Slide Number Placeholder 3"/>
          <p:cNvSpPr>
            <a:spLocks noGrp="1"/>
          </p:cNvSpPr>
          <p:nvPr>
            <p:ph type="sldNum" sz="quarter" idx="10"/>
          </p:nvPr>
        </p:nvSpPr>
        <p:spPr/>
        <p:txBody>
          <a:bodyPr/>
          <a:lstStyle/>
          <a:p>
            <a:fld id="{416B3780-D3A8-4E88-9466-AED0AB6B499A}" type="slidenum">
              <a:rPr lang="en-US" smtClean="0"/>
              <a:pPr/>
              <a:t>34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When 8051 accesses external memory it will access external Memory at the address indicated by DPTR.</a:t>
            </a:r>
            <a:endParaRPr lang="en-US" sz="1200" smtClean="0"/>
          </a:p>
          <a:p>
            <a:endParaRPr lang="en-US"/>
          </a:p>
        </p:txBody>
      </p:sp>
      <p:sp>
        <p:nvSpPr>
          <p:cNvPr id="4" name="Slide Number Placeholder 3"/>
          <p:cNvSpPr>
            <a:spLocks noGrp="1"/>
          </p:cNvSpPr>
          <p:nvPr>
            <p:ph type="sldNum" sz="quarter" idx="10"/>
          </p:nvPr>
        </p:nvSpPr>
        <p:spPr/>
        <p:txBody>
          <a:bodyPr/>
          <a:lstStyle/>
          <a:p>
            <a:fld id="{416B3780-D3A8-4E88-9466-AED0AB6B499A}" type="slidenum">
              <a:rPr lang="en-US" smtClean="0"/>
              <a:pPr/>
              <a:t>39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UART –universal</a:t>
            </a:r>
            <a:r>
              <a:rPr lang="en-US" baseline="0" dirty="0" smtClean="0"/>
              <a:t> asynchronous receiver transmitter</a:t>
            </a:r>
          </a:p>
          <a:p>
            <a:r>
              <a:rPr lang="en-US" baseline="0" dirty="0" smtClean="0"/>
              <a:t>Synchronous-transfer block of data (characters) at a time , used for block oriented (multiple bytes) transmissions.</a:t>
            </a:r>
          </a:p>
          <a:p>
            <a:r>
              <a:rPr lang="en-US" baseline="0" dirty="0" smtClean="0"/>
              <a:t>Asynchronous- transfer a single byte at a time, used for character oriented (one byte</a:t>
            </a:r>
            <a:r>
              <a:rPr lang="en-US" baseline="0" smtClean="0"/>
              <a:t>) transmissions.</a:t>
            </a:r>
            <a:endParaRPr lang="en-US" dirty="0"/>
          </a:p>
        </p:txBody>
      </p:sp>
      <p:sp>
        <p:nvSpPr>
          <p:cNvPr id="4" name="Slide Number Placeholder 3"/>
          <p:cNvSpPr>
            <a:spLocks noGrp="1"/>
          </p:cNvSpPr>
          <p:nvPr>
            <p:ph type="sldNum" sz="quarter" idx="10"/>
          </p:nvPr>
        </p:nvSpPr>
        <p:spPr/>
        <p:txBody>
          <a:bodyPr/>
          <a:lstStyle/>
          <a:p>
            <a:fld id="{416B3780-D3A8-4E88-9466-AED0AB6B499A}" type="slidenum">
              <a:rPr lang="en-US" smtClean="0"/>
              <a:pPr/>
              <a:t>44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F402DB1-FAE0-4285-9525-B57B039AD7EB}" type="datetimeFigureOut">
              <a:rPr lang="en-US" smtClean="0"/>
              <a:pPr/>
              <a:t>4/5/2017</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0E1B446A-5817-486C-9BB9-5311BFC54B9C}"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402DB1-FAE0-4285-9525-B57B039AD7EB}" type="datetimeFigureOut">
              <a:rPr lang="en-US" smtClean="0"/>
              <a:pPr/>
              <a:t>4/5/2017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E1B446A-5817-486C-9BB9-5311BFC54B9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402DB1-FAE0-4285-9525-B57B039AD7EB}" type="datetimeFigureOut">
              <a:rPr lang="en-US" smtClean="0"/>
              <a:pPr/>
              <a:t>4/5/2017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E1B446A-5817-486C-9BB9-5311BFC54B9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402DB1-FAE0-4285-9525-B57B039AD7EB}" type="datetimeFigureOut">
              <a:rPr lang="en-US" smtClean="0"/>
              <a:pPr/>
              <a:t>4/5/2017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E1B446A-5817-486C-9BB9-5311BFC54B9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F402DB1-FAE0-4285-9525-B57B039AD7EB}" type="datetimeFigureOut">
              <a:rPr lang="en-US" smtClean="0"/>
              <a:pPr/>
              <a:t>4/5/2017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E1B446A-5817-486C-9BB9-5311BFC54B9C}"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F402DB1-FAE0-4285-9525-B57B039AD7EB}" type="datetimeFigureOut">
              <a:rPr lang="en-US" smtClean="0"/>
              <a:pPr/>
              <a:t>4/5/2017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E1B446A-5817-486C-9BB9-5311BFC54B9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F402DB1-FAE0-4285-9525-B57B039AD7EB}" type="datetimeFigureOut">
              <a:rPr lang="en-US" smtClean="0"/>
              <a:pPr/>
              <a:t>4/5/2017</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0E1B446A-5817-486C-9BB9-5311BFC54B9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F402DB1-FAE0-4285-9525-B57B039AD7EB}" type="datetimeFigureOut">
              <a:rPr lang="en-US" smtClean="0"/>
              <a:pPr/>
              <a:t>4/5/2017</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0E1B446A-5817-486C-9BB9-5311BFC54B9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F402DB1-FAE0-4285-9525-B57B039AD7EB}" type="datetimeFigureOut">
              <a:rPr lang="en-US" smtClean="0"/>
              <a:pPr/>
              <a:t>4/5/2017</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0E1B446A-5817-486C-9BB9-5311BFC54B9C}"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F402DB1-FAE0-4285-9525-B57B039AD7EB}" type="datetimeFigureOut">
              <a:rPr lang="en-US" smtClean="0"/>
              <a:pPr/>
              <a:t>4/5/2017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E1B446A-5817-486C-9BB9-5311BFC54B9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F402DB1-FAE0-4285-9525-B57B039AD7EB}" type="datetimeFigureOut">
              <a:rPr lang="en-US" smtClean="0"/>
              <a:pPr/>
              <a:t>4/5/2017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E1B446A-5817-486C-9BB9-5311BFC54B9C}"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F402DB1-FAE0-4285-9525-B57B039AD7EB}" type="datetimeFigureOut">
              <a:rPr lang="en-US" smtClean="0"/>
              <a:pPr/>
              <a:t>4/5/2017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E1B446A-5817-486C-9BB9-5311BFC54B9C}"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642918"/>
            <a:ext cx="7772400" cy="714380"/>
          </a:xfrm>
        </p:spPr>
        <p:txBody>
          <a:bodyPr>
            <a:normAutofit fontScale="90000"/>
          </a:bodyPr>
          <a:lstStyle/>
          <a:p>
            <a:r>
              <a:rPr lang="en-US" b="1" dirty="0" smtClean="0"/>
              <a:t>Microprocessors</a:t>
            </a:r>
            <a:endParaRPr lang="en-US" dirty="0"/>
          </a:p>
        </p:txBody>
      </p:sp>
      <p:sp>
        <p:nvSpPr>
          <p:cNvPr id="3" name="Subtitle 2"/>
          <p:cNvSpPr>
            <a:spLocks noGrp="1"/>
          </p:cNvSpPr>
          <p:nvPr>
            <p:ph type="subTitle" idx="1"/>
          </p:nvPr>
        </p:nvSpPr>
        <p:spPr>
          <a:xfrm>
            <a:off x="642910" y="2000240"/>
            <a:ext cx="8001056" cy="4143404"/>
          </a:xfrm>
        </p:spPr>
        <p:txBody>
          <a:bodyPr>
            <a:normAutofit fontScale="77500" lnSpcReduction="20000"/>
          </a:bodyPr>
          <a:lstStyle/>
          <a:p>
            <a:r>
              <a:rPr lang="en-US" sz="4000" dirty="0" smtClean="0">
                <a:solidFill>
                  <a:schemeClr val="tx1"/>
                </a:solidFill>
              </a:rPr>
              <a:t>A microprocessor requires an external memory for program/data storage.</a:t>
            </a:r>
          </a:p>
          <a:p>
            <a:endParaRPr lang="en-US" sz="4000" dirty="0" smtClean="0">
              <a:solidFill>
                <a:schemeClr val="tx1"/>
              </a:solidFill>
            </a:endParaRPr>
          </a:p>
          <a:p>
            <a:r>
              <a:rPr lang="en-US" sz="4000" dirty="0" smtClean="0">
                <a:solidFill>
                  <a:schemeClr val="tx1"/>
                </a:solidFill>
              </a:rPr>
              <a:t> Instruction execution requires movement of data from the external memory to the microprocessor or vice versa. </a:t>
            </a:r>
          </a:p>
          <a:p>
            <a:endParaRPr lang="en-US" sz="4000" dirty="0" smtClean="0">
              <a:solidFill>
                <a:schemeClr val="tx1"/>
              </a:solidFill>
            </a:endParaRPr>
          </a:p>
          <a:p>
            <a:r>
              <a:rPr lang="en-US" sz="4000" dirty="0" smtClean="0">
                <a:solidFill>
                  <a:schemeClr val="tx1"/>
                </a:solidFill>
              </a:rPr>
              <a:t>Usually, microprocessors have good computing power and they have higher clock speed to facilitate faster computation.</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8051 architecture.png"/>
          <p:cNvPicPr>
            <a:picLocks noGrp="1" noChangeAspect="1"/>
          </p:cNvPicPr>
          <p:nvPr>
            <p:ph idx="1"/>
          </p:nvPr>
        </p:nvPicPr>
        <p:blipFill>
          <a:blip r:embed="rId3"/>
          <a:stretch>
            <a:fillRect/>
          </a:stretch>
        </p:blipFill>
        <p:spPr>
          <a:xfrm>
            <a:off x="357158" y="0"/>
            <a:ext cx="8786842" cy="68580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US" dirty="0" smtClean="0"/>
              <a:t>Registers of 8051</a:t>
            </a:r>
            <a:endParaRPr lang="en-US" dirty="0"/>
          </a:p>
        </p:txBody>
      </p:sp>
      <p:sp>
        <p:nvSpPr>
          <p:cNvPr id="3" name="Content Placeholder 2"/>
          <p:cNvSpPr>
            <a:spLocks noGrp="1"/>
          </p:cNvSpPr>
          <p:nvPr>
            <p:ph idx="1"/>
          </p:nvPr>
        </p:nvSpPr>
        <p:spPr>
          <a:xfrm>
            <a:off x="214282" y="1600200"/>
            <a:ext cx="8643998" cy="4972072"/>
          </a:xfrm>
        </p:spPr>
        <p:txBody>
          <a:bodyPr>
            <a:normAutofit fontScale="92500"/>
          </a:bodyPr>
          <a:lstStyle/>
          <a:p>
            <a:pPr algn="just"/>
            <a:r>
              <a:rPr lang="en-US" sz="2800" dirty="0" smtClean="0"/>
              <a:t>Various registers used for specific functions e.g. A,PC etc which are not part of internal RAM.</a:t>
            </a:r>
          </a:p>
          <a:p>
            <a:pPr algn="just">
              <a:buNone/>
            </a:pPr>
            <a:endParaRPr lang="en-US" sz="2800" dirty="0" smtClean="0"/>
          </a:p>
          <a:p>
            <a:pPr algn="just"/>
            <a:r>
              <a:rPr lang="en-US" sz="2800" dirty="0" smtClean="0"/>
              <a:t>These registers are known as Special Function Registers (SFR).</a:t>
            </a:r>
          </a:p>
          <a:p>
            <a:pPr algn="just">
              <a:buNone/>
            </a:pPr>
            <a:endParaRPr lang="en-US" sz="2800" dirty="0" smtClean="0"/>
          </a:p>
          <a:p>
            <a:pPr algn="just"/>
            <a:r>
              <a:rPr lang="en-US" sz="2800" dirty="0" smtClean="0"/>
              <a:t>These registers maybe addressed using internal addresses range from 80H to FFH except the Program Counter.</a:t>
            </a:r>
          </a:p>
          <a:p>
            <a:pPr algn="just">
              <a:buNone/>
            </a:pPr>
            <a:endParaRPr lang="en-US" sz="2800" dirty="0" smtClean="0"/>
          </a:p>
          <a:p>
            <a:pPr algn="just"/>
            <a:r>
              <a:rPr lang="en-US" sz="2800" dirty="0" smtClean="0"/>
              <a:t>The addresses </a:t>
            </a:r>
            <a:r>
              <a:rPr lang="en-US" sz="2800" smtClean="0"/>
              <a:t>from range 00H </a:t>
            </a:r>
            <a:r>
              <a:rPr lang="en-US" sz="2800" dirty="0" smtClean="0"/>
              <a:t>to 7FH are used by RAM registers.</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86544"/>
          </a:xfrm>
        </p:spPr>
        <p:txBody>
          <a:bodyPr>
            <a:normAutofit/>
          </a:bodyPr>
          <a:lstStyle/>
          <a:p>
            <a:pPr algn="just"/>
            <a:r>
              <a:rPr lang="en-US" b="1" dirty="0" smtClean="0"/>
              <a:t>Internal Memory (ROM AND RAM)</a:t>
            </a:r>
          </a:p>
          <a:p>
            <a:pPr algn="just"/>
            <a:endParaRPr lang="en-US" dirty="0" smtClean="0"/>
          </a:p>
          <a:p>
            <a:pPr algn="just">
              <a:buFont typeface="Wingdings" pitchFamily="2" charset="2"/>
              <a:buChar char="q"/>
            </a:pPr>
            <a:r>
              <a:rPr lang="en-US" dirty="0" smtClean="0"/>
              <a:t>  ROM (4K) is used to store program code for application at time of manufacturing, once written cant be altered.</a:t>
            </a:r>
          </a:p>
          <a:p>
            <a:pPr algn="just">
              <a:buFont typeface="Wingdings" pitchFamily="2" charset="2"/>
              <a:buChar char="q"/>
            </a:pPr>
            <a:endParaRPr lang="en-US" dirty="0" smtClean="0"/>
          </a:p>
          <a:p>
            <a:pPr algn="just">
              <a:buFont typeface="Wingdings" pitchFamily="2" charset="2"/>
              <a:buChar char="q"/>
            </a:pPr>
            <a:r>
              <a:rPr lang="en-US" dirty="0" smtClean="0"/>
              <a:t>  RAM (128 Byte) used to store variable data during execution of program.</a:t>
            </a:r>
          </a:p>
          <a:p>
            <a:pPr>
              <a:buNone/>
            </a:pPr>
            <a:endParaRPr lang="en-US" dirty="0" smtClean="0"/>
          </a:p>
          <a:p>
            <a:pPr algn="just"/>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err="1" smtClean="0">
                <a:latin typeface="+mn-lt"/>
              </a:rPr>
              <a:t>i</a:t>
            </a:r>
            <a:r>
              <a:rPr lang="en-US" sz="3200" dirty="0" smtClean="0">
                <a:latin typeface="+mn-lt"/>
              </a:rPr>
              <a:t>) Working Registers</a:t>
            </a:r>
            <a:endParaRPr lang="en-US" sz="3200" dirty="0">
              <a:latin typeface="+mn-lt"/>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2800" dirty="0" smtClean="0"/>
              <a:t>With the register banks from locations 00H to 1FH, you may only read or write a full byte (8 bits) at these locations.</a:t>
            </a:r>
          </a:p>
          <a:p>
            <a:pPr>
              <a:buNone/>
            </a:pPr>
            <a:endParaRPr lang="en-US" sz="2800" dirty="0" smtClean="0"/>
          </a:p>
          <a:p>
            <a:pPr algn="just">
              <a:buFont typeface="Wingdings" pitchFamily="2" charset="2"/>
              <a:buChar char="Ø"/>
            </a:pPr>
            <a:r>
              <a:rPr lang="en-US" sz="2800" dirty="0" smtClean="0"/>
              <a:t>Each register can be addressed by name e.g. R5 of bank 2 can be accessed by name R5, after selecting bank 2 by making RS0=0 and RS1=1 in PSW register.</a:t>
            </a:r>
          </a:p>
          <a:p>
            <a:pPr algn="just">
              <a:buFont typeface="Wingdings" pitchFamily="2" charset="2"/>
              <a:buChar char="Ø"/>
            </a:pPr>
            <a:endParaRPr lang="en-US" sz="2800" dirty="0" smtClean="0"/>
          </a:p>
          <a:p>
            <a:pPr algn="just">
              <a:buFont typeface="Wingdings" pitchFamily="2" charset="2"/>
              <a:buChar char="Ø"/>
            </a:pPr>
            <a:r>
              <a:rPr lang="en-US" sz="2800" dirty="0" smtClean="0"/>
              <a:t>Or it can be addressed by address 15H, whether bank 2 is selected or not.</a:t>
            </a:r>
          </a:p>
          <a:p>
            <a:pPr algn="just">
              <a:buFont typeface="Wingdings" pitchFamily="2" charset="2"/>
              <a:buChar char="Ø"/>
            </a:pPr>
            <a:endParaRPr lang="en-US" sz="2800" dirty="0" smtClean="0"/>
          </a:p>
          <a:p>
            <a:pPr algn="just">
              <a:buNone/>
            </a:pPr>
            <a:endParaRPr lang="en-US" dirty="0" smtClean="0"/>
          </a:p>
          <a:p>
            <a:pPr>
              <a:buFont typeface="Wingdings" pitchFamily="2" charset="2"/>
              <a:buChar char="Ø"/>
            </a:pP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pPr algn="just">
              <a:buNone/>
            </a:pPr>
            <a:endParaRPr lang="en-US" sz="2800" dirty="0" smtClean="0"/>
          </a:p>
          <a:p>
            <a:pPr algn="just">
              <a:buFont typeface="Wingdings" pitchFamily="2" charset="2"/>
              <a:buChar char="Ø"/>
            </a:pPr>
            <a:r>
              <a:rPr lang="en-US" sz="2800" dirty="0" smtClean="0"/>
              <a:t>On resetting 8051 , register bank 0 is selected by default.</a:t>
            </a:r>
          </a:p>
          <a:p>
            <a:pPr algn="just">
              <a:buFont typeface="Wingdings" pitchFamily="2" charset="2"/>
              <a:buChar char="Ø"/>
            </a:pPr>
            <a:endParaRPr lang="en-US" sz="2800" dirty="0" smtClean="0"/>
          </a:p>
          <a:p>
            <a:pPr algn="just">
              <a:buFont typeface="Wingdings" pitchFamily="2" charset="2"/>
              <a:buChar char="Ø"/>
            </a:pPr>
            <a:r>
              <a:rPr lang="en-US" sz="2800" dirty="0" smtClean="0"/>
              <a:t>The D3 and D4 bits of register PSW are often referred to as PSW.3 and PSW.4 since they can be accessed by bit addressable instructions SETB and CLR.</a:t>
            </a:r>
          </a:p>
          <a:p>
            <a:pPr algn="just">
              <a:buFont typeface="Wingdings" pitchFamily="2" charset="2"/>
              <a:buChar char="Ø"/>
            </a:pPr>
            <a:endParaRPr lang="en-US" sz="2800" dirty="0" smtClean="0"/>
          </a:p>
          <a:p>
            <a:pPr algn="just">
              <a:buFont typeface="Wingdings" pitchFamily="2" charset="2"/>
              <a:buChar char="Ø"/>
            </a:pPr>
            <a:r>
              <a:rPr lang="en-US" sz="2800" dirty="0" smtClean="0"/>
              <a:t>For </a:t>
            </a:r>
            <a:r>
              <a:rPr lang="en-US" sz="2800" dirty="0" err="1" smtClean="0"/>
              <a:t>eg</a:t>
            </a:r>
            <a:r>
              <a:rPr lang="en-US" sz="2800" dirty="0" smtClean="0"/>
              <a:t>. “SETB PSW.3” will make PSW.3=1 and select bank register 1.</a:t>
            </a:r>
          </a:p>
          <a:p>
            <a:pPr algn="just">
              <a:buFont typeface="Wingdings" pitchFamily="2" charset="2"/>
              <a:buChar char="Ø"/>
            </a:pPr>
            <a:endParaRPr lang="en-US" sz="2800" dirty="0" smtClean="0"/>
          </a:p>
          <a:p>
            <a:pPr algn="just">
              <a:buFont typeface="Wingdings" pitchFamily="2" charset="2"/>
              <a:buChar char="Ø"/>
            </a:pPr>
            <a:endParaRPr lang="en-US" sz="2800" dirty="0" smtClean="0"/>
          </a:p>
          <a:p>
            <a:pPr algn="just">
              <a:buFont typeface="Wingdings" pitchFamily="2" charset="2"/>
              <a:buChar char="Ø"/>
            </a:pPr>
            <a:endParaRPr lang="en-US" sz="2800" dirty="0" smtClean="0"/>
          </a:p>
          <a:p>
            <a:pPr algn="just">
              <a:buFont typeface="Wingdings" pitchFamily="2" charset="2"/>
              <a:buChar char="Ø"/>
            </a:pPr>
            <a:endParaRPr lang="en-US" sz="2800" dirty="0" smtClean="0"/>
          </a:p>
          <a:p>
            <a:pPr algn="just">
              <a:buFont typeface="Wingdings" pitchFamily="2" charset="2"/>
              <a:buChar char="Ø"/>
            </a:pPr>
            <a:endParaRPr lang="en-US" sz="2800" dirty="0" smtClean="0"/>
          </a:p>
          <a:p>
            <a:endParaRPr lang="en-US" dirty="0"/>
          </a:p>
        </p:txBody>
      </p:sp>
      <p:pic>
        <p:nvPicPr>
          <p:cNvPr id="4" name="Content Placeholder 3" descr="Processor-Status-Word.jpg"/>
          <p:cNvPicPr>
            <a:picLocks noChangeAspect="1"/>
          </p:cNvPicPr>
          <p:nvPr/>
        </p:nvPicPr>
        <p:blipFill>
          <a:blip r:embed="rId2"/>
          <a:stretch>
            <a:fillRect/>
          </a:stretch>
        </p:blipFill>
        <p:spPr>
          <a:xfrm>
            <a:off x="0" y="5214950"/>
            <a:ext cx="9144000" cy="16430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00042"/>
            <a:ext cx="8229600" cy="5857916"/>
          </a:xfrm>
        </p:spPr>
        <p:txBody>
          <a:bodyPr>
            <a:normAutofit/>
          </a:bodyPr>
          <a:lstStyle/>
          <a:p>
            <a:pPr>
              <a:buNone/>
            </a:pPr>
            <a:r>
              <a:rPr lang="en-US" dirty="0" smtClean="0"/>
              <a:t>(ii) </a:t>
            </a:r>
            <a:r>
              <a:rPr lang="en-US" sz="3000" dirty="0" smtClean="0"/>
              <a:t>Bit Addressable Registers (16 Byte)</a:t>
            </a:r>
          </a:p>
          <a:p>
            <a:pPr>
              <a:buNone/>
            </a:pPr>
            <a:endParaRPr lang="en-US" sz="3000" dirty="0" smtClean="0"/>
          </a:p>
          <a:p>
            <a:pPr algn="just">
              <a:buFont typeface="Wingdings" pitchFamily="2" charset="2"/>
              <a:buChar char="Ø"/>
            </a:pPr>
            <a:r>
              <a:rPr lang="en-US" sz="3000" dirty="0" smtClean="0"/>
              <a:t>16 registers of RAM with byte address range 20H to 2FH are bit addressable.</a:t>
            </a:r>
          </a:p>
          <a:p>
            <a:pPr algn="just">
              <a:buNone/>
            </a:pPr>
            <a:endParaRPr lang="en-US" sz="3000" dirty="0" smtClean="0"/>
          </a:p>
          <a:p>
            <a:pPr algn="just">
              <a:buFont typeface="Wingdings" pitchFamily="2" charset="2"/>
              <a:buChar char="Ø"/>
            </a:pPr>
            <a:r>
              <a:rPr lang="en-US" sz="3000" dirty="0" smtClean="0"/>
              <a:t>Each bit of these 16 registers(16*8=128 bits) has its own address range from 00H to 7FH.</a:t>
            </a:r>
          </a:p>
          <a:p>
            <a:pPr algn="just">
              <a:buNone/>
            </a:pPr>
            <a:endParaRPr lang="en-US" sz="3000" dirty="0" smtClean="0"/>
          </a:p>
          <a:p>
            <a:pPr algn="just">
              <a:buFont typeface="Wingdings" pitchFamily="2" charset="2"/>
              <a:buChar char="Ø"/>
            </a:pPr>
            <a:r>
              <a:rPr lang="en-US" sz="3000" dirty="0" smtClean="0"/>
              <a:t>These addressable bits are useful , when any information represented by a single bit is to be stored.</a:t>
            </a:r>
          </a:p>
          <a:p>
            <a:pPr algn="just">
              <a:buNone/>
            </a:pPr>
            <a:endParaRPr lang="en-US" sz="3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357166"/>
            <a:ext cx="8229600" cy="4525963"/>
          </a:xfrm>
        </p:spPr>
        <p:txBody>
          <a:bodyPr>
            <a:noAutofit/>
          </a:bodyPr>
          <a:lstStyle/>
          <a:p>
            <a:pPr algn="just">
              <a:buFont typeface="Wingdings" pitchFamily="2" charset="2"/>
              <a:buChar char="Ø"/>
            </a:pPr>
            <a:r>
              <a:rPr lang="en-US" sz="2800" dirty="0" smtClean="0"/>
              <a:t>Because internal RAM has limited space available, so there is no need to use 8-bit register when a single bit solves the purpose.</a:t>
            </a:r>
          </a:p>
          <a:p>
            <a:pPr algn="just">
              <a:buFont typeface="Wingdings" pitchFamily="2" charset="2"/>
              <a:buChar char="Ø"/>
            </a:pPr>
            <a:endParaRPr lang="en-US" sz="2800" dirty="0" smtClean="0"/>
          </a:p>
          <a:p>
            <a:pPr algn="just">
              <a:buNone/>
            </a:pPr>
            <a:endParaRPr lang="en-US" sz="2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pPr algn="just">
              <a:buFont typeface="Wingdings" pitchFamily="2" charset="2"/>
              <a:buChar char="Ø"/>
            </a:pPr>
            <a:r>
              <a:rPr lang="en-US" sz="2800" dirty="0" smtClean="0"/>
              <a:t>With bit-addressable RAM (20H to 2FH) you can read or write any single bit in this region by using the unique address for that bit.</a:t>
            </a:r>
          </a:p>
          <a:p>
            <a:pPr algn="just">
              <a:buFont typeface="Wingdings" pitchFamily="2" charset="2"/>
              <a:buChar char="Ø"/>
            </a:pPr>
            <a:endParaRPr lang="en-US" sz="2800" dirty="0" smtClean="0"/>
          </a:p>
          <a:p>
            <a:pPr algn="just">
              <a:buFont typeface="Wingdings" pitchFamily="2" charset="2"/>
              <a:buChar char="Ø"/>
            </a:pPr>
            <a:endParaRPr lang="en-US" sz="2800" dirty="0" smtClean="0"/>
          </a:p>
          <a:p>
            <a:endParaRPr lang="en-US" dirty="0"/>
          </a:p>
        </p:txBody>
      </p:sp>
      <p:pic>
        <p:nvPicPr>
          <p:cNvPr id="4" name="Picture 2" descr="http://3.bp.blogspot.com/-ol78Ysyl0_0/UdEyzGrXhOI/AAAAAAAAANA/ekhPdwdesAM/s324/bit-1.jpg"/>
          <p:cNvPicPr>
            <a:picLocks noChangeAspect="1" noChangeArrowheads="1"/>
          </p:cNvPicPr>
          <p:nvPr/>
        </p:nvPicPr>
        <p:blipFill>
          <a:blip r:embed="rId2"/>
          <a:srcRect/>
          <a:stretch>
            <a:fillRect/>
          </a:stretch>
        </p:blipFill>
        <p:spPr bwMode="auto">
          <a:xfrm>
            <a:off x="2071670" y="1928802"/>
            <a:ext cx="6786610" cy="4714908"/>
          </a:xfrm>
          <a:prstGeom prst="rect">
            <a:avLst/>
          </a:prstGeom>
          <a:noFill/>
        </p:spPr>
      </p:pic>
      <p:sp>
        <p:nvSpPr>
          <p:cNvPr id="5" name="TextBox 4"/>
          <p:cNvSpPr txBox="1"/>
          <p:nvPr/>
        </p:nvSpPr>
        <p:spPr>
          <a:xfrm>
            <a:off x="0" y="4357694"/>
            <a:ext cx="2714644" cy="1384995"/>
          </a:xfrm>
          <a:prstGeom prst="rect">
            <a:avLst/>
          </a:prstGeom>
          <a:noFill/>
        </p:spPr>
        <p:txBody>
          <a:bodyPr wrap="square" rtlCol="0">
            <a:spAutoFit/>
          </a:bodyPr>
          <a:lstStyle/>
          <a:p>
            <a:r>
              <a:rPr lang="en-US" sz="2800" dirty="0" smtClean="0"/>
              <a:t>Fig :-</a:t>
            </a:r>
          </a:p>
          <a:p>
            <a:r>
              <a:rPr lang="en-US" sz="2800" dirty="0" smtClean="0"/>
              <a:t>Bit Addressable</a:t>
            </a:r>
          </a:p>
          <a:p>
            <a:r>
              <a:rPr lang="en-US" sz="2800" dirty="0" smtClean="0"/>
              <a:t> Area</a:t>
            </a: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4282" y="357166"/>
            <a:ext cx="8715436" cy="4401205"/>
          </a:xfrm>
          <a:prstGeom prst="rect">
            <a:avLst/>
          </a:prstGeom>
          <a:noFill/>
        </p:spPr>
        <p:txBody>
          <a:bodyPr wrap="square" rtlCol="0">
            <a:spAutoFit/>
          </a:bodyPr>
          <a:lstStyle/>
          <a:p>
            <a:r>
              <a:rPr lang="en-US" sz="2800" dirty="0" smtClean="0"/>
              <a:t>(iii) General Purpose Area (80 Byte)</a:t>
            </a:r>
          </a:p>
          <a:p>
            <a:endParaRPr lang="en-US" sz="2800" dirty="0" smtClean="0"/>
          </a:p>
          <a:p>
            <a:pPr algn="just">
              <a:buFont typeface="Wingdings" pitchFamily="2" charset="2"/>
              <a:buChar char="Ø"/>
            </a:pPr>
            <a:r>
              <a:rPr lang="en-US" sz="2800" dirty="0" smtClean="0"/>
              <a:t> The area above the bit area, from 30H to 7FH is the general purpose area which is shared with DATA and SFR.</a:t>
            </a:r>
          </a:p>
          <a:p>
            <a:pPr algn="just">
              <a:buFont typeface="Wingdings" pitchFamily="2" charset="2"/>
              <a:buChar char="Ø"/>
            </a:pPr>
            <a:endParaRPr lang="en-US" sz="2800" dirty="0" smtClean="0"/>
          </a:p>
          <a:p>
            <a:pPr algn="just">
              <a:buFont typeface="Wingdings" pitchFamily="2" charset="2"/>
              <a:buChar char="Ø"/>
            </a:pPr>
            <a:r>
              <a:rPr lang="en-US" sz="2800" dirty="0" smtClean="0"/>
              <a:t>With the general purpose RAM from 30H to 7FH, you may only read or write a full byte (8 bits) at these locations i.e. it is byte addressable.</a:t>
            </a:r>
          </a:p>
          <a:p>
            <a:pPr algn="just">
              <a:buNone/>
            </a:pPr>
            <a:endParaRPr lang="en-US" sz="2800" dirty="0" smtClean="0"/>
          </a:p>
          <a:p>
            <a:pPr algn="just">
              <a:buFont typeface="Wingdings" pitchFamily="2" charset="2"/>
              <a:buChar char="Ø"/>
            </a:pP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ernal RAM.png"/>
          <p:cNvPicPr>
            <a:picLocks noGrp="1" noChangeAspect="1"/>
          </p:cNvPicPr>
          <p:nvPr>
            <p:ph idx="1"/>
          </p:nvPr>
        </p:nvPicPr>
        <p:blipFill>
          <a:blip r:embed="rId2"/>
          <a:stretch>
            <a:fillRect/>
          </a:stretch>
        </p:blipFill>
        <p:spPr>
          <a:xfrm>
            <a:off x="214282" y="357166"/>
            <a:ext cx="8929718" cy="6500834"/>
          </a:xfrm>
        </p:spPr>
      </p:pic>
      <p:sp>
        <p:nvSpPr>
          <p:cNvPr id="5" name="TextBox 4"/>
          <p:cNvSpPr txBox="1"/>
          <p:nvPr/>
        </p:nvSpPr>
        <p:spPr>
          <a:xfrm>
            <a:off x="2500298" y="5357826"/>
            <a:ext cx="4714908" cy="461665"/>
          </a:xfrm>
          <a:prstGeom prst="rect">
            <a:avLst/>
          </a:prstGeom>
          <a:noFill/>
        </p:spPr>
        <p:txBody>
          <a:bodyPr wrap="square" rtlCol="0">
            <a:spAutoFit/>
          </a:bodyPr>
          <a:lstStyle/>
          <a:p>
            <a:r>
              <a:rPr lang="en-US" sz="2400" dirty="0" smtClean="0"/>
              <a:t>Internal RAM organization</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725470"/>
          </a:xfrm>
        </p:spPr>
        <p:txBody>
          <a:bodyPr>
            <a:normAutofit fontScale="90000"/>
          </a:bodyPr>
          <a:lstStyle/>
          <a:p>
            <a:r>
              <a:rPr lang="en-US" b="1" dirty="0" smtClean="0"/>
              <a:t>Microcontrollers</a:t>
            </a:r>
            <a:endParaRPr lang="en-US" dirty="0"/>
          </a:p>
        </p:txBody>
      </p:sp>
      <p:sp>
        <p:nvSpPr>
          <p:cNvPr id="3" name="Content Placeholder 2"/>
          <p:cNvSpPr>
            <a:spLocks noGrp="1"/>
          </p:cNvSpPr>
          <p:nvPr>
            <p:ph idx="1"/>
          </p:nvPr>
        </p:nvSpPr>
        <p:spPr>
          <a:xfrm>
            <a:off x="500034" y="1785926"/>
            <a:ext cx="8229600" cy="5715016"/>
          </a:xfrm>
        </p:spPr>
        <p:txBody>
          <a:bodyPr>
            <a:normAutofit/>
          </a:bodyPr>
          <a:lstStyle/>
          <a:p>
            <a:pPr algn="ctr">
              <a:buNone/>
            </a:pPr>
            <a:r>
              <a:rPr lang="en-US" sz="2800" dirty="0" smtClean="0"/>
              <a:t>A </a:t>
            </a:r>
            <a:r>
              <a:rPr lang="en-US" sz="2800" dirty="0"/>
              <a:t>microcontroller has required on-chip memory with associated peripherals. A microcontroller can be thought of a microprocessor with inbuilt peripherals</a:t>
            </a:r>
            <a:r>
              <a:rPr lang="en-US" sz="2800" dirty="0" smtClean="0"/>
              <a:t>.</a:t>
            </a:r>
          </a:p>
          <a:p>
            <a:pPr algn="ctr">
              <a:buNone/>
            </a:pPr>
            <a:endParaRPr lang="en-US" sz="2800" dirty="0" smtClean="0"/>
          </a:p>
          <a:p>
            <a:pPr algn="ctr">
              <a:buNone/>
            </a:pPr>
            <a:r>
              <a:rPr lang="en-US" sz="2800" dirty="0" smtClean="0"/>
              <a:t>Microcontroller maybe called computer on chip since it has basic features of microprocessor(like ALU, registers, flags, program counter, stack pointer, clock and interrupt circuit)</a:t>
            </a:r>
            <a:endParaRPr lang="en-US" sz="2800"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14290"/>
            <a:ext cx="8643998" cy="6643710"/>
          </a:xfrm>
        </p:spPr>
        <p:txBody>
          <a:bodyPr>
            <a:normAutofit/>
          </a:bodyPr>
          <a:lstStyle/>
          <a:p>
            <a:pPr>
              <a:buNone/>
            </a:pPr>
            <a:r>
              <a:rPr lang="en-US" sz="4000" dirty="0" smtClean="0"/>
              <a:t>             Special Function Register</a:t>
            </a:r>
          </a:p>
          <a:p>
            <a:pPr>
              <a:buNone/>
            </a:pPr>
            <a:endParaRPr lang="en-US" sz="4000" dirty="0" smtClean="0"/>
          </a:p>
          <a:p>
            <a:pPr algn="just"/>
            <a:r>
              <a:rPr lang="en-US" sz="2600" dirty="0" smtClean="0"/>
              <a:t>There </a:t>
            </a:r>
            <a:r>
              <a:rPr lang="en-US" sz="2600" b="1" dirty="0" smtClean="0"/>
              <a:t>are 21 Special function registers (SFR)</a:t>
            </a:r>
            <a:r>
              <a:rPr lang="en-US" sz="2600" dirty="0" smtClean="0"/>
              <a:t> in 8051 micro controller and this includes Register A, Register B, Processor Status Word (PSW), PCON etc.  </a:t>
            </a:r>
          </a:p>
          <a:p>
            <a:pPr algn="just">
              <a:buNone/>
            </a:pPr>
            <a:endParaRPr lang="en-US" sz="2600" dirty="0" smtClean="0"/>
          </a:p>
          <a:p>
            <a:pPr algn="just"/>
            <a:r>
              <a:rPr lang="en-US" sz="2600" dirty="0" smtClean="0"/>
              <a:t>There are 21 unique locations for these 21 special function registers and each of these register is of 1 byte size.</a:t>
            </a:r>
          </a:p>
          <a:p>
            <a:pPr algn="just">
              <a:buNone/>
            </a:pPr>
            <a:endParaRPr lang="en-US" sz="2600" dirty="0" smtClean="0"/>
          </a:p>
          <a:p>
            <a:pPr algn="just"/>
            <a:r>
              <a:rPr lang="en-US" sz="2600" dirty="0" smtClean="0"/>
              <a:t>Some of these special function registers </a:t>
            </a:r>
            <a:r>
              <a:rPr lang="en-US" sz="2600" b="1" i="1" dirty="0" smtClean="0"/>
              <a:t>are bit addressable</a:t>
            </a:r>
            <a:r>
              <a:rPr lang="en-US" sz="2600" dirty="0" smtClean="0"/>
              <a:t> (which means you can access 8 individual bits inside a single byte), while some others are </a:t>
            </a:r>
            <a:r>
              <a:rPr lang="en-US" sz="2600" b="1" i="1" dirty="0" smtClean="0"/>
              <a:t>only byte addressable.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lgn="just"/>
            <a:r>
              <a:rPr lang="en-US" sz="2800" dirty="0" smtClean="0"/>
              <a:t>The </a:t>
            </a:r>
            <a:r>
              <a:rPr lang="en-US" sz="2800" b="1" dirty="0" smtClean="0"/>
              <a:t>Special Function Register</a:t>
            </a:r>
            <a:r>
              <a:rPr lang="en-US" sz="2800" dirty="0" smtClean="0"/>
              <a:t> (SFR) is the upper area of addressable memory, from address 80H to FFH. There are 128 memory locations intended to be occupied by them. A, B, PSW, DPTR are called SFR. </a:t>
            </a:r>
          </a:p>
          <a:p>
            <a:pPr algn="just"/>
            <a:endParaRPr lang="en-US" sz="2800" dirty="0" smtClean="0"/>
          </a:p>
          <a:p>
            <a:pPr algn="just"/>
            <a:r>
              <a:rPr lang="en-US" sz="2800" dirty="0" smtClean="0"/>
              <a:t>The addresses ranging from 00H to 7FH are used by RAM registers.</a:t>
            </a:r>
          </a:p>
          <a:p>
            <a:pPr algn="just">
              <a:buNone/>
            </a:pPr>
            <a:endParaRPr lang="en-US" sz="2800" dirty="0" smtClean="0"/>
          </a:p>
          <a:p>
            <a:pPr algn="just"/>
            <a:r>
              <a:rPr lang="en-US" sz="2800" dirty="0" smtClean="0"/>
              <a:t>This area of memory cannot be used for data or program storage.</a:t>
            </a:r>
          </a:p>
          <a:p>
            <a:pPr algn="just">
              <a:buNone/>
            </a:pPr>
            <a:endParaRPr lang="en-US" sz="2800" dirty="0" smtClean="0"/>
          </a:p>
          <a:p>
            <a:pPr algn="just"/>
            <a:endParaRPr lang="en-US" sz="2800"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fr.gif"/>
          <p:cNvPicPr>
            <a:picLocks noGrp="1" noChangeAspect="1"/>
          </p:cNvPicPr>
          <p:nvPr>
            <p:ph idx="1"/>
          </p:nvPr>
        </p:nvPicPr>
        <p:blipFill>
          <a:blip r:embed="rId2"/>
          <a:stretch>
            <a:fillRect/>
          </a:stretch>
        </p:blipFill>
        <p:spPr>
          <a:xfrm>
            <a:off x="500034" y="500042"/>
            <a:ext cx="8215370" cy="6000792"/>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7158" y="214291"/>
          <a:ext cx="8229600" cy="7107100"/>
        </p:xfrm>
        <a:graphic>
          <a:graphicData uri="http://schemas.openxmlformats.org/drawingml/2006/table">
            <a:tbl>
              <a:tblPr firstRow="1" bandRow="1">
                <a:tableStyleId>{16D9F66E-5EB9-4882-86FB-DCBF35E3C3E4}</a:tableStyleId>
              </a:tblPr>
              <a:tblGrid>
                <a:gridCol w="2743200"/>
                <a:gridCol w="2743200"/>
                <a:gridCol w="2743200"/>
              </a:tblGrid>
              <a:tr h="919824">
                <a:tc>
                  <a:txBody>
                    <a:bodyPr/>
                    <a:lstStyle/>
                    <a:p>
                      <a:pPr algn="ctr"/>
                      <a:r>
                        <a:rPr lang="en-US" sz="2800" dirty="0" smtClean="0"/>
                        <a:t>NAME</a:t>
                      </a:r>
                      <a:endParaRPr lang="en-US" sz="2800" dirty="0"/>
                    </a:p>
                  </a:txBody>
                  <a:tcPr/>
                </a:tc>
                <a:tc>
                  <a:txBody>
                    <a:bodyPr/>
                    <a:lstStyle/>
                    <a:p>
                      <a:r>
                        <a:rPr lang="en-US" sz="2800" b="1" dirty="0" smtClean="0"/>
                        <a:t>FUNCTION</a:t>
                      </a:r>
                      <a:endParaRPr lang="en-US" sz="2800" b="1" dirty="0"/>
                    </a:p>
                  </a:txBody>
                  <a:tcPr/>
                </a:tc>
                <a:tc>
                  <a:txBody>
                    <a:bodyPr/>
                    <a:lstStyle/>
                    <a:p>
                      <a:r>
                        <a:rPr lang="en-US" sz="2800" dirty="0" smtClean="0"/>
                        <a:t>INTERNAL RAM ADDRESS</a:t>
                      </a:r>
                      <a:endParaRPr lang="en-US" sz="2800" dirty="0"/>
                    </a:p>
                  </a:txBody>
                  <a:tcPr/>
                </a:tc>
              </a:tr>
              <a:tr h="623107">
                <a:tc>
                  <a:txBody>
                    <a:bodyPr/>
                    <a:lstStyle/>
                    <a:p>
                      <a:pPr algn="ctr"/>
                      <a:r>
                        <a:rPr lang="en-US" dirty="0" smtClean="0"/>
                        <a:t>A</a:t>
                      </a:r>
                      <a:endParaRPr lang="en-US" dirty="0"/>
                    </a:p>
                  </a:txBody>
                  <a:tcPr/>
                </a:tc>
                <a:tc>
                  <a:txBody>
                    <a:bodyPr/>
                    <a:lstStyle/>
                    <a:p>
                      <a:r>
                        <a:rPr lang="en-US" dirty="0" smtClean="0"/>
                        <a:t>ACCUMULATOR</a:t>
                      </a:r>
                    </a:p>
                    <a:p>
                      <a:endParaRPr lang="en-US" dirty="0"/>
                    </a:p>
                  </a:txBody>
                  <a:tcPr/>
                </a:tc>
                <a:tc>
                  <a:txBody>
                    <a:bodyPr/>
                    <a:lstStyle/>
                    <a:p>
                      <a:r>
                        <a:rPr lang="en-US" dirty="0" smtClean="0"/>
                        <a:t>E0H*</a:t>
                      </a:r>
                      <a:endParaRPr lang="en-US" dirty="0"/>
                    </a:p>
                  </a:txBody>
                  <a:tcPr/>
                </a:tc>
              </a:tr>
              <a:tr h="496615">
                <a:tc>
                  <a:txBody>
                    <a:bodyPr/>
                    <a:lstStyle/>
                    <a:p>
                      <a:pPr algn="ctr"/>
                      <a:r>
                        <a:rPr lang="en-US" dirty="0" smtClean="0"/>
                        <a:t>B</a:t>
                      </a:r>
                      <a:endParaRPr lang="en-US" dirty="0"/>
                    </a:p>
                  </a:txBody>
                  <a:tcPr/>
                </a:tc>
                <a:tc>
                  <a:txBody>
                    <a:bodyPr/>
                    <a:lstStyle/>
                    <a:p>
                      <a:r>
                        <a:rPr lang="en-US" dirty="0" smtClean="0"/>
                        <a:t>ARITHMETIC OPERATIONS</a:t>
                      </a:r>
                      <a:endParaRPr lang="en-US" dirty="0"/>
                    </a:p>
                  </a:txBody>
                  <a:tcPr/>
                </a:tc>
                <a:tc>
                  <a:txBody>
                    <a:bodyPr/>
                    <a:lstStyle/>
                    <a:p>
                      <a:r>
                        <a:rPr lang="en-US" dirty="0" smtClean="0"/>
                        <a:t>F0H*</a:t>
                      </a:r>
                      <a:endParaRPr lang="en-US" dirty="0"/>
                    </a:p>
                  </a:txBody>
                  <a:tcPr/>
                </a:tc>
              </a:tr>
              <a:tr h="890153">
                <a:tc>
                  <a:txBody>
                    <a:bodyPr/>
                    <a:lstStyle/>
                    <a:p>
                      <a:pPr algn="ctr"/>
                      <a:r>
                        <a:rPr lang="en-US" dirty="0" smtClean="0"/>
                        <a:t>DPH</a:t>
                      </a:r>
                      <a:endParaRPr lang="en-US" dirty="0"/>
                    </a:p>
                  </a:txBody>
                  <a:tcPr/>
                </a:tc>
                <a:tc>
                  <a:txBody>
                    <a:bodyPr/>
                    <a:lstStyle/>
                    <a:p>
                      <a:r>
                        <a:rPr lang="en-US" dirty="0" smtClean="0"/>
                        <a:t>ADDRESSING EXTERNAL</a:t>
                      </a:r>
                      <a:r>
                        <a:rPr lang="en-US" baseline="0" dirty="0" smtClean="0"/>
                        <a:t> MEMORY</a:t>
                      </a:r>
                    </a:p>
                    <a:p>
                      <a:endParaRPr lang="en-US" dirty="0"/>
                    </a:p>
                  </a:txBody>
                  <a:tcPr/>
                </a:tc>
                <a:tc>
                  <a:txBody>
                    <a:bodyPr/>
                    <a:lstStyle/>
                    <a:p>
                      <a:r>
                        <a:rPr lang="en-US" dirty="0" smtClean="0"/>
                        <a:t>83H</a:t>
                      </a:r>
                      <a:endParaRPr lang="en-US" dirty="0"/>
                    </a:p>
                  </a:txBody>
                  <a:tcPr/>
                </a:tc>
              </a:tr>
              <a:tr h="890153">
                <a:tc>
                  <a:txBody>
                    <a:bodyPr/>
                    <a:lstStyle/>
                    <a:p>
                      <a:pPr algn="ctr"/>
                      <a:r>
                        <a:rPr lang="en-US" dirty="0" smtClean="0"/>
                        <a:t>DPL</a:t>
                      </a:r>
                      <a:endParaRPr lang="en-US" dirty="0"/>
                    </a:p>
                  </a:txBody>
                  <a:tcPr/>
                </a:tc>
                <a:tc>
                  <a:txBody>
                    <a:bodyPr/>
                    <a:lstStyle/>
                    <a:p>
                      <a:r>
                        <a:rPr lang="en-US" dirty="0" smtClean="0"/>
                        <a:t>ADDRESSING EXTERNAL MEMORY</a:t>
                      </a:r>
                    </a:p>
                    <a:p>
                      <a:endParaRPr lang="en-US" dirty="0"/>
                    </a:p>
                  </a:txBody>
                  <a:tcPr/>
                </a:tc>
                <a:tc>
                  <a:txBody>
                    <a:bodyPr/>
                    <a:lstStyle/>
                    <a:p>
                      <a:r>
                        <a:rPr lang="en-US" dirty="0" smtClean="0"/>
                        <a:t>82H</a:t>
                      </a:r>
                      <a:endParaRPr lang="en-US" dirty="0"/>
                    </a:p>
                  </a:txBody>
                  <a:tcPr/>
                </a:tc>
              </a:tr>
              <a:tr h="623107">
                <a:tc>
                  <a:txBody>
                    <a:bodyPr/>
                    <a:lstStyle/>
                    <a:p>
                      <a:pPr algn="ctr"/>
                      <a:r>
                        <a:rPr lang="en-US" dirty="0" smtClean="0"/>
                        <a:t>IE</a:t>
                      </a:r>
                      <a:endParaRPr lang="en-US" dirty="0"/>
                    </a:p>
                  </a:txBody>
                  <a:tcPr/>
                </a:tc>
                <a:tc>
                  <a:txBody>
                    <a:bodyPr/>
                    <a:lstStyle/>
                    <a:p>
                      <a:r>
                        <a:rPr lang="en-US" dirty="0" smtClean="0"/>
                        <a:t>INTERRUPT ENABLE CONTROL</a:t>
                      </a:r>
                      <a:endParaRPr lang="en-US" dirty="0"/>
                    </a:p>
                  </a:txBody>
                  <a:tcPr/>
                </a:tc>
                <a:tc>
                  <a:txBody>
                    <a:bodyPr/>
                    <a:lstStyle/>
                    <a:p>
                      <a:r>
                        <a:rPr lang="en-US" dirty="0" smtClean="0"/>
                        <a:t>A8H*</a:t>
                      </a:r>
                      <a:endParaRPr lang="en-US" dirty="0"/>
                    </a:p>
                  </a:txBody>
                  <a:tcPr/>
                </a:tc>
              </a:tr>
              <a:tr h="496615">
                <a:tc>
                  <a:txBody>
                    <a:bodyPr/>
                    <a:lstStyle/>
                    <a:p>
                      <a:pPr algn="ctr"/>
                      <a:r>
                        <a:rPr lang="en-US" dirty="0" smtClean="0"/>
                        <a:t>IP</a:t>
                      </a:r>
                      <a:endParaRPr lang="en-US" dirty="0"/>
                    </a:p>
                  </a:txBody>
                  <a:tcPr/>
                </a:tc>
                <a:tc>
                  <a:txBody>
                    <a:bodyPr/>
                    <a:lstStyle/>
                    <a:p>
                      <a:r>
                        <a:rPr lang="en-US" dirty="0" smtClean="0"/>
                        <a:t>INTERRUPT PRIORITY</a:t>
                      </a:r>
                      <a:endParaRPr lang="en-US" dirty="0"/>
                    </a:p>
                  </a:txBody>
                  <a:tcPr/>
                </a:tc>
                <a:tc>
                  <a:txBody>
                    <a:bodyPr/>
                    <a:lstStyle/>
                    <a:p>
                      <a:r>
                        <a:rPr lang="en-US" dirty="0" smtClean="0"/>
                        <a:t>B8H*</a:t>
                      </a:r>
                      <a:endParaRPr lang="en-US" dirty="0"/>
                    </a:p>
                  </a:txBody>
                  <a:tcPr/>
                </a:tc>
              </a:tr>
              <a:tr h="496615">
                <a:tc>
                  <a:txBody>
                    <a:bodyPr/>
                    <a:lstStyle/>
                    <a:p>
                      <a:pPr algn="ctr"/>
                      <a:r>
                        <a:rPr lang="en-US" dirty="0" smtClean="0"/>
                        <a:t>P0</a:t>
                      </a:r>
                      <a:endParaRPr lang="en-US" dirty="0"/>
                    </a:p>
                  </a:txBody>
                  <a:tcPr/>
                </a:tc>
                <a:tc>
                  <a:txBody>
                    <a:bodyPr/>
                    <a:lstStyle/>
                    <a:p>
                      <a:r>
                        <a:rPr lang="en-US" dirty="0" smtClean="0"/>
                        <a:t>INPUT/OUTPUT PORT 0</a:t>
                      </a:r>
                      <a:endParaRPr lang="en-US" dirty="0"/>
                    </a:p>
                  </a:txBody>
                  <a:tcPr/>
                </a:tc>
                <a:tc>
                  <a:txBody>
                    <a:bodyPr/>
                    <a:lstStyle/>
                    <a:p>
                      <a:r>
                        <a:rPr lang="en-US" dirty="0" smtClean="0"/>
                        <a:t>80H*</a:t>
                      </a:r>
                      <a:endParaRPr lang="en-US" dirty="0"/>
                    </a:p>
                  </a:txBody>
                  <a:tcPr/>
                </a:tc>
              </a:tr>
              <a:tr h="496615">
                <a:tc>
                  <a:txBody>
                    <a:bodyPr/>
                    <a:lstStyle/>
                    <a:p>
                      <a:pPr algn="ctr"/>
                      <a:r>
                        <a:rPr lang="en-US" dirty="0" smtClean="0"/>
                        <a:t>P1</a:t>
                      </a:r>
                      <a:endParaRPr lang="en-US" dirty="0"/>
                    </a:p>
                  </a:txBody>
                  <a:tcPr/>
                </a:tc>
                <a:tc>
                  <a:txBody>
                    <a:bodyPr/>
                    <a:lstStyle/>
                    <a:p>
                      <a:r>
                        <a:rPr lang="en-US" dirty="0" smtClean="0"/>
                        <a:t>INPUT/OUTPUT</a:t>
                      </a:r>
                      <a:r>
                        <a:rPr lang="en-US" baseline="0" dirty="0" smtClean="0"/>
                        <a:t> PORT 1</a:t>
                      </a:r>
                      <a:endParaRPr lang="en-US" dirty="0"/>
                    </a:p>
                  </a:txBody>
                  <a:tcPr/>
                </a:tc>
                <a:tc>
                  <a:txBody>
                    <a:bodyPr/>
                    <a:lstStyle/>
                    <a:p>
                      <a:r>
                        <a:rPr lang="en-US" dirty="0" smtClean="0"/>
                        <a:t>90H*</a:t>
                      </a:r>
                      <a:endParaRPr lang="en-US" dirty="0"/>
                    </a:p>
                  </a:txBody>
                  <a:tcPr/>
                </a:tc>
              </a:tr>
              <a:tr h="496615">
                <a:tc>
                  <a:txBody>
                    <a:bodyPr/>
                    <a:lstStyle/>
                    <a:p>
                      <a:pPr algn="ctr"/>
                      <a:r>
                        <a:rPr lang="en-US" dirty="0" smtClean="0"/>
                        <a:t>P2</a:t>
                      </a:r>
                      <a:endParaRPr lang="en-US" dirty="0"/>
                    </a:p>
                  </a:txBody>
                  <a:tcPr/>
                </a:tc>
                <a:tc>
                  <a:txBody>
                    <a:bodyPr/>
                    <a:lstStyle/>
                    <a:p>
                      <a:r>
                        <a:rPr lang="en-US" dirty="0" smtClean="0"/>
                        <a:t>INPUT/OUTPUT PORT 2</a:t>
                      </a:r>
                      <a:endParaRPr lang="en-US" dirty="0"/>
                    </a:p>
                  </a:txBody>
                  <a:tcPr/>
                </a:tc>
                <a:tc>
                  <a:txBody>
                    <a:bodyPr/>
                    <a:lstStyle/>
                    <a:p>
                      <a:r>
                        <a:rPr lang="en-US" dirty="0" smtClean="0"/>
                        <a:t>A0H*</a:t>
                      </a:r>
                      <a:endParaRPr 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28596" y="214290"/>
          <a:ext cx="8229600" cy="6990080"/>
        </p:xfrm>
        <a:graphic>
          <a:graphicData uri="http://schemas.openxmlformats.org/drawingml/2006/table">
            <a:tbl>
              <a:tblPr firstRow="1" bandRow="1">
                <a:tableStyleId>{16D9F66E-5EB9-4882-86FB-DCBF35E3C3E4}</a:tableStyleId>
              </a:tblPr>
              <a:tblGrid>
                <a:gridCol w="2743200"/>
                <a:gridCol w="2743200"/>
                <a:gridCol w="2743200"/>
              </a:tblGrid>
              <a:tr h="370840">
                <a:tc>
                  <a:txBody>
                    <a:bodyPr/>
                    <a:lstStyle/>
                    <a:p>
                      <a:pPr algn="ctr"/>
                      <a:r>
                        <a:rPr lang="en-US" b="0" dirty="0" smtClean="0"/>
                        <a:t>P3</a:t>
                      </a:r>
                      <a:endParaRPr lang="en-US" b="0" dirty="0"/>
                    </a:p>
                  </a:txBody>
                  <a:tcPr/>
                </a:tc>
                <a:tc>
                  <a:txBody>
                    <a:bodyPr/>
                    <a:lstStyle/>
                    <a:p>
                      <a:r>
                        <a:rPr lang="en-US" b="0" dirty="0" smtClean="0"/>
                        <a:t>INPUT/OUTPUT</a:t>
                      </a:r>
                      <a:r>
                        <a:rPr lang="en-US" b="0" baseline="0" dirty="0" smtClean="0"/>
                        <a:t> PORT 3</a:t>
                      </a:r>
                      <a:endParaRPr lang="en-US" b="0" dirty="0"/>
                    </a:p>
                  </a:txBody>
                  <a:tcPr/>
                </a:tc>
                <a:tc>
                  <a:txBody>
                    <a:bodyPr/>
                    <a:lstStyle/>
                    <a:p>
                      <a:r>
                        <a:rPr lang="en-US" b="0" dirty="0" smtClean="0"/>
                        <a:t>B0H*</a:t>
                      </a:r>
                      <a:endParaRPr lang="en-US" b="0" dirty="0"/>
                    </a:p>
                  </a:txBody>
                  <a:tcPr/>
                </a:tc>
              </a:tr>
              <a:tr h="370840">
                <a:tc>
                  <a:txBody>
                    <a:bodyPr/>
                    <a:lstStyle/>
                    <a:p>
                      <a:pPr algn="ctr"/>
                      <a:r>
                        <a:rPr lang="en-US" dirty="0" smtClean="0"/>
                        <a:t>PC</a:t>
                      </a:r>
                      <a:endParaRPr lang="en-US" dirty="0"/>
                    </a:p>
                  </a:txBody>
                  <a:tcPr/>
                </a:tc>
                <a:tc>
                  <a:txBody>
                    <a:bodyPr/>
                    <a:lstStyle/>
                    <a:p>
                      <a:r>
                        <a:rPr lang="en-US" dirty="0" smtClean="0"/>
                        <a:t>PROGRAM COUNTER</a:t>
                      </a:r>
                      <a:endParaRPr lang="en-US" dirty="0"/>
                    </a:p>
                  </a:txBody>
                  <a:tcPr/>
                </a:tc>
                <a:tc>
                  <a:txBody>
                    <a:bodyPr/>
                    <a:lstStyle/>
                    <a:p>
                      <a:r>
                        <a:rPr lang="en-US" dirty="0" smtClean="0"/>
                        <a:t>--</a:t>
                      </a:r>
                      <a:endParaRPr lang="en-US" dirty="0"/>
                    </a:p>
                  </a:txBody>
                  <a:tcPr/>
                </a:tc>
              </a:tr>
              <a:tr h="370840">
                <a:tc>
                  <a:txBody>
                    <a:bodyPr/>
                    <a:lstStyle/>
                    <a:p>
                      <a:pPr algn="ctr"/>
                      <a:r>
                        <a:rPr lang="en-US" dirty="0" smtClean="0"/>
                        <a:t>PCON</a:t>
                      </a:r>
                      <a:endParaRPr lang="en-US" dirty="0"/>
                    </a:p>
                  </a:txBody>
                  <a:tcPr/>
                </a:tc>
                <a:tc>
                  <a:txBody>
                    <a:bodyPr/>
                    <a:lstStyle/>
                    <a:p>
                      <a:r>
                        <a:rPr lang="en-US" dirty="0" smtClean="0"/>
                        <a:t>POWER MODE CONTROL</a:t>
                      </a:r>
                    </a:p>
                    <a:p>
                      <a:endParaRPr lang="en-US" dirty="0"/>
                    </a:p>
                  </a:txBody>
                  <a:tcPr/>
                </a:tc>
                <a:tc>
                  <a:txBody>
                    <a:bodyPr/>
                    <a:lstStyle/>
                    <a:p>
                      <a:r>
                        <a:rPr lang="en-US" dirty="0" smtClean="0"/>
                        <a:t>87H</a:t>
                      </a:r>
                      <a:endParaRPr lang="en-US" dirty="0"/>
                    </a:p>
                  </a:txBody>
                  <a:tcPr/>
                </a:tc>
              </a:tr>
              <a:tr h="370840">
                <a:tc>
                  <a:txBody>
                    <a:bodyPr/>
                    <a:lstStyle/>
                    <a:p>
                      <a:pPr algn="ctr"/>
                      <a:r>
                        <a:rPr lang="en-US" dirty="0" smtClean="0"/>
                        <a:t>PSW</a:t>
                      </a:r>
                      <a:endParaRPr lang="en-US" dirty="0"/>
                    </a:p>
                  </a:txBody>
                  <a:tcPr/>
                </a:tc>
                <a:tc>
                  <a:txBody>
                    <a:bodyPr/>
                    <a:lstStyle/>
                    <a:p>
                      <a:r>
                        <a:rPr lang="en-US" dirty="0" smtClean="0"/>
                        <a:t>PROGRAM STATUS WORD (FLAGS)</a:t>
                      </a:r>
                    </a:p>
                    <a:p>
                      <a:endParaRPr lang="en-US" dirty="0"/>
                    </a:p>
                  </a:txBody>
                  <a:tcPr/>
                </a:tc>
                <a:tc>
                  <a:txBody>
                    <a:bodyPr/>
                    <a:lstStyle/>
                    <a:p>
                      <a:r>
                        <a:rPr lang="en-US" dirty="0" smtClean="0"/>
                        <a:t>D0H*</a:t>
                      </a:r>
                      <a:endParaRPr lang="en-US" dirty="0"/>
                    </a:p>
                  </a:txBody>
                  <a:tcPr/>
                </a:tc>
              </a:tr>
              <a:tr h="370840">
                <a:tc>
                  <a:txBody>
                    <a:bodyPr/>
                    <a:lstStyle/>
                    <a:p>
                      <a:pPr algn="ctr"/>
                      <a:r>
                        <a:rPr lang="en-US" dirty="0" smtClean="0"/>
                        <a:t>SCON</a:t>
                      </a:r>
                      <a:endParaRPr lang="en-US" dirty="0"/>
                    </a:p>
                  </a:txBody>
                  <a:tcPr/>
                </a:tc>
                <a:tc>
                  <a:txBody>
                    <a:bodyPr/>
                    <a:lstStyle/>
                    <a:p>
                      <a:r>
                        <a:rPr lang="en-US" dirty="0" smtClean="0"/>
                        <a:t>SERIAL PORT CONTROL</a:t>
                      </a:r>
                      <a:endParaRPr lang="en-US" dirty="0"/>
                    </a:p>
                  </a:txBody>
                  <a:tcPr/>
                </a:tc>
                <a:tc>
                  <a:txBody>
                    <a:bodyPr/>
                    <a:lstStyle/>
                    <a:p>
                      <a:r>
                        <a:rPr lang="en-US" dirty="0" smtClean="0"/>
                        <a:t>98H*</a:t>
                      </a:r>
                      <a:endParaRPr lang="en-US" dirty="0"/>
                    </a:p>
                  </a:txBody>
                  <a:tcPr/>
                </a:tc>
              </a:tr>
              <a:tr h="370840">
                <a:tc>
                  <a:txBody>
                    <a:bodyPr/>
                    <a:lstStyle/>
                    <a:p>
                      <a:pPr algn="ctr"/>
                      <a:r>
                        <a:rPr lang="en-US" dirty="0" smtClean="0"/>
                        <a:t>SBUF</a:t>
                      </a:r>
                      <a:endParaRPr lang="en-US" dirty="0"/>
                    </a:p>
                  </a:txBody>
                  <a:tcPr/>
                </a:tc>
                <a:tc>
                  <a:txBody>
                    <a:bodyPr/>
                    <a:lstStyle/>
                    <a:p>
                      <a:r>
                        <a:rPr lang="en-US" dirty="0" smtClean="0"/>
                        <a:t>SERIAL DATA BUFFER</a:t>
                      </a:r>
                      <a:endParaRPr lang="en-US" dirty="0"/>
                    </a:p>
                  </a:txBody>
                  <a:tcPr/>
                </a:tc>
                <a:tc>
                  <a:txBody>
                    <a:bodyPr/>
                    <a:lstStyle/>
                    <a:p>
                      <a:r>
                        <a:rPr lang="en-US" dirty="0" smtClean="0"/>
                        <a:t>99H</a:t>
                      </a:r>
                      <a:endParaRPr lang="en-US" dirty="0"/>
                    </a:p>
                  </a:txBody>
                  <a:tcPr/>
                </a:tc>
              </a:tr>
              <a:tr h="370840">
                <a:tc>
                  <a:txBody>
                    <a:bodyPr/>
                    <a:lstStyle/>
                    <a:p>
                      <a:pPr algn="ctr"/>
                      <a:r>
                        <a:rPr lang="en-US" dirty="0" smtClean="0"/>
                        <a:t>SP</a:t>
                      </a:r>
                      <a:endParaRPr lang="en-US" dirty="0"/>
                    </a:p>
                  </a:txBody>
                  <a:tcPr/>
                </a:tc>
                <a:tc>
                  <a:txBody>
                    <a:bodyPr/>
                    <a:lstStyle/>
                    <a:p>
                      <a:r>
                        <a:rPr lang="en-US" dirty="0" smtClean="0"/>
                        <a:t>STACK POINTER</a:t>
                      </a:r>
                      <a:endParaRPr lang="en-US" dirty="0"/>
                    </a:p>
                  </a:txBody>
                  <a:tcPr/>
                </a:tc>
                <a:tc>
                  <a:txBody>
                    <a:bodyPr/>
                    <a:lstStyle/>
                    <a:p>
                      <a:r>
                        <a:rPr lang="en-US" dirty="0" smtClean="0"/>
                        <a:t>81H</a:t>
                      </a:r>
                      <a:endParaRPr lang="en-US" dirty="0"/>
                    </a:p>
                  </a:txBody>
                  <a:tcPr/>
                </a:tc>
              </a:tr>
              <a:tr h="370840">
                <a:tc>
                  <a:txBody>
                    <a:bodyPr/>
                    <a:lstStyle/>
                    <a:p>
                      <a:pPr algn="ctr"/>
                      <a:r>
                        <a:rPr lang="en-US" dirty="0" smtClean="0"/>
                        <a:t>TMOD</a:t>
                      </a:r>
                      <a:endParaRPr lang="en-US" dirty="0"/>
                    </a:p>
                  </a:txBody>
                  <a:tcPr/>
                </a:tc>
                <a:tc>
                  <a:txBody>
                    <a:bodyPr/>
                    <a:lstStyle/>
                    <a:p>
                      <a:r>
                        <a:rPr lang="en-US" dirty="0" smtClean="0"/>
                        <a:t>TIMER/COUNTER MODE CONTROL</a:t>
                      </a:r>
                    </a:p>
                    <a:p>
                      <a:endParaRPr lang="en-US" dirty="0"/>
                    </a:p>
                  </a:txBody>
                  <a:tcPr/>
                </a:tc>
                <a:tc>
                  <a:txBody>
                    <a:bodyPr/>
                    <a:lstStyle/>
                    <a:p>
                      <a:r>
                        <a:rPr lang="en-US" dirty="0" smtClean="0"/>
                        <a:t>89H</a:t>
                      </a:r>
                      <a:endParaRPr lang="en-US" dirty="0"/>
                    </a:p>
                  </a:txBody>
                  <a:tcPr/>
                </a:tc>
              </a:tr>
              <a:tr h="370840">
                <a:tc>
                  <a:txBody>
                    <a:bodyPr/>
                    <a:lstStyle/>
                    <a:p>
                      <a:pPr algn="ctr"/>
                      <a:r>
                        <a:rPr lang="en-US" dirty="0" smtClean="0"/>
                        <a:t>TCON</a:t>
                      </a:r>
                      <a:endParaRPr lang="en-US" dirty="0"/>
                    </a:p>
                  </a:txBody>
                  <a:tcPr/>
                </a:tc>
                <a:tc>
                  <a:txBody>
                    <a:bodyPr/>
                    <a:lstStyle/>
                    <a:p>
                      <a:r>
                        <a:rPr lang="en-US" dirty="0" smtClean="0"/>
                        <a:t>TIMER/COUNTER CONTROL</a:t>
                      </a:r>
                      <a:endParaRPr lang="en-US" dirty="0"/>
                    </a:p>
                  </a:txBody>
                  <a:tcPr/>
                </a:tc>
                <a:tc>
                  <a:txBody>
                    <a:bodyPr/>
                    <a:lstStyle/>
                    <a:p>
                      <a:r>
                        <a:rPr lang="en-US" dirty="0" smtClean="0"/>
                        <a:t>88H*</a:t>
                      </a:r>
                      <a:endParaRPr lang="en-US" dirty="0"/>
                    </a:p>
                  </a:txBody>
                  <a:tcPr/>
                </a:tc>
              </a:tr>
              <a:tr h="370840">
                <a:tc>
                  <a:txBody>
                    <a:bodyPr/>
                    <a:lstStyle/>
                    <a:p>
                      <a:pPr algn="ctr"/>
                      <a:r>
                        <a:rPr lang="en-US" dirty="0" smtClean="0"/>
                        <a:t>TL0</a:t>
                      </a:r>
                      <a:endParaRPr lang="en-US" dirty="0"/>
                    </a:p>
                  </a:txBody>
                  <a:tcPr/>
                </a:tc>
                <a:tc>
                  <a:txBody>
                    <a:bodyPr/>
                    <a:lstStyle/>
                    <a:p>
                      <a:r>
                        <a:rPr lang="en-US" dirty="0" smtClean="0"/>
                        <a:t>TIMER 0 LOW-BYTE</a:t>
                      </a:r>
                      <a:endParaRPr lang="en-US" dirty="0"/>
                    </a:p>
                  </a:txBody>
                  <a:tcPr/>
                </a:tc>
                <a:tc>
                  <a:txBody>
                    <a:bodyPr/>
                    <a:lstStyle/>
                    <a:p>
                      <a:r>
                        <a:rPr lang="en-US" dirty="0" smtClean="0"/>
                        <a:t>8AH</a:t>
                      </a:r>
                      <a:endParaRPr lang="en-US" dirty="0"/>
                    </a:p>
                  </a:txBody>
                  <a:tcPr/>
                </a:tc>
              </a:tr>
              <a:tr h="370840">
                <a:tc>
                  <a:txBody>
                    <a:bodyPr/>
                    <a:lstStyle/>
                    <a:p>
                      <a:pPr algn="ctr"/>
                      <a:r>
                        <a:rPr lang="en-US" dirty="0" smtClean="0"/>
                        <a:t>TH0</a:t>
                      </a:r>
                      <a:endParaRPr lang="en-US" dirty="0"/>
                    </a:p>
                  </a:txBody>
                  <a:tcPr/>
                </a:tc>
                <a:tc>
                  <a:txBody>
                    <a:bodyPr/>
                    <a:lstStyle/>
                    <a:p>
                      <a:r>
                        <a:rPr lang="en-US" dirty="0" smtClean="0"/>
                        <a:t>TIMER 0 HIGH-BYTE</a:t>
                      </a:r>
                      <a:endParaRPr lang="en-US" dirty="0"/>
                    </a:p>
                  </a:txBody>
                  <a:tcPr/>
                </a:tc>
                <a:tc>
                  <a:txBody>
                    <a:bodyPr/>
                    <a:lstStyle/>
                    <a:p>
                      <a:r>
                        <a:rPr lang="en-US" dirty="0" smtClean="0"/>
                        <a:t>8CH</a:t>
                      </a:r>
                      <a:endParaRPr lang="en-US" dirty="0"/>
                    </a:p>
                  </a:txBody>
                  <a:tcPr/>
                </a:tc>
              </a:tr>
              <a:tr h="370840">
                <a:tc>
                  <a:txBody>
                    <a:bodyPr/>
                    <a:lstStyle/>
                    <a:p>
                      <a:pPr algn="ctr"/>
                      <a:r>
                        <a:rPr lang="en-US" dirty="0" smtClean="0"/>
                        <a:t>TL1</a:t>
                      </a:r>
                      <a:endParaRPr lang="en-US" dirty="0"/>
                    </a:p>
                  </a:txBody>
                  <a:tcPr/>
                </a:tc>
                <a:tc>
                  <a:txBody>
                    <a:bodyPr/>
                    <a:lstStyle/>
                    <a:p>
                      <a:r>
                        <a:rPr lang="en-US" dirty="0" smtClean="0"/>
                        <a:t>TIMER 1 LOW-BYTE</a:t>
                      </a:r>
                    </a:p>
                    <a:p>
                      <a:endParaRPr lang="en-US" dirty="0"/>
                    </a:p>
                  </a:txBody>
                  <a:tcPr/>
                </a:tc>
                <a:tc>
                  <a:txBody>
                    <a:bodyPr/>
                    <a:lstStyle/>
                    <a:p>
                      <a:r>
                        <a:rPr lang="en-US" dirty="0" smtClean="0"/>
                        <a:t>8BH</a:t>
                      </a:r>
                      <a:endParaRPr lang="en-US" dirty="0"/>
                    </a:p>
                  </a:txBody>
                  <a:tcPr/>
                </a:tc>
              </a:tr>
              <a:tr h="370840">
                <a:tc>
                  <a:txBody>
                    <a:bodyPr/>
                    <a:lstStyle/>
                    <a:p>
                      <a:pPr algn="ctr"/>
                      <a:r>
                        <a:rPr lang="en-US" dirty="0" smtClean="0"/>
                        <a:t>TH1</a:t>
                      </a:r>
                      <a:endParaRPr lang="en-US" dirty="0"/>
                    </a:p>
                  </a:txBody>
                  <a:tcPr/>
                </a:tc>
                <a:tc>
                  <a:txBody>
                    <a:bodyPr/>
                    <a:lstStyle/>
                    <a:p>
                      <a:r>
                        <a:rPr lang="en-US" dirty="0" smtClean="0"/>
                        <a:t>TIMER 1 HIGH-BYTE</a:t>
                      </a:r>
                    </a:p>
                  </a:txBody>
                  <a:tcPr/>
                </a:tc>
                <a:tc>
                  <a:txBody>
                    <a:bodyPr/>
                    <a:lstStyle/>
                    <a:p>
                      <a:r>
                        <a:rPr lang="en-US" dirty="0" smtClean="0"/>
                        <a:t>8DH</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0"/>
            <a:ext cx="8858312" cy="6858000"/>
          </a:xfrm>
        </p:spPr>
        <p:txBody>
          <a:bodyPr>
            <a:normAutofit/>
          </a:bodyPr>
          <a:lstStyle/>
          <a:p>
            <a:pPr>
              <a:buNone/>
            </a:pPr>
            <a:endParaRPr lang="en-US" dirty="0"/>
          </a:p>
          <a:p>
            <a:pPr>
              <a:buNone/>
            </a:pPr>
            <a:r>
              <a:rPr lang="en-US" b="1" dirty="0" smtClean="0"/>
              <a:t>     </a:t>
            </a:r>
            <a:r>
              <a:rPr lang="en-US" sz="5000" dirty="0" smtClean="0"/>
              <a:t>           A </a:t>
            </a:r>
            <a:r>
              <a:rPr lang="en-US" sz="5000" dirty="0"/>
              <a:t>and B </a:t>
            </a:r>
            <a:r>
              <a:rPr lang="en-US" sz="5000" dirty="0" smtClean="0"/>
              <a:t>Registers</a:t>
            </a:r>
          </a:p>
          <a:p>
            <a:pPr algn="just">
              <a:buNone/>
            </a:pPr>
            <a:endParaRPr lang="en-US" dirty="0" smtClean="0"/>
          </a:p>
          <a:p>
            <a:pPr algn="just"/>
            <a:r>
              <a:rPr lang="en-US" sz="2800" dirty="0" smtClean="0"/>
              <a:t>These registers are used to store the result of various arithmetic &amp; logical operations.</a:t>
            </a:r>
          </a:p>
          <a:p>
            <a:pPr algn="just"/>
            <a:endParaRPr lang="en-US" sz="2800" dirty="0" smtClean="0"/>
          </a:p>
          <a:p>
            <a:pPr algn="just"/>
            <a:r>
              <a:rPr lang="en-US" sz="2800" dirty="0" smtClean="0"/>
              <a:t>The </a:t>
            </a:r>
            <a:r>
              <a:rPr lang="en-US" sz="2800" dirty="0"/>
              <a:t>A register is called </a:t>
            </a:r>
            <a:r>
              <a:rPr lang="en-US" sz="2800" dirty="0" smtClean="0"/>
              <a:t>the </a:t>
            </a:r>
            <a:r>
              <a:rPr lang="en-US" sz="2800" b="1" dirty="0" smtClean="0"/>
              <a:t>accumulator</a:t>
            </a:r>
            <a:r>
              <a:rPr lang="en-US" sz="2800" dirty="0"/>
              <a:t>, and by default it receives the result of all arithmetic operations. </a:t>
            </a:r>
            <a:endParaRPr lang="en-US" sz="2800" dirty="0" smtClean="0"/>
          </a:p>
          <a:p>
            <a:pPr algn="just"/>
            <a:endParaRPr lang="en-US" sz="2800" dirty="0" smtClean="0"/>
          </a:p>
          <a:p>
            <a:pPr algn="just"/>
            <a:r>
              <a:rPr lang="en-US" sz="2800" dirty="0" smtClean="0"/>
              <a:t>It is used for addition, subtraction , multiplication and division etc.</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800" dirty="0" smtClean="0"/>
              <a:t>Register A is also used for data transfer b/w microcontroller &amp; external memory.</a:t>
            </a:r>
          </a:p>
          <a:p>
            <a:pPr algn="just">
              <a:buNone/>
            </a:pPr>
            <a:endParaRPr lang="en-US" sz="2800" dirty="0" smtClean="0"/>
          </a:p>
          <a:p>
            <a:pPr algn="just"/>
            <a:r>
              <a:rPr lang="en-US" sz="2800" dirty="0" smtClean="0"/>
              <a:t>The B register is used with the accumulator for multiplication &amp; division or to store data and has no other function. In this registers we can store data up to 16 bit.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1143000"/>
          </a:xfrm>
        </p:spPr>
        <p:txBody>
          <a:bodyPr>
            <a:normAutofit fontScale="90000"/>
          </a:bodyPr>
          <a:lstStyle/>
          <a:p>
            <a:r>
              <a:rPr lang="en-US" dirty="0" smtClean="0"/>
              <a:t>Processor Status Word (PSW)</a:t>
            </a:r>
            <a:r>
              <a:rPr lang="en-US" b="1" dirty="0" smtClean="0"/>
              <a:t/>
            </a:r>
            <a:br>
              <a:rPr lang="en-US" b="1" dirty="0" smtClean="0"/>
            </a:br>
            <a:endParaRPr lang="en-US" dirty="0"/>
          </a:p>
        </p:txBody>
      </p:sp>
      <p:sp>
        <p:nvSpPr>
          <p:cNvPr id="3" name="Content Placeholder 2"/>
          <p:cNvSpPr>
            <a:spLocks noGrp="1"/>
          </p:cNvSpPr>
          <p:nvPr>
            <p:ph idx="1"/>
          </p:nvPr>
        </p:nvSpPr>
        <p:spPr>
          <a:xfrm>
            <a:off x="500034" y="1428736"/>
            <a:ext cx="8229600" cy="5429264"/>
          </a:xfrm>
        </p:spPr>
        <p:txBody>
          <a:bodyPr>
            <a:normAutofit/>
          </a:bodyPr>
          <a:lstStyle/>
          <a:p>
            <a:pPr algn="just"/>
            <a:r>
              <a:rPr lang="en-US" sz="2800" dirty="0" smtClean="0"/>
              <a:t>This is a vital SFR in the functioning of micro controller. This register reflects the status of the operation that is being carried out in the processor.</a:t>
            </a:r>
          </a:p>
          <a:p>
            <a:pPr algn="just">
              <a:buNone/>
            </a:pPr>
            <a:endParaRPr lang="en-US" sz="2800" dirty="0" smtClean="0"/>
          </a:p>
          <a:p>
            <a:pPr algn="just"/>
            <a:r>
              <a:rPr lang="en-US" sz="2800" dirty="0" smtClean="0"/>
              <a:t>PSW register is both bit and byte addressable. </a:t>
            </a:r>
          </a:p>
          <a:p>
            <a:pPr algn="just"/>
            <a:endParaRPr lang="en-US" sz="2800" dirty="0" smtClean="0"/>
          </a:p>
          <a:p>
            <a:pPr algn="just"/>
            <a:r>
              <a:rPr lang="en-US" sz="2800" dirty="0" smtClean="0"/>
              <a:t>Flags are flip-flops, grouped together inside PSW and Power Mode Control (PCON) registers.</a:t>
            </a:r>
          </a:p>
          <a:p>
            <a:pPr algn="just">
              <a:buNone/>
            </a:pPr>
            <a:endParaRPr lang="en-US" sz="2800"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714356"/>
            <a:ext cx="8229600" cy="5357850"/>
          </a:xfrm>
        </p:spPr>
        <p:txBody>
          <a:bodyPr>
            <a:normAutofit fontScale="92500" lnSpcReduction="10000"/>
          </a:bodyPr>
          <a:lstStyle/>
          <a:p>
            <a:pPr algn="just"/>
            <a:r>
              <a:rPr lang="en-US" sz="2800" dirty="0" smtClean="0"/>
              <a:t>The F0 is a general purpose flag defined by the programmer to record some events in program.</a:t>
            </a:r>
          </a:p>
          <a:p>
            <a:pPr algn="just">
              <a:buNone/>
            </a:pPr>
            <a:endParaRPr lang="en-US" sz="2800" dirty="0" smtClean="0"/>
          </a:p>
          <a:p>
            <a:pPr algn="just"/>
            <a:r>
              <a:rPr lang="en-US" sz="2800" dirty="0" smtClean="0"/>
              <a:t>The physical address of PSW starts from D0H. The individual bits are then accessed using D1, D2 … D7. </a:t>
            </a:r>
          </a:p>
          <a:p>
            <a:pPr fontAlgn="base">
              <a:buNone/>
            </a:pPr>
            <a:endParaRPr lang="en-US" sz="2800" b="1" dirty="0" smtClean="0"/>
          </a:p>
          <a:p>
            <a:pPr fontAlgn="base">
              <a:buNone/>
            </a:pPr>
            <a:r>
              <a:rPr lang="en-US" sz="2800" b="1" dirty="0" smtClean="0"/>
              <a:t>      </a:t>
            </a:r>
            <a:r>
              <a:rPr lang="en-US" sz="3000" b="1" dirty="0" smtClean="0"/>
              <a:t>P the parity flag</a:t>
            </a:r>
            <a:r>
              <a:rPr lang="en-US" sz="2800" dirty="0" smtClean="0"/>
              <a:t/>
            </a:r>
            <a:br>
              <a:rPr lang="en-US" sz="2800" dirty="0" smtClean="0"/>
            </a:br>
            <a:endParaRPr lang="en-US" sz="2800" dirty="0" smtClean="0"/>
          </a:p>
          <a:p>
            <a:pPr fontAlgn="base"/>
            <a:r>
              <a:rPr lang="en-US" sz="2800" dirty="0" smtClean="0"/>
              <a:t>The parity flag reflects the number of 1 s in the A (accumulator) register only. </a:t>
            </a:r>
          </a:p>
          <a:p>
            <a:pPr fontAlgn="base">
              <a:buNone/>
            </a:pPr>
            <a:endParaRPr lang="en-US" sz="2800" dirty="0" smtClean="0"/>
          </a:p>
          <a:p>
            <a:pPr fontAlgn="base"/>
            <a:r>
              <a:rPr lang="en-US" sz="2800" dirty="0" smtClean="0"/>
              <a:t>If the A register contains an odd number of Is, </a:t>
            </a:r>
            <a:r>
              <a:rPr lang="en-US" sz="2800" b="1" dirty="0" smtClean="0"/>
              <a:t>then P = 1. Therefore, P = 0 if A has an even number of 1s.</a:t>
            </a:r>
            <a:endParaRPr lang="en-US" sz="2800" dirty="0" smtClean="0"/>
          </a:p>
          <a:p>
            <a:pPr algn="just"/>
            <a:endParaRPr lang="en-US" sz="2800"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ocessor-Status-Word.jpg"/>
          <p:cNvPicPr>
            <a:picLocks noGrp="1" noChangeAspect="1"/>
          </p:cNvPicPr>
          <p:nvPr>
            <p:ph idx="1"/>
          </p:nvPr>
        </p:nvPicPr>
        <p:blipFill>
          <a:blip r:embed="rId2"/>
          <a:stretch>
            <a:fillRect/>
          </a:stretch>
        </p:blipFill>
        <p:spPr>
          <a:xfrm>
            <a:off x="214282" y="428604"/>
            <a:ext cx="8643998" cy="5500726"/>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5143536"/>
          </a:xfrm>
        </p:spPr>
        <p:txBody>
          <a:bodyPr>
            <a:noAutofit/>
          </a:bodyPr>
          <a:lstStyle/>
          <a:p>
            <a:pPr algn="just"/>
            <a:r>
              <a:rPr lang="en-US" sz="2800" dirty="0" smtClean="0"/>
              <a:t>A microcontroller does not require much additional interfacing ICs for operation and it functions as a stand alone system. </a:t>
            </a:r>
          </a:p>
          <a:p>
            <a:pPr algn="just">
              <a:buNone/>
            </a:pPr>
            <a:endParaRPr lang="en-US" sz="2800" dirty="0" smtClean="0"/>
          </a:p>
          <a:p>
            <a:pPr algn="just"/>
            <a:r>
              <a:rPr lang="en-US" sz="2800" dirty="0" smtClean="0"/>
              <a:t>Microcontroller are special purpose devices , while microprocessors are general purpose devices.</a:t>
            </a:r>
          </a:p>
          <a:p>
            <a:pPr algn="just">
              <a:buNone/>
            </a:pPr>
            <a:endParaRPr lang="en-US" sz="2800" dirty="0" smtClean="0"/>
          </a:p>
          <a:p>
            <a:pPr algn="just"/>
            <a:r>
              <a:rPr lang="en-US" sz="2800" dirty="0" smtClean="0"/>
              <a:t>There are numerous microcontrollers and many of them are application specific.</a:t>
            </a:r>
          </a:p>
          <a:p>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ocessor-Status-Word (1).jpg"/>
          <p:cNvPicPr>
            <a:picLocks noGrp="1" noChangeAspect="1"/>
          </p:cNvPicPr>
          <p:nvPr>
            <p:ph idx="1"/>
          </p:nvPr>
        </p:nvPicPr>
        <p:blipFill>
          <a:blip r:embed="rId2"/>
          <a:stretch>
            <a:fillRect/>
          </a:stretch>
        </p:blipFill>
        <p:spPr>
          <a:xfrm>
            <a:off x="928662" y="714356"/>
            <a:ext cx="7429552" cy="500066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grayscl/>
          </a:blip>
          <a:srcRect/>
          <a:stretch>
            <a:fillRect/>
          </a:stretch>
        </p:blipFill>
        <p:spPr bwMode="auto">
          <a:xfrm>
            <a:off x="714348" y="428604"/>
            <a:ext cx="7715303" cy="59293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a:bodyPr>
          <a:lstStyle/>
          <a:p>
            <a:pPr fontAlgn="base">
              <a:buNone/>
            </a:pPr>
            <a:r>
              <a:rPr lang="en-US" sz="2400" b="1" dirty="0" smtClean="0"/>
              <a:t>OV  the overflow flag</a:t>
            </a:r>
            <a:r>
              <a:rPr lang="en-US" sz="2400" dirty="0" smtClean="0"/>
              <a:t/>
            </a:r>
            <a:br>
              <a:rPr lang="en-US" sz="2400" dirty="0" smtClean="0"/>
            </a:br>
            <a:endParaRPr lang="en-US" sz="2400" dirty="0" smtClean="0"/>
          </a:p>
          <a:p>
            <a:pPr algn="just" fontAlgn="base"/>
            <a:r>
              <a:rPr lang="en-US" sz="2400" dirty="0" smtClean="0"/>
              <a:t>This flag is set whenever the result of a signed number operation is too large, causing the high-order bit to overflow into the sign bit. </a:t>
            </a:r>
          </a:p>
          <a:p>
            <a:pPr algn="just" fontAlgn="base"/>
            <a:endParaRPr lang="en-US" sz="2400" dirty="0" smtClean="0"/>
          </a:p>
          <a:p>
            <a:pPr algn="just" fontAlgn="base"/>
            <a:r>
              <a:rPr lang="en-US" sz="2400" dirty="0" smtClean="0"/>
              <a:t>In general, the carry flag is used to detect errors in unsigned arithmetic operations. </a:t>
            </a:r>
          </a:p>
          <a:p>
            <a:pPr algn="just" fontAlgn="base"/>
            <a:endParaRPr lang="en-US" sz="2400" dirty="0" smtClean="0"/>
          </a:p>
          <a:p>
            <a:pPr algn="just" fontAlgn="base"/>
            <a:r>
              <a:rPr lang="en-US" sz="2400" dirty="0" smtClean="0"/>
              <a:t>The overflow flag is only used to detect errors in signed arithmetic operations.</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642942"/>
          </a:xfrm>
        </p:spPr>
        <p:txBody>
          <a:bodyPr>
            <a:normAutofit fontScale="90000"/>
          </a:bodyPr>
          <a:lstStyle/>
          <a:p>
            <a:r>
              <a:rPr lang="en-US" dirty="0" smtClean="0"/>
              <a:t>Power Mode control Register (PCON)</a:t>
            </a:r>
            <a:br>
              <a:rPr lang="en-US" dirty="0" smtClean="0"/>
            </a:br>
            <a:endParaRPr lang="en-US" dirty="0"/>
          </a:p>
        </p:txBody>
      </p:sp>
      <p:sp>
        <p:nvSpPr>
          <p:cNvPr id="3" name="Content Placeholder 2"/>
          <p:cNvSpPr>
            <a:spLocks noGrp="1"/>
          </p:cNvSpPr>
          <p:nvPr>
            <p:ph idx="1"/>
          </p:nvPr>
        </p:nvSpPr>
        <p:spPr>
          <a:xfrm>
            <a:off x="285720" y="1214423"/>
            <a:ext cx="8229600" cy="4286280"/>
          </a:xfrm>
        </p:spPr>
        <p:txBody>
          <a:bodyPr>
            <a:noAutofit/>
          </a:bodyPr>
          <a:lstStyle/>
          <a:p>
            <a:pPr algn="just"/>
            <a:r>
              <a:rPr lang="en-US" sz="2600" dirty="0" smtClean="0"/>
              <a:t>Power management using a microcontroller  is something you see every day in mobile phones. PCON is not bit addressable.</a:t>
            </a:r>
          </a:p>
          <a:p>
            <a:pPr algn="just">
              <a:buNone/>
            </a:pPr>
            <a:endParaRPr lang="en-US" sz="2600" dirty="0" smtClean="0"/>
          </a:p>
          <a:p>
            <a:pPr algn="just"/>
            <a:r>
              <a:rPr lang="en-US" sz="2600" dirty="0" smtClean="0"/>
              <a:t>A mobile phone can automatically go into stand by mode when not used for a couple of seconds, this is achieved by power management feature of the controller used inside that phone.</a:t>
            </a:r>
          </a:p>
          <a:p>
            <a:pPr algn="just"/>
            <a:endParaRPr lang="en-US" sz="2600" dirty="0" smtClean="0"/>
          </a:p>
          <a:p>
            <a:pPr algn="just"/>
            <a:r>
              <a:rPr lang="en-US" sz="2600" dirty="0" smtClean="0"/>
              <a:t>This register is used for efficient power management of 8051 micro controller. This is a dedicated SFR for power management alone. There are 2 modes for this register :- </a:t>
            </a:r>
            <a:r>
              <a:rPr lang="en-US" sz="2600" b="1" i="1" dirty="0" smtClean="0"/>
              <a:t>Idle mode and Power down mode.</a:t>
            </a:r>
            <a:endParaRPr lang="en-US" sz="2600" dirty="0" smtClean="0"/>
          </a:p>
          <a:p>
            <a:endParaRPr lang="en-US" sz="2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gister-PCON.jpg"/>
          <p:cNvPicPr>
            <a:picLocks noGrp="1" noChangeAspect="1"/>
          </p:cNvPicPr>
          <p:nvPr>
            <p:ph idx="1"/>
          </p:nvPr>
        </p:nvPicPr>
        <p:blipFill>
          <a:blip r:embed="rId3"/>
          <a:stretch>
            <a:fillRect/>
          </a:stretch>
        </p:blipFill>
        <p:spPr>
          <a:xfrm>
            <a:off x="714348" y="357166"/>
            <a:ext cx="7786741" cy="5286412"/>
          </a:xfrm>
        </p:spPr>
      </p:pic>
      <p:cxnSp>
        <p:nvCxnSpPr>
          <p:cNvPr id="9" name="Elbow Connector 8"/>
          <p:cNvCxnSpPr/>
          <p:nvPr/>
        </p:nvCxnSpPr>
        <p:spPr>
          <a:xfrm rot="5400000">
            <a:off x="1321571" y="3250405"/>
            <a:ext cx="1928826" cy="114300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1472" y="4714884"/>
            <a:ext cx="3286148" cy="923330"/>
          </a:xfrm>
          <a:prstGeom prst="rect">
            <a:avLst/>
          </a:prstGeom>
          <a:noFill/>
        </p:spPr>
        <p:txBody>
          <a:bodyPr wrap="square" rtlCol="0">
            <a:spAutoFit/>
          </a:bodyPr>
          <a:lstStyle/>
          <a:p>
            <a:pPr algn="just"/>
            <a:r>
              <a:rPr lang="en-US" b="1" dirty="0" smtClean="0">
                <a:solidFill>
                  <a:schemeClr val="accent4">
                    <a:lumMod val="50000"/>
                  </a:schemeClr>
                </a:solidFill>
              </a:rPr>
              <a:t>SMOD (D7)- Serial baud rate Modify bit, used in serial I/O, to set different baud rates</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8715436" cy="6286544"/>
          </a:xfrm>
        </p:spPr>
        <p:txBody>
          <a:bodyPr>
            <a:normAutofit fontScale="92500"/>
          </a:bodyPr>
          <a:lstStyle/>
          <a:p>
            <a:pPr algn="ctr" fontAlgn="base">
              <a:buNone/>
            </a:pPr>
            <a:r>
              <a:rPr lang="en-US" sz="2400" b="1" u="sng" dirty="0" smtClean="0"/>
              <a:t>POWER DOWN MODE:</a:t>
            </a:r>
          </a:p>
          <a:p>
            <a:pPr algn="just" fontAlgn="base"/>
            <a:endParaRPr lang="en-US" sz="2400" b="1" u="sng" dirty="0" smtClean="0"/>
          </a:p>
          <a:p>
            <a:pPr algn="just" fontAlgn="base"/>
            <a:r>
              <a:rPr lang="en-US" sz="2800" dirty="0" smtClean="0"/>
              <a:t>By setting the PD bit of the PCON register from within the program we can turning off its internal oscillator and reduces power consumption enormously. </a:t>
            </a:r>
          </a:p>
          <a:p>
            <a:pPr algn="just" fontAlgn="base">
              <a:buNone/>
            </a:pPr>
            <a:endParaRPr lang="en-US" sz="2800" dirty="0" smtClean="0"/>
          </a:p>
          <a:p>
            <a:pPr algn="just" fontAlgn="base"/>
            <a:r>
              <a:rPr lang="en-US" sz="2800" dirty="0" smtClean="0"/>
              <a:t>The only way to get the micro controller back to normal mode is by reset.</a:t>
            </a:r>
          </a:p>
          <a:p>
            <a:pPr algn="just" fontAlgn="base">
              <a:buNone/>
            </a:pPr>
            <a:endParaRPr lang="en-US" sz="2800" dirty="0" smtClean="0"/>
          </a:p>
          <a:p>
            <a:pPr algn="just" fontAlgn="base"/>
            <a:r>
              <a:rPr lang="en-US" sz="2800" dirty="0" smtClean="0"/>
              <a:t>While the microcontroller is in Power Down mode, the state of all SFR registers and I/O ports remains unchanged.</a:t>
            </a:r>
          </a:p>
          <a:p>
            <a:pPr algn="just" fontAlgn="base">
              <a:buNone/>
            </a:pPr>
            <a:endParaRPr lang="en-US" sz="2800" dirty="0" smtClean="0"/>
          </a:p>
          <a:p>
            <a:pPr algn="just" fontAlgn="base"/>
            <a:r>
              <a:rPr lang="en-US" sz="2800" dirty="0" smtClean="0"/>
              <a:t>By setting it back into the normal mode, the contents of the SFR register is lost, but the content of internal RAM is saved.</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92500"/>
          </a:bodyPr>
          <a:lstStyle/>
          <a:p>
            <a:pPr algn="ctr" fontAlgn="base">
              <a:buNone/>
            </a:pPr>
            <a:r>
              <a:rPr lang="en-US" sz="2400" b="1" u="sng" dirty="0" smtClean="0"/>
              <a:t>IDLE MODE: </a:t>
            </a:r>
          </a:p>
          <a:p>
            <a:pPr fontAlgn="base">
              <a:buNone/>
            </a:pPr>
            <a:endParaRPr lang="en-US" sz="2400" b="1" u="sng" dirty="0" smtClean="0"/>
          </a:p>
          <a:p>
            <a:pPr algn="just" fontAlgn="base"/>
            <a:r>
              <a:rPr lang="en-US" sz="2800" dirty="0" smtClean="0"/>
              <a:t>Upon the IDL bit of the PCON register is set, the microcontroller turns off the greatest power consumer- CPU unit while peripheral units such as serial port, timers and interrupt system continue operating normally.</a:t>
            </a:r>
          </a:p>
          <a:p>
            <a:pPr algn="just" fontAlgn="base">
              <a:buNone/>
            </a:pPr>
            <a:endParaRPr lang="en-US" sz="2800" dirty="0" smtClean="0"/>
          </a:p>
          <a:p>
            <a:pPr algn="just" fontAlgn="base"/>
            <a:r>
              <a:rPr lang="en-US" sz="2800" dirty="0" smtClean="0"/>
              <a:t>In Idle mode, the state of all registers and I/O ports remains unchanged.</a:t>
            </a:r>
          </a:p>
          <a:p>
            <a:pPr algn="just" fontAlgn="base">
              <a:buNone/>
            </a:pPr>
            <a:endParaRPr lang="en-US" sz="2800" dirty="0" smtClean="0"/>
          </a:p>
          <a:p>
            <a:pPr algn="just" fontAlgn="base"/>
            <a:r>
              <a:rPr lang="en-US" sz="2800" dirty="0" smtClean="0"/>
              <a:t>In order to exit the Idle mode and make the microcontroller operate normally, it is necessary to enable and execute any interrupt or reset.</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Program Counter</a:t>
            </a:r>
            <a:endParaRPr lang="en-US" sz="4000" dirty="0"/>
          </a:p>
        </p:txBody>
      </p:sp>
      <p:sp>
        <p:nvSpPr>
          <p:cNvPr id="3" name="Content Placeholder 2"/>
          <p:cNvSpPr>
            <a:spLocks noGrp="1"/>
          </p:cNvSpPr>
          <p:nvPr>
            <p:ph idx="1"/>
          </p:nvPr>
        </p:nvSpPr>
        <p:spPr/>
        <p:txBody>
          <a:bodyPr>
            <a:normAutofit/>
          </a:bodyPr>
          <a:lstStyle/>
          <a:p>
            <a:pPr algn="just"/>
            <a:r>
              <a:rPr lang="en-US" sz="2800" dirty="0" smtClean="0"/>
              <a:t>It is a 16 bit register, used to hold the address of program instruction byte to be fetched from the memory  and executed. The ROM may be:</a:t>
            </a:r>
          </a:p>
          <a:p>
            <a:pPr algn="just">
              <a:buNone/>
            </a:pPr>
            <a:endParaRPr lang="en-US" sz="2800" dirty="0" smtClean="0"/>
          </a:p>
          <a:p>
            <a:pPr marL="571500" indent="-571500" algn="just">
              <a:buFont typeface="+mj-lt"/>
              <a:buAutoNum type="romanLcPeriod"/>
            </a:pPr>
            <a:r>
              <a:rPr lang="en-US" sz="2800" dirty="0" smtClean="0"/>
              <a:t>On-chip ROM, memory address range from 0000H to 0FFFH.</a:t>
            </a:r>
          </a:p>
          <a:p>
            <a:pPr marL="571500" indent="-571500" algn="just">
              <a:buNone/>
            </a:pPr>
            <a:endParaRPr lang="en-US" sz="2800" dirty="0" smtClean="0"/>
          </a:p>
          <a:p>
            <a:pPr marL="571500" indent="-571500" algn="just">
              <a:buNone/>
            </a:pPr>
            <a:r>
              <a:rPr lang="en-US" sz="2800" dirty="0" smtClean="0"/>
              <a:t>ii.  Additional external ROM , for address exceeding 0FFFH up to FFFFH.</a:t>
            </a:r>
          </a:p>
          <a:p>
            <a:pPr marL="571500" indent="-571500" algn="just">
              <a:buNone/>
            </a:pPr>
            <a:endParaRPr lang="en-US" sz="3300" dirty="0" smtClean="0"/>
          </a:p>
          <a:p>
            <a:pPr marL="571500" indent="-571500">
              <a:buFont typeface="+mj-lt"/>
              <a:buAutoNum type="romanLcPeriod"/>
            </a:pP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US" sz="2800" dirty="0" smtClean="0"/>
              <a:t>iii. Totally external ROM , address range from 0000H to FFFFH.</a:t>
            </a:r>
          </a:p>
          <a:p>
            <a:pPr algn="just">
              <a:buNone/>
            </a:pPr>
            <a:endParaRPr lang="en-US" sz="2800" dirty="0" smtClean="0"/>
          </a:p>
          <a:p>
            <a:pPr algn="just"/>
            <a:r>
              <a:rPr lang="en-US" sz="2800" dirty="0" smtClean="0"/>
              <a:t>PC is automatically incremented after every instruction byte is fetched . It is the only register which does not have an internal address.</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US" sz="4000" dirty="0" smtClean="0"/>
              <a:t>Data Pointer(DPTR)</a:t>
            </a:r>
            <a:endParaRPr lang="en-US" sz="4000" dirty="0"/>
          </a:p>
        </p:txBody>
      </p:sp>
      <p:sp>
        <p:nvSpPr>
          <p:cNvPr id="3" name="Content Placeholder 2"/>
          <p:cNvSpPr>
            <a:spLocks noGrp="1"/>
          </p:cNvSpPr>
          <p:nvPr>
            <p:ph idx="1"/>
          </p:nvPr>
        </p:nvSpPr>
        <p:spPr>
          <a:xfrm>
            <a:off x="214282" y="1600200"/>
            <a:ext cx="8929718" cy="4972072"/>
          </a:xfrm>
        </p:spPr>
        <p:txBody>
          <a:bodyPr>
            <a:normAutofit lnSpcReduction="10000"/>
          </a:bodyPr>
          <a:lstStyle/>
          <a:p>
            <a:pPr algn="just"/>
            <a:r>
              <a:rPr lang="en-US" sz="2800" dirty="0" smtClean="0"/>
              <a:t>It is made up of two 8-bit registers DPH and DPL used to provide memory address for (</a:t>
            </a:r>
            <a:r>
              <a:rPr lang="en-US" sz="2800" dirty="0" err="1" smtClean="0"/>
              <a:t>i</a:t>
            </a:r>
            <a:r>
              <a:rPr lang="en-US" sz="2800" dirty="0" smtClean="0"/>
              <a:t>) internal and external code access and (ii) external data access.</a:t>
            </a:r>
          </a:p>
          <a:p>
            <a:pPr algn="just"/>
            <a:endParaRPr lang="en-US" sz="2800" dirty="0" smtClean="0"/>
          </a:p>
          <a:p>
            <a:pPr algn="just"/>
            <a:r>
              <a:rPr lang="en-US" sz="2800" dirty="0" smtClean="0"/>
              <a:t>The DPTR register is the only user accessible register it is used to point to data, often used to point to data in external memory.</a:t>
            </a:r>
          </a:p>
          <a:p>
            <a:pPr algn="just"/>
            <a:endParaRPr lang="en-US" sz="2800" dirty="0" smtClean="0"/>
          </a:p>
          <a:p>
            <a:pPr algn="just"/>
            <a:r>
              <a:rPr lang="en-US" sz="2800" dirty="0" smtClean="0"/>
              <a:t>The 8 bit registers DPH and DPL are assigned internal addresses, but the whole 16-bit register DPTR doesn’t have a single internal address.</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MICROCONTROLLER APPLICATIONS</a:t>
            </a:r>
            <a:endParaRPr lang="en-US" dirty="0"/>
          </a:p>
        </p:txBody>
      </p:sp>
      <p:sp>
        <p:nvSpPr>
          <p:cNvPr id="3" name="Content Placeholder 2"/>
          <p:cNvSpPr>
            <a:spLocks noGrp="1"/>
          </p:cNvSpPr>
          <p:nvPr>
            <p:ph idx="1"/>
          </p:nvPr>
        </p:nvSpPr>
        <p:spPr>
          <a:xfrm>
            <a:off x="214282" y="1928802"/>
            <a:ext cx="8719406" cy="5143536"/>
          </a:xfrm>
        </p:spPr>
        <p:txBody>
          <a:bodyPr>
            <a:normAutofit/>
          </a:bodyPr>
          <a:lstStyle/>
          <a:p>
            <a:pPr algn="just"/>
            <a:r>
              <a:rPr lang="en-US" sz="2400" dirty="0" smtClean="0"/>
              <a:t>Microcontrollers are used extensively in robotics.</a:t>
            </a:r>
          </a:p>
          <a:p>
            <a:pPr algn="just"/>
            <a:endParaRPr lang="en-US" sz="2400" dirty="0" smtClean="0"/>
          </a:p>
          <a:p>
            <a:pPr algn="just"/>
            <a:r>
              <a:rPr lang="en-US" sz="2400" dirty="0" smtClean="0"/>
              <a:t>In addition to control applications such as the home monitoring system, microcontrollers are frequently found in embedded applications.</a:t>
            </a:r>
          </a:p>
          <a:p>
            <a:pPr algn="just"/>
            <a:endParaRPr lang="en-US" sz="2400" dirty="0" smtClean="0"/>
          </a:p>
          <a:p>
            <a:pPr algn="just"/>
            <a:r>
              <a:rPr lang="en-US" sz="2400" dirty="0" smtClean="0"/>
              <a:t>Among the many uses that you can find one or more microcontrollers: automotive applications, appliances (microwave oven, refrigerators, television and VCRs, stereos), automobiles (engine control, diagnostics, climate control).</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785818"/>
          </a:xfrm>
        </p:spPr>
        <p:txBody>
          <a:bodyPr>
            <a:normAutofit fontScale="90000"/>
          </a:bodyPr>
          <a:lstStyle/>
          <a:p>
            <a:r>
              <a:rPr lang="en-US" dirty="0" smtClean="0"/>
              <a:t>Stack Pointer(SP)</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sz="2800" dirty="0" smtClean="0"/>
              <a:t>Stack is an area of internal RAM that is used to store and retrieve data during execution of program.</a:t>
            </a:r>
          </a:p>
          <a:p>
            <a:pPr algn="just">
              <a:buNone/>
            </a:pPr>
            <a:endParaRPr lang="en-US" sz="2800" dirty="0" smtClean="0"/>
          </a:p>
          <a:p>
            <a:pPr algn="just"/>
            <a:r>
              <a:rPr lang="en-US" sz="2800" dirty="0" smtClean="0"/>
              <a:t>Stack pointer is an 8 bit register used to store 8 bit address of one of the locations in RAM, called the top of stack.</a:t>
            </a:r>
          </a:p>
          <a:p>
            <a:pPr algn="just">
              <a:buNone/>
            </a:pPr>
            <a:endParaRPr lang="en-US" sz="2800" dirty="0" smtClean="0"/>
          </a:p>
          <a:p>
            <a:pPr algn="just"/>
            <a:r>
              <a:rPr lang="en-US" sz="2800" dirty="0" smtClean="0"/>
              <a:t>It is a byte addressable register, which means you cant access individual bits of stack pointer. </a:t>
            </a:r>
          </a:p>
          <a:p>
            <a:pPr algn="just"/>
            <a:endParaRPr lang="en-US" sz="4500" dirty="0" smtClean="0"/>
          </a:p>
          <a:p>
            <a:pPr algn="just"/>
            <a:endParaRPr lang="en-US" sz="4500"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785794"/>
            <a:ext cx="8572560" cy="5429288"/>
          </a:xfrm>
        </p:spPr>
        <p:txBody>
          <a:bodyPr>
            <a:normAutofit/>
          </a:bodyPr>
          <a:lstStyle/>
          <a:p>
            <a:pPr algn="just"/>
            <a:r>
              <a:rPr lang="en-US" sz="2800" dirty="0" smtClean="0"/>
              <a:t>The Stack &amp; Stack Pointer can be used in same way as for 8085 microprocessor using PUSH and POP instructions. </a:t>
            </a:r>
          </a:p>
          <a:p>
            <a:pPr algn="just"/>
            <a:endParaRPr lang="en-US" sz="2800" dirty="0" smtClean="0"/>
          </a:p>
          <a:p>
            <a:pPr algn="just"/>
            <a:r>
              <a:rPr lang="en-US" sz="2800" dirty="0" smtClean="0"/>
              <a:t>The content of the stack pointer points to the last stored location of system stack. </a:t>
            </a:r>
          </a:p>
          <a:p>
            <a:pPr algn="just"/>
            <a:endParaRPr lang="en-US" sz="2800" dirty="0" smtClean="0"/>
          </a:p>
          <a:p>
            <a:pPr algn="just"/>
            <a:r>
              <a:rPr lang="en-US" sz="2800" dirty="0" smtClean="0"/>
              <a:t>To store something new in system stack , the SP must be incremented by 1 first and then execute the “store” command. </a:t>
            </a:r>
          </a:p>
          <a:p>
            <a:pPr algn="just"/>
            <a:endParaRPr lang="en-US" sz="2800" dirty="0" smtClean="0"/>
          </a:p>
          <a:p>
            <a:pPr algn="just"/>
            <a:endParaRPr lang="en-US" sz="2800" dirty="0" smtClean="0"/>
          </a:p>
          <a:p>
            <a:pPr algn="just">
              <a:buNone/>
            </a:pPr>
            <a:endParaRPr lang="en-US" sz="3000" dirty="0" smtClean="0"/>
          </a:p>
          <a:p>
            <a:pPr algn="just"/>
            <a:endParaRPr 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a:srcRect/>
          <a:stretch>
            <a:fillRect/>
          </a:stretch>
        </p:blipFill>
        <p:spPr bwMode="auto">
          <a:xfrm>
            <a:off x="642910" y="785794"/>
            <a:ext cx="7715304" cy="53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SCON</a:t>
            </a:r>
            <a:endParaRPr lang="en-US" dirty="0"/>
          </a:p>
        </p:txBody>
      </p:sp>
      <p:sp>
        <p:nvSpPr>
          <p:cNvPr id="3" name="Content Placeholder 2"/>
          <p:cNvSpPr>
            <a:spLocks noGrp="1"/>
          </p:cNvSpPr>
          <p:nvPr>
            <p:ph idx="1"/>
          </p:nvPr>
        </p:nvSpPr>
        <p:spPr/>
        <p:txBody>
          <a:bodyPr>
            <a:normAutofit/>
          </a:bodyPr>
          <a:lstStyle/>
          <a:p>
            <a:pPr algn="just"/>
            <a:r>
              <a:rPr lang="en-US" sz="2800" b="1" dirty="0" smtClean="0"/>
              <a:t>(Serial Control, Addresses 98h, Bit-Addressable): </a:t>
            </a:r>
            <a:r>
              <a:rPr lang="en-US" sz="2800" dirty="0" smtClean="0"/>
              <a:t>SCON controls Data Communication. The Serial Control SFR is used to configure the behavior of the 8051's on-board serial port. </a:t>
            </a:r>
          </a:p>
          <a:p>
            <a:pPr algn="just">
              <a:buNone/>
            </a:pPr>
            <a:endParaRPr lang="en-US" sz="2800" dirty="0" smtClean="0"/>
          </a:p>
          <a:p>
            <a:pPr algn="just"/>
            <a:r>
              <a:rPr lang="en-US" sz="2800" dirty="0" smtClean="0"/>
              <a:t>This SFR controls the baud rate of the serial port, whether the serial port is activated to receive data, and also contains flags that are set when a byte is successfully sent or received.</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ON.gif"/>
          <p:cNvPicPr>
            <a:picLocks noGrp="1" noChangeAspect="1"/>
          </p:cNvPicPr>
          <p:nvPr>
            <p:ph idx="1"/>
          </p:nvPr>
        </p:nvPicPr>
        <p:blipFill>
          <a:blip r:embed="rId3"/>
          <a:stretch>
            <a:fillRect/>
          </a:stretch>
        </p:blipFill>
        <p:spPr>
          <a:xfrm>
            <a:off x="214282" y="0"/>
            <a:ext cx="8643998" cy="6858000"/>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algn="just"/>
            <a:r>
              <a:rPr lang="en-US" sz="2400" b="1" dirty="0" smtClean="0"/>
              <a:t>SM0 &amp; SM1 </a:t>
            </a:r>
            <a:r>
              <a:rPr lang="en-US" sz="2400" dirty="0" smtClean="0"/>
              <a:t>:- The four modes are defined above . Selecting the Serial Mode selects the mode of operation (8-bit/9-bit, UART or Shift Register) and also determines how the baud rate will be calculated. In modes 0 and 2 the baud rate is fixed based on the oscillators frequency. In modes 1 and 3 the baud rate is variable based on how often Timer 1 overflows.</a:t>
            </a:r>
          </a:p>
          <a:p>
            <a:pPr algn="just"/>
            <a:endParaRPr lang="en-US" sz="2400" dirty="0" smtClean="0"/>
          </a:p>
          <a:p>
            <a:pPr algn="just"/>
            <a:r>
              <a:rPr lang="en-US" sz="2400" b="1" dirty="0" smtClean="0"/>
              <a:t>SM2:- </a:t>
            </a:r>
            <a:r>
              <a:rPr lang="en-US" sz="2400" dirty="0" smtClean="0"/>
              <a:t>It is a flag for "Multiprocessor communication." However, when SM2 is set the "RI" flag will only be triggered if the 9th bit received was a "1". That is to say, if SM2 is set and a byte is received whose 9th bit is clear, the RI flag will never be set. This can be useful in certain advanced serial applications.</a:t>
            </a:r>
          </a:p>
          <a:p>
            <a:pPr algn="just"/>
            <a:endParaRPr 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algn="just"/>
            <a:endParaRPr lang="en-US" sz="2400" b="1" dirty="0" smtClean="0"/>
          </a:p>
          <a:p>
            <a:pPr algn="just"/>
            <a:endParaRPr lang="en-US" sz="2400" b="1" dirty="0" smtClean="0"/>
          </a:p>
          <a:p>
            <a:pPr algn="just"/>
            <a:r>
              <a:rPr lang="en-US" sz="2400" b="1" dirty="0" smtClean="0"/>
              <a:t>REN</a:t>
            </a:r>
            <a:r>
              <a:rPr lang="en-US" sz="2400" dirty="0" smtClean="0"/>
              <a:t> is "Receiver Enable." If you want to receive data via the serial port, set this bit. </a:t>
            </a:r>
          </a:p>
          <a:p>
            <a:pPr algn="just">
              <a:buNone/>
            </a:pPr>
            <a:endParaRPr lang="en-US" sz="2400" dirty="0" smtClean="0"/>
          </a:p>
          <a:p>
            <a:pPr algn="just"/>
            <a:endParaRPr lang="en-US" sz="2400" dirty="0" smtClean="0"/>
          </a:p>
          <a:p>
            <a:pPr algn="just"/>
            <a:r>
              <a:rPr lang="en-US" sz="2400" b="1" dirty="0" smtClean="0"/>
              <a:t>TB8 :- </a:t>
            </a:r>
            <a:r>
              <a:rPr lang="en-US" sz="2400" dirty="0" smtClean="0"/>
              <a:t>This</a:t>
            </a:r>
            <a:r>
              <a:rPr lang="en-US" sz="2400" b="1" dirty="0" smtClean="0"/>
              <a:t> </a:t>
            </a:r>
            <a:r>
              <a:rPr lang="en-US" sz="2400" dirty="0" smtClean="0"/>
              <a:t> bit is used in modes 2 and 3. In modes 2 and 3, a total of nine data bits are transmitted. The first 8 data bits are the 8 bits of the main value, and the ninth bit is taken from TB8. If TB8 is set and a value is written to the serial port, the data bits will be written to the serial line followed by a "set" ninth bit. If TB8 is clear the ninth bit will be "clear.“</a:t>
            </a:r>
          </a:p>
          <a:p>
            <a:pPr algn="just">
              <a:buNone/>
            </a:pPr>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8715436" cy="6572272"/>
          </a:xfrm>
        </p:spPr>
        <p:txBody>
          <a:bodyPr>
            <a:normAutofit lnSpcReduction="10000"/>
          </a:bodyPr>
          <a:lstStyle/>
          <a:p>
            <a:endParaRPr lang="en-US" sz="2400" dirty="0" smtClean="0"/>
          </a:p>
          <a:p>
            <a:endParaRPr lang="en-US" sz="2400" dirty="0" smtClean="0"/>
          </a:p>
          <a:p>
            <a:pPr algn="just"/>
            <a:r>
              <a:rPr lang="en-US" sz="2600" dirty="0" smtClean="0"/>
              <a:t>The </a:t>
            </a:r>
            <a:r>
              <a:rPr lang="en-US" sz="2600" b="1" dirty="0" smtClean="0"/>
              <a:t>RB8</a:t>
            </a:r>
            <a:r>
              <a:rPr lang="en-US" sz="2600" dirty="0" smtClean="0"/>
              <a:t> also operates in modes 2 and 3 and functions essentially the same way as TB8, but on the reception side. When a byte is received in modes 2 or 3, a total of nine bits are received. In this case, the first eight bits received are the data of the serial byte received and the value of the ninth bit received will be placed in RB8.</a:t>
            </a:r>
          </a:p>
          <a:p>
            <a:endParaRPr lang="en-US" sz="2600" b="1" dirty="0" smtClean="0"/>
          </a:p>
          <a:p>
            <a:endParaRPr lang="en-US" sz="2600" b="1" dirty="0" smtClean="0"/>
          </a:p>
          <a:p>
            <a:r>
              <a:rPr lang="en-US" sz="2600" b="1" dirty="0" smtClean="0"/>
              <a:t>TI :- </a:t>
            </a:r>
            <a:r>
              <a:rPr lang="en-US" sz="2600" dirty="0" smtClean="0"/>
              <a:t>It means "Transmit Interrupt.“When the TI bit is set, the program may assume that the serial port is "free" and ready to send the next byte.</a:t>
            </a:r>
          </a:p>
          <a:p>
            <a:endParaRPr lang="en-US" sz="2600" dirty="0" smtClean="0"/>
          </a:p>
          <a:p>
            <a:pPr algn="just"/>
            <a:r>
              <a:rPr lang="en-US" sz="2600" b="1" dirty="0" smtClean="0"/>
              <a:t>RI</a:t>
            </a:r>
            <a:r>
              <a:rPr lang="en-US" sz="2600" dirty="0" smtClean="0"/>
              <a:t> :- It means "Receive Interrupt."It functions similarly to the "TI" bit, but it indicates that a byte has been received. </a:t>
            </a:r>
            <a:endParaRPr lang="en-US" sz="26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Enable Register</a:t>
            </a:r>
            <a:endParaRPr lang="en-US" dirty="0"/>
          </a:p>
        </p:txBody>
      </p:sp>
      <p:sp>
        <p:nvSpPr>
          <p:cNvPr id="3" name="Content Placeholder 2"/>
          <p:cNvSpPr>
            <a:spLocks noGrp="1"/>
          </p:cNvSpPr>
          <p:nvPr>
            <p:ph idx="1"/>
          </p:nvPr>
        </p:nvSpPr>
        <p:spPr>
          <a:xfrm>
            <a:off x="457200" y="1600200"/>
            <a:ext cx="8686800" cy="4972072"/>
          </a:xfrm>
        </p:spPr>
        <p:txBody>
          <a:bodyPr>
            <a:normAutofit fontScale="92500" lnSpcReduction="10000"/>
          </a:bodyPr>
          <a:lstStyle/>
          <a:p>
            <a:pPr>
              <a:buNone/>
            </a:pPr>
            <a:r>
              <a:rPr lang="en-US" dirty="0" smtClean="0"/>
              <a:t> </a:t>
            </a:r>
            <a:r>
              <a:rPr lang="en-US" dirty="0" smtClean="0">
                <a:sym typeface="Wingdings" pitchFamily="2" charset="2"/>
              </a:rPr>
              <a:t></a:t>
            </a:r>
            <a:r>
              <a:rPr lang="en-US" dirty="0" smtClean="0"/>
              <a:t>   </a:t>
            </a:r>
            <a:r>
              <a:rPr lang="en-US" sz="2800" dirty="0" smtClean="0"/>
              <a:t>We can configure the 8051 so that any of the following events will cause an interrupt:</a:t>
            </a:r>
          </a:p>
          <a:p>
            <a:pPr>
              <a:buNone/>
            </a:pPr>
            <a:endParaRPr lang="en-US" sz="2800" dirty="0" smtClean="0"/>
          </a:p>
          <a:p>
            <a:r>
              <a:rPr lang="en-US" sz="2800" dirty="0" smtClean="0"/>
              <a:t>Timer 0 Overflow.</a:t>
            </a:r>
          </a:p>
          <a:p>
            <a:r>
              <a:rPr lang="en-US" sz="2800" dirty="0" smtClean="0"/>
              <a:t>Timer 1 Overflow.</a:t>
            </a:r>
          </a:p>
          <a:p>
            <a:r>
              <a:rPr lang="en-US" sz="2800" dirty="0" smtClean="0"/>
              <a:t>Reception/Transmission of Serial Character.</a:t>
            </a:r>
          </a:p>
          <a:p>
            <a:r>
              <a:rPr lang="en-US" sz="2800" dirty="0" smtClean="0"/>
              <a:t>External Event 0.</a:t>
            </a:r>
          </a:p>
          <a:p>
            <a:r>
              <a:rPr lang="en-US" sz="2800" dirty="0" smtClean="0"/>
              <a:t>External Event 1.</a:t>
            </a:r>
          </a:p>
          <a:p>
            <a:pPr>
              <a:buNone/>
            </a:pPr>
            <a:endParaRPr lang="en-US" sz="2800" dirty="0" smtClean="0"/>
          </a:p>
          <a:p>
            <a:pPr>
              <a:buNone/>
            </a:pPr>
            <a:r>
              <a:rPr lang="en-US" sz="2800" dirty="0" smtClean="0"/>
              <a:t>Your program may enable and disable interrupts by modifying the IE SFR (A8h)</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E.gif"/>
          <p:cNvPicPr>
            <a:picLocks noGrp="1" noChangeAspect="1"/>
          </p:cNvPicPr>
          <p:nvPr>
            <p:ph idx="1"/>
          </p:nvPr>
        </p:nvPicPr>
        <p:blipFill>
          <a:blip r:embed="rId3"/>
          <a:stretch>
            <a:fillRect/>
          </a:stretch>
        </p:blipFill>
        <p:spPr>
          <a:xfrm>
            <a:off x="457200" y="500042"/>
            <a:ext cx="8686800" cy="5786478"/>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8051 (8 BIT MASK ROM)</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Features:</a:t>
            </a:r>
          </a:p>
          <a:p>
            <a:pPr>
              <a:buNone/>
            </a:pPr>
            <a:endParaRPr lang="en-US" dirty="0"/>
          </a:p>
          <a:p>
            <a:r>
              <a:rPr lang="en-US" sz="3300" dirty="0"/>
              <a:t>4 KB on chip program </a:t>
            </a:r>
            <a:r>
              <a:rPr lang="en-US" sz="3300" dirty="0" smtClean="0"/>
              <a:t>memory(internal ROM).</a:t>
            </a:r>
          </a:p>
          <a:p>
            <a:pPr>
              <a:buNone/>
            </a:pPr>
            <a:endParaRPr lang="en-US" sz="3300" dirty="0" smtClean="0"/>
          </a:p>
          <a:p>
            <a:r>
              <a:rPr lang="en-US" sz="3300" dirty="0" smtClean="0"/>
              <a:t>128 bytes on chip data memory(internal RAM).</a:t>
            </a:r>
          </a:p>
          <a:p>
            <a:pPr>
              <a:buNone/>
            </a:pPr>
            <a:endParaRPr lang="en-US" sz="3300" dirty="0" smtClean="0"/>
          </a:p>
          <a:p>
            <a:r>
              <a:rPr lang="en-US" sz="3300" dirty="0" smtClean="0"/>
              <a:t>8 bit CPU (means it can work on only 8 bits of data at a time) with register A and B.</a:t>
            </a:r>
          </a:p>
          <a:p>
            <a:pPr>
              <a:buNone/>
            </a:pPr>
            <a:endParaRPr lang="en-US" sz="3300" dirty="0"/>
          </a:p>
          <a:p>
            <a:r>
              <a:rPr lang="en-US" sz="3300" dirty="0" smtClean="0"/>
              <a:t>8-bit </a:t>
            </a:r>
            <a:r>
              <a:rPr lang="en-US" sz="3300" dirty="0"/>
              <a:t>data bus</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Priority</a:t>
            </a:r>
            <a:endParaRPr lang="en-US" dirty="0"/>
          </a:p>
        </p:txBody>
      </p:sp>
      <p:pic>
        <p:nvPicPr>
          <p:cNvPr id="4" name="Content Placeholder 3" descr="IP.gif"/>
          <p:cNvPicPr>
            <a:picLocks noGrp="1" noChangeAspect="1"/>
          </p:cNvPicPr>
          <p:nvPr>
            <p:ph idx="1"/>
          </p:nvPr>
        </p:nvPicPr>
        <p:blipFill>
          <a:blip r:embed="rId2"/>
          <a:stretch>
            <a:fillRect/>
          </a:stretch>
        </p:blipFill>
        <p:spPr>
          <a:xfrm>
            <a:off x="1435100" y="2158105"/>
            <a:ext cx="7499350" cy="3379989"/>
          </a:xfr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lgn="just"/>
            <a:r>
              <a:rPr lang="en-US" sz="2600" dirty="0" smtClean="0"/>
              <a:t>Interrupts with high priority can interrupt another interrupt with a low priority; lower priority interrupt continues after higher is finished.</a:t>
            </a:r>
          </a:p>
          <a:p>
            <a:pPr algn="just">
              <a:buNone/>
            </a:pPr>
            <a:endParaRPr lang="en-US" sz="2600" dirty="0" smtClean="0"/>
          </a:p>
          <a:p>
            <a:pPr algn="just"/>
            <a:r>
              <a:rPr lang="en-US" sz="2600" dirty="0" smtClean="0"/>
              <a:t>If 2 interrupts with same priority occur at same time then they have the following ranking :-</a:t>
            </a:r>
          </a:p>
          <a:p>
            <a:pPr>
              <a:buNone/>
            </a:pPr>
            <a:endParaRPr lang="en-US" sz="2600" dirty="0" smtClean="0"/>
          </a:p>
          <a:p>
            <a:pPr>
              <a:buNone/>
            </a:pPr>
            <a:r>
              <a:rPr lang="en-US" sz="2600" dirty="0" smtClean="0"/>
              <a:t>         1. IE0</a:t>
            </a:r>
          </a:p>
          <a:p>
            <a:pPr>
              <a:buNone/>
            </a:pPr>
            <a:r>
              <a:rPr lang="en-US" sz="2600" dirty="0" smtClean="0"/>
              <a:t>         2. TF0</a:t>
            </a:r>
          </a:p>
          <a:p>
            <a:pPr marL="514350" indent="-514350">
              <a:buNone/>
            </a:pPr>
            <a:r>
              <a:rPr lang="en-US" sz="2600" dirty="0" smtClean="0"/>
              <a:t>          3.IE1</a:t>
            </a:r>
          </a:p>
          <a:p>
            <a:pPr marL="514350" indent="-514350">
              <a:buNone/>
            </a:pPr>
            <a:r>
              <a:rPr lang="en-US" sz="2600" dirty="0" smtClean="0"/>
              <a:t>          4.TF1</a:t>
            </a:r>
          </a:p>
          <a:p>
            <a:pPr marL="514350" indent="-514350">
              <a:buNone/>
            </a:pPr>
            <a:r>
              <a:rPr lang="en-US" sz="2600" dirty="0" smtClean="0"/>
              <a:t>          5. SERIAL=RI OR TI</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SBUF</a:t>
            </a:r>
            <a:endParaRPr lang="en-US" dirty="0"/>
          </a:p>
        </p:txBody>
      </p:sp>
      <p:sp>
        <p:nvSpPr>
          <p:cNvPr id="3" name="Content Placeholder 2"/>
          <p:cNvSpPr>
            <a:spLocks noGrp="1"/>
          </p:cNvSpPr>
          <p:nvPr>
            <p:ph idx="1"/>
          </p:nvPr>
        </p:nvSpPr>
        <p:spPr>
          <a:xfrm>
            <a:off x="571472" y="1447800"/>
            <a:ext cx="8362216" cy="4800600"/>
          </a:xfrm>
        </p:spPr>
        <p:txBody>
          <a:bodyPr>
            <a:noAutofit/>
          </a:bodyPr>
          <a:lstStyle/>
          <a:p>
            <a:pPr algn="just"/>
            <a:r>
              <a:rPr lang="en-US" sz="2400" dirty="0" smtClean="0"/>
              <a:t>SBUF is physically two registers . One is write only and is used to hold data to be transmitted out of 8051 via </a:t>
            </a:r>
            <a:r>
              <a:rPr lang="en-US" sz="2400" dirty="0" err="1" smtClean="0"/>
              <a:t>TxD</a:t>
            </a:r>
            <a:r>
              <a:rPr lang="en-US" sz="2400" dirty="0" smtClean="0"/>
              <a:t> . Any value written to SBUF will be sent out the serial port's TXD pin. </a:t>
            </a:r>
          </a:p>
          <a:p>
            <a:pPr algn="just">
              <a:buNone/>
            </a:pPr>
            <a:endParaRPr lang="en-US" sz="2400" dirty="0" smtClean="0"/>
          </a:p>
          <a:p>
            <a:pPr algn="just"/>
            <a:r>
              <a:rPr lang="en-US" sz="2400" dirty="0" smtClean="0"/>
              <a:t>The other is read only and holds received data from external sources via </a:t>
            </a:r>
            <a:r>
              <a:rPr lang="en-US" sz="2400" dirty="0" err="1" smtClean="0"/>
              <a:t>RxD</a:t>
            </a:r>
            <a:r>
              <a:rPr lang="en-US" sz="2400" dirty="0" smtClean="0"/>
              <a:t> . any value which the 8051 receives via the serial port's RXD pin will be delivered to the user program via SBUF.</a:t>
            </a:r>
          </a:p>
          <a:p>
            <a:pPr algn="just">
              <a:buNone/>
            </a:pPr>
            <a:endParaRPr lang="en-US" sz="2400" dirty="0" smtClean="0"/>
          </a:p>
          <a:p>
            <a:pPr algn="just"/>
            <a:r>
              <a:rPr lang="en-US" sz="2400" dirty="0" smtClean="0"/>
              <a:t>Likewise, In other words, SBUF serves as the output port when written to and as an input port when read from.</a:t>
            </a:r>
            <a:endParaRPr 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582594"/>
          </a:xfrm>
        </p:spPr>
        <p:txBody>
          <a:bodyPr>
            <a:normAutofit fontScale="90000"/>
          </a:bodyPr>
          <a:lstStyle/>
          <a:p>
            <a:r>
              <a:rPr lang="en-US" dirty="0" smtClean="0"/>
              <a:t>PORTS</a:t>
            </a:r>
            <a:endParaRPr lang="en-US" dirty="0"/>
          </a:p>
        </p:txBody>
      </p:sp>
      <p:sp>
        <p:nvSpPr>
          <p:cNvPr id="3" name="Content Placeholder 2"/>
          <p:cNvSpPr>
            <a:spLocks noGrp="1"/>
          </p:cNvSpPr>
          <p:nvPr>
            <p:ph idx="1"/>
          </p:nvPr>
        </p:nvSpPr>
        <p:spPr>
          <a:xfrm>
            <a:off x="457200" y="1071546"/>
            <a:ext cx="8229600" cy="5643602"/>
          </a:xfrm>
        </p:spPr>
        <p:txBody>
          <a:bodyPr>
            <a:normAutofit lnSpcReduction="10000"/>
          </a:bodyPr>
          <a:lstStyle/>
          <a:p>
            <a:pPr>
              <a:buNone/>
            </a:pPr>
            <a:endParaRPr lang="en-US" sz="2800" dirty="0" smtClean="0"/>
          </a:p>
          <a:p>
            <a:pPr>
              <a:buNone/>
            </a:pPr>
            <a:r>
              <a:rPr lang="en-US" sz="2600" dirty="0" smtClean="0"/>
              <a:t>There </a:t>
            </a:r>
            <a:r>
              <a:rPr lang="en-US" sz="2600" dirty="0"/>
              <a:t>are </a:t>
            </a:r>
            <a:r>
              <a:rPr lang="en-US" sz="2600" dirty="0" smtClean="0"/>
              <a:t>four </a:t>
            </a:r>
            <a:r>
              <a:rPr lang="en-US" sz="2600" dirty="0"/>
              <a:t>8-bit ports: P0, P1, P2 and P3</a:t>
            </a:r>
            <a:r>
              <a:rPr lang="en-US" sz="2600" dirty="0" smtClean="0"/>
              <a:t>.</a:t>
            </a:r>
          </a:p>
          <a:p>
            <a:pPr>
              <a:buNone/>
            </a:pPr>
            <a:endParaRPr lang="en-US" sz="2600" dirty="0"/>
          </a:p>
          <a:p>
            <a:pPr algn="just"/>
            <a:r>
              <a:rPr lang="en-US" sz="2600" b="1" dirty="0"/>
              <a:t>PORT P1 (Pins 1 to 8)</a:t>
            </a:r>
            <a:r>
              <a:rPr lang="en-US" sz="2600" dirty="0"/>
              <a:t>: The port P1 is a general purpose input/output port which can be used for a variety of interfacing tasks. The other ports P0, P2 and P3 have dual roles or additional </a:t>
            </a:r>
            <a:r>
              <a:rPr lang="en-US" sz="2600" dirty="0" smtClean="0"/>
              <a:t>functions.</a:t>
            </a:r>
          </a:p>
          <a:p>
            <a:pPr algn="just">
              <a:buNone/>
            </a:pPr>
            <a:endParaRPr lang="en-US" sz="2600" dirty="0"/>
          </a:p>
          <a:p>
            <a:pPr algn="just"/>
            <a:r>
              <a:rPr lang="en-US" sz="2600" b="1" dirty="0"/>
              <a:t>PORT P3 (Pins 10 to 17)</a:t>
            </a:r>
            <a:r>
              <a:rPr lang="en-US" sz="2600" dirty="0"/>
              <a:t>: </a:t>
            </a:r>
            <a:r>
              <a:rPr lang="en-US" sz="2600" dirty="0" smtClean="0"/>
              <a:t>Port </a:t>
            </a:r>
            <a:r>
              <a:rPr lang="en-US" sz="2600" dirty="0"/>
              <a:t>P3 acts as a normal </a:t>
            </a:r>
            <a:r>
              <a:rPr lang="en-US" sz="2600" dirty="0" smtClean="0"/>
              <a:t>I/O </a:t>
            </a:r>
            <a:r>
              <a:rPr lang="en-US" sz="2600" dirty="0"/>
              <a:t>port, but Port P3 has additional functions such as, serial transmit and receive pins, 2 external interrupt pins, 2 external counter inputs, read and write pins for memory access.</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5697559"/>
          </a:xfrm>
        </p:spPr>
        <p:txBody>
          <a:bodyPr>
            <a:normAutofit/>
          </a:bodyPr>
          <a:lstStyle/>
          <a:p>
            <a:pPr algn="just"/>
            <a:r>
              <a:rPr lang="en-US" sz="2600" b="1" dirty="0" smtClean="0"/>
              <a:t>PORT P2 (Pins 21 to 28): </a:t>
            </a:r>
            <a:r>
              <a:rPr lang="en-US" sz="2600" dirty="0" smtClean="0"/>
              <a:t>PORT P2 can also be used as a general purpose 8 bit port when no external memory is present, but if external memory access is required then PORT P2 will act as an address bus in conjunction with PORT P0 to access external memory. PORT P2 acts as A8-A15.</a:t>
            </a:r>
          </a:p>
          <a:p>
            <a:pPr algn="just">
              <a:buNone/>
            </a:pPr>
            <a:endParaRPr lang="en-US" sz="2600" dirty="0" smtClean="0"/>
          </a:p>
          <a:p>
            <a:pPr algn="just"/>
            <a:r>
              <a:rPr lang="en-US" sz="2600" b="1" dirty="0" smtClean="0"/>
              <a:t>PORT P0 (Pins 32 to 39):</a:t>
            </a:r>
            <a:r>
              <a:rPr lang="en-US" sz="2600" dirty="0" smtClean="0"/>
              <a:t> PORT P0 can be used as a general purpose 8 bit port when no external memory is present, but if external memory access is required then PORT P0 acts as a multiplexed address and data bus that can be used to access external memory in conjunction with PORT P2. P0 acts as AD0-AD7.</a:t>
            </a:r>
          </a:p>
          <a:p>
            <a:pPr algn="just">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57158" y="357166"/>
            <a:ext cx="8229600" cy="762000"/>
          </a:xfrm>
          <a:noFill/>
          <a:ln/>
        </p:spPr>
        <p:txBody>
          <a:bodyPr/>
          <a:lstStyle/>
          <a:p>
            <a:r>
              <a:rPr lang="en-US" altLang="zh-TW" sz="3600" dirty="0">
                <a:latin typeface="+mn-lt"/>
                <a:ea typeface="PMingLiU" pitchFamily="18" charset="-120"/>
              </a:rPr>
              <a:t>Timers/Counters Programming</a:t>
            </a:r>
          </a:p>
        </p:txBody>
      </p:sp>
      <p:sp>
        <p:nvSpPr>
          <p:cNvPr id="77827" name="Rectangle 3"/>
          <p:cNvSpPr>
            <a:spLocks noGrp="1" noChangeArrowheads="1"/>
          </p:cNvSpPr>
          <p:nvPr>
            <p:ph idx="1"/>
          </p:nvPr>
        </p:nvSpPr>
        <p:spPr>
          <a:xfrm>
            <a:off x="457200" y="1643050"/>
            <a:ext cx="8686800" cy="4986350"/>
          </a:xfrm>
          <a:noFill/>
        </p:spPr>
        <p:txBody>
          <a:bodyPr>
            <a:normAutofit/>
          </a:bodyPr>
          <a:lstStyle/>
          <a:p>
            <a:pPr algn="just"/>
            <a:r>
              <a:rPr lang="en-US" sz="2800" dirty="0" smtClean="0"/>
              <a:t>Many microcontroller applications require counting of external events  such as generation of precise internal time delays b/w computer actions.</a:t>
            </a:r>
          </a:p>
          <a:p>
            <a:pPr algn="just"/>
            <a:endParaRPr lang="en-US" sz="2800" dirty="0" smtClean="0"/>
          </a:p>
          <a:p>
            <a:pPr algn="just"/>
            <a:r>
              <a:rPr lang="en-US" sz="2800" dirty="0" smtClean="0"/>
              <a:t>To relieve the processor of this burden two 16 bit up counters named T0 and T1 are provided for the general use of the programmer.</a:t>
            </a:r>
          </a:p>
          <a:p>
            <a:pPr marL="1295400" lvl="2" indent="-381000">
              <a:lnSpc>
                <a:spcPct val="90000"/>
              </a:lnSpc>
              <a:buClr>
                <a:srgbClr val="FF0000"/>
              </a:buClr>
              <a:buNone/>
            </a:pPr>
            <a:endParaRPr lang="en-US" altLang="zh-TW" sz="2200" dirty="0">
              <a:ea typeface="PMingLiU" pitchFamily="18" charset="-120"/>
            </a:endParaRPr>
          </a:p>
          <a:p>
            <a:pPr marL="533400" indent="-533400">
              <a:lnSpc>
                <a:spcPct val="90000"/>
              </a:lnSpc>
              <a:buClr>
                <a:srgbClr val="FF0000"/>
              </a:buClr>
              <a:buFontTx/>
              <a:buNone/>
            </a:pPr>
            <a:r>
              <a:rPr lang="en-US" altLang="zh-TW" sz="2200" dirty="0">
                <a:ea typeface="PMingLiU" pitchFamily="18" charset="-120"/>
              </a:rPr>
              <a:t> </a:t>
            </a:r>
            <a:endParaRPr lang="en-US" altLang="zh-TW" sz="2400" dirty="0">
              <a:ea typeface="PMingLiU"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fade">
                                      <p:cBhvr>
                                        <p:cTn id="7" dur="2000"/>
                                        <p:tgtEl>
                                          <p:spTgt spid="778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827">
                                            <p:txEl>
                                              <p:pRg st="4" end="4"/>
                                            </p:txEl>
                                          </p:spTgt>
                                        </p:tgtEl>
                                        <p:attrNameLst>
                                          <p:attrName>style.visibility</p:attrName>
                                        </p:attrNameLst>
                                      </p:cBhvr>
                                      <p:to>
                                        <p:strVal val="visible"/>
                                      </p:to>
                                    </p:set>
                                    <p:animEffect transition="in" filter="fade">
                                      <p:cBhvr>
                                        <p:cTn id="12" dur="2000"/>
                                        <p:tgtEl>
                                          <p:spTgt spid="77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nimBg="1"/>
      <p:bldP spid="7782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572560" cy="2786082"/>
          </a:xfrm>
        </p:spPr>
        <p:txBody>
          <a:bodyPr>
            <a:noAutofit/>
          </a:bodyPr>
          <a:lstStyle/>
          <a:p>
            <a:pPr algn="just">
              <a:buNone/>
            </a:pPr>
            <a:endParaRPr lang="en-US" sz="2800" dirty="0" smtClean="0"/>
          </a:p>
          <a:p>
            <a:pPr marL="533400" indent="-533400">
              <a:lnSpc>
                <a:spcPct val="90000"/>
              </a:lnSpc>
              <a:buClr>
                <a:srgbClr val="FF0000"/>
              </a:buClr>
              <a:buFontTx/>
              <a:buNone/>
            </a:pPr>
            <a:r>
              <a:rPr lang="en-US" altLang="zh-TW" sz="2800" dirty="0" smtClean="0">
                <a:ea typeface="PMingLiU" pitchFamily="18" charset="-120"/>
              </a:rPr>
              <a:t>They can be used as :-</a:t>
            </a:r>
          </a:p>
          <a:p>
            <a:pPr marL="533400" indent="-533400">
              <a:lnSpc>
                <a:spcPct val="90000"/>
              </a:lnSpc>
              <a:buClr>
                <a:srgbClr val="FF0000"/>
              </a:buClr>
              <a:buFontTx/>
              <a:buNone/>
            </a:pPr>
            <a:endParaRPr lang="en-US" altLang="zh-TW" sz="2800" dirty="0" smtClean="0">
              <a:ea typeface="PMingLiU" pitchFamily="18" charset="-120"/>
            </a:endParaRPr>
          </a:p>
          <a:p>
            <a:pPr marL="533400" indent="-533400">
              <a:lnSpc>
                <a:spcPct val="90000"/>
              </a:lnSpc>
              <a:buClr>
                <a:srgbClr val="FF0000"/>
              </a:buClr>
              <a:buAutoNum type="arabicPeriod"/>
            </a:pPr>
            <a:r>
              <a:rPr lang="en-US" altLang="zh-TW" sz="2800" dirty="0" smtClean="0">
                <a:ea typeface="PMingLiU" pitchFamily="18" charset="-120"/>
              </a:rPr>
              <a:t>The</a:t>
            </a:r>
            <a:r>
              <a:rPr lang="en-US" altLang="zh-TW" sz="2800" b="1" dirty="0" smtClean="0">
                <a:ea typeface="PMingLiU" pitchFamily="18" charset="-120"/>
              </a:rPr>
              <a:t> timer</a:t>
            </a:r>
            <a:r>
              <a:rPr lang="en-US" altLang="zh-TW" sz="2800" dirty="0" smtClean="0">
                <a:ea typeface="PMingLiU" pitchFamily="18" charset="-120"/>
              </a:rPr>
              <a:t> to generate time delay.</a:t>
            </a:r>
          </a:p>
          <a:p>
            <a:pPr marL="533400" indent="-533400">
              <a:lnSpc>
                <a:spcPct val="90000"/>
              </a:lnSpc>
              <a:buClr>
                <a:srgbClr val="FF0000"/>
              </a:buClr>
              <a:buNone/>
            </a:pPr>
            <a:endParaRPr lang="en-US" altLang="zh-TW" sz="2800" dirty="0" smtClean="0">
              <a:ea typeface="PMingLiU" pitchFamily="18" charset="-120"/>
            </a:endParaRPr>
          </a:p>
          <a:p>
            <a:pPr marL="914400" lvl="1" indent="-457200">
              <a:lnSpc>
                <a:spcPct val="90000"/>
              </a:lnSpc>
              <a:buClr>
                <a:srgbClr val="FF0000"/>
              </a:buClr>
            </a:pPr>
            <a:r>
              <a:rPr lang="en-US" altLang="zh-TW" dirty="0" smtClean="0">
                <a:ea typeface="PMingLiU" pitchFamily="18" charset="-120"/>
              </a:rPr>
              <a:t>The counters T0 and T1 maybe programmed to count internal clock pulse to work as timer.</a:t>
            </a:r>
          </a:p>
          <a:p>
            <a:pPr marL="914400" lvl="1" indent="-457200">
              <a:lnSpc>
                <a:spcPct val="90000"/>
              </a:lnSpc>
              <a:buClr>
                <a:srgbClr val="FF0000"/>
              </a:buClr>
              <a:buNone/>
            </a:pPr>
            <a:endParaRPr lang="en-US" altLang="zh-TW" dirty="0" smtClean="0">
              <a:ea typeface="PMingLiU" pitchFamily="18" charset="-120"/>
            </a:endParaRPr>
          </a:p>
          <a:p>
            <a:pPr marL="533400" indent="-533400">
              <a:lnSpc>
                <a:spcPct val="90000"/>
              </a:lnSpc>
              <a:buClr>
                <a:srgbClr val="FF0000"/>
              </a:buClr>
              <a:buAutoNum type="arabicPeriod" startAt="2"/>
            </a:pPr>
            <a:r>
              <a:rPr lang="en-US" altLang="zh-TW" sz="2800" dirty="0" smtClean="0">
                <a:ea typeface="PMingLiU" pitchFamily="18" charset="-120"/>
              </a:rPr>
              <a:t>An event </a:t>
            </a:r>
            <a:r>
              <a:rPr lang="en-US" altLang="zh-TW" sz="2800" b="1" dirty="0" smtClean="0">
                <a:ea typeface="PMingLiU" pitchFamily="18" charset="-120"/>
              </a:rPr>
              <a:t>counter</a:t>
            </a:r>
            <a:r>
              <a:rPr lang="en-US" altLang="zh-TW" sz="2800" dirty="0" smtClean="0">
                <a:ea typeface="PMingLiU" pitchFamily="18" charset="-120"/>
              </a:rPr>
              <a:t>.</a:t>
            </a:r>
          </a:p>
          <a:p>
            <a:pPr marL="533400" indent="-533400">
              <a:lnSpc>
                <a:spcPct val="90000"/>
              </a:lnSpc>
              <a:buClr>
                <a:srgbClr val="FF0000"/>
              </a:buClr>
              <a:buNone/>
            </a:pPr>
            <a:endParaRPr lang="en-US" altLang="zh-TW" sz="2800" dirty="0" smtClean="0">
              <a:ea typeface="PMingLiU" pitchFamily="18" charset="-120"/>
            </a:endParaRPr>
          </a:p>
          <a:p>
            <a:pPr marL="914400" lvl="1" indent="-457200">
              <a:lnSpc>
                <a:spcPct val="90000"/>
              </a:lnSpc>
              <a:buClr>
                <a:srgbClr val="FF0000"/>
              </a:buClr>
            </a:pPr>
            <a:r>
              <a:rPr lang="en-US" altLang="zh-TW" dirty="0" smtClean="0">
                <a:ea typeface="PMingLiU" pitchFamily="18" charset="-120"/>
              </a:rPr>
              <a:t>To count  external clock pulses to work as counter.</a:t>
            </a:r>
          </a:p>
          <a:p>
            <a:pPr marL="914400" lvl="1" indent="-457200" algn="just">
              <a:lnSpc>
                <a:spcPct val="90000"/>
              </a:lnSpc>
              <a:buClr>
                <a:srgbClr val="FF0000"/>
              </a:buClr>
            </a:pPr>
            <a:r>
              <a:rPr lang="en-US" altLang="zh-TW" dirty="0" smtClean="0">
                <a:ea typeface="PMingLiU" pitchFamily="18" charset="-120"/>
              </a:rPr>
              <a:t>These clock pulses could represent the number of wheel rotations, or any other event that can be converted to pulses.</a:t>
            </a:r>
            <a:endParaRPr lang="en-US" altLang="zh-TW" dirty="0">
              <a:ea typeface="PMingLiU" pitchFamily="18" charset="-12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600" dirty="0">
                <a:latin typeface="+mn-lt"/>
              </a:rPr>
              <a:t>Registers</a:t>
            </a:r>
          </a:p>
        </p:txBody>
      </p:sp>
      <p:sp>
        <p:nvSpPr>
          <p:cNvPr id="43011" name="Rectangle 3"/>
          <p:cNvSpPr>
            <a:spLocks noGrp="1" noChangeArrowheads="1"/>
          </p:cNvSpPr>
          <p:nvPr>
            <p:ph idx="1"/>
          </p:nvPr>
        </p:nvSpPr>
        <p:spPr>
          <a:xfrm>
            <a:off x="285720" y="2071678"/>
            <a:ext cx="8858280" cy="4614858"/>
          </a:xfrm>
        </p:spPr>
        <p:txBody>
          <a:bodyPr>
            <a:normAutofit/>
          </a:bodyPr>
          <a:lstStyle/>
          <a:p>
            <a:r>
              <a:rPr lang="en-US" sz="2800" dirty="0" smtClean="0"/>
              <a:t>The counters are divided into two 8-bit registers , TL for Timer Low and TH for Timer High :-</a:t>
            </a:r>
          </a:p>
          <a:p>
            <a:pPr>
              <a:buNone/>
            </a:pPr>
            <a:endParaRPr lang="en-US" sz="2800" dirty="0" smtClean="0"/>
          </a:p>
          <a:p>
            <a:pPr>
              <a:lnSpc>
                <a:spcPct val="200000"/>
              </a:lnSpc>
              <a:buFont typeface="Wingdings" pitchFamily="2" charset="2"/>
              <a:buChar char="v"/>
            </a:pPr>
            <a:r>
              <a:rPr lang="en-US" sz="2800" dirty="0" smtClean="0"/>
              <a:t>TH0</a:t>
            </a:r>
            <a:r>
              <a:rPr lang="en-US" sz="2800" dirty="0"/>
              <a:t>, TL0 : timer/counter register of timer 0</a:t>
            </a:r>
          </a:p>
          <a:p>
            <a:pPr>
              <a:lnSpc>
                <a:spcPct val="200000"/>
              </a:lnSpc>
              <a:buFont typeface="Wingdings" pitchFamily="2" charset="2"/>
              <a:buChar char="v"/>
            </a:pPr>
            <a:r>
              <a:rPr lang="en-US" sz="2800" dirty="0"/>
              <a:t>TH1, TL1 : timer/counter register of timer </a:t>
            </a:r>
            <a:r>
              <a:rPr lang="en-US" sz="2800" dirty="0" smtClean="0"/>
              <a:t>1</a:t>
            </a:r>
          </a:p>
          <a:p>
            <a:pPr>
              <a:lnSpc>
                <a:spcPct val="200000"/>
              </a:lnSpc>
              <a:buNone/>
            </a:pPr>
            <a:endParaRPr lang="en-US" sz="2400" dirty="0" smtClean="0"/>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197493"/>
          </a:xfrm>
        </p:spPr>
        <p:txBody>
          <a:bodyPr>
            <a:normAutofit/>
          </a:bodyPr>
          <a:lstStyle/>
          <a:p>
            <a:pPr marL="0" algn="just">
              <a:spcBef>
                <a:spcPts val="0"/>
              </a:spcBef>
            </a:pPr>
            <a:r>
              <a:rPr lang="en-US" sz="2800" dirty="0" smtClean="0"/>
              <a:t>Two Special function Registers TMOD and TCON are used to control the counter action of these counters by changing their bit status using certain instructions.</a:t>
            </a:r>
          </a:p>
          <a:p>
            <a:pPr marL="0" algn="just">
              <a:spcBef>
                <a:spcPts val="0"/>
              </a:spcBef>
            </a:pPr>
            <a:endParaRPr lang="en-US" sz="2800" dirty="0" smtClean="0"/>
          </a:p>
          <a:p>
            <a:pPr marL="0" algn="just">
              <a:spcBef>
                <a:spcPts val="0"/>
              </a:spcBef>
              <a:buNone/>
            </a:pPr>
            <a:endParaRPr lang="en-US" sz="2800" dirty="0" smtClean="0"/>
          </a:p>
          <a:p>
            <a:pPr marL="0">
              <a:spcBef>
                <a:spcPts val="0"/>
              </a:spcBef>
              <a:buFont typeface="Wingdings" pitchFamily="2" charset="2"/>
              <a:buChar char="v"/>
            </a:pPr>
            <a:r>
              <a:rPr lang="en-US" sz="2800" dirty="0" smtClean="0"/>
              <a:t>TMOD : Mode Select register</a:t>
            </a:r>
          </a:p>
          <a:p>
            <a:pPr marL="0">
              <a:spcBef>
                <a:spcPts val="0"/>
              </a:spcBef>
              <a:buNone/>
            </a:pPr>
            <a:endParaRPr lang="en-US" sz="2800" dirty="0" smtClean="0"/>
          </a:p>
          <a:p>
            <a:pPr marL="0">
              <a:spcBef>
                <a:spcPts val="0"/>
              </a:spcBef>
              <a:buFont typeface="Wingdings" pitchFamily="2" charset="2"/>
              <a:buChar char="v"/>
            </a:pPr>
            <a:r>
              <a:rPr lang="en-US" sz="2800" dirty="0" smtClean="0"/>
              <a:t>TCON : Control Register</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0" y="274638"/>
            <a:ext cx="8153400" cy="792162"/>
          </a:xfrm>
        </p:spPr>
        <p:txBody>
          <a:bodyPr/>
          <a:lstStyle/>
          <a:p>
            <a:r>
              <a:rPr lang="en-US" sz="3600" dirty="0">
                <a:latin typeface="+mn-lt"/>
              </a:rPr>
              <a:t>Timer0 and Timer1 Registers</a:t>
            </a:r>
          </a:p>
        </p:txBody>
      </p:sp>
      <p:sp>
        <p:nvSpPr>
          <p:cNvPr id="8195" name="Text Box 3"/>
          <p:cNvSpPr txBox="1">
            <a:spLocks noChangeArrowheads="1"/>
          </p:cNvSpPr>
          <p:nvPr/>
        </p:nvSpPr>
        <p:spPr bwMode="auto">
          <a:xfrm>
            <a:off x="571472" y="1295400"/>
            <a:ext cx="8358246" cy="3600986"/>
          </a:xfrm>
          <a:prstGeom prst="rect">
            <a:avLst/>
          </a:prstGeom>
          <a:noFill/>
          <a:ln w="9525" algn="ctr">
            <a:noFill/>
            <a:miter lim="800000"/>
            <a:headEnd/>
            <a:tailEnd/>
          </a:ln>
          <a:effectLst/>
        </p:spPr>
        <p:txBody>
          <a:bodyPr wrap="square">
            <a:spAutoFit/>
          </a:bodyPr>
          <a:lstStyle/>
          <a:p>
            <a:pPr eaLnBrk="0" hangingPunct="0">
              <a:spcBef>
                <a:spcPct val="50000"/>
              </a:spcBef>
              <a:buClr>
                <a:srgbClr val="FF3300"/>
              </a:buClr>
              <a:buFontTx/>
              <a:buChar char="•"/>
            </a:pPr>
            <a:r>
              <a:rPr lang="en-US" sz="2000" dirty="0" smtClean="0"/>
              <a:t>   </a:t>
            </a:r>
            <a:r>
              <a:rPr lang="en-US" sz="2400" dirty="0" smtClean="0"/>
              <a:t>Accessed </a:t>
            </a:r>
            <a:r>
              <a:rPr lang="en-US" sz="2400" dirty="0"/>
              <a:t>as lower byte and higher byte</a:t>
            </a:r>
          </a:p>
          <a:p>
            <a:pPr lvl="1" eaLnBrk="0" hangingPunct="0">
              <a:spcBef>
                <a:spcPct val="50000"/>
              </a:spcBef>
              <a:buClr>
                <a:srgbClr val="FF3300"/>
              </a:buClr>
              <a:buFont typeface="Wingdings" pitchFamily="2" charset="2"/>
              <a:buChar char="Ø"/>
            </a:pPr>
            <a:r>
              <a:rPr lang="en-US" sz="2400" dirty="0" smtClean="0"/>
              <a:t>   The </a:t>
            </a:r>
            <a:r>
              <a:rPr lang="en-US" sz="2400" dirty="0"/>
              <a:t>lower byte register is TL0 / TL1</a:t>
            </a:r>
          </a:p>
          <a:p>
            <a:pPr lvl="1" eaLnBrk="0" hangingPunct="0">
              <a:spcBef>
                <a:spcPct val="50000"/>
              </a:spcBef>
              <a:buClr>
                <a:srgbClr val="FF3300"/>
              </a:buClr>
              <a:buFont typeface="Wingdings" pitchFamily="2" charset="2"/>
              <a:buChar char="Ø"/>
            </a:pPr>
            <a:r>
              <a:rPr lang="en-US" sz="2400" dirty="0" smtClean="0"/>
              <a:t>    The </a:t>
            </a:r>
            <a:r>
              <a:rPr lang="en-US" sz="2400" dirty="0"/>
              <a:t>higher byte register is TH0 / TH1</a:t>
            </a:r>
          </a:p>
          <a:p>
            <a:pPr lvl="1" eaLnBrk="0" hangingPunct="0">
              <a:spcBef>
                <a:spcPct val="50000"/>
              </a:spcBef>
              <a:buClr>
                <a:srgbClr val="FF3300"/>
              </a:buClr>
              <a:buFont typeface="Wingdings" pitchFamily="2" charset="2"/>
              <a:buChar char="Ø"/>
            </a:pPr>
            <a:r>
              <a:rPr lang="en-US" sz="2400" dirty="0" smtClean="0"/>
              <a:t>    Accessed </a:t>
            </a:r>
            <a:r>
              <a:rPr lang="en-US" sz="2400" dirty="0"/>
              <a:t>like any other register</a:t>
            </a:r>
          </a:p>
          <a:p>
            <a:pPr lvl="2" eaLnBrk="0" hangingPunct="0">
              <a:spcBef>
                <a:spcPct val="50000"/>
              </a:spcBef>
              <a:buClr>
                <a:srgbClr val="FF3300"/>
              </a:buClr>
              <a:buFontTx/>
              <a:buChar char="•"/>
            </a:pPr>
            <a:r>
              <a:rPr lang="en-US" sz="2400" dirty="0"/>
              <a:t> </a:t>
            </a:r>
            <a:r>
              <a:rPr lang="en-US" sz="2400" dirty="0" smtClean="0"/>
              <a:t>MOV </a:t>
            </a:r>
            <a:r>
              <a:rPr lang="en-US" sz="2400" dirty="0"/>
              <a:t>TL0, #</a:t>
            </a:r>
            <a:r>
              <a:rPr lang="en-US" sz="2400" dirty="0" smtClean="0"/>
              <a:t>4Fh :- this command moves the value 4Fh into the TL0 SFR.</a:t>
            </a:r>
            <a:endParaRPr lang="en-US" sz="2400" dirty="0"/>
          </a:p>
          <a:p>
            <a:pPr lvl="2" eaLnBrk="0" hangingPunct="0">
              <a:spcBef>
                <a:spcPct val="50000"/>
              </a:spcBef>
              <a:buClr>
                <a:srgbClr val="FF3300"/>
              </a:buClr>
            </a:pPr>
            <a:endParaRPr lang="en-US" sz="2400" dirty="0"/>
          </a:p>
        </p:txBody>
      </p:sp>
      <p:pic>
        <p:nvPicPr>
          <p:cNvPr id="8196" name="Picture 4"/>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500034" y="4500570"/>
            <a:ext cx="8358246" cy="2031993"/>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768865"/>
          </a:xfrm>
        </p:spPr>
        <p:txBody>
          <a:bodyPr>
            <a:normAutofit/>
          </a:bodyPr>
          <a:lstStyle/>
          <a:p>
            <a:r>
              <a:rPr lang="en-US" sz="2800" dirty="0" smtClean="0"/>
              <a:t>16-bit address bus</a:t>
            </a:r>
          </a:p>
          <a:p>
            <a:pPr>
              <a:buNone/>
            </a:pPr>
            <a:endParaRPr lang="en-US" sz="2800" dirty="0" smtClean="0"/>
          </a:p>
          <a:p>
            <a:r>
              <a:rPr lang="en-US" sz="2800" dirty="0" smtClean="0"/>
              <a:t>Two 16 bit timers (T0 and T1).</a:t>
            </a:r>
          </a:p>
          <a:p>
            <a:pPr>
              <a:buNone/>
            </a:pPr>
            <a:endParaRPr lang="en-US" sz="2800" dirty="0" smtClean="0"/>
          </a:p>
          <a:p>
            <a:r>
              <a:rPr lang="en-US" sz="2800" dirty="0" smtClean="0"/>
              <a:t>Four 8-bit ports(P0-P3) i.e. 32 I/O pins.</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duotone>
              <a:schemeClr val="accent1">
                <a:shade val="45000"/>
                <a:satMod val="135000"/>
              </a:schemeClr>
              <a:prstClr val="white"/>
            </a:duotone>
          </a:blip>
          <a:srcRect/>
          <a:stretch>
            <a:fillRect/>
          </a:stretch>
        </p:blipFill>
        <p:spPr bwMode="auto">
          <a:xfrm>
            <a:off x="762000" y="1371600"/>
            <a:ext cx="7543800" cy="4751388"/>
          </a:xfrm>
          <a:prstGeom prst="rect">
            <a:avLst/>
          </a:prstGeom>
          <a:noFill/>
          <a:ln w="9525">
            <a:noFill/>
            <a:miter lim="800000"/>
            <a:headEnd/>
            <a:tailEnd/>
          </a:ln>
        </p:spPr>
      </p:pic>
      <p:sp>
        <p:nvSpPr>
          <p:cNvPr id="3" name="Title 1"/>
          <p:cNvSpPr txBox="1">
            <a:spLocks/>
          </p:cNvSpPr>
          <p:nvPr/>
        </p:nvSpPr>
        <p:spPr bwMode="auto">
          <a:xfrm>
            <a:off x="457200" y="274638"/>
            <a:ext cx="8153400" cy="792162"/>
          </a:xfrm>
          <a:prstGeom prst="rect">
            <a:avLst/>
          </a:prstGeom>
          <a:noFill/>
          <a:ln w="9525">
            <a:noFill/>
            <a:miter lim="800000"/>
            <a:headEnd/>
            <a:tailEnd/>
          </a:ln>
          <a:effectLst/>
        </p:spPr>
        <p:txBody>
          <a:bodyPr anchor="ctr"/>
          <a:lstStyle/>
          <a:p>
            <a:pPr algn="ctr">
              <a:buClr>
                <a:srgbClr val="C00000"/>
              </a:buClr>
              <a:buFont typeface="Wingdings" pitchFamily="2" charset="2"/>
              <a:buNone/>
            </a:pPr>
            <a:r>
              <a:rPr lang="en-US" sz="3600" dirty="0">
                <a:solidFill>
                  <a:schemeClr val="accent2"/>
                </a:solidFill>
              </a:rPr>
              <a:t>  </a:t>
            </a:r>
            <a:r>
              <a:rPr lang="en-US" sz="3600" dirty="0" smtClean="0"/>
              <a:t>TIMER CONTROL (TCON) register</a:t>
            </a:r>
            <a:endParaRPr lang="en-US" sz="36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714356"/>
            <a:ext cx="8229600" cy="4525963"/>
          </a:xfrm>
        </p:spPr>
        <p:txBody>
          <a:bodyPr>
            <a:normAutofit/>
          </a:bodyPr>
          <a:lstStyle/>
          <a:p>
            <a:pPr algn="just"/>
            <a:r>
              <a:rPr lang="en-US" sz="2800" dirty="0" smtClean="0"/>
              <a:t>TCON register is also one of the registers whose bits are directly in control of timer operation.</a:t>
            </a:r>
          </a:p>
          <a:p>
            <a:pPr algn="just">
              <a:buNone/>
            </a:pPr>
            <a:endParaRPr lang="en-US" sz="2800" dirty="0" smtClean="0"/>
          </a:p>
          <a:p>
            <a:pPr algn="just"/>
            <a:r>
              <a:rPr lang="en-US" sz="2800" dirty="0" smtClean="0"/>
              <a:t>Only 4 bits of this register are used for this purpose, while rest of them is used for interrupt control. Bit addressable as TCON.0 to TCON.7.</a:t>
            </a:r>
            <a:endParaRPr lang="en-US" sz="2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4638"/>
            <a:ext cx="8229600" cy="796908"/>
          </a:xfrm>
        </p:spPr>
        <p:txBody>
          <a:bodyPr/>
          <a:lstStyle/>
          <a:p>
            <a:r>
              <a:rPr lang="en-US" sz="3600" dirty="0">
                <a:latin typeface="+mn-lt"/>
              </a:rPr>
              <a:t>Timer control and Flag bits </a:t>
            </a:r>
          </a:p>
        </p:txBody>
      </p:sp>
      <p:sp>
        <p:nvSpPr>
          <p:cNvPr id="51203" name="Rectangle 3"/>
          <p:cNvSpPr>
            <a:spLocks noGrp="1" noChangeArrowheads="1"/>
          </p:cNvSpPr>
          <p:nvPr>
            <p:ph idx="1"/>
          </p:nvPr>
        </p:nvSpPr>
        <p:spPr>
          <a:xfrm>
            <a:off x="0" y="1447800"/>
            <a:ext cx="9144000" cy="5410200"/>
          </a:xfrm>
        </p:spPr>
        <p:txBody>
          <a:bodyPr>
            <a:normAutofit/>
          </a:bodyPr>
          <a:lstStyle/>
          <a:p>
            <a:pPr>
              <a:lnSpc>
                <a:spcPct val="90000"/>
              </a:lnSpc>
              <a:buClr>
                <a:srgbClr val="FF0000"/>
              </a:buClr>
            </a:pPr>
            <a:r>
              <a:rPr lang="en-US" altLang="zh-TW" sz="2400" b="1" dirty="0">
                <a:ea typeface="PMingLiU" pitchFamily="18" charset="-120"/>
              </a:rPr>
              <a:t>TR</a:t>
            </a:r>
            <a:r>
              <a:rPr lang="en-US" altLang="zh-TW" sz="2400" dirty="0">
                <a:ea typeface="PMingLiU" pitchFamily="18" charset="-120"/>
              </a:rPr>
              <a:t> (Timer run control bit</a:t>
            </a:r>
            <a:r>
              <a:rPr lang="en-US" altLang="zh-TW" sz="2400" dirty="0" smtClean="0">
                <a:ea typeface="PMingLiU" pitchFamily="18" charset="-120"/>
              </a:rPr>
              <a:t>)</a:t>
            </a:r>
          </a:p>
          <a:p>
            <a:pPr>
              <a:lnSpc>
                <a:spcPct val="90000"/>
              </a:lnSpc>
              <a:buClr>
                <a:srgbClr val="FF0000"/>
              </a:buClr>
            </a:pPr>
            <a:endParaRPr lang="en-US" altLang="zh-TW" sz="2400" dirty="0">
              <a:ea typeface="PMingLiU" pitchFamily="18" charset="-120"/>
            </a:endParaRPr>
          </a:p>
          <a:p>
            <a:pPr lvl="1">
              <a:lnSpc>
                <a:spcPct val="120000"/>
              </a:lnSpc>
              <a:buClr>
                <a:srgbClr val="FF0000"/>
              </a:buClr>
            </a:pPr>
            <a:r>
              <a:rPr lang="en-US" altLang="zh-TW" sz="2400" dirty="0">
                <a:ea typeface="PMingLiU" pitchFamily="18" charset="-120"/>
                <a:cs typeface="Arial" charset="0"/>
              </a:rPr>
              <a:t>TR0 for Timer/counter 0; TR1 for Timer/counter 1.</a:t>
            </a:r>
          </a:p>
          <a:p>
            <a:pPr lvl="1">
              <a:lnSpc>
                <a:spcPct val="120000"/>
              </a:lnSpc>
              <a:buClr>
                <a:srgbClr val="FF0000"/>
              </a:buClr>
            </a:pPr>
            <a:r>
              <a:rPr lang="en-US" altLang="zh-TW" sz="2400" dirty="0">
                <a:ea typeface="PMingLiU" pitchFamily="18" charset="-120"/>
                <a:cs typeface="Arial" charset="0"/>
              </a:rPr>
              <a:t>TR is set by programmer to turn timer/counter on/off.</a:t>
            </a:r>
          </a:p>
          <a:p>
            <a:pPr lvl="2">
              <a:lnSpc>
                <a:spcPct val="90000"/>
              </a:lnSpc>
              <a:buNone/>
            </a:pPr>
            <a:endParaRPr lang="en-US" altLang="zh-TW" dirty="0" smtClean="0">
              <a:ea typeface="PMingLiU" pitchFamily="18" charset="-120"/>
              <a:cs typeface="Arial" charset="0"/>
            </a:endParaRPr>
          </a:p>
          <a:p>
            <a:pPr lvl="2">
              <a:lnSpc>
                <a:spcPct val="90000"/>
              </a:lnSpc>
              <a:buNone/>
            </a:pPr>
            <a:endParaRPr lang="en-US" altLang="zh-TW" dirty="0">
              <a:ea typeface="PMingLiU" pitchFamily="18" charset="-120"/>
              <a:cs typeface="Arial" charset="0"/>
            </a:endParaRPr>
          </a:p>
          <a:p>
            <a:pPr>
              <a:lnSpc>
                <a:spcPct val="90000"/>
              </a:lnSpc>
              <a:buClr>
                <a:srgbClr val="FF0000"/>
              </a:buClr>
            </a:pPr>
            <a:r>
              <a:rPr lang="en-US" altLang="zh-TW" sz="2400" b="1" dirty="0">
                <a:ea typeface="PMingLiU" pitchFamily="18" charset="-120"/>
              </a:rPr>
              <a:t>TF</a:t>
            </a:r>
            <a:r>
              <a:rPr lang="en-US" altLang="zh-TW" sz="2400" dirty="0">
                <a:solidFill>
                  <a:schemeClr val="hlink"/>
                </a:solidFill>
                <a:ea typeface="PMingLiU" pitchFamily="18" charset="-120"/>
              </a:rPr>
              <a:t> </a:t>
            </a:r>
            <a:r>
              <a:rPr lang="en-US" altLang="zh-TW" sz="2400" dirty="0" smtClean="0">
                <a:ea typeface="PMingLiU" pitchFamily="18" charset="-120"/>
              </a:rPr>
              <a:t>(Timer </a:t>
            </a:r>
            <a:r>
              <a:rPr lang="en-US" altLang="zh-TW" sz="2400" dirty="0">
                <a:ea typeface="PMingLiU" pitchFamily="18" charset="-120"/>
              </a:rPr>
              <a:t>flag bit) </a:t>
            </a:r>
            <a:endParaRPr lang="en-US" altLang="zh-TW" sz="2400" dirty="0" smtClean="0">
              <a:ea typeface="PMingLiU" pitchFamily="18" charset="-120"/>
            </a:endParaRPr>
          </a:p>
          <a:p>
            <a:pPr>
              <a:lnSpc>
                <a:spcPct val="90000"/>
              </a:lnSpc>
              <a:buClr>
                <a:srgbClr val="FF0000"/>
              </a:buClr>
            </a:pPr>
            <a:endParaRPr lang="en-US" altLang="zh-TW" sz="2400" dirty="0">
              <a:ea typeface="PMingLiU" pitchFamily="18" charset="-120"/>
            </a:endParaRPr>
          </a:p>
          <a:p>
            <a:pPr lvl="1">
              <a:lnSpc>
                <a:spcPct val="120000"/>
              </a:lnSpc>
              <a:buClr>
                <a:srgbClr val="FF0000"/>
              </a:buClr>
            </a:pPr>
            <a:r>
              <a:rPr lang="en-US" altLang="zh-TW" sz="2400" dirty="0">
                <a:ea typeface="PMingLiU" pitchFamily="18" charset="-120"/>
              </a:rPr>
              <a:t>TF0 for timer/counter 0; TF1 for timer/counter 1.</a:t>
            </a:r>
          </a:p>
          <a:p>
            <a:pPr lvl="1">
              <a:lnSpc>
                <a:spcPct val="120000"/>
              </a:lnSpc>
              <a:buClr>
                <a:srgbClr val="FF0000"/>
              </a:buClr>
            </a:pPr>
            <a:r>
              <a:rPr lang="en-US" altLang="zh-TW" sz="2400" dirty="0">
                <a:ea typeface="PMingLiU" pitchFamily="18" charset="-120"/>
              </a:rPr>
              <a:t>TF is like a carry. Originally TF=0. When TH-TL rolls over from </a:t>
            </a:r>
            <a:r>
              <a:rPr lang="en-US" altLang="zh-TW" sz="2400" dirty="0" smtClean="0">
                <a:ea typeface="PMingLiU" pitchFamily="18" charset="-120"/>
              </a:rPr>
              <a:t>FFFFH </a:t>
            </a:r>
            <a:r>
              <a:rPr lang="en-US" altLang="zh-TW" sz="2400" dirty="0">
                <a:ea typeface="PMingLiU" pitchFamily="18" charset="-120"/>
              </a:rPr>
              <a:t>to 0000, the 8051 sets TF to 1. </a:t>
            </a:r>
          </a:p>
          <a:p>
            <a:pPr>
              <a:lnSpc>
                <a:spcPct val="90000"/>
              </a:lnSpc>
            </a:pPr>
            <a:endParaRPr lang="en-US" sz="1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928670"/>
            <a:ext cx="8229600" cy="5697559"/>
          </a:xfrm>
        </p:spPr>
        <p:txBody>
          <a:bodyPr>
            <a:normAutofit/>
          </a:bodyPr>
          <a:lstStyle/>
          <a:p>
            <a:pPr algn="just"/>
            <a:r>
              <a:rPr lang="en-US" sz="2400" dirty="0" smtClean="0"/>
              <a:t>TF1:- Timer1 Overflow flag. Set when timer rolls from all 1s to 0.Cleared when processor executes routine ISR.</a:t>
            </a:r>
          </a:p>
          <a:p>
            <a:pPr algn="just">
              <a:buNone/>
            </a:pPr>
            <a:endParaRPr lang="en-US" sz="2400" dirty="0" smtClean="0"/>
          </a:p>
          <a:p>
            <a:pPr algn="just"/>
            <a:r>
              <a:rPr lang="en-US" sz="2400" dirty="0" smtClean="0"/>
              <a:t>TR1:- Timer1 Run control bit. Set to 1 to enable timer to count; cleared to 0 by program to halt timer.</a:t>
            </a:r>
          </a:p>
          <a:p>
            <a:pPr algn="just">
              <a:buNone/>
            </a:pPr>
            <a:endParaRPr lang="en-US" sz="2400" dirty="0" smtClean="0"/>
          </a:p>
          <a:p>
            <a:pPr algn="just"/>
            <a:r>
              <a:rPr lang="en-US" sz="2400" dirty="0" smtClean="0"/>
              <a:t>TF0:- Timer0 Overflow Flag. Set when timer rolls from all 1s to 0.Cleared when processor executes routine ISR.</a:t>
            </a:r>
          </a:p>
          <a:p>
            <a:pPr algn="just">
              <a:buNone/>
            </a:pPr>
            <a:endParaRPr lang="en-US" sz="2400" dirty="0" smtClean="0"/>
          </a:p>
          <a:p>
            <a:pPr algn="just"/>
            <a:r>
              <a:rPr lang="en-US" sz="2400" dirty="0" smtClean="0"/>
              <a:t>IE1 :- External Interrupt 1 Edge flag . Set to 1 when a high to low edge signal is received on port 3 pin 3.3 (INT1). Not related to timer operations.</a:t>
            </a:r>
          </a:p>
          <a:p>
            <a:pPr algn="just"/>
            <a:endParaRPr lang="en-US" sz="2400" dirty="0" smtClean="0"/>
          </a:p>
          <a:p>
            <a:endParaRPr lang="en-US" dirty="0" smtClean="0"/>
          </a:p>
          <a:p>
            <a:endParaRPr lang="en-US" dirty="0">
              <a:solidFill>
                <a:srgbClr val="FF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lgn="just"/>
            <a:r>
              <a:rPr lang="en-US" sz="2400" dirty="0" smtClean="0"/>
              <a:t>IT0 :- External Interrupt 0 signal type control bit. Set to 1 by program to enable external interrupt 0 to be triggered by a falling edge signal. Set to 0 by program to enable a low level signal on external interrupt 0 to generate an interrupt.</a:t>
            </a:r>
          </a:p>
          <a:p>
            <a:pPr algn="just">
              <a:buNone/>
            </a:pPr>
            <a:endParaRPr lang="en-US" sz="2400" dirty="0" smtClean="0"/>
          </a:p>
          <a:p>
            <a:pPr algn="just"/>
            <a:r>
              <a:rPr lang="en-US" sz="2400" dirty="0" smtClean="0"/>
              <a:t>IE0 :- External Interrupt 0  Edge flag. Set to 1 when a high to low edge signal is received on port 3 pin 3.2 (INT0). Not related to timer operations.</a:t>
            </a:r>
          </a:p>
          <a:p>
            <a:pPr algn="just"/>
            <a:endParaRPr lang="en-US" sz="2400" dirty="0" smtClean="0"/>
          </a:p>
          <a:p>
            <a:pPr algn="just"/>
            <a:r>
              <a:rPr lang="en-US" sz="2400" dirty="0" smtClean="0"/>
              <a:t>IT1 :- External Interrupt 1 signal type control bit. Set to 1 by program to enable external interrupt 1 to be triggered by a falling edge signal. Set to 0 by program to enable a low level signal on external interrupt 1 to generate a interrupt.</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TIMER MODE CONTROL(TMOD) REGISTER</a:t>
            </a:r>
            <a:endParaRPr lang="en-US" sz="3600" dirty="0"/>
          </a:p>
        </p:txBody>
      </p:sp>
      <p:pic>
        <p:nvPicPr>
          <p:cNvPr id="8" name="Content Placeholder 3" descr="timers3.jpg"/>
          <p:cNvPicPr>
            <a:picLocks noChangeAspect="1"/>
          </p:cNvPicPr>
          <p:nvPr/>
        </p:nvPicPr>
        <p:blipFill>
          <a:blip r:embed="rId2"/>
          <a:stretch>
            <a:fillRect/>
          </a:stretch>
        </p:blipFill>
        <p:spPr>
          <a:xfrm>
            <a:off x="285720" y="1714488"/>
            <a:ext cx="8643998" cy="4357718"/>
          </a:xfrm>
          <a:prstGeom prst="rect">
            <a:avLst/>
          </a:prstGeom>
        </p:spPr>
      </p:pic>
      <p:sp>
        <p:nvSpPr>
          <p:cNvPr id="4" name="TextBox 3"/>
          <p:cNvSpPr txBox="1"/>
          <p:nvPr/>
        </p:nvSpPr>
        <p:spPr>
          <a:xfrm>
            <a:off x="642910" y="6143644"/>
            <a:ext cx="4500594" cy="369332"/>
          </a:xfrm>
          <a:prstGeom prst="rect">
            <a:avLst/>
          </a:prstGeom>
          <a:noFill/>
        </p:spPr>
        <p:txBody>
          <a:bodyPr wrap="square" rtlCol="0">
            <a:spAutoFit/>
          </a:bodyPr>
          <a:lstStyle/>
          <a:p>
            <a:r>
              <a:rPr lang="en-US" dirty="0" smtClean="0"/>
              <a:t>TMOD is not bit addressable.</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descr="tmod.png"/>
          <p:cNvPicPr>
            <a:picLocks noGrp="1" noChangeAspect="1"/>
          </p:cNvPicPr>
          <p:nvPr>
            <p:ph idx="1"/>
          </p:nvPr>
        </p:nvPicPr>
        <p:blipFill>
          <a:blip r:embed="rId2"/>
          <a:stretch>
            <a:fillRect/>
          </a:stretch>
        </p:blipFill>
        <p:spPr>
          <a:xfrm>
            <a:off x="428596" y="571480"/>
            <a:ext cx="8429684" cy="5929354"/>
          </a:xfr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pg"/>
          <p:cNvPicPr>
            <a:picLocks noGrp="1" noChangeAspect="1"/>
          </p:cNvPicPr>
          <p:nvPr>
            <p:ph idx="1"/>
          </p:nvPr>
        </p:nvPicPr>
        <p:blipFill>
          <a:blip r:embed="rId2"/>
          <a:stretch>
            <a:fillRect/>
          </a:stretch>
        </p:blipFill>
        <p:spPr>
          <a:xfrm>
            <a:off x="1000100" y="1928802"/>
            <a:ext cx="7643866" cy="3286148"/>
          </a:xfr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DIAGRAM</a:t>
            </a:r>
            <a:endParaRPr lang="en-US" dirty="0"/>
          </a:p>
        </p:txBody>
      </p:sp>
      <p:pic>
        <p:nvPicPr>
          <p:cNvPr id="4" name="Content Placeholder 3" descr="Pinouts8051.jpg"/>
          <p:cNvPicPr>
            <a:picLocks noGrp="1" noChangeAspect="1"/>
          </p:cNvPicPr>
          <p:nvPr>
            <p:ph idx="1"/>
          </p:nvPr>
        </p:nvPicPr>
        <p:blipFill>
          <a:blip r:embed="rId3"/>
          <a:stretch>
            <a:fillRect/>
          </a:stretch>
        </p:blipFill>
        <p:spPr>
          <a:xfrm>
            <a:off x="1571604" y="1285860"/>
            <a:ext cx="5643602" cy="5286412"/>
          </a:xfr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857232"/>
            <a:ext cx="8229600" cy="654032"/>
          </a:xfrm>
        </p:spPr>
        <p:txBody>
          <a:bodyPr>
            <a:normAutofit fontScale="90000"/>
          </a:bodyPr>
          <a:lstStyle/>
          <a:p>
            <a:r>
              <a:rPr lang="en-US" b="1" dirty="0" smtClean="0"/>
              <a:t>BASIC PINS</a:t>
            </a:r>
            <a:endParaRPr lang="en-US" b="1" dirty="0"/>
          </a:p>
        </p:txBody>
      </p:sp>
      <p:sp>
        <p:nvSpPr>
          <p:cNvPr id="3" name="Content Placeholder 2"/>
          <p:cNvSpPr>
            <a:spLocks noGrp="1"/>
          </p:cNvSpPr>
          <p:nvPr>
            <p:ph idx="1"/>
          </p:nvPr>
        </p:nvSpPr>
        <p:spPr>
          <a:xfrm>
            <a:off x="0" y="2357430"/>
            <a:ext cx="9144000" cy="4143404"/>
          </a:xfrm>
        </p:spPr>
        <p:txBody>
          <a:bodyPr>
            <a:noAutofit/>
          </a:bodyPr>
          <a:lstStyle/>
          <a:p>
            <a:pPr algn="just"/>
            <a:r>
              <a:rPr lang="en-US" sz="2600" b="1" dirty="0" smtClean="0"/>
              <a:t>PINS 1 TO 8 (P1.0 to P1.7) :</a:t>
            </a:r>
            <a:r>
              <a:rPr lang="en-US" sz="2600" dirty="0" smtClean="0"/>
              <a:t> This is PORT 1 , it is 8-bit bi-directional I/O port. It is bit/byte addressable. When logic '1' is written into port latch then it works as input mode. It functions as simply I/O port and it does not have any alternative function. </a:t>
            </a:r>
          </a:p>
          <a:p>
            <a:pPr algn="just"/>
            <a:endParaRPr lang="en-US" sz="2600" dirty="0" smtClean="0"/>
          </a:p>
          <a:p>
            <a:pPr algn="just"/>
            <a:r>
              <a:rPr lang="en-US" sz="2600" b="1" dirty="0" smtClean="0"/>
              <a:t>PIN 9 (RST) : </a:t>
            </a:r>
            <a:r>
              <a:rPr lang="en-US" sz="2600" dirty="0"/>
              <a:t>PIN 9 is the reset pin which is used to reset the microcontroller’s internal registers and ports upon starting </a:t>
            </a:r>
            <a:r>
              <a:rPr lang="en-US" sz="2600" dirty="0" smtClean="0"/>
              <a:t>up.</a:t>
            </a:r>
          </a:p>
          <a:p>
            <a:pPr algn="just"/>
            <a:endParaRPr lang="en-US" sz="2800" dirty="0" smtClean="0"/>
          </a:p>
          <a:p>
            <a:pPr algn="just"/>
            <a:endParaRPr lang="en-US" sz="2800" dirty="0" smtClean="0"/>
          </a:p>
          <a:p>
            <a:pPr algn="just">
              <a:buNone/>
            </a:pP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525963"/>
          </a:xfrm>
        </p:spPr>
        <p:txBody>
          <a:bodyPr>
            <a:normAutofit/>
          </a:bodyPr>
          <a:lstStyle/>
          <a:p>
            <a:r>
              <a:rPr lang="en-US" sz="2800" dirty="0" smtClean="0"/>
              <a:t>16-bit program counter(PC) and data pointer(DPTR) registers.</a:t>
            </a:r>
          </a:p>
          <a:p>
            <a:pPr>
              <a:buNone/>
            </a:pPr>
            <a:endParaRPr lang="en-US" sz="2800" dirty="0" smtClean="0"/>
          </a:p>
          <a:p>
            <a:r>
              <a:rPr lang="en-US" sz="2800" dirty="0" smtClean="0"/>
              <a:t>8 bit Program Status Word(PSW)- the flag register.</a:t>
            </a:r>
          </a:p>
          <a:p>
            <a:pPr>
              <a:buNone/>
            </a:pPr>
            <a:endParaRPr lang="en-US" sz="2800" dirty="0" smtClean="0"/>
          </a:p>
          <a:p>
            <a:r>
              <a:rPr lang="en-US" sz="2800" dirty="0" smtClean="0"/>
              <a:t>8 bit Stack Pointer(SP).</a:t>
            </a:r>
          </a:p>
          <a:p>
            <a:endParaRPr lang="en-US" sz="2800" dirty="0" smtClean="0"/>
          </a:p>
          <a:p>
            <a:r>
              <a:rPr lang="en-US" sz="2800" dirty="0" smtClean="0"/>
              <a:t>4 register banks.</a:t>
            </a:r>
          </a:p>
          <a:p>
            <a:pPr>
              <a:buNone/>
            </a:pPr>
            <a:endParaRPr lang="en-US" sz="2800" dirty="0" smtClean="0"/>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857232"/>
            <a:ext cx="8658228" cy="5072098"/>
          </a:xfrm>
        </p:spPr>
        <p:txBody>
          <a:bodyPr>
            <a:normAutofit/>
          </a:bodyPr>
          <a:lstStyle/>
          <a:p>
            <a:pPr algn="just"/>
            <a:r>
              <a:rPr lang="en-US" sz="2600" b="1" dirty="0" smtClean="0"/>
              <a:t>PIN 10 TO 17 (P3.0 to P3.7) : </a:t>
            </a:r>
            <a:r>
              <a:rPr lang="en-US" sz="2600" dirty="0" smtClean="0"/>
              <a:t>This is PORT 3, these Pins are similar to Pins of Port 1. These Pins can be used as universal Input or output. These are dual function Pins.</a:t>
            </a:r>
          </a:p>
          <a:p>
            <a:pPr algn="just"/>
            <a:endParaRPr lang="en-US" sz="2600" dirty="0" smtClean="0"/>
          </a:p>
          <a:p>
            <a:pPr algn="just">
              <a:buFont typeface="Wingdings" pitchFamily="2" charset="2"/>
              <a:buChar char="Ø"/>
            </a:pPr>
            <a:r>
              <a:rPr lang="en-US" sz="2600" b="1" dirty="0" smtClean="0"/>
              <a:t>PIN 10  (</a:t>
            </a:r>
            <a:r>
              <a:rPr lang="en-US" sz="2600" b="1" dirty="0" err="1" smtClean="0"/>
              <a:t>RxD</a:t>
            </a:r>
            <a:r>
              <a:rPr lang="en-US" sz="2600" b="1" dirty="0" smtClean="0"/>
              <a:t>/P3.0) : </a:t>
            </a:r>
            <a:r>
              <a:rPr lang="en-US" sz="2600" dirty="0" smtClean="0"/>
              <a:t>It is an Input signal. Through this I/P signal microcontroller receives serial data of serial communication circuit.</a:t>
            </a:r>
          </a:p>
          <a:p>
            <a:pPr algn="just">
              <a:buNone/>
            </a:pPr>
            <a:endParaRPr lang="en-US" sz="2600" dirty="0" smtClean="0"/>
          </a:p>
          <a:p>
            <a:pPr algn="just">
              <a:buFont typeface="Wingdings" pitchFamily="2" charset="2"/>
              <a:buChar char="Ø"/>
            </a:pPr>
            <a:r>
              <a:rPr lang="en-US" sz="2600" b="1" dirty="0" smtClean="0"/>
              <a:t>PIN 11 (</a:t>
            </a:r>
            <a:r>
              <a:rPr lang="en-US" sz="2600" b="1" dirty="0" err="1" smtClean="0"/>
              <a:t>TxD</a:t>
            </a:r>
            <a:r>
              <a:rPr lang="en-US" sz="2600" b="1" dirty="0" smtClean="0"/>
              <a:t>/P3.1) : </a:t>
            </a:r>
            <a:r>
              <a:rPr lang="en-US" sz="2600" dirty="0" smtClean="0"/>
              <a:t>It is O/P signal of serial port. Through this signal data is transmitted.</a:t>
            </a:r>
          </a:p>
          <a:p>
            <a:pPr algn="just">
              <a:buFont typeface="Wingdings" pitchFamily="2" charset="2"/>
              <a:buChar char="Ø"/>
            </a:pPr>
            <a:endParaRPr lang="en-US" sz="3000" dirty="0" smtClean="0"/>
          </a:p>
          <a:p>
            <a:endParaRPr lang="en-US" sz="2800" dirty="0" smtClean="0"/>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29718" cy="6572272"/>
          </a:xfrm>
        </p:spPr>
        <p:txBody>
          <a:bodyPr>
            <a:normAutofit/>
          </a:bodyPr>
          <a:lstStyle/>
          <a:p>
            <a:pPr algn="just">
              <a:buNone/>
            </a:pPr>
            <a:endParaRPr lang="en-US" sz="2800" b="1" dirty="0" smtClean="0"/>
          </a:p>
          <a:p>
            <a:pPr algn="just">
              <a:buFont typeface="Wingdings" pitchFamily="2" charset="2"/>
              <a:buChar char="Ø"/>
            </a:pPr>
            <a:endParaRPr lang="en-US" sz="2400" b="1" dirty="0" smtClean="0"/>
          </a:p>
          <a:p>
            <a:pPr algn="just">
              <a:buFont typeface="Wingdings" pitchFamily="2" charset="2"/>
              <a:buChar char="Ø"/>
            </a:pPr>
            <a:r>
              <a:rPr lang="en-US" sz="2600" b="1" dirty="0" smtClean="0"/>
              <a:t>PINS 12 &amp; 13 : </a:t>
            </a:r>
            <a:r>
              <a:rPr lang="en-US" sz="2600" dirty="0" smtClean="0"/>
              <a:t>P3.2 &amp; P3.3 i.e. INT0 &amp; INT1</a:t>
            </a:r>
            <a:br>
              <a:rPr lang="en-US" sz="2600" dirty="0" smtClean="0"/>
            </a:br>
            <a:r>
              <a:rPr lang="en-US" sz="2600" dirty="0" smtClean="0"/>
              <a:t>are external hardware interrupt I/P signals. Through this user, programmer or peripheral interrupts to microcontroller.</a:t>
            </a:r>
          </a:p>
          <a:p>
            <a:pPr algn="just">
              <a:buFont typeface="Wingdings" pitchFamily="2" charset="2"/>
              <a:buChar char="Ø"/>
            </a:pPr>
            <a:endParaRPr lang="en-US" sz="2600" b="1" dirty="0" smtClean="0"/>
          </a:p>
          <a:p>
            <a:pPr algn="just">
              <a:buFont typeface="Wingdings" pitchFamily="2" charset="2"/>
              <a:buChar char="Ø"/>
            </a:pPr>
            <a:r>
              <a:rPr lang="en-US" sz="2600" b="1" dirty="0" smtClean="0"/>
              <a:t>PINS 14 &amp; 15 : </a:t>
            </a:r>
            <a:r>
              <a:rPr lang="en-US" sz="2600" dirty="0" smtClean="0"/>
              <a:t>P3.4 &amp; P3.5 i.e. (T0 &amp; T1) are input signal to internal timer-0 and timer-1 circuit respectively. External clock pulses can connect to timer-0 and timer-1 through these I/P signals.</a:t>
            </a:r>
          </a:p>
          <a:p>
            <a:pPr algn="just">
              <a:buFont typeface="Wingdings" pitchFamily="2" charset="2"/>
              <a:buChar char="Ø"/>
            </a:pPr>
            <a:endParaRPr lang="en-US" sz="2600" dirty="0" smtClean="0"/>
          </a:p>
          <a:p>
            <a:pPr algn="just">
              <a:buFont typeface="Wingdings" pitchFamily="2" charset="2"/>
              <a:buChar char="Ø"/>
            </a:pPr>
            <a:r>
              <a:rPr lang="en-US" sz="2600" b="1" dirty="0" smtClean="0"/>
              <a:t>PIN 16 (WR/P3.6) : </a:t>
            </a:r>
            <a:r>
              <a:rPr lang="en-US" sz="2600" dirty="0" smtClean="0"/>
              <a:t>It is active low write O/P control signal. During External RAM (Data memory) access it is generated by microcontroller. when WR=0 , then performs write operation.</a:t>
            </a:r>
          </a:p>
          <a:p>
            <a:pPr algn="just">
              <a:buFont typeface="Wingdings" pitchFamily="2" charset="2"/>
              <a:buChar char="Ø"/>
            </a:pPr>
            <a:endParaRPr lang="en-US" sz="2400" b="1" dirty="0" smtClean="0"/>
          </a:p>
          <a:p>
            <a:pPr algn="just">
              <a:buNone/>
            </a:pPr>
            <a:endParaRPr lang="en-US" sz="2800" b="1" dirty="0" smtClean="0"/>
          </a:p>
          <a:p>
            <a:endParaRPr lang="en-US" sz="2800" dirty="0"/>
          </a:p>
        </p:txBody>
      </p:sp>
      <p:cxnSp>
        <p:nvCxnSpPr>
          <p:cNvPr id="4" name="Straight Connector 3"/>
          <p:cNvCxnSpPr/>
          <p:nvPr/>
        </p:nvCxnSpPr>
        <p:spPr>
          <a:xfrm>
            <a:off x="1785918" y="4857760"/>
            <a:ext cx="428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357686" y="5643578"/>
            <a:ext cx="428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0"/>
            <a:ext cx="8786874" cy="6858000"/>
          </a:xfrm>
        </p:spPr>
        <p:txBody>
          <a:bodyPr>
            <a:noAutofit/>
          </a:bodyPr>
          <a:lstStyle/>
          <a:p>
            <a:pPr algn="just">
              <a:buNone/>
            </a:pPr>
            <a:endParaRPr lang="en-US" sz="2400" b="1" dirty="0" smtClean="0"/>
          </a:p>
          <a:p>
            <a:pPr algn="just">
              <a:buNone/>
            </a:pPr>
            <a:endParaRPr lang="en-US" sz="2400" b="1" dirty="0" smtClean="0"/>
          </a:p>
          <a:p>
            <a:pPr algn="just">
              <a:buFont typeface="Wingdings" pitchFamily="2" charset="2"/>
              <a:buChar char="Ø"/>
            </a:pPr>
            <a:r>
              <a:rPr lang="en-US" sz="2600" b="1" dirty="0" smtClean="0"/>
              <a:t>PIN 17 (RD/P3.7) : </a:t>
            </a:r>
            <a:r>
              <a:rPr lang="en-US" sz="2600" dirty="0" smtClean="0"/>
              <a:t>It is active low read O/P control signal. During External RAM (Data memory) access it is generated by microcontroller when RD=0 , then performs read operation from external RAM. </a:t>
            </a:r>
          </a:p>
          <a:p>
            <a:pPr algn="just">
              <a:buNone/>
            </a:pPr>
            <a:endParaRPr lang="en-US" sz="2600" b="1" dirty="0" smtClean="0"/>
          </a:p>
          <a:p>
            <a:pPr algn="just"/>
            <a:r>
              <a:rPr lang="en-US" sz="2600" b="1" dirty="0" smtClean="0"/>
              <a:t>PINS 18 &amp; 19 :</a:t>
            </a:r>
            <a:r>
              <a:rPr lang="en-US" sz="2600" dirty="0" smtClean="0"/>
              <a:t> The 8051 has a built-in oscillator amplifier hence we need to only connect a crystal at these pins to provide clock pulses to the circuit.</a:t>
            </a:r>
          </a:p>
          <a:p>
            <a:pPr algn="just">
              <a:buFont typeface="Wingdings" pitchFamily="2" charset="2"/>
              <a:buChar char="Ø"/>
            </a:pPr>
            <a:endParaRPr lang="en-US" sz="2600" dirty="0" smtClean="0"/>
          </a:p>
          <a:p>
            <a:pPr algn="just"/>
            <a:r>
              <a:rPr lang="en-US" sz="2600" b="1" dirty="0" smtClean="0"/>
              <a:t>PINS 21 TO 28 (P2.0 to P2.7) :  </a:t>
            </a:r>
            <a:r>
              <a:rPr lang="en-US" sz="2600" dirty="0" smtClean="0"/>
              <a:t>This is PORT 2 , it is 8-bit bi-directional I/O port. It is bit/byte addressable. During external memory access it functions as higher order address bus (A8-A15).  </a:t>
            </a:r>
          </a:p>
          <a:p>
            <a:pPr algn="just">
              <a:buFont typeface="Wingdings" pitchFamily="2" charset="2"/>
              <a:buChar char="Ø"/>
            </a:pPr>
            <a:endParaRPr lang="en-US" sz="2400" dirty="0" smtClean="0"/>
          </a:p>
          <a:p>
            <a:endParaRPr lang="en-US" sz="2400" dirty="0"/>
          </a:p>
        </p:txBody>
      </p:sp>
      <p:cxnSp>
        <p:nvCxnSpPr>
          <p:cNvPr id="5" name="Straight Connector 4"/>
          <p:cNvCxnSpPr/>
          <p:nvPr/>
        </p:nvCxnSpPr>
        <p:spPr>
          <a:xfrm>
            <a:off x="3643306" y="1785926"/>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785918" y="928670"/>
            <a:ext cx="428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472518" cy="5786478"/>
          </a:xfrm>
        </p:spPr>
        <p:txBody>
          <a:bodyPr>
            <a:normAutofit fontScale="92500"/>
          </a:bodyPr>
          <a:lstStyle/>
          <a:p>
            <a:pPr algn="just"/>
            <a:endParaRPr lang="en-US" sz="2400" dirty="0" smtClean="0"/>
          </a:p>
          <a:p>
            <a:pPr algn="just"/>
            <a:r>
              <a:rPr lang="en-US" sz="2800" b="1" dirty="0" smtClean="0"/>
              <a:t>PINS 29, 30 &amp; 31 </a:t>
            </a:r>
            <a:r>
              <a:rPr lang="en-US" sz="2800" dirty="0" smtClean="0"/>
              <a:t>: As described in the features of the 8051, this chip contains a built-in flash memory. In order to program this we need to supply a voltage of +12V at pin 31. </a:t>
            </a:r>
          </a:p>
          <a:p>
            <a:pPr algn="just"/>
            <a:endParaRPr lang="en-US" sz="2800" dirty="0" smtClean="0"/>
          </a:p>
          <a:p>
            <a:pPr marL="571500" indent="-571500" algn="just">
              <a:buAutoNum type="romanLcParenR"/>
            </a:pPr>
            <a:r>
              <a:rPr lang="en-US" sz="2800" dirty="0" smtClean="0"/>
              <a:t>If external memory is connected then PIN 31, also called EA/VPP, should be connected to ground to indicate the presence of external memory.</a:t>
            </a:r>
          </a:p>
          <a:p>
            <a:pPr marL="571500" indent="-571500" algn="just">
              <a:buNone/>
            </a:pPr>
            <a:endParaRPr lang="en-US" sz="2800" dirty="0" smtClean="0"/>
          </a:p>
          <a:p>
            <a:pPr marL="571500" indent="-571500" algn="just">
              <a:buNone/>
            </a:pPr>
            <a:r>
              <a:rPr lang="en-US" sz="2800" dirty="0" smtClean="0"/>
              <a:t>ii)  PIN 30 is called ALE (address latch enable), which is used when multiple memory chips are connected to the controller and only one of them needs to be selected. </a:t>
            </a:r>
          </a:p>
          <a:p>
            <a:pPr marL="571500" indent="-571500" algn="just">
              <a:buAutoNum type="romanLcParenR"/>
            </a:pPr>
            <a:endParaRPr lang="en-US" sz="2400" dirty="0" smtClean="0"/>
          </a:p>
          <a:p>
            <a:pPr algn="just"/>
            <a:endParaRPr lang="en-US" sz="28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642918"/>
            <a:ext cx="8501122" cy="5929354"/>
          </a:xfrm>
        </p:spPr>
        <p:txBody>
          <a:bodyPr>
            <a:normAutofit/>
          </a:bodyPr>
          <a:lstStyle/>
          <a:p>
            <a:pPr marL="571500" indent="-571500" algn="just">
              <a:buNone/>
            </a:pPr>
            <a:r>
              <a:rPr lang="en-US" sz="2600" dirty="0" smtClean="0"/>
              <a:t>iii) PIN 29 is called PSEN. This is "program store enable". In order to use the external memory it is required to provide the low voltage (0) on both PSEN and EA pins.</a:t>
            </a:r>
          </a:p>
          <a:p>
            <a:pPr algn="just"/>
            <a:endParaRPr lang="en-US" sz="2600" dirty="0" smtClean="0"/>
          </a:p>
          <a:p>
            <a:pPr algn="just"/>
            <a:r>
              <a:rPr lang="en-US" sz="2600" b="1" dirty="0" smtClean="0"/>
              <a:t>PINS 32 TO 39 (P0.0 to P0.7) : </a:t>
            </a:r>
            <a:r>
              <a:rPr lang="en-US" sz="2600" dirty="0" smtClean="0"/>
              <a:t>This is Port 0 ,</a:t>
            </a:r>
            <a:br>
              <a:rPr lang="en-US" sz="2600" dirty="0" smtClean="0"/>
            </a:br>
            <a:r>
              <a:rPr lang="en-US" sz="2600" dirty="0" smtClean="0"/>
              <a:t>it is 8-bit bi-directional I/O port. It is bit/ byte addressable. During external memory access, it functions as multiplexed data and low-order address bus AD0-AD7.</a:t>
            </a:r>
          </a:p>
          <a:p>
            <a:pPr algn="just">
              <a:buNone/>
            </a:pPr>
            <a:endParaRPr lang="en-US" sz="2600" dirty="0" smtClean="0"/>
          </a:p>
          <a:p>
            <a:pPr algn="just"/>
            <a:r>
              <a:rPr lang="en-US" sz="2600" b="1" dirty="0" smtClean="0"/>
              <a:t>PINS 40 and 20 </a:t>
            </a:r>
            <a:r>
              <a:rPr lang="en-US" sz="2600" dirty="0" smtClean="0"/>
              <a:t>: Pins 40 and 20 are VCC and ground respectively. The 8051 chip needs +5V 500mA to function properly.</a:t>
            </a:r>
            <a:endParaRPr lang="en-US" sz="2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Typical applications</a:t>
            </a:r>
            <a:br>
              <a:rPr lang="en-US" dirty="0" smtClean="0"/>
            </a:br>
            <a:endParaRPr lang="en-US" dirty="0"/>
          </a:p>
        </p:txBody>
      </p:sp>
      <p:sp>
        <p:nvSpPr>
          <p:cNvPr id="3" name="Content Placeholder 2"/>
          <p:cNvSpPr>
            <a:spLocks noGrp="1"/>
          </p:cNvSpPr>
          <p:nvPr>
            <p:ph idx="1"/>
          </p:nvPr>
        </p:nvSpPr>
        <p:spPr/>
        <p:txBody>
          <a:bodyPr/>
          <a:lstStyle/>
          <a:p>
            <a:pPr algn="just"/>
            <a:r>
              <a:rPr lang="en-US" sz="2800" dirty="0" smtClean="0"/>
              <a:t>8051 </a:t>
            </a:r>
            <a:r>
              <a:rPr lang="en-US" sz="2800" dirty="0"/>
              <a:t>chips are used in a wide variety of control systems, telecom applications, robotics as well as in the automotive </a:t>
            </a:r>
            <a:r>
              <a:rPr lang="en-US" sz="2800" dirty="0" smtClean="0"/>
              <a:t>industry , TV, video games, washing machine. </a:t>
            </a:r>
          </a:p>
          <a:p>
            <a:pPr algn="just">
              <a:buNone/>
            </a:pPr>
            <a:endParaRPr lang="en-US" sz="2800"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01.gif"/>
          <p:cNvPicPr>
            <a:picLocks noGrp="1" noChangeAspect="1"/>
          </p:cNvPicPr>
          <p:nvPr>
            <p:ph idx="1"/>
          </p:nvPr>
        </p:nvPicPr>
        <p:blipFill>
          <a:blip r:embed="rId2"/>
          <a:srcRect l="30769" t="-43060"/>
          <a:stretch>
            <a:fillRect/>
          </a:stretch>
        </p:blipFill>
        <p:spPr>
          <a:xfrm>
            <a:off x="857224" y="0"/>
            <a:ext cx="7572647" cy="592933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2554</TotalTime>
  <Words>3557</Words>
  <Application>Microsoft Office PowerPoint</Application>
  <PresentationFormat>On-screen Show (4:3)</PresentationFormat>
  <Paragraphs>452</Paragraphs>
  <Slides>74</Slides>
  <Notes>17</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Solstice</vt:lpstr>
      <vt:lpstr>Microprocessors</vt:lpstr>
      <vt:lpstr>Microcontrollers</vt:lpstr>
      <vt:lpstr>Slide 3</vt:lpstr>
      <vt:lpstr>MICROCONTROLLER APPLICATIONS</vt:lpstr>
      <vt:lpstr>INTEL 8051 (8 BIT MASK ROM)</vt:lpstr>
      <vt:lpstr>Slide 6</vt:lpstr>
      <vt:lpstr>Slide 7</vt:lpstr>
      <vt:lpstr>Typical applications </vt:lpstr>
      <vt:lpstr>Slide 9</vt:lpstr>
      <vt:lpstr>Slide 10</vt:lpstr>
      <vt:lpstr>Registers of 8051</vt:lpstr>
      <vt:lpstr>Slide 12</vt:lpstr>
      <vt:lpstr>i) Working Registers</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Processor Status Word (PSW) </vt:lpstr>
      <vt:lpstr>Slide 28</vt:lpstr>
      <vt:lpstr>Slide 29</vt:lpstr>
      <vt:lpstr>Slide 30</vt:lpstr>
      <vt:lpstr>Slide 31</vt:lpstr>
      <vt:lpstr>Slide 32</vt:lpstr>
      <vt:lpstr>Power Mode control Register (PCON) </vt:lpstr>
      <vt:lpstr>Slide 34</vt:lpstr>
      <vt:lpstr>Slide 35</vt:lpstr>
      <vt:lpstr>Slide 36</vt:lpstr>
      <vt:lpstr>Program Counter</vt:lpstr>
      <vt:lpstr>Slide 38</vt:lpstr>
      <vt:lpstr>Data Pointer(DPTR)</vt:lpstr>
      <vt:lpstr>Stack Pointer(SP) </vt:lpstr>
      <vt:lpstr>Slide 41</vt:lpstr>
      <vt:lpstr>Slide 42</vt:lpstr>
      <vt:lpstr>SCON</vt:lpstr>
      <vt:lpstr>Slide 44</vt:lpstr>
      <vt:lpstr>Slide 45</vt:lpstr>
      <vt:lpstr>Slide 46</vt:lpstr>
      <vt:lpstr>Slide 47</vt:lpstr>
      <vt:lpstr>Interrupt Enable Register</vt:lpstr>
      <vt:lpstr>Slide 49</vt:lpstr>
      <vt:lpstr>Interrupt Priority</vt:lpstr>
      <vt:lpstr>Slide 51</vt:lpstr>
      <vt:lpstr>SBUF</vt:lpstr>
      <vt:lpstr>PORTS</vt:lpstr>
      <vt:lpstr>Slide 54</vt:lpstr>
      <vt:lpstr>Timers/Counters Programming</vt:lpstr>
      <vt:lpstr>Slide 56</vt:lpstr>
      <vt:lpstr>Registers</vt:lpstr>
      <vt:lpstr>Slide 58</vt:lpstr>
      <vt:lpstr>Timer0 and Timer1 Registers</vt:lpstr>
      <vt:lpstr>Slide 60</vt:lpstr>
      <vt:lpstr>Slide 61</vt:lpstr>
      <vt:lpstr>Timer control and Flag bits </vt:lpstr>
      <vt:lpstr>Slide 63</vt:lpstr>
      <vt:lpstr>Slide 64</vt:lpstr>
      <vt:lpstr>TIMER MODE CONTROL(TMOD) REGISTER</vt:lpstr>
      <vt:lpstr>Slide 66</vt:lpstr>
      <vt:lpstr>Slide 67</vt:lpstr>
      <vt:lpstr>PIN DIAGRAM</vt:lpstr>
      <vt:lpstr>BASIC PINS</vt:lpstr>
      <vt:lpstr>Slide 70</vt:lpstr>
      <vt:lpstr>Slide 71</vt:lpstr>
      <vt:lpstr>Slide 72</vt:lpstr>
      <vt:lpstr>Slide 73</vt:lpstr>
      <vt:lpstr>Slide 74</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dc:title>
  <dc:creator>Tanvi</dc:creator>
  <cp:lastModifiedBy>Girdhari Singh</cp:lastModifiedBy>
  <cp:revision>319</cp:revision>
  <dcterms:created xsi:type="dcterms:W3CDTF">2015-03-03T10:56:29Z</dcterms:created>
  <dcterms:modified xsi:type="dcterms:W3CDTF">2017-04-05T11:08:52Z</dcterms:modified>
</cp:coreProperties>
</file>