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32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9" d="100"/>
          <a:sy n="79" d="100"/>
        </p:scale>
        <p:origin x="-150"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869DA-C5C2-4FAA-AB80-AD11D348DF4E}" type="datetimeFigureOut">
              <a:rPr lang="en-US" smtClean="0"/>
              <a:pPr/>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D8558-DD45-4106-988C-B47AFD432160}" type="slidenum">
              <a:rPr lang="en-US" smtClean="0"/>
              <a:pPr/>
              <a:t>‹#›</a:t>
            </a:fld>
            <a:endParaRPr lang="en-US"/>
          </a:p>
        </p:txBody>
      </p:sp>
    </p:spTree>
    <p:extLst>
      <p:ext uri="{BB962C8B-B14F-4D97-AF65-F5344CB8AC3E}">
        <p14:creationId xmlns:p14="http://schemas.microsoft.com/office/powerpoint/2010/main" xmlns="" val="29233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83D563F-4C80-45BA-B865-0128C1321A86}" type="slidenum">
              <a:rPr lang="en-US" altLang="en-US" smtClean="0">
                <a:latin typeface="Arial" panose="020B0604020202020204" pitchFamily="34" charset="0"/>
              </a:rPr>
              <a:pPr>
                <a:spcBef>
                  <a:spcPct val="0"/>
                </a:spcBef>
                <a:buClrTx/>
                <a:buFontTx/>
                <a:buNone/>
              </a:pPr>
              <a:t>1</a:t>
            </a:fld>
            <a:endParaRPr lang="en-US" altLang="en-US" dirty="0">
              <a:latin typeface="Arial" panose="020B0604020202020204" pitchFamily="34" charset="0"/>
            </a:endParaRPr>
          </a:p>
        </p:txBody>
      </p:sp>
      <p:sp>
        <p:nvSpPr>
          <p:cNvPr id="6147" name="Rectangle 1"/>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xmlns="" val="424564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B159328-8D33-4D93-BF43-79B52736916C}" type="slidenum">
              <a:rPr lang="en-US" altLang="en-US" smtClean="0">
                <a:latin typeface="Arial" panose="020B0604020202020204" pitchFamily="34" charset="0"/>
              </a:rPr>
              <a:pPr>
                <a:spcBef>
                  <a:spcPct val="0"/>
                </a:spcBef>
                <a:buClrTx/>
                <a:buFontTx/>
                <a:buNone/>
              </a:pPr>
              <a:t>2</a:t>
            </a:fld>
            <a:endParaRPr lang="en-US" altLang="en-US" dirty="0">
              <a:latin typeface="Arial" panose="020B0604020202020204" pitchFamily="34" charset="0"/>
            </a:endParaRPr>
          </a:p>
        </p:txBody>
      </p:sp>
      <p:sp>
        <p:nvSpPr>
          <p:cNvPr id="8195" name="Rectangle 1"/>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xmlns="" val="5800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8C5BCFE5-F61E-4E44-82E1-CD191713D5E3}" type="slidenum">
              <a:rPr lang="en-US" altLang="en-US" smtClean="0">
                <a:latin typeface="Arial" panose="020B0604020202020204" pitchFamily="34" charset="0"/>
              </a:rPr>
              <a:pPr>
                <a:spcBef>
                  <a:spcPct val="0"/>
                </a:spcBef>
                <a:buClrTx/>
                <a:buFontTx/>
                <a:buNone/>
              </a:pPr>
              <a:t>3</a:t>
            </a:fld>
            <a:endParaRPr lang="en-US" altLang="en-US">
              <a:latin typeface="Arial" panose="020B0604020202020204" pitchFamily="34" charset="0"/>
            </a:endParaRPr>
          </a:p>
        </p:txBody>
      </p:sp>
      <p:sp>
        <p:nvSpPr>
          <p:cNvPr id="32771" name="Rectangle 1"/>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277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7EF5B34-A1F0-437C-804C-4F6F0E2B4CA9}" type="slidenum">
              <a:rPr lang="en-IN" altLang="en-US">
                <a:latin typeface="Calibri" panose="020F0502020204030204" pitchFamily="34" charset="0"/>
                <a:cs typeface="Arial" panose="020B0604020202020204" pitchFamily="34" charset="0"/>
              </a:rPr>
              <a:pPr algn="r" eaLnBrk="1" hangingPunct="1">
                <a:spcBef>
                  <a:spcPct val="0"/>
                </a:spcBef>
                <a:buClrTx/>
                <a:buFontTx/>
                <a:buNone/>
              </a:pPr>
              <a:t>3</a:t>
            </a:fld>
            <a:endParaRPr lang="en-IN" altLang="en-US">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110622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B23B8A31-2E81-4FF3-AEFE-1159CB12F987}" type="slidenum">
              <a:rPr lang="en-US" altLang="en-US" smtClean="0"/>
              <a:pPr>
                <a:defRPr/>
              </a:pPr>
              <a:t>24</a:t>
            </a:fld>
            <a:endParaRPr lang="en-US" altLang="en-US"/>
          </a:p>
        </p:txBody>
      </p:sp>
    </p:spTree>
    <p:extLst>
      <p:ext uri="{BB962C8B-B14F-4D97-AF65-F5344CB8AC3E}">
        <p14:creationId xmlns:p14="http://schemas.microsoft.com/office/powerpoint/2010/main" xmlns="" val="8375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BD9852-3B1C-46FC-94CD-F8E9BB489B41}"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83262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BD9852-3B1C-46FC-94CD-F8E9BB489B41}"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30601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BD9852-3B1C-46FC-94CD-F8E9BB489B41}"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4885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29217" y="222250"/>
            <a:ext cx="10363200" cy="685800"/>
          </a:xfrm>
        </p:spPr>
        <p:txBody>
          <a:bodyPr/>
          <a:lstStyle/>
          <a:p>
            <a:r>
              <a:rPr lang="en-US"/>
              <a:t>Click to edit Master title style</a:t>
            </a:r>
          </a:p>
        </p:txBody>
      </p:sp>
      <p:sp>
        <p:nvSpPr>
          <p:cNvPr id="3" name="Table Placeholder 2"/>
          <p:cNvSpPr>
            <a:spLocks noGrp="1"/>
          </p:cNvSpPr>
          <p:nvPr>
            <p:ph type="tbl" idx="1"/>
          </p:nvPr>
        </p:nvSpPr>
        <p:spPr>
          <a:xfrm>
            <a:off x="914400" y="1066800"/>
            <a:ext cx="10363200" cy="5105400"/>
          </a:xfrm>
        </p:spPr>
        <p:txBody>
          <a:bodyPr/>
          <a:lstStyle/>
          <a:p>
            <a:pPr lvl="0"/>
            <a:endParaRPr 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826DEAB7-CD4F-42B3-8E0C-5CA313FA17EA}" type="slidenum">
              <a:rPr lang="en-US" altLang="en-US"/>
              <a:pPr>
                <a:defRPr/>
              </a:pPr>
              <a:t>‹#›</a:t>
            </a:fld>
            <a:endParaRPr lang="en-US" altLang="en-US">
              <a:latin typeface="Times New Roman" panose="02020603050405020304" pitchFamily="18" charset="0"/>
            </a:endParaRPr>
          </a:p>
        </p:txBody>
      </p:sp>
    </p:spTree>
    <p:extLst>
      <p:ext uri="{BB962C8B-B14F-4D97-AF65-F5344CB8AC3E}">
        <p14:creationId xmlns:p14="http://schemas.microsoft.com/office/powerpoint/2010/main" xmlns="" val="37339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BD9852-3B1C-46FC-94CD-F8E9BB489B41}"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196916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BD9852-3B1C-46FC-94CD-F8E9BB489B41}"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350214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BD9852-3B1C-46FC-94CD-F8E9BB489B41}"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143798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BD9852-3B1C-46FC-94CD-F8E9BB489B41}" type="datetimeFigureOut">
              <a:rPr lang="en-US" smtClean="0"/>
              <a:pPr/>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17616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BD9852-3B1C-46FC-94CD-F8E9BB489B41}" type="datetimeFigureOut">
              <a:rPr lang="en-US" smtClean="0"/>
              <a:pPr/>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216352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D9852-3B1C-46FC-94CD-F8E9BB489B41}" type="datetimeFigureOut">
              <a:rPr lang="en-US" smtClean="0"/>
              <a:pPr/>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339459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BD9852-3B1C-46FC-94CD-F8E9BB489B41}"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413109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BD9852-3B1C-46FC-94CD-F8E9BB489B41}"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344016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D9852-3B1C-46FC-94CD-F8E9BB489B41}" type="datetimeFigureOut">
              <a:rPr lang="en-US" smtClean="0"/>
              <a:pPr/>
              <a:t>4/12/2019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9CB62-F098-4401-8098-D64900666EE5}" type="slidenum">
              <a:rPr lang="en-US" smtClean="0"/>
              <a:pPr/>
              <a:t>‹#›</a:t>
            </a:fld>
            <a:endParaRPr lang="en-US"/>
          </a:p>
        </p:txBody>
      </p:sp>
    </p:spTree>
    <p:extLst>
      <p:ext uri="{BB962C8B-B14F-4D97-AF65-F5344CB8AC3E}">
        <p14:creationId xmlns:p14="http://schemas.microsoft.com/office/powerpoint/2010/main" xmlns="" val="133768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2209800" y="1275347"/>
            <a:ext cx="7772400" cy="32485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9pPr>
          </a:lstStyle>
          <a:p>
            <a:pPr algn="ctr" eaLnBrk="1" hangingPunct="1">
              <a:spcBef>
                <a:spcPct val="0"/>
              </a:spcBef>
              <a:buClrTx/>
              <a:buFontTx/>
              <a:buNone/>
            </a:pPr>
            <a:r>
              <a:rPr lang="en-IN" altLang="en-US" sz="8000" b="1" u="sng" dirty="0" smtClean="0">
                <a:latin typeface="Monotype Corsiva" panose="03010101010201010101" pitchFamily="66" charset="0"/>
              </a:rPr>
              <a:t>Interrupt Driven Data </a:t>
            </a:r>
            <a:r>
              <a:rPr lang="en-IN" altLang="en-US" sz="8000" b="1" u="sng" dirty="0">
                <a:latin typeface="Monotype Corsiva" panose="03010101010201010101" pitchFamily="66" charset="0"/>
              </a:rPr>
              <a:t>Transfer </a:t>
            </a:r>
            <a:br>
              <a:rPr lang="en-IN" altLang="en-US" sz="8000" b="1" u="sng" dirty="0">
                <a:latin typeface="Monotype Corsiva" panose="03010101010201010101" pitchFamily="66" charset="0"/>
              </a:rPr>
            </a:br>
            <a:r>
              <a:rPr lang="en-IN" altLang="en-US" sz="8000" b="1" u="sng" dirty="0" smtClean="0">
                <a:latin typeface="Monotype Corsiva" panose="03010101010201010101" pitchFamily="66" charset="0"/>
              </a:rPr>
              <a:t>Scheme</a:t>
            </a:r>
            <a:r>
              <a:rPr lang="en-IN" altLang="en-US" sz="4000" b="1" u="sng" dirty="0">
                <a:latin typeface="Monotype Corsiva" panose="03010101010201010101" pitchFamily="66" charset="0"/>
              </a:rPr>
              <a:t/>
            </a:r>
            <a:br>
              <a:rPr lang="en-IN" altLang="en-US" sz="4000" b="1" u="sng" dirty="0">
                <a:latin typeface="Monotype Corsiva" panose="03010101010201010101" pitchFamily="66" charset="0"/>
              </a:rPr>
            </a:br>
            <a:endParaRPr lang="en-IN" altLang="en-US" sz="4000" b="1" u="sng" dirty="0">
              <a:latin typeface="Monotype Corsiva" panose="03010101010201010101" pitchFamily="66" charset="0"/>
            </a:endParaRPr>
          </a:p>
        </p:txBody>
      </p:sp>
    </p:spTree>
    <p:extLst>
      <p:ext uri="{BB962C8B-B14F-4D97-AF65-F5344CB8AC3E}">
        <p14:creationId xmlns:p14="http://schemas.microsoft.com/office/powerpoint/2010/main" xmlns="" val="35014644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5EF2E7C-DA88-4A1A-9E9D-9C6FAD0AB7C3}" type="slidenum">
              <a:rPr lang="en-US" altLang="en-US"/>
              <a:pPr>
                <a:defRPr/>
              </a:pPr>
              <a:t>10</a:t>
            </a:fld>
            <a:endParaRPr lang="en-US" altLang="en-US">
              <a:latin typeface="Times New Roman" panose="02020603050405020304" pitchFamily="18" charset="0"/>
            </a:endParaRPr>
          </a:p>
        </p:txBody>
      </p:sp>
      <p:sp>
        <p:nvSpPr>
          <p:cNvPr id="11267" name="Rectangle 2"/>
          <p:cNvSpPr>
            <a:spLocks noGrp="1" noChangeArrowheads="1"/>
          </p:cNvSpPr>
          <p:nvPr>
            <p:ph type="title"/>
          </p:nvPr>
        </p:nvSpPr>
        <p:spPr/>
        <p:txBody>
          <a:bodyPr/>
          <a:lstStyle/>
          <a:p>
            <a:r>
              <a:rPr lang="en-US" altLang="en-US"/>
              <a:t>Interrupt Vectors and the Vector Table</a:t>
            </a:r>
          </a:p>
        </p:txBody>
      </p:sp>
      <p:sp>
        <p:nvSpPr>
          <p:cNvPr id="11268" name="Rectangle 3"/>
          <p:cNvSpPr>
            <a:spLocks noGrp="1" noChangeArrowheads="1"/>
          </p:cNvSpPr>
          <p:nvPr>
            <p:ph type="body" idx="1"/>
          </p:nvPr>
        </p:nvSpPr>
        <p:spPr>
          <a:xfrm>
            <a:off x="1336431" y="2030941"/>
            <a:ext cx="8872783" cy="4113068"/>
          </a:xfrm>
        </p:spPr>
        <p:txBody>
          <a:bodyPr/>
          <a:lstStyle/>
          <a:p>
            <a:r>
              <a:rPr lang="en-US" altLang="en-US" sz="2400" dirty="0"/>
              <a:t>An </a:t>
            </a:r>
            <a:r>
              <a:rPr lang="en-US" altLang="en-US" sz="2400" dirty="0">
                <a:solidFill>
                  <a:srgbClr val="0070C0"/>
                </a:solidFill>
              </a:rPr>
              <a:t>interrupt vector</a:t>
            </a:r>
            <a:r>
              <a:rPr lang="en-US" altLang="en-US" sz="2400" dirty="0"/>
              <a:t> is a pointer to where the  ISR is stored in memory.</a:t>
            </a:r>
          </a:p>
          <a:p>
            <a:r>
              <a:rPr lang="en-US" altLang="en-US" sz="2400" dirty="0"/>
              <a:t>All interrupts (vectored or otherwise) are mapped onto a memory area called the </a:t>
            </a:r>
            <a:r>
              <a:rPr lang="en-US" altLang="en-US" sz="2400" dirty="0">
                <a:solidFill>
                  <a:srgbClr val="0070C0"/>
                </a:solidFill>
              </a:rPr>
              <a:t>Interrupt Vector Table</a:t>
            </a:r>
            <a:r>
              <a:rPr lang="en-US" altLang="en-US" sz="2400" dirty="0"/>
              <a:t> (IVT).</a:t>
            </a:r>
          </a:p>
          <a:p>
            <a:pPr lvl="1"/>
            <a:r>
              <a:rPr lang="en-US" altLang="en-US" dirty="0"/>
              <a:t>The IVT is usually located in  </a:t>
            </a:r>
            <a:r>
              <a:rPr lang="en-US" altLang="en-US" dirty="0">
                <a:solidFill>
                  <a:srgbClr val="990000"/>
                </a:solidFill>
              </a:rPr>
              <a:t>memory page 00</a:t>
            </a:r>
            <a:r>
              <a:rPr lang="en-US" altLang="en-US" dirty="0"/>
              <a:t> (0000H - 00FFH).</a:t>
            </a:r>
          </a:p>
          <a:p>
            <a:pPr lvl="1"/>
            <a:r>
              <a:rPr lang="en-US" altLang="en-US" dirty="0"/>
              <a:t>The purpose of the IVT is to hold the vectors that redirect the microprocessor to the right place when an interrupt arrives.</a:t>
            </a:r>
          </a:p>
          <a:p>
            <a:pPr lvl="1">
              <a:buFontTx/>
              <a:buNone/>
            </a:pPr>
            <a:endParaRPr lang="en-US" altLang="en-US" dirty="0"/>
          </a:p>
        </p:txBody>
      </p:sp>
    </p:spTree>
    <p:extLst>
      <p:ext uri="{BB962C8B-B14F-4D97-AF65-F5344CB8AC3E}">
        <p14:creationId xmlns:p14="http://schemas.microsoft.com/office/powerpoint/2010/main" xmlns="" val="426563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5459CE7-4AEA-48D0-8041-A01204D60DE5}" type="slidenum">
              <a:rPr lang="en-US" altLang="en-US"/>
              <a:pPr>
                <a:defRPr/>
              </a:pPr>
              <a:t>11</a:t>
            </a:fld>
            <a:endParaRPr lang="en-US" altLang="en-US">
              <a:latin typeface="Times New Roman" panose="02020603050405020304" pitchFamily="18" charset="0"/>
            </a:endParaRPr>
          </a:p>
        </p:txBody>
      </p:sp>
      <p:sp>
        <p:nvSpPr>
          <p:cNvPr id="12291" name="Rectangle 2"/>
          <p:cNvSpPr>
            <a:spLocks noGrp="1" noChangeArrowheads="1"/>
          </p:cNvSpPr>
          <p:nvPr>
            <p:ph type="title"/>
          </p:nvPr>
        </p:nvSpPr>
        <p:spPr/>
        <p:txBody>
          <a:bodyPr/>
          <a:lstStyle/>
          <a:p>
            <a:r>
              <a:rPr lang="en-US" altLang="en-US" dirty="0"/>
              <a:t>Cont..</a:t>
            </a:r>
          </a:p>
        </p:txBody>
      </p:sp>
      <p:sp>
        <p:nvSpPr>
          <p:cNvPr id="12292" name="Rectangle 3"/>
          <p:cNvSpPr>
            <a:spLocks noGrp="1" noChangeArrowheads="1"/>
          </p:cNvSpPr>
          <p:nvPr>
            <p:ph type="body" idx="1"/>
          </p:nvPr>
        </p:nvSpPr>
        <p:spPr>
          <a:xfrm>
            <a:off x="1981201" y="1600200"/>
            <a:ext cx="8228013" cy="5257800"/>
          </a:xfrm>
        </p:spPr>
        <p:txBody>
          <a:bodyPr/>
          <a:lstStyle/>
          <a:p>
            <a:r>
              <a:rPr lang="en-US" altLang="en-US" sz="2400" dirty="0"/>
              <a:t>Example: </a:t>
            </a:r>
          </a:p>
          <a:p>
            <a:r>
              <a:rPr lang="en-US" altLang="en-US" sz="2400" dirty="0"/>
              <a:t>Let , a device interrupts the Microprocessor using the RST 7.5 interrupt line.</a:t>
            </a:r>
          </a:p>
          <a:p>
            <a:pPr lvl="1"/>
            <a:endParaRPr lang="en-US" altLang="en-US" dirty="0"/>
          </a:p>
          <a:p>
            <a:pPr lvl="1"/>
            <a:r>
              <a:rPr lang="en-US" altLang="en-US" dirty="0"/>
              <a:t>Because the RST 7.5 interrupt is vectored, Microprocessor knows , in which memory location it has to go using a call instruction to get the ISR address. RST7.5 is knows as Call 003Ch to Microprocessor. Microprocessor goes to 003C location and will get a JMP instruction to the actual ISR address.  The Microprocessor will then, jump to the ISR location </a:t>
            </a:r>
          </a:p>
          <a:p>
            <a:pPr marL="342900" lvl="1" indent="0"/>
            <a:endParaRPr lang="en-US" altLang="en-US" dirty="0"/>
          </a:p>
        </p:txBody>
      </p:sp>
    </p:spTree>
    <p:extLst>
      <p:ext uri="{BB962C8B-B14F-4D97-AF65-F5344CB8AC3E}">
        <p14:creationId xmlns:p14="http://schemas.microsoft.com/office/powerpoint/2010/main" xmlns="" val="377310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4E1C302C-7E4E-4445-8DEB-BDFF59D7D60C}" type="slidenum">
              <a:rPr lang="en-US" altLang="en-US"/>
              <a:pPr>
                <a:defRPr/>
              </a:pPr>
              <a:t>12</a:t>
            </a:fld>
            <a:endParaRPr lang="en-US" altLang="en-US">
              <a:latin typeface="Times New Roman" panose="02020603050405020304" pitchFamily="18" charset="0"/>
            </a:endParaRPr>
          </a:p>
        </p:txBody>
      </p:sp>
      <p:sp>
        <p:nvSpPr>
          <p:cNvPr id="14339" name="Rectangle 9"/>
          <p:cNvSpPr>
            <a:spLocks noGrp="1" noChangeArrowheads="1"/>
          </p:cNvSpPr>
          <p:nvPr>
            <p:ph type="body" idx="1"/>
          </p:nvPr>
        </p:nvSpPr>
        <p:spPr>
          <a:xfrm>
            <a:off x="2151856" y="1530997"/>
            <a:ext cx="7886700" cy="5327003"/>
          </a:xfrm>
        </p:spPr>
        <p:txBody>
          <a:bodyPr/>
          <a:lstStyle/>
          <a:p>
            <a:pPr marL="371475" indent="-371475">
              <a:buFontTx/>
              <a:buAutoNum type="arabicPeriod"/>
            </a:pPr>
            <a:r>
              <a:rPr lang="en-US" altLang="en-US" sz="2400" dirty="0"/>
              <a:t>The interrupt process should be </a:t>
            </a:r>
            <a:r>
              <a:rPr lang="en-US" altLang="en-US" sz="2400" dirty="0">
                <a:solidFill>
                  <a:srgbClr val="990000"/>
                </a:solidFill>
              </a:rPr>
              <a:t>enabled</a:t>
            </a:r>
            <a:r>
              <a:rPr lang="en-US" altLang="en-US" sz="2400" dirty="0"/>
              <a:t> using the </a:t>
            </a:r>
            <a:r>
              <a:rPr lang="en-US" altLang="en-US" sz="2400" dirty="0">
                <a:solidFill>
                  <a:srgbClr val="990000"/>
                </a:solidFill>
              </a:rPr>
              <a:t>EI</a:t>
            </a:r>
            <a:r>
              <a:rPr lang="en-US" altLang="en-US" sz="2400" dirty="0"/>
              <a:t> instruction.</a:t>
            </a:r>
          </a:p>
          <a:p>
            <a:pPr marL="371475" indent="-371475">
              <a:buFontTx/>
              <a:buAutoNum type="arabicPeriod"/>
            </a:pPr>
            <a:r>
              <a:rPr lang="en-US" altLang="en-US" sz="2400" dirty="0"/>
              <a:t>The 8085 checks for an interrupt during the execution of </a:t>
            </a:r>
            <a:r>
              <a:rPr lang="en-US" altLang="en-US" sz="2400" dirty="0">
                <a:solidFill>
                  <a:srgbClr val="990000"/>
                </a:solidFill>
              </a:rPr>
              <a:t>every</a:t>
            </a:r>
            <a:r>
              <a:rPr lang="en-US" altLang="en-US" sz="2400" dirty="0"/>
              <a:t> instruction.</a:t>
            </a:r>
          </a:p>
          <a:p>
            <a:pPr marL="371475" indent="-371475">
              <a:buFontTx/>
              <a:buAutoNum type="arabicPeriod"/>
            </a:pPr>
            <a:r>
              <a:rPr lang="en-US" altLang="en-US" sz="2400" dirty="0"/>
              <a:t>If INTR is high, MP completes current instruction, disables the interrupt and sends INTA (Interrupt acknowledge) signal to the device that interrupted  </a:t>
            </a:r>
          </a:p>
          <a:p>
            <a:pPr marL="371475" indent="-371475">
              <a:buFontTx/>
              <a:buAutoNum type="arabicPeriod"/>
            </a:pPr>
            <a:r>
              <a:rPr lang="en-US" altLang="en-US" sz="2400" dirty="0"/>
              <a:t>INTA allows the I/O device to send a RST instruction through data bus. </a:t>
            </a:r>
          </a:p>
          <a:p>
            <a:pPr marL="371475" indent="-371475">
              <a:buFontTx/>
              <a:buAutoNum type="arabicPeriod"/>
            </a:pPr>
            <a:r>
              <a:rPr lang="en-US" altLang="en-US" sz="2400" dirty="0"/>
              <a:t>Upon receiving the INTA signal, MP saves the memory location of the next instruction on the stack and the program is transferred to ‘call’ location (ISR Call) specified by the RST instruction</a:t>
            </a:r>
          </a:p>
        </p:txBody>
      </p:sp>
      <p:sp>
        <p:nvSpPr>
          <p:cNvPr id="14340" name="Text Box 6"/>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14341" name="Rectangle 8"/>
          <p:cNvSpPr>
            <a:spLocks noGrp="1" noChangeArrowheads="1"/>
          </p:cNvSpPr>
          <p:nvPr>
            <p:ph type="title"/>
          </p:nvPr>
        </p:nvSpPr>
        <p:spPr/>
        <p:txBody>
          <a:bodyPr/>
          <a:lstStyle/>
          <a:p>
            <a:r>
              <a:rPr lang="en-US" altLang="en-US" sz="3600" dirty="0"/>
              <a:t>The 8085 Non-Vectored Interrupt Process</a:t>
            </a:r>
          </a:p>
        </p:txBody>
      </p:sp>
    </p:spTree>
    <p:extLst>
      <p:ext uri="{BB962C8B-B14F-4D97-AF65-F5344CB8AC3E}">
        <p14:creationId xmlns:p14="http://schemas.microsoft.com/office/powerpoint/2010/main" xmlns="" val="104672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5ED6D46-344F-4D2F-903B-F7A2FBEBBF4F}" type="slidenum">
              <a:rPr lang="en-US" altLang="en-US"/>
              <a:pPr>
                <a:defRPr/>
              </a:pPr>
              <a:t>13</a:t>
            </a:fld>
            <a:endParaRPr lang="en-US" altLang="en-US">
              <a:latin typeface="Times New Roman" panose="02020603050405020304" pitchFamily="18" charset="0"/>
            </a:endParaRPr>
          </a:p>
        </p:txBody>
      </p:sp>
      <p:sp>
        <p:nvSpPr>
          <p:cNvPr id="15363" name="Rectangle 2"/>
          <p:cNvSpPr>
            <a:spLocks noGrp="1" noChangeArrowheads="1"/>
          </p:cNvSpPr>
          <p:nvPr>
            <p:ph type="body" idx="1"/>
          </p:nvPr>
        </p:nvSpPr>
        <p:spPr/>
        <p:txBody>
          <a:bodyPr/>
          <a:lstStyle/>
          <a:p>
            <a:pPr marL="371475" indent="-371475">
              <a:buFontTx/>
              <a:buAutoNum type="arabicPeriod" startAt="6"/>
            </a:pPr>
            <a:r>
              <a:rPr lang="en-US" altLang="en-US" sz="2400" dirty="0"/>
              <a:t>Microprocessor Performs the ISR. </a:t>
            </a:r>
            <a:endParaRPr lang="en-US" altLang="en-US" sz="2400" dirty="0">
              <a:solidFill>
                <a:srgbClr val="990000"/>
              </a:solidFill>
            </a:endParaRPr>
          </a:p>
          <a:p>
            <a:pPr marL="371475" indent="-371475">
              <a:buFontTx/>
              <a:buAutoNum type="arabicPeriod" startAt="6"/>
            </a:pPr>
            <a:r>
              <a:rPr lang="en-US" altLang="en-US" sz="2400" dirty="0"/>
              <a:t>ISR must include the ‘EI’ instruction to enable the further interrupt within the program.   </a:t>
            </a:r>
          </a:p>
          <a:p>
            <a:pPr marL="371475" indent="-371475">
              <a:buFontTx/>
              <a:buAutoNum type="arabicPeriod" startAt="6"/>
            </a:pPr>
            <a:r>
              <a:rPr lang="en-US" altLang="en-US" sz="2400" dirty="0"/>
              <a:t>RET instruction at the end of the ISR allows the MP to retrieve the return address from the stack and the program is transferred back to where the program was interrupted.</a:t>
            </a:r>
          </a:p>
          <a:p>
            <a:pPr marL="371475" indent="-371475"/>
            <a:endParaRPr lang="en-US" altLang="en-US" sz="1875" dirty="0"/>
          </a:p>
          <a:p>
            <a:pPr marL="0" indent="0">
              <a:buNone/>
            </a:pPr>
            <a:r>
              <a:rPr lang="en-US" altLang="en-US" sz="1875" dirty="0"/>
              <a:t> </a:t>
            </a:r>
          </a:p>
          <a:p>
            <a:pPr marL="0" indent="0">
              <a:buNone/>
            </a:pPr>
            <a:endParaRPr lang="en-US" altLang="en-US" sz="1875" dirty="0"/>
          </a:p>
        </p:txBody>
      </p:sp>
      <p:sp>
        <p:nvSpPr>
          <p:cNvPr id="15364" name="Text Box 4"/>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15365" name="Rectangle 6"/>
          <p:cNvSpPr>
            <a:spLocks noGrp="1" noChangeArrowheads="1"/>
          </p:cNvSpPr>
          <p:nvPr>
            <p:ph type="title"/>
          </p:nvPr>
        </p:nvSpPr>
        <p:spPr/>
        <p:txBody>
          <a:bodyPr/>
          <a:lstStyle/>
          <a:p>
            <a:r>
              <a:rPr lang="en-US" altLang="en-US" sz="3600" dirty="0"/>
              <a:t>The 8085 Non-Vectored Interrupt Process</a:t>
            </a:r>
          </a:p>
        </p:txBody>
      </p:sp>
    </p:spTree>
    <p:extLst>
      <p:ext uri="{BB962C8B-B14F-4D97-AF65-F5344CB8AC3E}">
        <p14:creationId xmlns:p14="http://schemas.microsoft.com/office/powerpoint/2010/main" xmlns="" val="225162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pPr>
              <a:defRPr/>
            </a:pPr>
            <a:fld id="{39D89B98-6683-4950-9C4F-9A3E17AEADE0}" type="slidenum">
              <a:rPr lang="en-US" altLang="en-US"/>
              <a:pPr>
                <a:defRPr/>
              </a:pPr>
              <a:t>14</a:t>
            </a:fld>
            <a:endParaRPr lang="en-US" altLang="en-US">
              <a:latin typeface="Times New Roman" panose="02020603050405020304" pitchFamily="18" charset="0"/>
            </a:endParaRPr>
          </a:p>
        </p:txBody>
      </p:sp>
      <p:sp>
        <p:nvSpPr>
          <p:cNvPr id="16387" name="Text Box 5"/>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16388" name="Rectangle 7"/>
          <p:cNvSpPr>
            <a:spLocks noGrp="1" noChangeArrowheads="1"/>
          </p:cNvSpPr>
          <p:nvPr>
            <p:ph type="title"/>
          </p:nvPr>
        </p:nvSpPr>
        <p:spPr/>
        <p:txBody>
          <a:bodyPr/>
          <a:lstStyle/>
          <a:p>
            <a:r>
              <a:rPr lang="en-US" altLang="en-US"/>
              <a:t>The 8085 Non-Vectored Interrupt Process</a:t>
            </a:r>
          </a:p>
        </p:txBody>
      </p:sp>
      <p:sp>
        <p:nvSpPr>
          <p:cNvPr id="16389" name="Rectangle 8"/>
          <p:cNvSpPr>
            <a:spLocks noGrp="1" noChangeArrowheads="1"/>
          </p:cNvSpPr>
          <p:nvPr>
            <p:ph type="body" idx="1"/>
          </p:nvPr>
        </p:nvSpPr>
        <p:spPr/>
        <p:txBody>
          <a:bodyPr/>
          <a:lstStyle/>
          <a:p>
            <a:r>
              <a:rPr lang="en-US" altLang="en-US" dirty="0"/>
              <a:t>The 8085 recognizes 8 RESTART instructions: RST0 - RST7.</a:t>
            </a:r>
          </a:p>
          <a:p>
            <a:pPr lvl="1"/>
            <a:r>
              <a:rPr lang="en-US" altLang="en-US" dirty="0"/>
              <a:t>each of these would send the execution to a predetermined hard-wired memory location:</a:t>
            </a:r>
          </a:p>
          <a:p>
            <a:pPr lvl="1"/>
            <a:endParaRPr lang="en-US" altLang="en-US" dirty="0"/>
          </a:p>
        </p:txBody>
      </p:sp>
      <p:graphicFrame>
        <p:nvGraphicFramePr>
          <p:cNvPr id="44092" name="Group 60"/>
          <p:cNvGraphicFramePr>
            <a:graphicFrameLocks noGrp="1"/>
          </p:cNvGraphicFramePr>
          <p:nvPr/>
        </p:nvGraphicFramePr>
        <p:xfrm>
          <a:off x="4038601" y="3799323"/>
          <a:ext cx="4038600" cy="2689735"/>
        </p:xfrm>
        <a:graphic>
          <a:graphicData uri="http://schemas.openxmlformats.org/drawingml/2006/table">
            <a:tbl>
              <a:tblPr/>
              <a:tblGrid>
                <a:gridCol w="2098402">
                  <a:extLst>
                    <a:ext uri="{9D8B030D-6E8A-4147-A177-3AD203B41FA5}">
                      <a16:colId xmlns:a16="http://schemas.microsoft.com/office/drawing/2014/main" xmlns="" val="2328189770"/>
                    </a:ext>
                  </a:extLst>
                </a:gridCol>
                <a:gridCol w="1940198">
                  <a:extLst>
                    <a:ext uri="{9D8B030D-6E8A-4147-A177-3AD203B41FA5}">
                      <a16:colId xmlns:a16="http://schemas.microsoft.com/office/drawing/2014/main" xmlns="" val="3420442329"/>
                    </a:ext>
                  </a:extLst>
                </a:gridCol>
              </a:tblGrid>
              <a:tr h="43432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Times New Roman (Arabic)" charset="0"/>
                        </a:rPr>
                        <a:t>Restart Instruction</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1" i="0" u="none" strike="noStrike" cap="none" normalizeH="0" baseline="0">
                          <a:ln>
                            <a:noFill/>
                          </a:ln>
                          <a:solidFill>
                            <a:schemeClr val="tx1"/>
                          </a:solidFill>
                          <a:effectLst/>
                          <a:latin typeface="Arial" panose="020B0604020202020204" pitchFamily="34" charset="0"/>
                          <a:cs typeface="Times New Roman (Arabic)" charset="0"/>
                        </a:rPr>
                        <a:t>Equivalent to</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2700121573"/>
                  </a:ext>
                </a:extLst>
              </a:tr>
              <a:tr h="2514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RST0</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l"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CALL 0000H</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57977837"/>
                  </a:ext>
                </a:extLst>
              </a:tr>
              <a:tr h="2514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RST1</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l"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CALL 0008H</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49590139"/>
                  </a:ext>
                </a:extLst>
              </a:tr>
              <a:tr h="2514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RST2</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l"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CALL 0010H</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37673639"/>
                  </a:ext>
                </a:extLst>
              </a:tr>
              <a:tr h="2514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RST3</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l"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CALL 0018H</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67098810"/>
                  </a:ext>
                </a:extLst>
              </a:tr>
              <a:tr h="2514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RST4</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l"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CALL 0020H</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98375651"/>
                  </a:ext>
                </a:extLst>
              </a:tr>
              <a:tr h="2514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RST5</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l"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CALL 0028H</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72415838"/>
                  </a:ext>
                </a:extLst>
              </a:tr>
              <a:tr h="2514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RST6</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l"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CALL 0030H</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88424039"/>
                  </a:ext>
                </a:extLst>
              </a:tr>
              <a:tr h="2514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RST7</a:t>
                      </a:r>
                    </a:p>
                  </a:txBody>
                  <a:tcPr marL="68580" marR="68580"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l"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CALL 0038H</a:t>
                      </a:r>
                    </a:p>
                  </a:txBody>
                  <a:tcPr marL="68580" marR="68580"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37233473"/>
                  </a:ext>
                </a:extLst>
              </a:tr>
            </a:tbl>
          </a:graphicData>
        </a:graphic>
      </p:graphicFrame>
    </p:spTree>
    <p:extLst>
      <p:ext uri="{BB962C8B-B14F-4D97-AF65-F5344CB8AC3E}">
        <p14:creationId xmlns:p14="http://schemas.microsoft.com/office/powerpoint/2010/main" xmlns="" val="32629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65C0E08F-CACC-4D9D-AEC9-B57F230F69D8}" type="slidenum">
              <a:rPr lang="en-US" altLang="en-US"/>
              <a:pPr>
                <a:defRPr/>
              </a:pPr>
              <a:t>15</a:t>
            </a:fld>
            <a:endParaRPr lang="en-US" altLang="en-US">
              <a:latin typeface="Times New Roman" panose="02020603050405020304" pitchFamily="18" charset="0"/>
            </a:endParaRPr>
          </a:p>
        </p:txBody>
      </p:sp>
      <p:sp>
        <p:nvSpPr>
          <p:cNvPr id="22531" name="Text Box 4"/>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22532" name="Rectangle 6"/>
          <p:cNvSpPr>
            <a:spLocks noGrp="1" noChangeArrowheads="1"/>
          </p:cNvSpPr>
          <p:nvPr>
            <p:ph type="title"/>
          </p:nvPr>
        </p:nvSpPr>
        <p:spPr/>
        <p:txBody>
          <a:bodyPr/>
          <a:lstStyle/>
          <a:p>
            <a:r>
              <a:rPr lang="en-US" altLang="en-US"/>
              <a:t>Issues in Implementing INTR Interrupts </a:t>
            </a:r>
          </a:p>
        </p:txBody>
      </p:sp>
      <p:sp>
        <p:nvSpPr>
          <p:cNvPr id="22533" name="Rectangle 7"/>
          <p:cNvSpPr>
            <a:spLocks noGrp="1" noChangeArrowheads="1"/>
          </p:cNvSpPr>
          <p:nvPr>
            <p:ph type="body" idx="1"/>
          </p:nvPr>
        </p:nvSpPr>
        <p:spPr/>
        <p:txBody>
          <a:bodyPr/>
          <a:lstStyle/>
          <a:p>
            <a:r>
              <a:rPr lang="en-US" altLang="en-US" sz="2400" dirty="0"/>
              <a:t>How long </a:t>
            </a:r>
            <a:r>
              <a:rPr lang="en-US" altLang="en-US" sz="2400" u="sng" dirty="0">
                <a:solidFill>
                  <a:srgbClr val="990000"/>
                </a:solidFill>
              </a:rPr>
              <a:t>must</a:t>
            </a:r>
            <a:r>
              <a:rPr lang="en-US" altLang="en-US" sz="2400" dirty="0"/>
              <a:t> INTR remain high?</a:t>
            </a:r>
          </a:p>
          <a:p>
            <a:pPr lvl="1"/>
            <a:r>
              <a:rPr lang="en-US" altLang="en-US" dirty="0"/>
              <a:t>The microprocessor checks the INTR line one clock cycle before the last T-state of each instruction.</a:t>
            </a:r>
          </a:p>
          <a:p>
            <a:pPr lvl="1"/>
            <a:r>
              <a:rPr lang="en-US" altLang="en-US" dirty="0"/>
              <a:t>The INTR must remain active long enough to allow for the longest instruction.</a:t>
            </a:r>
          </a:p>
          <a:p>
            <a:pPr lvl="1"/>
            <a:r>
              <a:rPr lang="en-US" altLang="en-US" dirty="0"/>
              <a:t>The longest instruction for the 8085 is the conditional CALL instruction which requires 18 T-states.</a:t>
            </a:r>
          </a:p>
          <a:p>
            <a:r>
              <a:rPr lang="en-US" altLang="en-US" sz="2400" dirty="0">
                <a:solidFill>
                  <a:srgbClr val="990000"/>
                </a:solidFill>
              </a:rPr>
              <a:t>Therefore, the INTR must remain active for 17.5    T-states</a:t>
            </a:r>
            <a:r>
              <a:rPr lang="en-US" altLang="en-US" sz="2400" dirty="0"/>
              <a:t>.</a:t>
            </a:r>
          </a:p>
          <a:p>
            <a:r>
              <a:rPr lang="en-US" altLang="en-US" sz="2400" dirty="0"/>
              <a:t> If  f= 3MHZ then T=1/f and so, </a:t>
            </a:r>
            <a:r>
              <a:rPr lang="en-US" altLang="en-US" sz="2400" dirty="0">
                <a:solidFill>
                  <a:srgbClr val="990000"/>
                </a:solidFill>
              </a:rPr>
              <a:t>INTR must remain active for [ (1/3MHZ) * 17.5 ≈ 5.8 micro seconds].</a:t>
            </a:r>
            <a:endParaRPr lang="en-US" altLang="en-US" sz="2400" dirty="0"/>
          </a:p>
          <a:p>
            <a:endParaRPr lang="en-US" altLang="en-US" sz="1800" dirty="0"/>
          </a:p>
        </p:txBody>
      </p:sp>
    </p:spTree>
    <p:extLst>
      <p:ext uri="{BB962C8B-B14F-4D97-AF65-F5344CB8AC3E}">
        <p14:creationId xmlns:p14="http://schemas.microsoft.com/office/powerpoint/2010/main" xmlns="" val="730031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22E4C98-2D1C-4694-9204-E6F430DA4BCD}" type="slidenum">
              <a:rPr lang="en-US" altLang="en-US"/>
              <a:pPr>
                <a:defRPr/>
              </a:pPr>
              <a:t>16</a:t>
            </a:fld>
            <a:endParaRPr lang="en-US" altLang="en-US">
              <a:latin typeface="Times New Roman" panose="02020603050405020304" pitchFamily="18" charset="0"/>
            </a:endParaRPr>
          </a:p>
        </p:txBody>
      </p:sp>
      <p:sp>
        <p:nvSpPr>
          <p:cNvPr id="23555" name="Text Box 4"/>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23556" name="Rectangle 5"/>
          <p:cNvSpPr>
            <a:spLocks noGrp="1" noChangeArrowheads="1"/>
          </p:cNvSpPr>
          <p:nvPr>
            <p:ph type="title"/>
          </p:nvPr>
        </p:nvSpPr>
        <p:spPr/>
        <p:txBody>
          <a:bodyPr/>
          <a:lstStyle/>
          <a:p>
            <a:r>
              <a:rPr lang="en-US" altLang="en-US"/>
              <a:t>Issues in Implementing INTR Interrupts </a:t>
            </a:r>
          </a:p>
        </p:txBody>
      </p:sp>
      <p:sp>
        <p:nvSpPr>
          <p:cNvPr id="23557" name="Rectangle 6"/>
          <p:cNvSpPr>
            <a:spLocks noGrp="1" noChangeArrowheads="1"/>
          </p:cNvSpPr>
          <p:nvPr>
            <p:ph type="body" idx="1"/>
          </p:nvPr>
        </p:nvSpPr>
        <p:spPr/>
        <p:txBody>
          <a:bodyPr/>
          <a:lstStyle/>
          <a:p>
            <a:r>
              <a:rPr lang="en-US" altLang="en-US" sz="2400" dirty="0"/>
              <a:t>How long </a:t>
            </a:r>
            <a:r>
              <a:rPr lang="en-US" altLang="en-US" sz="2400" u="sng" dirty="0">
                <a:solidFill>
                  <a:srgbClr val="990000"/>
                </a:solidFill>
              </a:rPr>
              <a:t>can</a:t>
            </a:r>
            <a:r>
              <a:rPr lang="en-US" altLang="en-US" sz="2400" dirty="0"/>
              <a:t> the INTR remain high?</a:t>
            </a:r>
          </a:p>
          <a:p>
            <a:pPr lvl="1"/>
            <a:r>
              <a:rPr lang="en-US" altLang="en-US" dirty="0"/>
              <a:t>The INTR line must be deactivated before the EI is executed. Otherwise, the microprocessor will be interrupted again.</a:t>
            </a:r>
          </a:p>
          <a:p>
            <a:pPr lvl="1"/>
            <a:r>
              <a:rPr lang="en-US" altLang="en-US" dirty="0"/>
              <a:t>Once the microprocessor starts to respond to an INTR interrupt, INTA becomes active (=0).</a:t>
            </a:r>
          </a:p>
          <a:p>
            <a:pPr lvl="1">
              <a:buFontTx/>
              <a:buNone/>
            </a:pPr>
            <a:endParaRPr lang="en-US" altLang="en-US" dirty="0"/>
          </a:p>
          <a:p>
            <a:pPr algn="ctr">
              <a:buFontTx/>
              <a:buNone/>
            </a:pPr>
            <a:r>
              <a:rPr lang="en-US" altLang="en-US" sz="2400" dirty="0">
                <a:solidFill>
                  <a:srgbClr val="990000"/>
                </a:solidFill>
              </a:rPr>
              <a:t>Therefore,</a:t>
            </a:r>
            <a:r>
              <a:rPr lang="en-US" altLang="en-US" sz="2400" dirty="0"/>
              <a:t> </a:t>
            </a:r>
            <a:r>
              <a:rPr lang="en-US" altLang="en-US" sz="2400" dirty="0">
                <a:solidFill>
                  <a:srgbClr val="990000"/>
                </a:solidFill>
              </a:rPr>
              <a:t>INTR should be turned off as soon as the INTA signal is received</a:t>
            </a:r>
            <a:r>
              <a:rPr lang="en-US" altLang="en-US" sz="2400" dirty="0"/>
              <a:t>.</a:t>
            </a:r>
          </a:p>
        </p:txBody>
      </p:sp>
    </p:spTree>
    <p:extLst>
      <p:ext uri="{BB962C8B-B14F-4D97-AF65-F5344CB8AC3E}">
        <p14:creationId xmlns:p14="http://schemas.microsoft.com/office/powerpoint/2010/main" xmlns="" val="3784442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764ABA-9A1A-46B4-A9F8-D07A1F74B309}" type="slidenum">
              <a:rPr lang="en-US" altLang="en-US"/>
              <a:pPr>
                <a:defRPr/>
              </a:pPr>
              <a:t>17</a:t>
            </a:fld>
            <a:endParaRPr lang="en-US" altLang="en-US">
              <a:latin typeface="Times New Roman" panose="02020603050405020304" pitchFamily="18" charset="0"/>
            </a:endParaRPr>
          </a:p>
        </p:txBody>
      </p:sp>
      <p:sp>
        <p:nvSpPr>
          <p:cNvPr id="24579" name="Rectangle 2"/>
          <p:cNvSpPr>
            <a:spLocks noGrp="1" noChangeArrowheads="1"/>
          </p:cNvSpPr>
          <p:nvPr>
            <p:ph type="title"/>
          </p:nvPr>
        </p:nvSpPr>
        <p:spPr/>
        <p:txBody>
          <a:bodyPr/>
          <a:lstStyle/>
          <a:p>
            <a:r>
              <a:rPr lang="en-US" altLang="en-US"/>
              <a:t>Issues in Implementing INTR Interrupts</a:t>
            </a:r>
          </a:p>
        </p:txBody>
      </p:sp>
      <p:sp>
        <p:nvSpPr>
          <p:cNvPr id="24580" name="Rectangle 3"/>
          <p:cNvSpPr>
            <a:spLocks noGrp="1" noChangeArrowheads="1"/>
          </p:cNvSpPr>
          <p:nvPr>
            <p:ph type="body" idx="1"/>
          </p:nvPr>
        </p:nvSpPr>
        <p:spPr/>
        <p:txBody>
          <a:bodyPr/>
          <a:lstStyle/>
          <a:p>
            <a:r>
              <a:rPr lang="en-US" altLang="en-US" u="sng" dirty="0">
                <a:solidFill>
                  <a:srgbClr val="990000"/>
                </a:solidFill>
              </a:rPr>
              <a:t>Can</a:t>
            </a:r>
            <a:r>
              <a:rPr lang="en-US" altLang="en-US" dirty="0"/>
              <a:t> the microprocessor be </a:t>
            </a:r>
            <a:r>
              <a:rPr lang="en-US" altLang="en-US" u="sng" dirty="0">
                <a:solidFill>
                  <a:srgbClr val="990000"/>
                </a:solidFill>
              </a:rPr>
              <a:t>interrupted again before the completion of the ISR</a:t>
            </a:r>
            <a:r>
              <a:rPr lang="en-US" altLang="en-US" dirty="0"/>
              <a:t>?</a:t>
            </a:r>
          </a:p>
          <a:p>
            <a:pPr lvl="1"/>
            <a:r>
              <a:rPr lang="en-US" altLang="en-US" dirty="0"/>
              <a:t>As soon as the 1st interrupt arrives, all </a:t>
            </a:r>
            <a:r>
              <a:rPr lang="en-US" altLang="en-US" dirty="0" err="1"/>
              <a:t>maskable</a:t>
            </a:r>
            <a:r>
              <a:rPr lang="en-US" altLang="en-US" dirty="0"/>
              <a:t> interrupts are disabled. </a:t>
            </a:r>
          </a:p>
          <a:p>
            <a:pPr lvl="1"/>
            <a:r>
              <a:rPr lang="en-US" altLang="en-US" dirty="0"/>
              <a:t>They will only be enabled after the execution of the EI instruction.</a:t>
            </a:r>
          </a:p>
          <a:p>
            <a:pPr algn="ctr">
              <a:buFontTx/>
              <a:buNone/>
            </a:pPr>
            <a:r>
              <a:rPr lang="en-US" altLang="en-US" dirty="0">
                <a:solidFill>
                  <a:srgbClr val="990000"/>
                </a:solidFill>
              </a:rPr>
              <a:t>Therefore, the answer is: “only if we allow it to”.</a:t>
            </a:r>
            <a:endParaRPr lang="en-US" altLang="en-US" dirty="0"/>
          </a:p>
          <a:p>
            <a:pPr algn="ctr">
              <a:buFontTx/>
              <a:buNone/>
            </a:pPr>
            <a:r>
              <a:rPr lang="en-US" altLang="en-US" dirty="0">
                <a:solidFill>
                  <a:srgbClr val="990000"/>
                </a:solidFill>
              </a:rPr>
              <a:t>If the EI instruction is placed early in the ISR, other interrupt </a:t>
            </a:r>
            <a:r>
              <a:rPr lang="en-US" altLang="en-US" u="sng" dirty="0">
                <a:solidFill>
                  <a:srgbClr val="990000"/>
                </a:solidFill>
              </a:rPr>
              <a:t>may</a:t>
            </a:r>
            <a:r>
              <a:rPr lang="en-US" altLang="en-US" dirty="0">
                <a:solidFill>
                  <a:srgbClr val="990000"/>
                </a:solidFill>
              </a:rPr>
              <a:t> occur before the ISR is done</a:t>
            </a:r>
            <a:r>
              <a:rPr lang="en-US" altLang="en-US" dirty="0"/>
              <a:t>.</a:t>
            </a:r>
          </a:p>
        </p:txBody>
      </p:sp>
    </p:spTree>
    <p:extLst>
      <p:ext uri="{BB962C8B-B14F-4D97-AF65-F5344CB8AC3E}">
        <p14:creationId xmlns:p14="http://schemas.microsoft.com/office/powerpoint/2010/main" xmlns="" val="3487980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095"/>
            <a:ext cx="4552950" cy="690252"/>
          </a:xfrm>
        </p:spPr>
        <p:txBody>
          <a:bodyPr>
            <a:normAutofit fontScale="90000"/>
          </a:bodyPr>
          <a:lstStyle/>
          <a:p>
            <a:r>
              <a:rPr lang="en-US" dirty="0"/>
              <a:t>Call sequence..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97280" y="1821347"/>
            <a:ext cx="10607040" cy="4960453"/>
          </a:xfrm>
        </p:spPr>
      </p:pic>
    </p:spTree>
    <p:extLst>
      <p:ext uri="{BB962C8B-B14F-4D97-AF65-F5344CB8AC3E}">
        <p14:creationId xmlns:p14="http://schemas.microsoft.com/office/powerpoint/2010/main" xmlns="" val="3871780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752576" y="352409"/>
            <a:ext cx="8505872" cy="6153184"/>
          </a:xfrm>
          <a:prstGeom prst="rect">
            <a:avLst/>
          </a:prstGeom>
          <a:noFill/>
          <a:ln w="9525">
            <a:noFill/>
            <a:miter lim="800000"/>
            <a:headEnd/>
            <a:tailEnd/>
          </a:ln>
          <a:effectLst>
            <a:glow rad="139700">
              <a:schemeClr val="accent1">
                <a:satMod val="175000"/>
                <a:alpha val="40000"/>
              </a:schemeClr>
            </a:glow>
          </a:effectLst>
        </p:spPr>
      </p:pic>
    </p:spTree>
    <p:extLst>
      <p:ext uri="{BB962C8B-B14F-4D97-AF65-F5344CB8AC3E}">
        <p14:creationId xmlns:p14="http://schemas.microsoft.com/office/powerpoint/2010/main" xmlns="" val="336343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9pPr>
          </a:lstStyle>
          <a:p>
            <a:pPr algn="ctr" eaLnBrk="1" hangingPunct="1">
              <a:spcBef>
                <a:spcPct val="0"/>
              </a:spcBef>
              <a:buClrTx/>
              <a:buFontTx/>
              <a:buNone/>
            </a:pPr>
            <a:r>
              <a:rPr lang="en-IN" altLang="en-US" sz="4400" b="1" u="sng" dirty="0">
                <a:latin typeface="Monotype Corsiva" panose="03010101010201010101" pitchFamily="66" charset="0"/>
              </a:rPr>
              <a:t>Why do we need data transfer schemes ?</a:t>
            </a:r>
          </a:p>
        </p:txBody>
      </p:sp>
      <p:sp>
        <p:nvSpPr>
          <p:cNvPr id="7171" name="Text Box 2"/>
          <p:cNvSpPr txBox="1">
            <a:spLocks noChangeArrowheads="1"/>
          </p:cNvSpPr>
          <p:nvPr/>
        </p:nvSpPr>
        <p:spPr bwMode="auto">
          <a:xfrm>
            <a:off x="1905000" y="1981201"/>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Arial" panose="020B0604020202020204" pitchFamily="34" charset="0"/>
                <a:cs typeface="Droid Sans Fallback"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Arial" panose="020B060402020202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roid Sans Fallback" charset="0"/>
              </a:defRPr>
            </a:lvl9pPr>
          </a:lstStyle>
          <a:p>
            <a:pPr eaLnBrk="1" hangingPunct="1">
              <a:lnSpc>
                <a:spcPct val="80000"/>
              </a:lnSpc>
              <a:buFont typeface="Times New Roman" panose="02020603050405020304" pitchFamily="18" charset="0"/>
              <a:buChar char="•"/>
            </a:pPr>
            <a:r>
              <a:rPr lang="en-IN" altLang="en-US" dirty="0">
                <a:latin typeface="Times New Roman" panose="02020603050405020304" pitchFamily="18" charset="0"/>
              </a:rPr>
              <a:t>Availability of wide variety of I/O devices because of variations in manufacturing technologies e.g. electromechanical, electrical, mechanical, electronic etc. </a:t>
            </a:r>
          </a:p>
          <a:p>
            <a:pPr eaLnBrk="1" hangingPunct="1">
              <a:lnSpc>
                <a:spcPct val="80000"/>
              </a:lnSpc>
            </a:pPr>
            <a:endParaRPr lang="en-IN" altLang="en-US" dirty="0">
              <a:latin typeface="Times New Roman" panose="02020603050405020304" pitchFamily="18" charset="0"/>
            </a:endParaRPr>
          </a:p>
          <a:p>
            <a:pPr eaLnBrk="1" hangingPunct="1">
              <a:lnSpc>
                <a:spcPct val="80000"/>
              </a:lnSpc>
              <a:buFont typeface="Times New Roman" panose="02020603050405020304" pitchFamily="18" charset="0"/>
              <a:buChar char="•"/>
            </a:pPr>
            <a:r>
              <a:rPr lang="en-IN" altLang="en-US" dirty="0">
                <a:latin typeface="Times New Roman" panose="02020603050405020304" pitchFamily="18" charset="0"/>
              </a:rPr>
              <a:t>Enormous variation in the range of speed.</a:t>
            </a:r>
          </a:p>
          <a:p>
            <a:pPr eaLnBrk="1" hangingPunct="1">
              <a:lnSpc>
                <a:spcPct val="80000"/>
              </a:lnSpc>
            </a:pPr>
            <a:endParaRPr lang="en-IN" altLang="en-US" dirty="0">
              <a:latin typeface="Times New Roman" panose="02020603050405020304" pitchFamily="18" charset="0"/>
            </a:endParaRPr>
          </a:p>
          <a:p>
            <a:pPr eaLnBrk="1" hangingPunct="1">
              <a:lnSpc>
                <a:spcPct val="80000"/>
              </a:lnSpc>
              <a:buFont typeface="Times New Roman" panose="02020603050405020304" pitchFamily="18" charset="0"/>
              <a:buChar char="•"/>
            </a:pPr>
            <a:r>
              <a:rPr lang="en-IN" altLang="en-US" dirty="0">
                <a:latin typeface="Times New Roman" panose="02020603050405020304" pitchFamily="18" charset="0"/>
              </a:rPr>
              <a:t>Wide variation in the format of data.</a:t>
            </a:r>
          </a:p>
          <a:p>
            <a:pPr>
              <a:lnSpc>
                <a:spcPct val="80000"/>
              </a:lnSpc>
              <a:spcBef>
                <a:spcPts val="225"/>
              </a:spcBef>
              <a:buFont typeface="Arial" panose="020B0604020202020204" pitchFamily="34" charset="0"/>
              <a:buChar char="•"/>
            </a:pPr>
            <a:r>
              <a:rPr lang="en-IN" altLang="en-US" sz="900" dirty="0"/>
              <a:t> </a:t>
            </a:r>
          </a:p>
        </p:txBody>
      </p:sp>
    </p:spTree>
    <p:extLst>
      <p:ext uri="{BB962C8B-B14F-4D97-AF65-F5344CB8AC3E}">
        <p14:creationId xmlns:p14="http://schemas.microsoft.com/office/powerpoint/2010/main" xmlns="" val="835000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E574256F-88BE-4EB9-B280-4981E51A4BEB}" type="slidenum">
              <a:rPr lang="en-US" altLang="en-US"/>
              <a:pPr>
                <a:defRPr/>
              </a:pPr>
              <a:t>20</a:t>
            </a:fld>
            <a:endParaRPr lang="en-US" altLang="en-US">
              <a:latin typeface="Times New Roman" panose="02020603050405020304" pitchFamily="18" charset="0"/>
            </a:endParaRPr>
          </a:p>
        </p:txBody>
      </p:sp>
      <p:sp>
        <p:nvSpPr>
          <p:cNvPr id="17411" name="Text Box 5"/>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17412" name="Rectangle 11"/>
          <p:cNvSpPr>
            <a:spLocks noGrp="1" noChangeArrowheads="1"/>
          </p:cNvSpPr>
          <p:nvPr>
            <p:ph type="title"/>
          </p:nvPr>
        </p:nvSpPr>
        <p:spPr/>
        <p:txBody>
          <a:bodyPr/>
          <a:lstStyle/>
          <a:p>
            <a:r>
              <a:rPr lang="en-US" altLang="en-US"/>
              <a:t>Restart Sequence</a:t>
            </a:r>
          </a:p>
        </p:txBody>
      </p:sp>
      <p:sp>
        <p:nvSpPr>
          <p:cNvPr id="17413" name="Rectangle 12"/>
          <p:cNvSpPr>
            <a:spLocks noGrp="1" noChangeArrowheads="1"/>
          </p:cNvSpPr>
          <p:nvPr>
            <p:ph type="body" idx="1"/>
          </p:nvPr>
        </p:nvSpPr>
        <p:spPr>
          <a:xfrm>
            <a:off x="1232453" y="1416051"/>
            <a:ext cx="9660834" cy="5051010"/>
          </a:xfrm>
        </p:spPr>
        <p:txBody>
          <a:bodyPr/>
          <a:lstStyle/>
          <a:p>
            <a:r>
              <a:rPr lang="en-US" altLang="en-US" sz="2400" dirty="0"/>
              <a:t>The restart sequence is made up of three machine cycles</a:t>
            </a:r>
          </a:p>
          <a:p>
            <a:pPr lvl="1"/>
            <a:r>
              <a:rPr lang="en-US" altLang="en-US" dirty="0"/>
              <a:t>In the 1st machine cycle:</a:t>
            </a:r>
          </a:p>
          <a:p>
            <a:pPr marL="914400" lvl="2" indent="0">
              <a:buNone/>
            </a:pPr>
            <a:r>
              <a:rPr lang="en-US" altLang="en-US" dirty="0"/>
              <a:t>The microprocessor sends the INTA signal. </a:t>
            </a:r>
          </a:p>
          <a:p>
            <a:pPr marL="914400" lvl="2" indent="0">
              <a:buNone/>
            </a:pPr>
            <a:r>
              <a:rPr lang="en-US" altLang="en-US" dirty="0"/>
              <a:t>While INTA is active the microprocessor reads the data lines expecting to receive, from the interrupting device, the opcode for the specific RST instruction.</a:t>
            </a:r>
          </a:p>
          <a:p>
            <a:pPr lvl="1"/>
            <a:r>
              <a:rPr lang="en-US" altLang="en-US" dirty="0"/>
              <a:t>In the 2nd machine cycles:</a:t>
            </a:r>
          </a:p>
          <a:p>
            <a:pPr marL="457200" lvl="1" indent="0">
              <a:buNone/>
            </a:pPr>
            <a:r>
              <a:rPr lang="en-US" altLang="en-US" dirty="0"/>
              <a:t>         </a:t>
            </a:r>
            <a:r>
              <a:rPr lang="en-US" altLang="en-US" sz="2000" dirty="0"/>
              <a:t>The address of stack pointer(next location address) is placed on address bus   </a:t>
            </a:r>
          </a:p>
          <a:p>
            <a:pPr marL="457200" lvl="1" indent="0">
              <a:buNone/>
            </a:pPr>
            <a:r>
              <a:rPr lang="en-US" altLang="en-US" sz="2000" dirty="0"/>
              <a:t>            then high-order bits of PC is stored on stack.</a:t>
            </a:r>
          </a:p>
          <a:p>
            <a:pPr marL="457200" lvl="1" indent="0">
              <a:buNone/>
            </a:pPr>
            <a:endParaRPr lang="en-US" altLang="en-US" dirty="0"/>
          </a:p>
          <a:p>
            <a:pPr lvl="1"/>
            <a:r>
              <a:rPr lang="en-US" altLang="en-US" dirty="0"/>
              <a:t>In the 3rd machine cycles:</a:t>
            </a:r>
          </a:p>
          <a:p>
            <a:pPr marL="457200" lvl="1" indent="0">
              <a:buNone/>
            </a:pPr>
            <a:r>
              <a:rPr lang="en-US" altLang="en-US" dirty="0"/>
              <a:t>        </a:t>
            </a:r>
            <a:r>
              <a:rPr lang="en-US" altLang="en-US" sz="2000" dirty="0"/>
              <a:t>The low order bits of PC is stored in the next location of the stack.</a:t>
            </a:r>
          </a:p>
          <a:p>
            <a:pPr marL="914400" lvl="2" indent="0">
              <a:buNone/>
            </a:pPr>
            <a:r>
              <a:rPr lang="en-US" altLang="en-US" dirty="0"/>
              <a:t>  Then the microprocessor jumps to the address associated with the specified RST </a:t>
            </a:r>
          </a:p>
          <a:p>
            <a:pPr marL="914400" lvl="2" indent="0">
              <a:buNone/>
            </a:pPr>
            <a:r>
              <a:rPr lang="en-US" altLang="en-US" dirty="0"/>
              <a:t>   instruction.</a:t>
            </a:r>
          </a:p>
        </p:txBody>
      </p:sp>
    </p:spTree>
    <p:extLst>
      <p:ext uri="{BB962C8B-B14F-4D97-AF65-F5344CB8AC3E}">
        <p14:creationId xmlns:p14="http://schemas.microsoft.com/office/powerpoint/2010/main" xmlns="" val="1221718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18957" y="857250"/>
            <a:ext cx="8936502" cy="5143500"/>
          </a:xfrm>
        </p:spPr>
      </p:pic>
    </p:spTree>
    <p:extLst>
      <p:ext uri="{BB962C8B-B14F-4D97-AF65-F5344CB8AC3E}">
        <p14:creationId xmlns:p14="http://schemas.microsoft.com/office/powerpoint/2010/main" xmlns="" val="258290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0E6CEDD-1D3A-40A3-BDA2-EF18D0C155C1}" type="slidenum">
              <a:rPr lang="en-US" altLang="en-US"/>
              <a:pPr>
                <a:defRPr/>
              </a:pPr>
              <a:t>22</a:t>
            </a:fld>
            <a:endParaRPr lang="en-US" altLang="en-US">
              <a:latin typeface="Times New Roman" panose="02020603050405020304" pitchFamily="18" charset="0"/>
            </a:endParaRPr>
          </a:p>
        </p:txBody>
      </p:sp>
      <p:sp>
        <p:nvSpPr>
          <p:cNvPr id="19459" name="Text Box 4"/>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19460" name="Rectangle 9"/>
          <p:cNvSpPr>
            <a:spLocks noGrp="1" noChangeArrowheads="1"/>
          </p:cNvSpPr>
          <p:nvPr>
            <p:ph type="title"/>
          </p:nvPr>
        </p:nvSpPr>
        <p:spPr/>
        <p:txBody>
          <a:bodyPr/>
          <a:lstStyle/>
          <a:p>
            <a:r>
              <a:rPr lang="en-US" altLang="en-US" dirty="0"/>
              <a:t>Hardware Generation of RST Opcode </a:t>
            </a:r>
          </a:p>
        </p:txBody>
      </p:sp>
      <p:sp>
        <p:nvSpPr>
          <p:cNvPr id="19461" name="Rectangle 10"/>
          <p:cNvSpPr>
            <a:spLocks noGrp="1" noChangeArrowheads="1"/>
          </p:cNvSpPr>
          <p:nvPr>
            <p:ph type="body" idx="1"/>
          </p:nvPr>
        </p:nvSpPr>
        <p:spPr/>
        <p:txBody>
          <a:bodyPr/>
          <a:lstStyle/>
          <a:p>
            <a:r>
              <a:rPr lang="en-US" altLang="en-US" dirty="0"/>
              <a:t>How does the external device produce the opcode for the appropriate RST instruction?</a:t>
            </a:r>
          </a:p>
          <a:p>
            <a:pPr lvl="1"/>
            <a:r>
              <a:rPr lang="en-US" altLang="en-US" dirty="0"/>
              <a:t>The opcode is simply a collection of bits.</a:t>
            </a:r>
          </a:p>
          <a:p>
            <a:pPr lvl="1"/>
            <a:r>
              <a:rPr lang="en-US" altLang="en-US" dirty="0"/>
              <a:t>So, the device needs to set the bits of the data bus to the appropriate value in response to an INTA signal.</a:t>
            </a:r>
          </a:p>
        </p:txBody>
      </p:sp>
    </p:spTree>
    <p:extLst>
      <p:ext uri="{BB962C8B-B14F-4D97-AF65-F5344CB8AC3E}">
        <p14:creationId xmlns:p14="http://schemas.microsoft.com/office/powerpoint/2010/main" xmlns="" val="282538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pPr>
              <a:defRPr/>
            </a:pPr>
            <a:fld id="{C9EEAAA0-2F97-40D1-BE7C-586C833D4AB7}" type="slidenum">
              <a:rPr lang="en-US" altLang="en-US"/>
              <a:pPr>
                <a:defRPr/>
              </a:pPr>
              <a:t>23</a:t>
            </a:fld>
            <a:endParaRPr lang="en-US" altLang="en-US">
              <a:latin typeface="Times New Roman" panose="02020603050405020304" pitchFamily="18" charset="0"/>
            </a:endParaRPr>
          </a:p>
        </p:txBody>
      </p:sp>
      <p:sp>
        <p:nvSpPr>
          <p:cNvPr id="20483" name="Rectangle 3"/>
          <p:cNvSpPr>
            <a:spLocks noGrp="1" noChangeArrowheads="1"/>
          </p:cNvSpPr>
          <p:nvPr>
            <p:ph type="body" idx="4294967295"/>
          </p:nvPr>
        </p:nvSpPr>
        <p:spPr>
          <a:xfrm>
            <a:off x="2667000" y="1657350"/>
            <a:ext cx="5829300" cy="3829050"/>
          </a:xfrm>
        </p:spPr>
        <p:txBody>
          <a:bodyPr/>
          <a:lstStyle/>
          <a:p>
            <a:endParaRPr lang="en-US" altLang="en-US" b="1">
              <a:solidFill>
                <a:srgbClr val="800000"/>
              </a:solidFill>
              <a:latin typeface="Traditional Arabic" panose="02020603050405020304" pitchFamily="18" charset="-78"/>
              <a:cs typeface="Traditional Arabic" panose="02020603050405020304" pitchFamily="18" charset="-78"/>
            </a:endParaRPr>
          </a:p>
          <a:p>
            <a:endParaRPr lang="en-US" altLang="en-US" b="1" u="sng">
              <a:solidFill>
                <a:srgbClr val="800000"/>
              </a:solidFill>
              <a:latin typeface="Traditional Arabic" panose="02020603050405020304" pitchFamily="18" charset="-78"/>
              <a:cs typeface="Traditional Arabic" panose="02020603050405020304" pitchFamily="18" charset="-78"/>
            </a:endParaRPr>
          </a:p>
          <a:p>
            <a:endParaRPr lang="en-US" altLang="en-US">
              <a:cs typeface="Traditional Arabic" panose="02020603050405020304" pitchFamily="18" charset="-78"/>
            </a:endParaRPr>
          </a:p>
        </p:txBody>
      </p:sp>
      <p:grpSp>
        <p:nvGrpSpPr>
          <p:cNvPr id="20484" name="Group 10"/>
          <p:cNvGrpSpPr>
            <a:grpSpLocks/>
          </p:cNvGrpSpPr>
          <p:nvPr/>
        </p:nvGrpSpPr>
        <p:grpSpPr bwMode="auto">
          <a:xfrm>
            <a:off x="6858001" y="2114550"/>
            <a:ext cx="3533775" cy="3371850"/>
            <a:chOff x="1296" y="816"/>
            <a:chExt cx="2968" cy="2832"/>
          </a:xfrm>
        </p:grpSpPr>
        <p:graphicFrame>
          <p:nvGraphicFramePr>
            <p:cNvPr id="20487" name="Object 7"/>
            <p:cNvGraphicFramePr>
              <a:graphicFrameLocks noChangeAspect="1"/>
            </p:cNvGraphicFramePr>
            <p:nvPr/>
          </p:nvGraphicFramePr>
          <p:xfrm>
            <a:off x="1296" y="816"/>
            <a:ext cx="2968" cy="2832"/>
          </p:xfrm>
          <a:graphic>
            <a:graphicData uri="http://schemas.openxmlformats.org/presentationml/2006/ole">
              <p:oleObj spid="_x0000_s1064" name="Bitmap Image" r:id="rId3" imgW="2647490" imgH="2981326" progId="PBrush">
                <p:embed/>
              </p:oleObj>
            </a:graphicData>
          </a:graphic>
        </p:graphicFrame>
        <p:sp>
          <p:nvSpPr>
            <p:cNvPr id="20488" name="Line 8"/>
            <p:cNvSpPr>
              <a:spLocks noChangeShapeType="1"/>
            </p:cNvSpPr>
            <p:nvPr/>
          </p:nvSpPr>
          <p:spPr bwMode="auto">
            <a:xfrm>
              <a:off x="3792" y="3360"/>
              <a:ext cx="38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0485" name="Text Box 12"/>
          <p:cNvSpPr txBox="1">
            <a:spLocks noChangeArrowheads="1"/>
          </p:cNvSpPr>
          <p:nvPr/>
        </p:nvSpPr>
        <p:spPr bwMode="auto">
          <a:xfrm>
            <a:off x="771524" y="2420362"/>
            <a:ext cx="5006424"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dirty="0">
                <a:latin typeface="Arial" panose="020B0604020202020204" pitchFamily="34" charset="0"/>
                <a:cs typeface="Arial" panose="020B0604020202020204" pitchFamily="34" charset="0"/>
              </a:rPr>
              <a:t>The following is an example of generating RST 5:</a:t>
            </a:r>
          </a:p>
          <a:p>
            <a:pPr algn="l" rtl="0"/>
            <a:endParaRPr lang="en-US" altLang="en-US" dirty="0">
              <a:latin typeface="Arial" panose="020B0604020202020204" pitchFamily="34" charset="0"/>
              <a:cs typeface="Arial" panose="020B0604020202020204" pitchFamily="34" charset="0"/>
            </a:endParaRPr>
          </a:p>
          <a:p>
            <a:pPr algn="l" rtl="0"/>
            <a:r>
              <a:rPr lang="en-US" altLang="en-US" dirty="0">
                <a:latin typeface="Arial" panose="020B0604020202020204" pitchFamily="34" charset="0"/>
                <a:cs typeface="Arial" panose="020B0604020202020204" pitchFamily="34" charset="0"/>
              </a:rPr>
              <a:t>RST 5’s opcode is EF =</a:t>
            </a:r>
          </a:p>
          <a:p>
            <a:pPr algn="l" rtl="0"/>
            <a:endParaRPr lang="en-US" altLang="en-US" dirty="0">
              <a:latin typeface="Arial" panose="020B0604020202020204" pitchFamily="34" charset="0"/>
              <a:cs typeface="Arial" panose="020B0604020202020204" pitchFamily="34" charset="0"/>
            </a:endParaRPr>
          </a:p>
          <a:p>
            <a:pPr algn="l" rtl="0"/>
            <a:r>
              <a:rPr lang="en-US" altLang="en-US" dirty="0">
                <a:latin typeface="Arial" panose="020B0604020202020204" pitchFamily="34" charset="0"/>
                <a:cs typeface="Arial" panose="020B0604020202020204" pitchFamily="34" charset="0"/>
              </a:rPr>
              <a:t>D           </a:t>
            </a:r>
            <a:r>
              <a:rPr lang="en-US" altLang="en-US" dirty="0" err="1">
                <a:latin typeface="Arial" panose="020B0604020202020204" pitchFamily="34" charset="0"/>
                <a:cs typeface="Arial" panose="020B0604020202020204" pitchFamily="34" charset="0"/>
              </a:rPr>
              <a:t>D</a:t>
            </a:r>
            <a:endParaRPr lang="en-US" altLang="en-US" dirty="0">
              <a:latin typeface="Arial" panose="020B0604020202020204" pitchFamily="34" charset="0"/>
              <a:cs typeface="Arial" panose="020B0604020202020204" pitchFamily="34" charset="0"/>
            </a:endParaRPr>
          </a:p>
          <a:p>
            <a:pPr algn="l" rtl="0"/>
            <a:r>
              <a:rPr lang="en-US" altLang="en-US" dirty="0">
                <a:latin typeface="Arial" panose="020B0604020202020204" pitchFamily="34" charset="0"/>
                <a:cs typeface="Arial" panose="020B0604020202020204" pitchFamily="34" charset="0"/>
              </a:rPr>
              <a:t>76543210</a:t>
            </a:r>
          </a:p>
          <a:p>
            <a:pPr algn="l" rtl="0"/>
            <a:r>
              <a:rPr lang="en-US" altLang="en-US" dirty="0">
                <a:latin typeface="Arial" panose="020B0604020202020204" pitchFamily="34" charset="0"/>
                <a:cs typeface="Arial" panose="020B0604020202020204" pitchFamily="34" charset="0"/>
              </a:rPr>
              <a:t>11101111</a:t>
            </a:r>
          </a:p>
        </p:txBody>
      </p:sp>
      <p:sp>
        <p:nvSpPr>
          <p:cNvPr id="20486" name="Rectangle 13"/>
          <p:cNvSpPr>
            <a:spLocks noGrp="1" noChangeArrowheads="1"/>
          </p:cNvSpPr>
          <p:nvPr>
            <p:ph type="title"/>
          </p:nvPr>
        </p:nvSpPr>
        <p:spPr/>
        <p:txBody>
          <a:bodyPr/>
          <a:lstStyle/>
          <a:p>
            <a:r>
              <a:rPr lang="en-US" altLang="en-US"/>
              <a:t>Hardware Generation of RST Opcode </a:t>
            </a:r>
          </a:p>
        </p:txBody>
      </p:sp>
    </p:spTree>
    <p:extLst>
      <p:ext uri="{BB962C8B-B14F-4D97-AF65-F5344CB8AC3E}">
        <p14:creationId xmlns:p14="http://schemas.microsoft.com/office/powerpoint/2010/main" xmlns="" val="2529237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32AF9DC-9F37-4FCF-BAA6-D77EB1F366FD}" type="slidenum">
              <a:rPr lang="en-US" altLang="en-US"/>
              <a:pPr>
                <a:defRPr/>
              </a:pPr>
              <a:t>24</a:t>
            </a:fld>
            <a:endParaRPr lang="en-US" altLang="en-US">
              <a:latin typeface="Times New Roman" panose="02020603050405020304" pitchFamily="18" charset="0"/>
            </a:endParaRPr>
          </a:p>
        </p:txBody>
      </p:sp>
      <p:sp>
        <p:nvSpPr>
          <p:cNvPr id="21507" name="Text Box 4"/>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21508" name="Rectangle 8"/>
          <p:cNvSpPr>
            <a:spLocks noGrp="1" noChangeArrowheads="1"/>
          </p:cNvSpPr>
          <p:nvPr>
            <p:ph type="title"/>
          </p:nvPr>
        </p:nvSpPr>
        <p:spPr/>
        <p:txBody>
          <a:bodyPr/>
          <a:lstStyle/>
          <a:p>
            <a:r>
              <a:rPr lang="en-US" altLang="en-US"/>
              <a:t>Hardware Generation of RST Opcode </a:t>
            </a:r>
          </a:p>
        </p:txBody>
      </p:sp>
      <p:sp>
        <p:nvSpPr>
          <p:cNvPr id="21509" name="Rectangle 9"/>
          <p:cNvSpPr>
            <a:spLocks noGrp="1" noChangeArrowheads="1"/>
          </p:cNvSpPr>
          <p:nvPr>
            <p:ph type="body" idx="1"/>
          </p:nvPr>
        </p:nvSpPr>
        <p:spPr>
          <a:xfrm>
            <a:off x="1981200" y="1600200"/>
            <a:ext cx="8458200" cy="5119688"/>
          </a:xfrm>
        </p:spPr>
        <p:txBody>
          <a:bodyPr/>
          <a:lstStyle/>
          <a:p>
            <a:r>
              <a:rPr lang="en-US" altLang="en-US" dirty="0"/>
              <a:t>During the interrupt acknowledge machine cycle, (the 1st machine cycle of the RST operation):</a:t>
            </a:r>
          </a:p>
          <a:p>
            <a:pPr marL="457200" lvl="1" indent="0">
              <a:buNone/>
            </a:pPr>
            <a:endParaRPr lang="en-US" altLang="en-US" dirty="0"/>
          </a:p>
          <a:p>
            <a:pPr lvl="1"/>
            <a:r>
              <a:rPr lang="en-US" altLang="en-US" dirty="0"/>
              <a:t>The Microprocessor activates the INTA signal.</a:t>
            </a:r>
          </a:p>
          <a:p>
            <a:pPr lvl="1"/>
            <a:endParaRPr lang="en-US" altLang="en-US" dirty="0"/>
          </a:p>
          <a:p>
            <a:pPr lvl="1"/>
            <a:r>
              <a:rPr lang="en-US" altLang="en-US" dirty="0"/>
              <a:t>This signal will enable the </a:t>
            </a:r>
            <a:r>
              <a:rPr lang="en-US" altLang="en-US" dirty="0" err="1"/>
              <a:t>Tri-state</a:t>
            </a:r>
            <a:r>
              <a:rPr lang="en-US" altLang="en-US" dirty="0"/>
              <a:t> buffers, which will place the value EFH on the data bus.</a:t>
            </a:r>
          </a:p>
          <a:p>
            <a:pPr lvl="1"/>
            <a:endParaRPr lang="en-US" altLang="en-US" dirty="0"/>
          </a:p>
          <a:p>
            <a:pPr lvl="1"/>
            <a:r>
              <a:rPr lang="en-US" altLang="en-US" dirty="0"/>
              <a:t>Therefore, sending the Microprocessor the RST 5 instruction.</a:t>
            </a:r>
          </a:p>
          <a:p>
            <a:r>
              <a:rPr lang="en-US" altLang="en-US" u="sng" dirty="0">
                <a:solidFill>
                  <a:srgbClr val="990000"/>
                </a:solidFill>
              </a:rPr>
              <a:t>The RST 5 instruction is exactly equivalent to CALL 0028H</a:t>
            </a:r>
            <a:endParaRPr lang="en-US" altLang="en-US" dirty="0"/>
          </a:p>
        </p:txBody>
      </p:sp>
    </p:spTree>
    <p:extLst>
      <p:ext uri="{BB962C8B-B14F-4D97-AF65-F5344CB8AC3E}">
        <p14:creationId xmlns:p14="http://schemas.microsoft.com/office/powerpoint/2010/main" xmlns="" val="112461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pPr>
              <a:defRPr/>
            </a:pPr>
            <a:fld id="{7CD5924A-DB3C-44A2-82BF-D358DD8B0FDE}" type="slidenum">
              <a:rPr lang="en-US" altLang="en-US"/>
              <a:pPr>
                <a:defRPr/>
              </a:pPr>
              <a:t>25</a:t>
            </a:fld>
            <a:endParaRPr lang="en-US" altLang="en-US">
              <a:latin typeface="Times New Roman" panose="02020603050405020304" pitchFamily="18" charset="0"/>
            </a:endParaRPr>
          </a:p>
        </p:txBody>
      </p:sp>
      <p:sp>
        <p:nvSpPr>
          <p:cNvPr id="29699" name="Rectangle 6"/>
          <p:cNvSpPr>
            <a:spLocks noGrp="1" noChangeArrowheads="1"/>
          </p:cNvSpPr>
          <p:nvPr>
            <p:ph type="title"/>
          </p:nvPr>
        </p:nvSpPr>
        <p:spPr/>
        <p:txBody>
          <a:bodyPr/>
          <a:lstStyle/>
          <a:p>
            <a:r>
              <a:rPr lang="en-US" altLang="en-US" sz="3600" dirty="0"/>
              <a:t>The 8085 </a:t>
            </a:r>
            <a:r>
              <a:rPr lang="en-US" altLang="en-US" sz="3600" dirty="0" err="1"/>
              <a:t>Maskable</a:t>
            </a:r>
            <a:r>
              <a:rPr lang="en-US" altLang="en-US" sz="3600" dirty="0"/>
              <a:t>/Vectored Interrupts </a:t>
            </a:r>
          </a:p>
        </p:txBody>
      </p:sp>
      <p:sp>
        <p:nvSpPr>
          <p:cNvPr id="29700" name="Rectangle 7"/>
          <p:cNvSpPr>
            <a:spLocks noGrp="1" noChangeArrowheads="1"/>
          </p:cNvSpPr>
          <p:nvPr>
            <p:ph type="body" idx="1"/>
          </p:nvPr>
        </p:nvSpPr>
        <p:spPr>
          <a:xfrm>
            <a:off x="1981200" y="1270794"/>
            <a:ext cx="8686800" cy="5449094"/>
          </a:xfrm>
        </p:spPr>
        <p:txBody>
          <a:bodyPr/>
          <a:lstStyle/>
          <a:p>
            <a:r>
              <a:rPr lang="en-US" altLang="en-US" dirty="0"/>
              <a:t>The 8085 has 4 Masked/Vectored interrupt inputs.</a:t>
            </a:r>
          </a:p>
          <a:p>
            <a:pPr lvl="1"/>
            <a:r>
              <a:rPr lang="en-US" altLang="en-US" dirty="0"/>
              <a:t>RST 5.5, RST 6.5, RST 7.5</a:t>
            </a:r>
          </a:p>
          <a:p>
            <a:pPr lvl="2"/>
            <a:r>
              <a:rPr lang="en-US" altLang="en-US" sz="2400" dirty="0"/>
              <a:t>They are all </a:t>
            </a:r>
            <a:r>
              <a:rPr lang="en-US" altLang="en-US" sz="2400" dirty="0" err="1">
                <a:solidFill>
                  <a:srgbClr val="990000"/>
                </a:solidFill>
              </a:rPr>
              <a:t>maskable</a:t>
            </a:r>
            <a:r>
              <a:rPr lang="en-US" altLang="en-US" sz="2400" dirty="0"/>
              <a:t>.</a:t>
            </a:r>
          </a:p>
          <a:p>
            <a:pPr lvl="3"/>
            <a:r>
              <a:rPr lang="en-US" altLang="en-US" sz="2400" dirty="0"/>
              <a:t>They are </a:t>
            </a:r>
            <a:r>
              <a:rPr lang="en-US" altLang="en-US" sz="2400" dirty="0">
                <a:solidFill>
                  <a:schemeClr val="bg2">
                    <a:lumMod val="10000"/>
                  </a:schemeClr>
                </a:solidFill>
              </a:rPr>
              <a:t>automatically vectored</a:t>
            </a:r>
            <a:r>
              <a:rPr lang="en-US" altLang="en-US" sz="2400" dirty="0"/>
              <a:t> according to the following table:</a:t>
            </a:r>
          </a:p>
          <a:p>
            <a:pPr lvl="2"/>
            <a:endParaRPr lang="en-US" altLang="en-US" dirty="0"/>
          </a:p>
          <a:p>
            <a:pPr lvl="2"/>
            <a:endParaRPr lang="en-US" altLang="en-US" dirty="0"/>
          </a:p>
          <a:p>
            <a:pPr lvl="3"/>
            <a:endParaRPr lang="en-US" altLang="en-US" dirty="0"/>
          </a:p>
          <a:p>
            <a:pPr lvl="2"/>
            <a:endParaRPr lang="en-US" altLang="en-US" dirty="0"/>
          </a:p>
          <a:p>
            <a:pPr lvl="2"/>
            <a:endParaRPr lang="en-US" altLang="en-US" dirty="0"/>
          </a:p>
          <a:p>
            <a:pPr lvl="2"/>
            <a:endParaRPr lang="en-US" altLang="en-US" dirty="0"/>
          </a:p>
          <a:p>
            <a:pPr lvl="2"/>
            <a:endParaRPr lang="en-US" altLang="en-US" dirty="0"/>
          </a:p>
          <a:p>
            <a:pPr lvl="2"/>
            <a:r>
              <a:rPr lang="en-US" altLang="en-US" sz="2400" dirty="0"/>
              <a:t>The vectors for these interrupt fall in between the vectors for the RST instructions. That’s why they have names like RST 5.5 (RST 5 and a half).</a:t>
            </a:r>
          </a:p>
        </p:txBody>
      </p:sp>
      <p:graphicFrame>
        <p:nvGraphicFramePr>
          <p:cNvPr id="52319" name="Group 95"/>
          <p:cNvGraphicFramePr>
            <a:graphicFrameLocks noGrp="1"/>
          </p:cNvGraphicFramePr>
          <p:nvPr>
            <p:extLst>
              <p:ext uri="{D42A27DB-BD31-4B8C-83A1-F6EECF244321}">
                <p14:modId xmlns:p14="http://schemas.microsoft.com/office/powerpoint/2010/main" xmlns="" val="2869073460"/>
              </p:ext>
            </p:extLst>
          </p:nvPr>
        </p:nvGraphicFramePr>
        <p:xfrm>
          <a:off x="4656405" y="3277773"/>
          <a:ext cx="4712677" cy="1903828"/>
        </p:xfrm>
        <a:graphic>
          <a:graphicData uri="http://schemas.openxmlformats.org/drawingml/2006/table">
            <a:tbl>
              <a:tblPr/>
              <a:tblGrid>
                <a:gridCol w="2377791">
                  <a:extLst>
                    <a:ext uri="{9D8B030D-6E8A-4147-A177-3AD203B41FA5}">
                      <a16:colId xmlns:a16="http://schemas.microsoft.com/office/drawing/2014/main" xmlns="" val="2701547522"/>
                    </a:ext>
                  </a:extLst>
                </a:gridCol>
                <a:gridCol w="2334886">
                  <a:extLst>
                    <a:ext uri="{9D8B030D-6E8A-4147-A177-3AD203B41FA5}">
                      <a16:colId xmlns:a16="http://schemas.microsoft.com/office/drawing/2014/main" xmlns="" val="4294034154"/>
                    </a:ext>
                  </a:extLst>
                </a:gridCol>
              </a:tblGrid>
              <a:tr h="446148">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Times New Roman (Arabic)" charset="0"/>
                        </a:rPr>
                        <a:t>Interrupt</a:t>
                      </a:r>
                    </a:p>
                  </a:txBody>
                  <a:tcPr marL="68580" marR="68580" marT="34275" marB="342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Times New Roman (Arabic)" charset="0"/>
                        </a:rPr>
                        <a:t>Vector</a:t>
                      </a:r>
                    </a:p>
                  </a:txBody>
                  <a:tcPr marL="68580" marR="68580" marT="34275" marB="342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212453370"/>
                  </a:ext>
                </a:extLst>
              </a:tr>
              <a:tr h="511045">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Times New Roman (Arabic)" charset="0"/>
                        </a:rPr>
                        <a:t>RST 5.5</a:t>
                      </a:r>
                    </a:p>
                  </a:txBody>
                  <a:tcPr marL="68580" marR="68580" marT="34275" marB="342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Times New Roman (Arabic)" charset="0"/>
                        </a:rPr>
                        <a:t>002CH</a:t>
                      </a:r>
                    </a:p>
                  </a:txBody>
                  <a:tcPr marL="68580" marR="68580" marT="34275" marB="342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20379835"/>
                  </a:ext>
                </a:extLst>
              </a:tr>
              <a:tr h="50048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Times New Roman (Arabic)" charset="0"/>
                        </a:rPr>
                        <a:t>RST 6.5</a:t>
                      </a:r>
                    </a:p>
                  </a:txBody>
                  <a:tcPr marL="68580" marR="68580" marT="34275" marB="342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Times New Roman (Arabic)" charset="0"/>
                        </a:rPr>
                        <a:t>0034H</a:t>
                      </a:r>
                    </a:p>
                  </a:txBody>
                  <a:tcPr marL="68580" marR="68580" marT="34275" marB="342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3453365"/>
                  </a:ext>
                </a:extLst>
              </a:tr>
              <a:tr h="446148">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Times New Roman (Arabic)" charset="0"/>
                        </a:rPr>
                        <a:t>RST 7.5</a:t>
                      </a:r>
                    </a:p>
                  </a:txBody>
                  <a:tcPr marL="68580" marR="68580" marT="34275" marB="342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Times New Roman (Arabic)" charset="0"/>
                        </a:rPr>
                        <a:t>003CH</a:t>
                      </a:r>
                    </a:p>
                  </a:txBody>
                  <a:tcPr marL="68580" marR="68580" marT="34275" marB="342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243632"/>
                  </a:ext>
                </a:extLst>
              </a:tr>
            </a:tbl>
          </a:graphicData>
        </a:graphic>
      </p:graphicFrame>
    </p:spTree>
    <p:extLst>
      <p:ext uri="{BB962C8B-B14F-4D97-AF65-F5344CB8AC3E}">
        <p14:creationId xmlns:p14="http://schemas.microsoft.com/office/powerpoint/2010/main" xmlns="" val="1886319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F1694-519D-4E2B-9A7B-F07B6C22F06E}" type="slidenum">
              <a:rPr lang="en-US" altLang="en-US"/>
              <a:pPr>
                <a:defRPr/>
              </a:pPr>
              <a:t>26</a:t>
            </a:fld>
            <a:endParaRPr lang="en-US" altLang="en-US">
              <a:latin typeface="Times New Roman" panose="02020603050405020304" pitchFamily="18" charset="0"/>
            </a:endParaRPr>
          </a:p>
        </p:txBody>
      </p:sp>
      <p:sp>
        <p:nvSpPr>
          <p:cNvPr id="30723" name="Rectangle 2"/>
          <p:cNvSpPr>
            <a:spLocks noGrp="1" noChangeArrowheads="1"/>
          </p:cNvSpPr>
          <p:nvPr>
            <p:ph type="title"/>
          </p:nvPr>
        </p:nvSpPr>
        <p:spPr/>
        <p:txBody>
          <a:bodyPr/>
          <a:lstStyle/>
          <a:p>
            <a:r>
              <a:rPr lang="en-US" altLang="en-US" dirty="0"/>
              <a:t>Masking RST 5.5, RST 6.5 and RST 7.5</a:t>
            </a:r>
          </a:p>
        </p:txBody>
      </p:sp>
      <p:sp>
        <p:nvSpPr>
          <p:cNvPr id="30724" name="Rectangle 3"/>
          <p:cNvSpPr>
            <a:spLocks noGrp="1" noChangeArrowheads="1"/>
          </p:cNvSpPr>
          <p:nvPr>
            <p:ph type="body" idx="1"/>
          </p:nvPr>
        </p:nvSpPr>
        <p:spPr>
          <a:xfrm>
            <a:off x="1981201" y="1600200"/>
            <a:ext cx="8228013" cy="5119688"/>
          </a:xfrm>
        </p:spPr>
        <p:txBody>
          <a:bodyPr/>
          <a:lstStyle/>
          <a:p>
            <a:r>
              <a:rPr lang="en-US" altLang="en-US" b="1" dirty="0"/>
              <a:t>These three interrupts are masked at two levels:</a:t>
            </a:r>
          </a:p>
          <a:p>
            <a:pPr lvl="1"/>
            <a:r>
              <a:rPr lang="en-US" altLang="en-US" dirty="0"/>
              <a:t>Through the Interrupt Enable flip flop and the EI/DI instructions.</a:t>
            </a:r>
          </a:p>
          <a:p>
            <a:pPr lvl="2"/>
            <a:r>
              <a:rPr lang="en-US" altLang="en-US" dirty="0"/>
              <a:t>The Interrupt Enable flip flop controls the whole </a:t>
            </a:r>
            <a:r>
              <a:rPr lang="en-US" altLang="en-US" dirty="0" err="1"/>
              <a:t>maskable</a:t>
            </a:r>
            <a:r>
              <a:rPr lang="en-US" altLang="en-US" dirty="0"/>
              <a:t> interrupt process.</a:t>
            </a:r>
          </a:p>
          <a:p>
            <a:pPr lvl="2"/>
            <a:endParaRPr lang="en-US" altLang="en-US" dirty="0"/>
          </a:p>
          <a:p>
            <a:pPr lvl="1"/>
            <a:r>
              <a:rPr lang="en-US" altLang="en-US" dirty="0"/>
              <a:t>Through individual mask flip flops that control the availability of the individual </a:t>
            </a:r>
            <a:r>
              <a:rPr lang="en-US" altLang="en-US" dirty="0" err="1"/>
              <a:t>interrupts.These</a:t>
            </a:r>
            <a:r>
              <a:rPr lang="en-US" altLang="en-US" dirty="0"/>
              <a:t> flip flops control the interrupts individually.</a:t>
            </a:r>
          </a:p>
        </p:txBody>
      </p:sp>
    </p:spTree>
    <p:extLst>
      <p:ext uri="{BB962C8B-B14F-4D97-AF65-F5344CB8AC3E}">
        <p14:creationId xmlns:p14="http://schemas.microsoft.com/office/powerpoint/2010/main" xmlns="" val="2500450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Slide Number Placeholder 3"/>
          <p:cNvSpPr>
            <a:spLocks noGrp="1"/>
          </p:cNvSpPr>
          <p:nvPr>
            <p:ph type="sldNum" sz="quarter" idx="10"/>
          </p:nvPr>
        </p:nvSpPr>
        <p:spPr/>
        <p:txBody>
          <a:bodyPr/>
          <a:lstStyle/>
          <a:p>
            <a:pPr>
              <a:defRPr/>
            </a:pPr>
            <a:fld id="{F760FBDF-6E63-43C0-83C1-6BA491D9D6B4}" type="slidenum">
              <a:rPr lang="en-US" altLang="en-US"/>
              <a:pPr>
                <a:defRPr/>
              </a:pPr>
              <a:t>27</a:t>
            </a:fld>
            <a:endParaRPr lang="en-US" altLang="en-US">
              <a:latin typeface="Times New Roman" panose="02020603050405020304" pitchFamily="18" charset="0"/>
            </a:endParaRPr>
          </a:p>
        </p:txBody>
      </p:sp>
      <p:sp>
        <p:nvSpPr>
          <p:cNvPr id="31747" name="Rectangle 2"/>
          <p:cNvSpPr>
            <a:spLocks noGrp="1" noChangeArrowheads="1"/>
          </p:cNvSpPr>
          <p:nvPr>
            <p:ph type="title"/>
          </p:nvPr>
        </p:nvSpPr>
        <p:spPr/>
        <p:txBody>
          <a:bodyPr/>
          <a:lstStyle/>
          <a:p>
            <a:r>
              <a:rPr lang="en-US" altLang="en-US">
                <a:cs typeface="Arial" panose="020B0604020202020204" pitchFamily="34" charset="0"/>
              </a:rPr>
              <a:t>Maskable Interrupts and vector locations</a:t>
            </a:r>
          </a:p>
        </p:txBody>
      </p:sp>
      <p:sp>
        <p:nvSpPr>
          <p:cNvPr id="31748" name="Rectangle 4"/>
          <p:cNvSpPr>
            <a:spLocks noChangeArrowheads="1"/>
          </p:cNvSpPr>
          <p:nvPr/>
        </p:nvSpPr>
        <p:spPr bwMode="auto">
          <a:xfrm>
            <a:off x="6009086" y="4822032"/>
            <a:ext cx="513159" cy="5322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ctr" rtl="0"/>
            <a:r>
              <a:rPr lang="en-US" altLang="en-US" sz="900">
                <a:latin typeface="Arial" panose="020B0604020202020204" pitchFamily="34" charset="0"/>
                <a:cs typeface="Arial" panose="020B0604020202020204" pitchFamily="34" charset="0"/>
              </a:rPr>
              <a:t>Interrupt</a:t>
            </a:r>
          </a:p>
          <a:p>
            <a:pPr algn="ctr" rtl="0"/>
            <a:r>
              <a:rPr lang="en-US" altLang="en-US" sz="900">
                <a:latin typeface="Arial" panose="020B0604020202020204" pitchFamily="34" charset="0"/>
                <a:cs typeface="Arial" panose="020B0604020202020204" pitchFamily="34" charset="0"/>
              </a:rPr>
              <a:t>Enable</a:t>
            </a:r>
          </a:p>
          <a:p>
            <a:pPr algn="ctr" rtl="0"/>
            <a:r>
              <a:rPr lang="en-US" altLang="en-US" sz="900">
                <a:latin typeface="Arial" panose="020B0604020202020204" pitchFamily="34" charset="0"/>
                <a:cs typeface="Arial" panose="020B0604020202020204" pitchFamily="34" charset="0"/>
              </a:rPr>
              <a:t>Flip Flop</a:t>
            </a:r>
          </a:p>
        </p:txBody>
      </p:sp>
      <p:grpSp>
        <p:nvGrpSpPr>
          <p:cNvPr id="31749" name="Group 16"/>
          <p:cNvGrpSpPr>
            <a:grpSpLocks/>
          </p:cNvGrpSpPr>
          <p:nvPr/>
        </p:nvGrpSpPr>
        <p:grpSpPr bwMode="auto">
          <a:xfrm>
            <a:off x="6956825" y="4481514"/>
            <a:ext cx="288131" cy="257175"/>
            <a:chOff x="3624" y="2737"/>
            <a:chExt cx="242" cy="216"/>
          </a:xfrm>
        </p:grpSpPr>
        <p:sp>
          <p:nvSpPr>
            <p:cNvPr id="31803" name="Line 9"/>
            <p:cNvSpPr>
              <a:spLocks noChangeShapeType="1"/>
            </p:cNvSpPr>
            <p:nvPr/>
          </p:nvSpPr>
          <p:spPr bwMode="auto">
            <a:xfrm>
              <a:off x="3625" y="2740"/>
              <a:ext cx="0" cy="2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804" name="Freeform 13"/>
            <p:cNvSpPr>
              <a:spLocks/>
            </p:cNvSpPr>
            <p:nvPr/>
          </p:nvSpPr>
          <p:spPr bwMode="auto">
            <a:xfrm>
              <a:off x="3629" y="2846"/>
              <a:ext cx="237" cy="107"/>
            </a:xfrm>
            <a:custGeom>
              <a:avLst/>
              <a:gdLst>
                <a:gd name="T0" fmla="*/ 0 w 237"/>
                <a:gd name="T1" fmla="*/ 106 h 107"/>
                <a:gd name="T2" fmla="*/ 141 w 237"/>
                <a:gd name="T3" fmla="*/ 104 h 107"/>
                <a:gd name="T4" fmla="*/ 197 w 237"/>
                <a:gd name="T5" fmla="*/ 84 h 107"/>
                <a:gd name="T6" fmla="*/ 225 w 237"/>
                <a:gd name="T7" fmla="*/ 52 h 107"/>
                <a:gd name="T8" fmla="*/ 237 w 237"/>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 h="107">
                  <a:moveTo>
                    <a:pt x="0" y="106"/>
                  </a:moveTo>
                  <a:cubicBezTo>
                    <a:pt x="23" y="106"/>
                    <a:pt x="108" y="107"/>
                    <a:pt x="141" y="104"/>
                  </a:cubicBezTo>
                  <a:cubicBezTo>
                    <a:pt x="173" y="100"/>
                    <a:pt x="183" y="92"/>
                    <a:pt x="197" y="84"/>
                  </a:cubicBezTo>
                  <a:cubicBezTo>
                    <a:pt x="210" y="75"/>
                    <a:pt x="218" y="65"/>
                    <a:pt x="225" y="52"/>
                  </a:cubicBezTo>
                  <a:cubicBezTo>
                    <a:pt x="231" y="38"/>
                    <a:pt x="234" y="19"/>
                    <a:pt x="237" y="0"/>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805" name="Freeform 14"/>
            <p:cNvSpPr>
              <a:spLocks/>
            </p:cNvSpPr>
            <p:nvPr/>
          </p:nvSpPr>
          <p:spPr bwMode="auto">
            <a:xfrm>
              <a:off x="3624" y="2737"/>
              <a:ext cx="242" cy="109"/>
            </a:xfrm>
            <a:custGeom>
              <a:avLst/>
              <a:gdLst>
                <a:gd name="T0" fmla="*/ 0 w 242"/>
                <a:gd name="T1" fmla="*/ 1 h 109"/>
                <a:gd name="T2" fmla="*/ 131 w 242"/>
                <a:gd name="T3" fmla="*/ 4 h 109"/>
                <a:gd name="T4" fmla="*/ 189 w 242"/>
                <a:gd name="T5" fmla="*/ 18 h 109"/>
                <a:gd name="T6" fmla="*/ 230 w 242"/>
                <a:gd name="T7" fmla="*/ 57 h 109"/>
                <a:gd name="T8" fmla="*/ 242 w 242"/>
                <a:gd name="T9" fmla="*/ 109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 h="109">
                  <a:moveTo>
                    <a:pt x="0" y="1"/>
                  </a:moveTo>
                  <a:cubicBezTo>
                    <a:pt x="21" y="0"/>
                    <a:pt x="99" y="1"/>
                    <a:pt x="131" y="4"/>
                  </a:cubicBezTo>
                  <a:cubicBezTo>
                    <a:pt x="162" y="6"/>
                    <a:pt x="172" y="9"/>
                    <a:pt x="189" y="18"/>
                  </a:cubicBezTo>
                  <a:cubicBezTo>
                    <a:pt x="205" y="26"/>
                    <a:pt x="221" y="41"/>
                    <a:pt x="230" y="57"/>
                  </a:cubicBezTo>
                  <a:cubicBezTo>
                    <a:pt x="238" y="72"/>
                    <a:pt x="239" y="90"/>
                    <a:pt x="242" y="109"/>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31750" name="Group 17"/>
          <p:cNvGrpSpPr>
            <a:grpSpLocks/>
          </p:cNvGrpSpPr>
          <p:nvPr/>
        </p:nvGrpSpPr>
        <p:grpSpPr bwMode="auto">
          <a:xfrm>
            <a:off x="6956825" y="3806430"/>
            <a:ext cx="288131" cy="257175"/>
            <a:chOff x="3624" y="2737"/>
            <a:chExt cx="242" cy="216"/>
          </a:xfrm>
        </p:grpSpPr>
        <p:sp>
          <p:nvSpPr>
            <p:cNvPr id="31800" name="Line 18"/>
            <p:cNvSpPr>
              <a:spLocks noChangeShapeType="1"/>
            </p:cNvSpPr>
            <p:nvPr/>
          </p:nvSpPr>
          <p:spPr bwMode="auto">
            <a:xfrm>
              <a:off x="3625" y="2740"/>
              <a:ext cx="0" cy="2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801" name="Freeform 19"/>
            <p:cNvSpPr>
              <a:spLocks/>
            </p:cNvSpPr>
            <p:nvPr/>
          </p:nvSpPr>
          <p:spPr bwMode="auto">
            <a:xfrm>
              <a:off x="3629" y="2846"/>
              <a:ext cx="237" cy="107"/>
            </a:xfrm>
            <a:custGeom>
              <a:avLst/>
              <a:gdLst>
                <a:gd name="T0" fmla="*/ 0 w 237"/>
                <a:gd name="T1" fmla="*/ 106 h 107"/>
                <a:gd name="T2" fmla="*/ 141 w 237"/>
                <a:gd name="T3" fmla="*/ 104 h 107"/>
                <a:gd name="T4" fmla="*/ 197 w 237"/>
                <a:gd name="T5" fmla="*/ 84 h 107"/>
                <a:gd name="T6" fmla="*/ 225 w 237"/>
                <a:gd name="T7" fmla="*/ 52 h 107"/>
                <a:gd name="T8" fmla="*/ 237 w 237"/>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 h="107">
                  <a:moveTo>
                    <a:pt x="0" y="106"/>
                  </a:moveTo>
                  <a:cubicBezTo>
                    <a:pt x="23" y="106"/>
                    <a:pt x="108" y="107"/>
                    <a:pt x="141" y="104"/>
                  </a:cubicBezTo>
                  <a:cubicBezTo>
                    <a:pt x="173" y="100"/>
                    <a:pt x="183" y="92"/>
                    <a:pt x="197" y="84"/>
                  </a:cubicBezTo>
                  <a:cubicBezTo>
                    <a:pt x="210" y="75"/>
                    <a:pt x="218" y="65"/>
                    <a:pt x="225" y="52"/>
                  </a:cubicBezTo>
                  <a:cubicBezTo>
                    <a:pt x="231" y="38"/>
                    <a:pt x="234" y="19"/>
                    <a:pt x="237" y="0"/>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802" name="Freeform 20"/>
            <p:cNvSpPr>
              <a:spLocks/>
            </p:cNvSpPr>
            <p:nvPr/>
          </p:nvSpPr>
          <p:spPr bwMode="auto">
            <a:xfrm>
              <a:off x="3624" y="2737"/>
              <a:ext cx="242" cy="109"/>
            </a:xfrm>
            <a:custGeom>
              <a:avLst/>
              <a:gdLst>
                <a:gd name="T0" fmla="*/ 0 w 242"/>
                <a:gd name="T1" fmla="*/ 1 h 109"/>
                <a:gd name="T2" fmla="*/ 131 w 242"/>
                <a:gd name="T3" fmla="*/ 4 h 109"/>
                <a:gd name="T4" fmla="*/ 189 w 242"/>
                <a:gd name="T5" fmla="*/ 18 h 109"/>
                <a:gd name="T6" fmla="*/ 230 w 242"/>
                <a:gd name="T7" fmla="*/ 57 h 109"/>
                <a:gd name="T8" fmla="*/ 242 w 242"/>
                <a:gd name="T9" fmla="*/ 109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 h="109">
                  <a:moveTo>
                    <a:pt x="0" y="1"/>
                  </a:moveTo>
                  <a:cubicBezTo>
                    <a:pt x="21" y="0"/>
                    <a:pt x="99" y="1"/>
                    <a:pt x="131" y="4"/>
                  </a:cubicBezTo>
                  <a:cubicBezTo>
                    <a:pt x="162" y="6"/>
                    <a:pt x="172" y="9"/>
                    <a:pt x="189" y="18"/>
                  </a:cubicBezTo>
                  <a:cubicBezTo>
                    <a:pt x="205" y="26"/>
                    <a:pt x="221" y="41"/>
                    <a:pt x="230" y="57"/>
                  </a:cubicBezTo>
                  <a:cubicBezTo>
                    <a:pt x="238" y="72"/>
                    <a:pt x="239" y="90"/>
                    <a:pt x="242" y="109"/>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31751" name="Group 21"/>
          <p:cNvGrpSpPr>
            <a:grpSpLocks/>
          </p:cNvGrpSpPr>
          <p:nvPr/>
        </p:nvGrpSpPr>
        <p:grpSpPr bwMode="auto">
          <a:xfrm>
            <a:off x="6956825" y="3108723"/>
            <a:ext cx="288131" cy="257175"/>
            <a:chOff x="3624" y="2737"/>
            <a:chExt cx="242" cy="216"/>
          </a:xfrm>
        </p:grpSpPr>
        <p:sp>
          <p:nvSpPr>
            <p:cNvPr id="31797" name="Line 22"/>
            <p:cNvSpPr>
              <a:spLocks noChangeShapeType="1"/>
            </p:cNvSpPr>
            <p:nvPr/>
          </p:nvSpPr>
          <p:spPr bwMode="auto">
            <a:xfrm>
              <a:off x="3625" y="2740"/>
              <a:ext cx="0" cy="2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98" name="Freeform 23"/>
            <p:cNvSpPr>
              <a:spLocks/>
            </p:cNvSpPr>
            <p:nvPr/>
          </p:nvSpPr>
          <p:spPr bwMode="auto">
            <a:xfrm>
              <a:off x="3629" y="2846"/>
              <a:ext cx="237" cy="107"/>
            </a:xfrm>
            <a:custGeom>
              <a:avLst/>
              <a:gdLst>
                <a:gd name="T0" fmla="*/ 0 w 237"/>
                <a:gd name="T1" fmla="*/ 106 h 107"/>
                <a:gd name="T2" fmla="*/ 141 w 237"/>
                <a:gd name="T3" fmla="*/ 104 h 107"/>
                <a:gd name="T4" fmla="*/ 197 w 237"/>
                <a:gd name="T5" fmla="*/ 84 h 107"/>
                <a:gd name="T6" fmla="*/ 225 w 237"/>
                <a:gd name="T7" fmla="*/ 52 h 107"/>
                <a:gd name="T8" fmla="*/ 237 w 237"/>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 h="107">
                  <a:moveTo>
                    <a:pt x="0" y="106"/>
                  </a:moveTo>
                  <a:cubicBezTo>
                    <a:pt x="23" y="106"/>
                    <a:pt x="108" y="107"/>
                    <a:pt x="141" y="104"/>
                  </a:cubicBezTo>
                  <a:cubicBezTo>
                    <a:pt x="173" y="100"/>
                    <a:pt x="183" y="92"/>
                    <a:pt x="197" y="84"/>
                  </a:cubicBezTo>
                  <a:cubicBezTo>
                    <a:pt x="210" y="75"/>
                    <a:pt x="218" y="65"/>
                    <a:pt x="225" y="52"/>
                  </a:cubicBezTo>
                  <a:cubicBezTo>
                    <a:pt x="231" y="38"/>
                    <a:pt x="234" y="19"/>
                    <a:pt x="237" y="0"/>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99" name="Freeform 24"/>
            <p:cNvSpPr>
              <a:spLocks/>
            </p:cNvSpPr>
            <p:nvPr/>
          </p:nvSpPr>
          <p:spPr bwMode="auto">
            <a:xfrm>
              <a:off x="3624" y="2737"/>
              <a:ext cx="242" cy="109"/>
            </a:xfrm>
            <a:custGeom>
              <a:avLst/>
              <a:gdLst>
                <a:gd name="T0" fmla="*/ 0 w 242"/>
                <a:gd name="T1" fmla="*/ 1 h 109"/>
                <a:gd name="T2" fmla="*/ 131 w 242"/>
                <a:gd name="T3" fmla="*/ 4 h 109"/>
                <a:gd name="T4" fmla="*/ 189 w 242"/>
                <a:gd name="T5" fmla="*/ 18 h 109"/>
                <a:gd name="T6" fmla="*/ 230 w 242"/>
                <a:gd name="T7" fmla="*/ 57 h 109"/>
                <a:gd name="T8" fmla="*/ 242 w 242"/>
                <a:gd name="T9" fmla="*/ 109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 h="109">
                  <a:moveTo>
                    <a:pt x="0" y="1"/>
                  </a:moveTo>
                  <a:cubicBezTo>
                    <a:pt x="21" y="0"/>
                    <a:pt x="99" y="1"/>
                    <a:pt x="131" y="4"/>
                  </a:cubicBezTo>
                  <a:cubicBezTo>
                    <a:pt x="162" y="6"/>
                    <a:pt x="172" y="9"/>
                    <a:pt x="189" y="18"/>
                  </a:cubicBezTo>
                  <a:cubicBezTo>
                    <a:pt x="205" y="26"/>
                    <a:pt x="221" y="41"/>
                    <a:pt x="230" y="57"/>
                  </a:cubicBezTo>
                  <a:cubicBezTo>
                    <a:pt x="238" y="72"/>
                    <a:pt x="239" y="90"/>
                    <a:pt x="242" y="109"/>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31752" name="Group 25"/>
          <p:cNvGrpSpPr>
            <a:grpSpLocks/>
          </p:cNvGrpSpPr>
          <p:nvPr/>
        </p:nvGrpSpPr>
        <p:grpSpPr bwMode="auto">
          <a:xfrm>
            <a:off x="6966350" y="2406255"/>
            <a:ext cx="288131" cy="257175"/>
            <a:chOff x="3624" y="2737"/>
            <a:chExt cx="242" cy="216"/>
          </a:xfrm>
        </p:grpSpPr>
        <p:sp>
          <p:nvSpPr>
            <p:cNvPr id="31794" name="Line 26"/>
            <p:cNvSpPr>
              <a:spLocks noChangeShapeType="1"/>
            </p:cNvSpPr>
            <p:nvPr/>
          </p:nvSpPr>
          <p:spPr bwMode="auto">
            <a:xfrm>
              <a:off x="3625" y="2740"/>
              <a:ext cx="0" cy="2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95" name="Freeform 27"/>
            <p:cNvSpPr>
              <a:spLocks/>
            </p:cNvSpPr>
            <p:nvPr/>
          </p:nvSpPr>
          <p:spPr bwMode="auto">
            <a:xfrm>
              <a:off x="3629" y="2846"/>
              <a:ext cx="237" cy="107"/>
            </a:xfrm>
            <a:custGeom>
              <a:avLst/>
              <a:gdLst>
                <a:gd name="T0" fmla="*/ 0 w 237"/>
                <a:gd name="T1" fmla="*/ 106 h 107"/>
                <a:gd name="T2" fmla="*/ 141 w 237"/>
                <a:gd name="T3" fmla="*/ 104 h 107"/>
                <a:gd name="T4" fmla="*/ 197 w 237"/>
                <a:gd name="T5" fmla="*/ 84 h 107"/>
                <a:gd name="T6" fmla="*/ 225 w 237"/>
                <a:gd name="T7" fmla="*/ 52 h 107"/>
                <a:gd name="T8" fmla="*/ 237 w 237"/>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 h="107">
                  <a:moveTo>
                    <a:pt x="0" y="106"/>
                  </a:moveTo>
                  <a:cubicBezTo>
                    <a:pt x="23" y="106"/>
                    <a:pt x="108" y="107"/>
                    <a:pt x="141" y="104"/>
                  </a:cubicBezTo>
                  <a:cubicBezTo>
                    <a:pt x="173" y="100"/>
                    <a:pt x="183" y="92"/>
                    <a:pt x="197" y="84"/>
                  </a:cubicBezTo>
                  <a:cubicBezTo>
                    <a:pt x="210" y="75"/>
                    <a:pt x="218" y="65"/>
                    <a:pt x="225" y="52"/>
                  </a:cubicBezTo>
                  <a:cubicBezTo>
                    <a:pt x="231" y="38"/>
                    <a:pt x="234" y="19"/>
                    <a:pt x="237" y="0"/>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96" name="Freeform 28"/>
            <p:cNvSpPr>
              <a:spLocks/>
            </p:cNvSpPr>
            <p:nvPr/>
          </p:nvSpPr>
          <p:spPr bwMode="auto">
            <a:xfrm>
              <a:off x="3624" y="2737"/>
              <a:ext cx="242" cy="109"/>
            </a:xfrm>
            <a:custGeom>
              <a:avLst/>
              <a:gdLst>
                <a:gd name="T0" fmla="*/ 0 w 242"/>
                <a:gd name="T1" fmla="*/ 1 h 109"/>
                <a:gd name="T2" fmla="*/ 131 w 242"/>
                <a:gd name="T3" fmla="*/ 4 h 109"/>
                <a:gd name="T4" fmla="*/ 189 w 242"/>
                <a:gd name="T5" fmla="*/ 18 h 109"/>
                <a:gd name="T6" fmla="*/ 230 w 242"/>
                <a:gd name="T7" fmla="*/ 57 h 109"/>
                <a:gd name="T8" fmla="*/ 242 w 242"/>
                <a:gd name="T9" fmla="*/ 109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 h="109">
                  <a:moveTo>
                    <a:pt x="0" y="1"/>
                  </a:moveTo>
                  <a:cubicBezTo>
                    <a:pt x="21" y="0"/>
                    <a:pt x="99" y="1"/>
                    <a:pt x="131" y="4"/>
                  </a:cubicBezTo>
                  <a:cubicBezTo>
                    <a:pt x="162" y="6"/>
                    <a:pt x="172" y="9"/>
                    <a:pt x="189" y="18"/>
                  </a:cubicBezTo>
                  <a:cubicBezTo>
                    <a:pt x="205" y="26"/>
                    <a:pt x="221" y="41"/>
                    <a:pt x="230" y="57"/>
                  </a:cubicBezTo>
                  <a:cubicBezTo>
                    <a:pt x="238" y="72"/>
                    <a:pt x="239" y="90"/>
                    <a:pt x="242" y="109"/>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31753" name="Line 29"/>
          <p:cNvSpPr>
            <a:spLocks noChangeShapeType="1"/>
          </p:cNvSpPr>
          <p:nvPr/>
        </p:nvSpPr>
        <p:spPr bwMode="auto">
          <a:xfrm>
            <a:off x="4404124" y="4548188"/>
            <a:ext cx="25586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54" name="Line 30"/>
          <p:cNvSpPr>
            <a:spLocks noChangeShapeType="1"/>
          </p:cNvSpPr>
          <p:nvPr/>
        </p:nvSpPr>
        <p:spPr bwMode="auto">
          <a:xfrm>
            <a:off x="4406505" y="3158729"/>
            <a:ext cx="254912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55" name="Line 31"/>
          <p:cNvSpPr>
            <a:spLocks noChangeShapeType="1"/>
          </p:cNvSpPr>
          <p:nvPr/>
        </p:nvSpPr>
        <p:spPr bwMode="auto">
          <a:xfrm>
            <a:off x="4396981" y="2162175"/>
            <a:ext cx="93583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56" name="Line 32"/>
          <p:cNvSpPr>
            <a:spLocks noChangeShapeType="1"/>
          </p:cNvSpPr>
          <p:nvPr/>
        </p:nvSpPr>
        <p:spPr bwMode="auto">
          <a:xfrm>
            <a:off x="4382693" y="3852863"/>
            <a:ext cx="257770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57" name="Line 33"/>
          <p:cNvSpPr>
            <a:spLocks noChangeShapeType="1"/>
          </p:cNvSpPr>
          <p:nvPr/>
        </p:nvSpPr>
        <p:spPr bwMode="auto">
          <a:xfrm flipV="1">
            <a:off x="6251972" y="2608660"/>
            <a:ext cx="0" cy="22133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58" name="Line 34"/>
          <p:cNvSpPr>
            <a:spLocks noChangeShapeType="1"/>
          </p:cNvSpPr>
          <p:nvPr/>
        </p:nvSpPr>
        <p:spPr bwMode="auto">
          <a:xfrm>
            <a:off x="6251973" y="2608660"/>
            <a:ext cx="70961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59" name="Line 35"/>
          <p:cNvSpPr>
            <a:spLocks noChangeShapeType="1"/>
          </p:cNvSpPr>
          <p:nvPr/>
        </p:nvSpPr>
        <p:spPr bwMode="auto">
          <a:xfrm>
            <a:off x="6255545" y="4675585"/>
            <a:ext cx="70961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0" name="Line 36"/>
          <p:cNvSpPr>
            <a:spLocks noChangeShapeType="1"/>
          </p:cNvSpPr>
          <p:nvPr/>
        </p:nvSpPr>
        <p:spPr bwMode="auto">
          <a:xfrm>
            <a:off x="6247211" y="4031456"/>
            <a:ext cx="70961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1" name="Line 37"/>
          <p:cNvSpPr>
            <a:spLocks noChangeShapeType="1"/>
          </p:cNvSpPr>
          <p:nvPr/>
        </p:nvSpPr>
        <p:spPr bwMode="auto">
          <a:xfrm>
            <a:off x="6246020" y="3325416"/>
            <a:ext cx="70961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2" name="Line 38"/>
          <p:cNvSpPr>
            <a:spLocks noChangeShapeType="1"/>
          </p:cNvSpPr>
          <p:nvPr/>
        </p:nvSpPr>
        <p:spPr bwMode="auto">
          <a:xfrm>
            <a:off x="5647136" y="2533650"/>
            <a:ext cx="125134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3" name="Line 39"/>
          <p:cNvSpPr>
            <a:spLocks noChangeShapeType="1"/>
          </p:cNvSpPr>
          <p:nvPr/>
        </p:nvSpPr>
        <p:spPr bwMode="auto">
          <a:xfrm>
            <a:off x="5650709" y="3946922"/>
            <a:ext cx="125134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4" name="Line 40"/>
          <p:cNvSpPr>
            <a:spLocks noChangeShapeType="1"/>
          </p:cNvSpPr>
          <p:nvPr/>
        </p:nvSpPr>
        <p:spPr bwMode="auto">
          <a:xfrm>
            <a:off x="5656660" y="3239691"/>
            <a:ext cx="12418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5" name="Oval 41"/>
          <p:cNvSpPr>
            <a:spLocks noChangeArrowheads="1"/>
          </p:cNvSpPr>
          <p:nvPr/>
        </p:nvSpPr>
        <p:spPr bwMode="auto">
          <a:xfrm>
            <a:off x="6898482" y="3209926"/>
            <a:ext cx="55960" cy="559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endParaRPr lang="en-US" altLang="en-US" sz="1800"/>
          </a:p>
        </p:txBody>
      </p:sp>
      <p:sp>
        <p:nvSpPr>
          <p:cNvPr id="31766" name="Oval 42"/>
          <p:cNvSpPr>
            <a:spLocks noChangeArrowheads="1"/>
          </p:cNvSpPr>
          <p:nvPr/>
        </p:nvSpPr>
        <p:spPr bwMode="auto">
          <a:xfrm>
            <a:off x="6902055" y="3914776"/>
            <a:ext cx="55959" cy="559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endParaRPr lang="en-US" altLang="en-US" sz="1800"/>
          </a:p>
        </p:txBody>
      </p:sp>
      <p:sp>
        <p:nvSpPr>
          <p:cNvPr id="31767" name="Oval 43"/>
          <p:cNvSpPr>
            <a:spLocks noChangeArrowheads="1"/>
          </p:cNvSpPr>
          <p:nvPr/>
        </p:nvSpPr>
        <p:spPr bwMode="auto">
          <a:xfrm>
            <a:off x="6909198" y="2503886"/>
            <a:ext cx="55959" cy="55959"/>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endParaRPr lang="en-US" altLang="en-US" sz="1800"/>
          </a:p>
        </p:txBody>
      </p:sp>
      <p:sp>
        <p:nvSpPr>
          <p:cNvPr id="31768" name="Line 44"/>
          <p:cNvSpPr>
            <a:spLocks noChangeShapeType="1"/>
          </p:cNvSpPr>
          <p:nvPr/>
        </p:nvSpPr>
        <p:spPr bwMode="auto">
          <a:xfrm>
            <a:off x="7250908" y="2524125"/>
            <a:ext cx="54173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9" name="Line 45"/>
          <p:cNvSpPr>
            <a:spLocks noChangeShapeType="1"/>
          </p:cNvSpPr>
          <p:nvPr/>
        </p:nvSpPr>
        <p:spPr bwMode="auto">
          <a:xfrm>
            <a:off x="7243765" y="3236119"/>
            <a:ext cx="54173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0" name="Line 46"/>
          <p:cNvSpPr>
            <a:spLocks noChangeShapeType="1"/>
          </p:cNvSpPr>
          <p:nvPr/>
        </p:nvSpPr>
        <p:spPr bwMode="auto">
          <a:xfrm>
            <a:off x="7246146" y="3938588"/>
            <a:ext cx="54173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1" name="Line 47"/>
          <p:cNvSpPr>
            <a:spLocks noChangeShapeType="1"/>
          </p:cNvSpPr>
          <p:nvPr/>
        </p:nvSpPr>
        <p:spPr bwMode="auto">
          <a:xfrm>
            <a:off x="7248527" y="4602956"/>
            <a:ext cx="54173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2" name="Rectangle 48"/>
          <p:cNvSpPr>
            <a:spLocks noChangeArrowheads="1"/>
          </p:cNvSpPr>
          <p:nvPr/>
        </p:nvSpPr>
        <p:spPr bwMode="auto">
          <a:xfrm>
            <a:off x="5506642" y="4085036"/>
            <a:ext cx="298847" cy="26074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endParaRPr lang="en-US" altLang="en-US" sz="1800"/>
          </a:p>
        </p:txBody>
      </p:sp>
      <p:sp>
        <p:nvSpPr>
          <p:cNvPr id="31773" name="Rectangle 49"/>
          <p:cNvSpPr>
            <a:spLocks noChangeArrowheads="1"/>
          </p:cNvSpPr>
          <p:nvPr/>
        </p:nvSpPr>
        <p:spPr bwMode="auto">
          <a:xfrm>
            <a:off x="5506642" y="3386140"/>
            <a:ext cx="298847" cy="26074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endParaRPr lang="en-US" altLang="en-US" sz="1800"/>
          </a:p>
        </p:txBody>
      </p:sp>
      <p:sp>
        <p:nvSpPr>
          <p:cNvPr id="31774" name="Rectangle 50"/>
          <p:cNvSpPr>
            <a:spLocks noChangeArrowheads="1"/>
          </p:cNvSpPr>
          <p:nvPr/>
        </p:nvSpPr>
        <p:spPr bwMode="auto">
          <a:xfrm>
            <a:off x="5497117" y="2677717"/>
            <a:ext cx="298847" cy="26074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endParaRPr lang="en-US" altLang="en-US" sz="1800"/>
          </a:p>
        </p:txBody>
      </p:sp>
      <p:sp>
        <p:nvSpPr>
          <p:cNvPr id="31775" name="Line 51"/>
          <p:cNvSpPr>
            <a:spLocks noChangeShapeType="1"/>
          </p:cNvSpPr>
          <p:nvPr/>
        </p:nvSpPr>
        <p:spPr bwMode="auto">
          <a:xfrm flipV="1">
            <a:off x="5655469" y="3944542"/>
            <a:ext cx="0" cy="1404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6" name="Line 52"/>
          <p:cNvSpPr>
            <a:spLocks noChangeShapeType="1"/>
          </p:cNvSpPr>
          <p:nvPr/>
        </p:nvSpPr>
        <p:spPr bwMode="auto">
          <a:xfrm flipV="1">
            <a:off x="5656660" y="3245645"/>
            <a:ext cx="0" cy="1404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7" name="Line 53"/>
          <p:cNvSpPr>
            <a:spLocks noChangeShapeType="1"/>
          </p:cNvSpPr>
          <p:nvPr/>
        </p:nvSpPr>
        <p:spPr bwMode="auto">
          <a:xfrm flipV="1">
            <a:off x="5645944" y="2537223"/>
            <a:ext cx="0" cy="1404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8" name="Text Box 54"/>
          <p:cNvSpPr txBox="1">
            <a:spLocks noChangeArrowheads="1"/>
          </p:cNvSpPr>
          <p:nvPr/>
        </p:nvSpPr>
        <p:spPr bwMode="auto">
          <a:xfrm>
            <a:off x="3914777" y="4445794"/>
            <a:ext cx="498855"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cs typeface="Arial" panose="020B0604020202020204" pitchFamily="34" charset="0"/>
              </a:rPr>
              <a:t>INTR</a:t>
            </a:r>
          </a:p>
        </p:txBody>
      </p:sp>
      <p:sp>
        <p:nvSpPr>
          <p:cNvPr id="31779" name="Text Box 55"/>
          <p:cNvSpPr txBox="1">
            <a:spLocks noChangeArrowheads="1"/>
          </p:cNvSpPr>
          <p:nvPr/>
        </p:nvSpPr>
        <p:spPr bwMode="auto">
          <a:xfrm>
            <a:off x="3737375" y="3737372"/>
            <a:ext cx="678391"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cs typeface="Arial" panose="020B0604020202020204" pitchFamily="34" charset="0"/>
              </a:rPr>
              <a:t>RST 5.5</a:t>
            </a:r>
          </a:p>
        </p:txBody>
      </p:sp>
      <p:sp>
        <p:nvSpPr>
          <p:cNvPr id="31780" name="Text Box 56"/>
          <p:cNvSpPr txBox="1">
            <a:spLocks noChangeArrowheads="1"/>
          </p:cNvSpPr>
          <p:nvPr/>
        </p:nvSpPr>
        <p:spPr bwMode="auto">
          <a:xfrm>
            <a:off x="3737375" y="3039666"/>
            <a:ext cx="678391"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cs typeface="Arial" panose="020B0604020202020204" pitchFamily="34" charset="0"/>
              </a:rPr>
              <a:t>RST 6.5</a:t>
            </a:r>
          </a:p>
        </p:txBody>
      </p:sp>
      <p:sp>
        <p:nvSpPr>
          <p:cNvPr id="31781" name="Text Box 57"/>
          <p:cNvSpPr txBox="1">
            <a:spLocks noChangeArrowheads="1"/>
          </p:cNvSpPr>
          <p:nvPr/>
        </p:nvSpPr>
        <p:spPr bwMode="auto">
          <a:xfrm>
            <a:off x="3737375" y="2051447"/>
            <a:ext cx="678391"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cs typeface="Arial" panose="020B0604020202020204" pitchFamily="34" charset="0"/>
              </a:rPr>
              <a:t>RST 7.5</a:t>
            </a:r>
          </a:p>
        </p:txBody>
      </p:sp>
      <p:sp>
        <p:nvSpPr>
          <p:cNvPr id="31782" name="Text Box 58"/>
          <p:cNvSpPr txBox="1">
            <a:spLocks noChangeArrowheads="1"/>
          </p:cNvSpPr>
          <p:nvPr/>
        </p:nvSpPr>
        <p:spPr bwMode="auto">
          <a:xfrm>
            <a:off x="5076825" y="4096942"/>
            <a:ext cx="473206"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900">
                <a:latin typeface="Arial" panose="020B0604020202020204" pitchFamily="34" charset="0"/>
                <a:cs typeface="Arial" panose="020B0604020202020204" pitchFamily="34" charset="0"/>
              </a:rPr>
              <a:t>M 5.5</a:t>
            </a:r>
          </a:p>
        </p:txBody>
      </p:sp>
      <p:sp>
        <p:nvSpPr>
          <p:cNvPr id="31783" name="Text Box 59"/>
          <p:cNvSpPr txBox="1">
            <a:spLocks noChangeArrowheads="1"/>
          </p:cNvSpPr>
          <p:nvPr/>
        </p:nvSpPr>
        <p:spPr bwMode="auto">
          <a:xfrm>
            <a:off x="5076825" y="3418286"/>
            <a:ext cx="473206"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900">
                <a:latin typeface="Arial" panose="020B0604020202020204" pitchFamily="34" charset="0"/>
                <a:cs typeface="Arial" panose="020B0604020202020204" pitchFamily="34" charset="0"/>
              </a:rPr>
              <a:t>M 6.5</a:t>
            </a:r>
          </a:p>
        </p:txBody>
      </p:sp>
      <p:sp>
        <p:nvSpPr>
          <p:cNvPr id="31784" name="Text Box 60"/>
          <p:cNvSpPr txBox="1">
            <a:spLocks noChangeArrowheads="1"/>
          </p:cNvSpPr>
          <p:nvPr/>
        </p:nvSpPr>
        <p:spPr bwMode="auto">
          <a:xfrm>
            <a:off x="5067300" y="2709863"/>
            <a:ext cx="473206"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900">
                <a:latin typeface="Arial" panose="020B0604020202020204" pitchFamily="34" charset="0"/>
                <a:cs typeface="Arial" panose="020B0604020202020204" pitchFamily="34" charset="0"/>
              </a:rPr>
              <a:t>M 7.5</a:t>
            </a:r>
          </a:p>
        </p:txBody>
      </p:sp>
      <p:sp>
        <p:nvSpPr>
          <p:cNvPr id="31785" name="Line 61"/>
          <p:cNvSpPr>
            <a:spLocks noChangeShapeType="1"/>
          </p:cNvSpPr>
          <p:nvPr/>
        </p:nvSpPr>
        <p:spPr bwMode="auto">
          <a:xfrm>
            <a:off x="4636294" y="1809751"/>
            <a:ext cx="0" cy="36052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86" name="Line 62"/>
          <p:cNvSpPr>
            <a:spLocks noChangeShapeType="1"/>
          </p:cNvSpPr>
          <p:nvPr/>
        </p:nvSpPr>
        <p:spPr bwMode="auto">
          <a:xfrm>
            <a:off x="4636295" y="5414963"/>
            <a:ext cx="3977879"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87" name="Line 63"/>
          <p:cNvSpPr>
            <a:spLocks noChangeShapeType="1"/>
          </p:cNvSpPr>
          <p:nvPr/>
        </p:nvSpPr>
        <p:spPr bwMode="auto">
          <a:xfrm>
            <a:off x="4636295" y="1809750"/>
            <a:ext cx="388501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88" name="Rectangle 64"/>
          <p:cNvSpPr>
            <a:spLocks noChangeArrowheads="1"/>
          </p:cNvSpPr>
          <p:nvPr/>
        </p:nvSpPr>
        <p:spPr bwMode="auto">
          <a:xfrm>
            <a:off x="5328047" y="2024062"/>
            <a:ext cx="327422" cy="2809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endParaRPr lang="en-US" altLang="en-US" sz="1800"/>
          </a:p>
        </p:txBody>
      </p:sp>
      <p:sp>
        <p:nvSpPr>
          <p:cNvPr id="31789" name="Line 65"/>
          <p:cNvSpPr>
            <a:spLocks noChangeShapeType="1"/>
          </p:cNvSpPr>
          <p:nvPr/>
        </p:nvSpPr>
        <p:spPr bwMode="auto">
          <a:xfrm>
            <a:off x="5655471" y="2164556"/>
            <a:ext cx="58816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90" name="Line 66"/>
          <p:cNvSpPr>
            <a:spLocks noChangeShapeType="1"/>
          </p:cNvSpPr>
          <p:nvPr/>
        </p:nvSpPr>
        <p:spPr bwMode="auto">
          <a:xfrm>
            <a:off x="6243638" y="2164557"/>
            <a:ext cx="0" cy="2714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91" name="Line 67"/>
          <p:cNvSpPr>
            <a:spLocks noChangeShapeType="1"/>
          </p:cNvSpPr>
          <p:nvPr/>
        </p:nvSpPr>
        <p:spPr bwMode="auto">
          <a:xfrm>
            <a:off x="6243637" y="2445544"/>
            <a:ext cx="71913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92" name="Text Box 68"/>
          <p:cNvSpPr txBox="1">
            <a:spLocks noChangeArrowheads="1"/>
          </p:cNvSpPr>
          <p:nvPr/>
        </p:nvSpPr>
        <p:spPr bwMode="auto">
          <a:xfrm>
            <a:off x="4948238" y="1825229"/>
            <a:ext cx="1165704"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cs typeface="Arial" panose="020B0604020202020204" pitchFamily="34" charset="0"/>
              </a:rPr>
              <a:t>RST7.5 Memory</a:t>
            </a:r>
          </a:p>
        </p:txBody>
      </p:sp>
      <p:sp>
        <p:nvSpPr>
          <p:cNvPr id="31793" name="Text Box 69"/>
          <p:cNvSpPr txBox="1">
            <a:spLocks noChangeArrowheads="1"/>
          </p:cNvSpPr>
          <p:nvPr/>
        </p:nvSpPr>
        <p:spPr bwMode="auto">
          <a:xfrm>
            <a:off x="7433075" y="4738688"/>
            <a:ext cx="1488281" cy="5770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spcBef>
                <a:spcPct val="50000"/>
              </a:spcBef>
            </a:pPr>
            <a:r>
              <a:rPr lang="en-US" altLang="en-US" sz="1050" b="1"/>
              <a:t>** See Fig 12.5 of the Text Book for a detailed look </a:t>
            </a:r>
          </a:p>
        </p:txBody>
      </p:sp>
    </p:spTree>
    <p:extLst>
      <p:ext uri="{BB962C8B-B14F-4D97-AF65-F5344CB8AC3E}">
        <p14:creationId xmlns:p14="http://schemas.microsoft.com/office/powerpoint/2010/main" xmlns="" val="2411564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6E284AAD-F59A-4FB6-8355-BFCE46D7FFD8}" type="slidenum">
              <a:rPr lang="en-US" altLang="en-US"/>
              <a:pPr>
                <a:defRPr/>
              </a:pPr>
              <a:t>28</a:t>
            </a:fld>
            <a:endParaRPr lang="en-US" altLang="en-US">
              <a:latin typeface="Times New Roman" panose="02020603050405020304" pitchFamily="18" charset="0"/>
            </a:endParaRPr>
          </a:p>
        </p:txBody>
      </p:sp>
      <p:sp>
        <p:nvSpPr>
          <p:cNvPr id="32771" name="Text Box 3"/>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32772" name="Rectangle 5"/>
          <p:cNvSpPr>
            <a:spLocks noGrp="1" noChangeArrowheads="1"/>
          </p:cNvSpPr>
          <p:nvPr>
            <p:ph type="title"/>
          </p:nvPr>
        </p:nvSpPr>
        <p:spPr/>
        <p:txBody>
          <a:bodyPr/>
          <a:lstStyle/>
          <a:p>
            <a:r>
              <a:rPr lang="en-US" altLang="en-US" sz="3200" b="1" dirty="0"/>
              <a:t>The 8085 </a:t>
            </a:r>
            <a:r>
              <a:rPr lang="en-US" altLang="en-US" sz="3200" b="1" dirty="0" err="1"/>
              <a:t>Maskable</a:t>
            </a:r>
            <a:r>
              <a:rPr lang="en-US" altLang="en-US" sz="3200" b="1" dirty="0"/>
              <a:t>/Vectored Interrupt Process</a:t>
            </a:r>
          </a:p>
        </p:txBody>
      </p:sp>
      <p:sp>
        <p:nvSpPr>
          <p:cNvPr id="32773" name="Rectangle 6"/>
          <p:cNvSpPr>
            <a:spLocks noGrp="1" noChangeArrowheads="1"/>
          </p:cNvSpPr>
          <p:nvPr>
            <p:ph type="body" idx="1"/>
          </p:nvPr>
        </p:nvSpPr>
        <p:spPr/>
        <p:txBody>
          <a:bodyPr/>
          <a:lstStyle/>
          <a:p>
            <a:pPr marL="371475" indent="-371475">
              <a:buFontTx/>
              <a:buAutoNum type="arabicPeriod"/>
            </a:pPr>
            <a:r>
              <a:rPr lang="en-US" altLang="en-US" sz="2400" dirty="0">
                <a:latin typeface="Times New Roman" panose="02020603050405020304" pitchFamily="18" charset="0"/>
                <a:cs typeface="Times New Roman" panose="02020603050405020304" pitchFamily="18" charset="0"/>
              </a:rPr>
              <a:t>The interrupt process should be enabled using the EI instruction.</a:t>
            </a:r>
          </a:p>
          <a:p>
            <a:pPr marL="371475" indent="-371475">
              <a:buFontTx/>
              <a:buAutoNum type="arabicPeriod"/>
            </a:pPr>
            <a:r>
              <a:rPr lang="en-US" altLang="en-US" sz="2400" dirty="0">
                <a:latin typeface="Times New Roman" panose="02020603050405020304" pitchFamily="18" charset="0"/>
                <a:cs typeface="Times New Roman" panose="02020603050405020304" pitchFamily="18" charset="0"/>
              </a:rPr>
              <a:t>The 8085 checks for an interrupt during the execution of every instruction.</a:t>
            </a:r>
          </a:p>
          <a:p>
            <a:pPr marL="371475" indent="-371475">
              <a:buFontTx/>
              <a:buAutoNum type="arabicPeriod"/>
            </a:pPr>
            <a:r>
              <a:rPr lang="en-US" altLang="en-US" sz="2400" dirty="0">
                <a:latin typeface="Times New Roman" panose="02020603050405020304" pitchFamily="18" charset="0"/>
                <a:cs typeface="Times New Roman" panose="02020603050405020304" pitchFamily="18" charset="0"/>
              </a:rPr>
              <a:t>If there is an interrupt, and if the interrupt is enabled using the interrupt mask, the microprocessor will complete the executing instruction, and reset the interrupt flip flop.</a:t>
            </a:r>
          </a:p>
          <a:p>
            <a:pPr marL="371475" indent="-371475">
              <a:buFontTx/>
              <a:buAutoNum type="arabicPeriod"/>
            </a:pPr>
            <a:r>
              <a:rPr lang="en-US" altLang="en-US" sz="2400" dirty="0">
                <a:latin typeface="Times New Roman" panose="02020603050405020304" pitchFamily="18" charset="0"/>
                <a:cs typeface="Times New Roman" panose="02020603050405020304" pitchFamily="18" charset="0"/>
              </a:rPr>
              <a:t>The microprocessor then executes a call instruction that sends the execution to the appropriate location in the interrupt vector table.</a:t>
            </a:r>
          </a:p>
        </p:txBody>
      </p:sp>
    </p:spTree>
    <p:extLst>
      <p:ext uri="{BB962C8B-B14F-4D97-AF65-F5344CB8AC3E}">
        <p14:creationId xmlns:p14="http://schemas.microsoft.com/office/powerpoint/2010/main" xmlns="" val="2861965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A68B805-8277-4E02-B66A-F521C6ACFFE9}" type="slidenum">
              <a:rPr lang="en-US" altLang="en-US"/>
              <a:pPr>
                <a:defRPr/>
              </a:pPr>
              <a:t>29</a:t>
            </a:fld>
            <a:endParaRPr lang="en-US" altLang="en-US">
              <a:latin typeface="Times New Roman" panose="02020603050405020304" pitchFamily="18" charset="0"/>
            </a:endParaRPr>
          </a:p>
        </p:txBody>
      </p:sp>
      <p:sp>
        <p:nvSpPr>
          <p:cNvPr id="33795" name="Text Box 2"/>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33796" name="Rectangle 3"/>
          <p:cNvSpPr>
            <a:spLocks noGrp="1" noChangeArrowheads="1"/>
          </p:cNvSpPr>
          <p:nvPr>
            <p:ph type="title"/>
          </p:nvPr>
        </p:nvSpPr>
        <p:spPr/>
        <p:txBody>
          <a:bodyPr/>
          <a:lstStyle/>
          <a:p>
            <a:r>
              <a:rPr lang="en-US" altLang="en-US" sz="2100" b="1" dirty="0"/>
              <a:t>The 8085 </a:t>
            </a:r>
            <a:r>
              <a:rPr lang="en-US" altLang="en-US" sz="2100" b="1" dirty="0" err="1"/>
              <a:t>Maskable</a:t>
            </a:r>
            <a:r>
              <a:rPr lang="en-US" altLang="en-US" sz="2100" b="1" dirty="0"/>
              <a:t>/Vectored Interrupt Process</a:t>
            </a:r>
            <a:endParaRPr lang="en-US" altLang="en-US" b="1" dirty="0"/>
          </a:p>
        </p:txBody>
      </p:sp>
      <p:sp>
        <p:nvSpPr>
          <p:cNvPr id="33797" name="Rectangle 4"/>
          <p:cNvSpPr>
            <a:spLocks noGrp="1" noChangeArrowheads="1"/>
          </p:cNvSpPr>
          <p:nvPr>
            <p:ph type="body" idx="1"/>
          </p:nvPr>
        </p:nvSpPr>
        <p:spPr/>
        <p:txBody>
          <a:bodyPr/>
          <a:lstStyle/>
          <a:p>
            <a:pPr marL="371475" indent="-371475">
              <a:buFontTx/>
              <a:buAutoNum type="arabicPeriod" startAt="5"/>
            </a:pPr>
            <a:r>
              <a:rPr lang="en-US" altLang="en-US" sz="2400" dirty="0">
                <a:latin typeface="Times New Roman" panose="02020603050405020304" pitchFamily="18" charset="0"/>
                <a:cs typeface="Times New Roman" panose="02020603050405020304" pitchFamily="18" charset="0"/>
              </a:rPr>
              <a:t>When the microprocessor executes the call instruction, it saves the address of the next instruction on the stack.</a:t>
            </a:r>
          </a:p>
          <a:p>
            <a:pPr marL="371475" indent="-371475">
              <a:buFontTx/>
              <a:buAutoNum type="arabicPeriod" startAt="5"/>
            </a:pPr>
            <a:r>
              <a:rPr lang="en-US" altLang="en-US" sz="2400" dirty="0">
                <a:latin typeface="Times New Roman" panose="02020603050405020304" pitchFamily="18" charset="0"/>
                <a:cs typeface="Times New Roman" panose="02020603050405020304" pitchFamily="18" charset="0"/>
              </a:rPr>
              <a:t>The microprocessor jumps to the specific service routine.</a:t>
            </a:r>
          </a:p>
          <a:p>
            <a:pPr marL="371475" indent="-371475">
              <a:buFontTx/>
              <a:buAutoNum type="arabicPeriod" startAt="5"/>
            </a:pPr>
            <a:r>
              <a:rPr lang="en-US" altLang="en-US" sz="2400" dirty="0">
                <a:latin typeface="Times New Roman" panose="02020603050405020304" pitchFamily="18" charset="0"/>
                <a:cs typeface="Times New Roman" panose="02020603050405020304" pitchFamily="18" charset="0"/>
              </a:rPr>
              <a:t>The service routine must include the instruction EI to re-enable the interrupt process.</a:t>
            </a:r>
          </a:p>
          <a:p>
            <a:pPr marL="371475" indent="-371475">
              <a:buFontTx/>
              <a:buAutoNum type="arabicPeriod" startAt="5"/>
            </a:pPr>
            <a:r>
              <a:rPr lang="en-US" altLang="en-US" sz="2400" dirty="0">
                <a:latin typeface="Times New Roman" panose="02020603050405020304" pitchFamily="18" charset="0"/>
                <a:cs typeface="Times New Roman" panose="02020603050405020304" pitchFamily="18" charset="0"/>
              </a:rPr>
              <a:t>At the end of the service routine, the RET instruction returns the execution to where the program was interrupted.</a:t>
            </a:r>
          </a:p>
        </p:txBody>
      </p:sp>
    </p:spTree>
    <p:extLst>
      <p:ext uri="{BB962C8B-B14F-4D97-AF65-F5344CB8AC3E}">
        <p14:creationId xmlns:p14="http://schemas.microsoft.com/office/powerpoint/2010/main" xmlns="" val="330752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1524000" y="914400"/>
            <a:ext cx="9144000" cy="5715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marL="273050" indent="-271463">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1pPr>
            <a:lvl2pPr>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2pPr>
            <a:lvl3pPr>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3pPr>
            <a:lvl4pPr>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4pPr>
            <a:lvl5pPr>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842963" algn="l"/>
                <a:tab pos="1757363" algn="l"/>
                <a:tab pos="2671763" algn="l"/>
                <a:tab pos="3586163" algn="l"/>
                <a:tab pos="4500563" algn="l"/>
                <a:tab pos="5414963" algn="l"/>
                <a:tab pos="6329363" algn="l"/>
                <a:tab pos="7243763" algn="l"/>
                <a:tab pos="8158163" algn="l"/>
                <a:tab pos="9072563" algn="l"/>
                <a:tab pos="9986963" algn="l"/>
              </a:tabLst>
              <a:defRPr>
                <a:solidFill>
                  <a:srgbClr val="000000"/>
                </a:solidFill>
                <a:latin typeface="Arial" panose="020B0604020202020204" pitchFamily="34" charset="0"/>
                <a:cs typeface="Droid Sans Fallback" charset="0"/>
              </a:defRPr>
            </a:lvl9pPr>
          </a:lstStyle>
          <a:p>
            <a:pPr algn="just">
              <a:spcBef>
                <a:spcPts val="1100"/>
              </a:spcBef>
              <a:buSzPct val="100000"/>
              <a:defRPr/>
            </a:pPr>
            <a:r>
              <a:rPr lang="en-US" altLang="en-US" sz="4400"/>
              <a:t>         Basic Interrupt Structure</a:t>
            </a:r>
          </a:p>
          <a:p>
            <a:pPr marL="271463" indent="-269875" algn="just">
              <a:spcBef>
                <a:spcPts val="700"/>
              </a:spcBef>
              <a:buClr>
                <a:srgbClr val="000000"/>
              </a:buClr>
              <a:buSzPct val="100000"/>
              <a:buFont typeface="Arial" panose="020B0604020202020204" pitchFamily="34" charset="0"/>
              <a:buChar char="•"/>
              <a:defRPr/>
            </a:pPr>
            <a:r>
              <a:rPr lang="en-US" altLang="en-US" sz="2800"/>
              <a:t>Interrupt is a mechanism by which the processor is made to transfer control from its current program execution to another program of more importance or higher priority. </a:t>
            </a:r>
          </a:p>
          <a:p>
            <a:pPr marL="271463" indent="-269875" algn="just">
              <a:spcBef>
                <a:spcPts val="700"/>
              </a:spcBef>
              <a:buClr>
                <a:srgbClr val="000000"/>
              </a:buClr>
              <a:buSzPct val="100000"/>
              <a:buFont typeface="Arial" panose="020B0604020202020204" pitchFamily="34" charset="0"/>
              <a:buChar char="•"/>
              <a:defRPr/>
            </a:pPr>
            <a:r>
              <a:rPr lang="en-US" altLang="en-US" sz="2800"/>
              <a:t>The interrupt signal may be given to the processor by any external peripheral device.</a:t>
            </a:r>
          </a:p>
          <a:p>
            <a:pPr marL="271463" indent="-269875" algn="just">
              <a:spcBef>
                <a:spcPts val="700"/>
              </a:spcBef>
              <a:buClr>
                <a:srgbClr val="000000"/>
              </a:buClr>
              <a:buSzPct val="100000"/>
              <a:buFont typeface="Arial" panose="020B0604020202020204" pitchFamily="34" charset="0"/>
              <a:buChar char="•"/>
              <a:defRPr/>
            </a:pPr>
            <a:r>
              <a:rPr lang="en-US" altLang="en-US" sz="2800"/>
              <a:t> Interrupts are in general generated by a variety of sources either internal or external to the CPU.</a:t>
            </a:r>
          </a:p>
          <a:p>
            <a:pPr marL="271463" indent="-269875" algn="just">
              <a:spcBef>
                <a:spcPts val="900"/>
              </a:spcBef>
              <a:buClr>
                <a:srgbClr val="000000"/>
              </a:buClr>
              <a:buSzPct val="100000"/>
              <a:buFont typeface="Arial" panose="020B0604020202020204" pitchFamily="34" charset="0"/>
              <a:buChar char="•"/>
              <a:defRPr/>
            </a:pPr>
            <a:r>
              <a:rPr lang="en-US" altLang="en-US" sz="2800"/>
              <a:t> Interrupts are the primary means by which Input and Output devices obtain the services of the CPU.</a:t>
            </a:r>
            <a:r>
              <a:rPr lang="en-US" altLang="en-US" sz="3600"/>
              <a:t> </a:t>
            </a:r>
          </a:p>
          <a:p>
            <a:pPr marL="271463" indent="-269875">
              <a:spcBef>
                <a:spcPts val="900"/>
              </a:spcBef>
              <a:buClr>
                <a:srgbClr val="000000"/>
              </a:buClr>
              <a:buSzPct val="100000"/>
              <a:defRPr/>
            </a:pPr>
            <a:endParaRPr lang="en-IN" altLang="en-US" sz="3600"/>
          </a:p>
        </p:txBody>
      </p:sp>
      <p:sp>
        <p:nvSpPr>
          <p:cNvPr id="31747" name="Text Box 2"/>
          <p:cNvSpPr txBox="1">
            <a:spLocks noChangeArrowheads="1"/>
          </p:cNvSpPr>
          <p:nvPr/>
        </p:nvSpPr>
        <p:spPr bwMode="auto">
          <a:xfrm>
            <a:off x="1905000" y="1"/>
            <a:ext cx="8229600"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b"/>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roid Sans Fallback" charset="0"/>
              </a:defRPr>
            </a:lvl9pPr>
          </a:lstStyle>
          <a:p>
            <a:pPr algn="ctr" eaLnBrk="1" hangingPunct="1">
              <a:spcBef>
                <a:spcPct val="0"/>
              </a:spcBef>
              <a:buClrTx/>
              <a:buFontTx/>
              <a:buNone/>
            </a:pPr>
            <a:r>
              <a:rPr lang="en-US" altLang="en-US" sz="4300"/>
              <a:t>Interrupt driven data transfer</a:t>
            </a:r>
          </a:p>
        </p:txBody>
      </p:sp>
    </p:spTree>
    <p:extLst>
      <p:ext uri="{BB962C8B-B14F-4D97-AF65-F5344CB8AC3E}">
        <p14:creationId xmlns:p14="http://schemas.microsoft.com/office/powerpoint/2010/main" xmlns="" val="9362669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0BB05C9-D10B-4990-86D8-630E8B7803C0}" type="slidenum">
              <a:rPr lang="en-US" altLang="en-US"/>
              <a:pPr>
                <a:defRPr/>
              </a:pPr>
              <a:t>30</a:t>
            </a:fld>
            <a:endParaRPr lang="en-US" altLang="en-US">
              <a:latin typeface="Times New Roman" panose="02020603050405020304" pitchFamily="18" charset="0"/>
            </a:endParaRPr>
          </a:p>
        </p:txBody>
      </p:sp>
      <p:sp>
        <p:nvSpPr>
          <p:cNvPr id="34819" name="Text Box 4"/>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34820" name="Rectangle 5"/>
          <p:cNvSpPr>
            <a:spLocks noGrp="1" noChangeArrowheads="1"/>
          </p:cNvSpPr>
          <p:nvPr>
            <p:ph type="title"/>
          </p:nvPr>
        </p:nvSpPr>
        <p:spPr/>
        <p:txBody>
          <a:bodyPr/>
          <a:lstStyle/>
          <a:p>
            <a:r>
              <a:rPr lang="en-US" altLang="en-US"/>
              <a:t>Manipulating the Masks</a:t>
            </a:r>
          </a:p>
        </p:txBody>
      </p:sp>
      <p:sp>
        <p:nvSpPr>
          <p:cNvPr id="34821" name="Rectangle 6"/>
          <p:cNvSpPr>
            <a:spLocks noGrp="1" noChangeArrowheads="1"/>
          </p:cNvSpPr>
          <p:nvPr>
            <p:ph type="body" idx="1"/>
          </p:nvPr>
        </p:nvSpPr>
        <p:spPr>
          <a:xfrm>
            <a:off x="1981201" y="1600200"/>
            <a:ext cx="8228013" cy="5119688"/>
          </a:xfrm>
        </p:spPr>
        <p:txBody>
          <a:bodyPr/>
          <a:lstStyle/>
          <a:p>
            <a:r>
              <a:rPr lang="en-US" altLang="en-US" dirty="0"/>
              <a:t>The Interrupt Enable flip flop is manipulated using the EI/DI instructions.</a:t>
            </a:r>
          </a:p>
          <a:p>
            <a:endParaRPr lang="en-US" altLang="en-US" dirty="0"/>
          </a:p>
          <a:p>
            <a:r>
              <a:rPr lang="en-US" altLang="en-US" dirty="0"/>
              <a:t>The individual </a:t>
            </a:r>
            <a:r>
              <a:rPr lang="en-US" altLang="en-US" dirty="0">
                <a:solidFill>
                  <a:srgbClr val="990000"/>
                </a:solidFill>
              </a:rPr>
              <a:t>masks</a:t>
            </a:r>
            <a:r>
              <a:rPr lang="en-US" altLang="en-US" dirty="0"/>
              <a:t> for RST 5.5, RST 6.5 and RST 7.5 are manipulated using the </a:t>
            </a:r>
            <a:r>
              <a:rPr lang="en-US" altLang="en-US" dirty="0">
                <a:solidFill>
                  <a:srgbClr val="990000"/>
                </a:solidFill>
              </a:rPr>
              <a:t>SIM</a:t>
            </a:r>
            <a:r>
              <a:rPr lang="en-US" altLang="en-US" dirty="0"/>
              <a:t> instruction.</a:t>
            </a:r>
          </a:p>
          <a:p>
            <a:pPr lvl="1"/>
            <a:r>
              <a:rPr lang="en-US" altLang="en-US" dirty="0"/>
              <a:t>This instruction takes the bit pattern in the Accumulator and applies it to the interrupt mask enabling and disabling the specific interrupts.</a:t>
            </a:r>
          </a:p>
          <a:p>
            <a:endParaRPr lang="en-US" altLang="en-US" dirty="0"/>
          </a:p>
        </p:txBody>
      </p:sp>
    </p:spTree>
    <p:extLst>
      <p:ext uri="{BB962C8B-B14F-4D97-AF65-F5344CB8AC3E}">
        <p14:creationId xmlns:p14="http://schemas.microsoft.com/office/powerpoint/2010/main" xmlns="" val="2874270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a:t>How SIM Interprets the Accumulator</a:t>
            </a:r>
            <a:endParaRPr lang="en-US" altLang="en-US" dirty="0"/>
          </a:p>
        </p:txBody>
      </p:sp>
      <p:sp>
        <p:nvSpPr>
          <p:cNvPr id="54" name="Slide Number Placeholder 2"/>
          <p:cNvSpPr>
            <a:spLocks noGrp="1"/>
          </p:cNvSpPr>
          <p:nvPr>
            <p:ph type="sldNum" sz="quarter" idx="10"/>
          </p:nvPr>
        </p:nvSpPr>
        <p:spPr/>
        <p:txBody>
          <a:bodyPr/>
          <a:lstStyle/>
          <a:p>
            <a:fld id="{232B8091-0F25-4F4A-9C02-B47D41D15A44}" type="slidenum">
              <a:rPr lang="en-US" altLang="en-US" smtClean="0"/>
              <a:pPr/>
              <a:t>31</a:t>
            </a:fld>
            <a:endParaRPr lang="en-US" altLang="en-US"/>
          </a:p>
        </p:txBody>
      </p:sp>
      <p:pic>
        <p:nvPicPr>
          <p:cNvPr id="5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55224" y="1800664"/>
            <a:ext cx="9719213" cy="455568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2360311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7F3B620-3F2F-415B-81D2-BC97B7F4613F}" type="slidenum">
              <a:rPr lang="en-US" altLang="en-US"/>
              <a:pPr>
                <a:defRPr/>
              </a:pPr>
              <a:t>32</a:t>
            </a:fld>
            <a:endParaRPr lang="en-US" altLang="en-US">
              <a:latin typeface="Times New Roman" panose="02020603050405020304" pitchFamily="18" charset="0"/>
            </a:endParaRPr>
          </a:p>
        </p:txBody>
      </p:sp>
      <p:sp>
        <p:nvSpPr>
          <p:cNvPr id="36867" name="Rectangle 3"/>
          <p:cNvSpPr>
            <a:spLocks noGrp="1" noChangeArrowheads="1"/>
          </p:cNvSpPr>
          <p:nvPr>
            <p:ph type="title"/>
          </p:nvPr>
        </p:nvSpPr>
        <p:spPr/>
        <p:txBody>
          <a:bodyPr/>
          <a:lstStyle/>
          <a:p>
            <a:r>
              <a:rPr lang="en-US" altLang="en-US" dirty="0"/>
              <a:t>SIM and the Interrupt Mask</a:t>
            </a:r>
          </a:p>
        </p:txBody>
      </p:sp>
      <p:sp>
        <p:nvSpPr>
          <p:cNvPr id="36868" name="Rectangle 4"/>
          <p:cNvSpPr>
            <a:spLocks noGrp="1" noChangeArrowheads="1"/>
          </p:cNvSpPr>
          <p:nvPr>
            <p:ph type="body" idx="1"/>
          </p:nvPr>
        </p:nvSpPr>
        <p:spPr>
          <a:xfrm>
            <a:off x="1209822" y="1600200"/>
            <a:ext cx="9305778" cy="5119688"/>
          </a:xfrm>
        </p:spPr>
        <p:txBody>
          <a:bodyPr/>
          <a:lstStyle/>
          <a:p>
            <a:r>
              <a:rPr lang="en-US" altLang="en-US" sz="2400" dirty="0"/>
              <a:t>Bit 0 is the </a:t>
            </a:r>
            <a:r>
              <a:rPr lang="en-US" altLang="en-US" sz="2400" dirty="0">
                <a:solidFill>
                  <a:srgbClr val="990000"/>
                </a:solidFill>
              </a:rPr>
              <a:t>mask</a:t>
            </a:r>
            <a:r>
              <a:rPr lang="en-US" altLang="en-US" sz="2400" dirty="0"/>
              <a:t> for RST 5.5, bit 1 is the </a:t>
            </a:r>
            <a:r>
              <a:rPr lang="en-US" altLang="en-US" sz="2400" dirty="0">
                <a:solidFill>
                  <a:srgbClr val="990000"/>
                </a:solidFill>
              </a:rPr>
              <a:t>mask</a:t>
            </a:r>
            <a:r>
              <a:rPr lang="en-US" altLang="en-US" sz="2400" dirty="0"/>
              <a:t> for RST 6.5 and bit 2 is the </a:t>
            </a:r>
            <a:r>
              <a:rPr lang="en-US" altLang="en-US" sz="2400" dirty="0">
                <a:solidFill>
                  <a:srgbClr val="990000"/>
                </a:solidFill>
              </a:rPr>
              <a:t>mask</a:t>
            </a:r>
            <a:r>
              <a:rPr lang="en-US" altLang="en-US" sz="2400" dirty="0"/>
              <a:t> for RST 7.5.</a:t>
            </a:r>
          </a:p>
          <a:p>
            <a:pPr lvl="2"/>
            <a:r>
              <a:rPr lang="en-US" altLang="en-US" dirty="0"/>
              <a:t>If the mask bit is 0, the interrupt is </a:t>
            </a:r>
            <a:r>
              <a:rPr lang="en-US" altLang="en-US" dirty="0">
                <a:solidFill>
                  <a:schemeClr val="accent4"/>
                </a:solidFill>
              </a:rPr>
              <a:t>available</a:t>
            </a:r>
            <a:r>
              <a:rPr lang="en-US" altLang="en-US" dirty="0"/>
              <a:t>.</a:t>
            </a:r>
          </a:p>
          <a:p>
            <a:pPr lvl="2"/>
            <a:r>
              <a:rPr lang="en-US" altLang="en-US" dirty="0"/>
              <a:t>If the mask bit is 1, the interrupt is </a:t>
            </a:r>
            <a:r>
              <a:rPr lang="en-US" altLang="en-US" dirty="0">
                <a:solidFill>
                  <a:schemeClr val="accent4"/>
                </a:solidFill>
              </a:rPr>
              <a:t>masked</a:t>
            </a:r>
            <a:r>
              <a:rPr lang="en-US" altLang="en-US" dirty="0"/>
              <a:t>.</a:t>
            </a:r>
          </a:p>
          <a:p>
            <a:r>
              <a:rPr lang="en-US" altLang="en-US" sz="2400" dirty="0"/>
              <a:t>Bit 3 (Mask Set Enable - MSE) is an </a:t>
            </a:r>
            <a:r>
              <a:rPr lang="en-US" altLang="en-US" sz="2400" dirty="0">
                <a:solidFill>
                  <a:schemeClr val="accent4"/>
                </a:solidFill>
              </a:rPr>
              <a:t>enable for setting the mask</a:t>
            </a:r>
            <a:r>
              <a:rPr lang="en-US" altLang="en-US" sz="2400" dirty="0"/>
              <a:t>.</a:t>
            </a:r>
          </a:p>
          <a:p>
            <a:pPr marL="0" indent="0">
              <a:buNone/>
            </a:pPr>
            <a:r>
              <a:rPr lang="en-US" altLang="en-US" sz="2400" dirty="0"/>
              <a:t>          </a:t>
            </a:r>
            <a:r>
              <a:rPr lang="en-US" altLang="en-US" sz="2000" dirty="0"/>
              <a:t>If it is set to 0 the mask is </a:t>
            </a:r>
            <a:r>
              <a:rPr lang="en-US" altLang="en-US" sz="2000" dirty="0">
                <a:solidFill>
                  <a:schemeClr val="accent2"/>
                </a:solidFill>
              </a:rPr>
              <a:t>ignored</a:t>
            </a:r>
            <a:r>
              <a:rPr lang="en-US" altLang="en-US" sz="2000" dirty="0"/>
              <a:t> and the old settings remain.         </a:t>
            </a:r>
          </a:p>
          <a:p>
            <a:pPr marL="0" indent="0">
              <a:buNone/>
            </a:pPr>
            <a:r>
              <a:rPr lang="en-US" altLang="en-US" sz="2000" dirty="0"/>
              <a:t>            If it is set to 1, the new setting are </a:t>
            </a:r>
            <a:r>
              <a:rPr lang="en-US" altLang="en-US" sz="2000" dirty="0">
                <a:solidFill>
                  <a:schemeClr val="accent2"/>
                </a:solidFill>
              </a:rPr>
              <a:t>applied</a:t>
            </a:r>
            <a:r>
              <a:rPr lang="en-US" altLang="en-US" sz="2000" dirty="0"/>
              <a:t>.</a:t>
            </a:r>
          </a:p>
          <a:p>
            <a:r>
              <a:rPr lang="en-US" altLang="en-US" sz="2000" dirty="0"/>
              <a:t>The SIM instruction is used for multiple purposes and not only for setting interrupt masks.</a:t>
            </a:r>
          </a:p>
          <a:p>
            <a:r>
              <a:rPr lang="en-US" altLang="en-US" sz="2000" dirty="0"/>
              <a:t>It is also used to control functionality such as Serial Data Transmission. Therefore, bit 3 is necessary to tell the microprocessor whether or not the interrupt masks should be modified</a:t>
            </a:r>
          </a:p>
        </p:txBody>
      </p:sp>
    </p:spTree>
    <p:extLst>
      <p:ext uri="{BB962C8B-B14F-4D97-AF65-F5344CB8AC3E}">
        <p14:creationId xmlns:p14="http://schemas.microsoft.com/office/powerpoint/2010/main" xmlns="" val="146379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E0A4DCDC-F653-4F5F-8552-12FA35FEC85E}" type="slidenum">
              <a:rPr lang="en-US" altLang="en-US"/>
              <a:pPr>
                <a:defRPr/>
              </a:pPr>
              <a:t>33</a:t>
            </a:fld>
            <a:endParaRPr lang="en-US" altLang="en-US">
              <a:latin typeface="Times New Roman" panose="02020603050405020304" pitchFamily="18" charset="0"/>
            </a:endParaRPr>
          </a:p>
        </p:txBody>
      </p:sp>
      <p:sp>
        <p:nvSpPr>
          <p:cNvPr id="37891" name="Text Box 2"/>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37892" name="Rectangle 3"/>
          <p:cNvSpPr>
            <a:spLocks noGrp="1" noChangeArrowheads="1"/>
          </p:cNvSpPr>
          <p:nvPr>
            <p:ph type="title"/>
          </p:nvPr>
        </p:nvSpPr>
        <p:spPr/>
        <p:txBody>
          <a:bodyPr/>
          <a:lstStyle/>
          <a:p>
            <a:r>
              <a:rPr lang="en-US" altLang="en-US"/>
              <a:t>SIM and the Interrupt Mask</a:t>
            </a:r>
          </a:p>
        </p:txBody>
      </p:sp>
      <p:sp>
        <p:nvSpPr>
          <p:cNvPr id="37893" name="Rectangle 4"/>
          <p:cNvSpPr>
            <a:spLocks noGrp="1" noChangeArrowheads="1"/>
          </p:cNvSpPr>
          <p:nvPr>
            <p:ph type="body" idx="1"/>
          </p:nvPr>
        </p:nvSpPr>
        <p:spPr/>
        <p:txBody>
          <a:bodyPr/>
          <a:lstStyle/>
          <a:p>
            <a:r>
              <a:rPr lang="en-US" altLang="en-US" sz="2000" dirty="0"/>
              <a:t>The RST 7.5 interrupt is the </a:t>
            </a:r>
            <a:r>
              <a:rPr lang="en-US" altLang="en-US" sz="2000" dirty="0">
                <a:solidFill>
                  <a:srgbClr val="990000"/>
                </a:solidFill>
              </a:rPr>
              <a:t>only</a:t>
            </a:r>
            <a:r>
              <a:rPr lang="en-US" altLang="en-US" sz="2000" dirty="0"/>
              <a:t> 8085 interrupt that has </a:t>
            </a:r>
            <a:r>
              <a:rPr lang="en-US" altLang="en-US" sz="2000" dirty="0">
                <a:solidFill>
                  <a:srgbClr val="990000"/>
                </a:solidFill>
              </a:rPr>
              <a:t>memory</a:t>
            </a:r>
            <a:r>
              <a:rPr lang="en-US" altLang="en-US" sz="2000" dirty="0"/>
              <a:t>.</a:t>
            </a:r>
          </a:p>
          <a:p>
            <a:pPr lvl="1"/>
            <a:r>
              <a:rPr lang="en-US" altLang="en-US" sz="2000" dirty="0"/>
              <a:t>If a signal on RST7.5 arrives while it is masked, a flip flop will remember the signal.</a:t>
            </a:r>
          </a:p>
          <a:p>
            <a:pPr lvl="1"/>
            <a:r>
              <a:rPr lang="en-US" altLang="en-US" sz="2000" dirty="0"/>
              <a:t>When RST7.5 is unmasked, the microprocessor will be interrupted </a:t>
            </a:r>
            <a:r>
              <a:rPr lang="en-US" altLang="en-US" sz="2000" dirty="0">
                <a:solidFill>
                  <a:srgbClr val="990000"/>
                </a:solidFill>
              </a:rPr>
              <a:t>even if the device has removed the interrupt signal</a:t>
            </a:r>
            <a:r>
              <a:rPr lang="en-US" altLang="en-US" sz="2000" dirty="0"/>
              <a:t>.</a:t>
            </a:r>
          </a:p>
          <a:p>
            <a:pPr lvl="1"/>
            <a:r>
              <a:rPr lang="en-US" altLang="en-US" sz="2000" dirty="0"/>
              <a:t>This flip flop will be </a:t>
            </a:r>
            <a:r>
              <a:rPr lang="en-US" altLang="en-US" sz="2000" dirty="0">
                <a:solidFill>
                  <a:srgbClr val="990000"/>
                </a:solidFill>
              </a:rPr>
              <a:t>automatically reset</a:t>
            </a:r>
            <a:r>
              <a:rPr lang="en-US" altLang="en-US" sz="2000" dirty="0"/>
              <a:t> when the microprocessor </a:t>
            </a:r>
            <a:r>
              <a:rPr lang="en-US" altLang="en-US" sz="2000" dirty="0">
                <a:solidFill>
                  <a:srgbClr val="990000"/>
                </a:solidFill>
              </a:rPr>
              <a:t>responds to an RST 7.5 interrupt</a:t>
            </a:r>
            <a:r>
              <a:rPr lang="en-US" altLang="en-US" sz="2000" dirty="0"/>
              <a:t>.</a:t>
            </a:r>
          </a:p>
          <a:p>
            <a:pPr lvl="1"/>
            <a:endParaRPr lang="en-US" altLang="en-US" sz="2000" dirty="0"/>
          </a:p>
          <a:p>
            <a:r>
              <a:rPr lang="en-US" altLang="en-US" sz="2000" dirty="0"/>
              <a:t>Bit 4 of the accumulator in the SIM instruction allows </a:t>
            </a:r>
            <a:r>
              <a:rPr lang="en-US" altLang="en-US" sz="2000" dirty="0">
                <a:solidFill>
                  <a:srgbClr val="990000"/>
                </a:solidFill>
              </a:rPr>
              <a:t>explicitly</a:t>
            </a:r>
            <a:r>
              <a:rPr lang="en-US" altLang="en-US" sz="2000" dirty="0"/>
              <a:t> </a:t>
            </a:r>
            <a:r>
              <a:rPr lang="en-US" altLang="en-US" sz="2000" dirty="0">
                <a:solidFill>
                  <a:srgbClr val="990000"/>
                </a:solidFill>
              </a:rPr>
              <a:t>resetting</a:t>
            </a:r>
            <a:r>
              <a:rPr lang="en-US" altLang="en-US" sz="2000" dirty="0"/>
              <a:t> the RST 7.5 memory even if the microprocessor did not respond to it.</a:t>
            </a:r>
          </a:p>
          <a:p>
            <a:r>
              <a:rPr lang="en-US" altLang="en-US" sz="2000" dirty="0"/>
              <a:t>Bit 5 is not used by the SIM instruction</a:t>
            </a:r>
          </a:p>
          <a:p>
            <a:endParaRPr lang="en-US" altLang="en-US" sz="1650" dirty="0"/>
          </a:p>
        </p:txBody>
      </p:sp>
    </p:spTree>
    <p:extLst>
      <p:ext uri="{BB962C8B-B14F-4D97-AF65-F5344CB8AC3E}">
        <p14:creationId xmlns:p14="http://schemas.microsoft.com/office/powerpoint/2010/main" xmlns="" val="827811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Slide Number Placeholder 3"/>
          <p:cNvSpPr>
            <a:spLocks noGrp="1"/>
          </p:cNvSpPr>
          <p:nvPr>
            <p:ph type="sldNum" sz="quarter" idx="10"/>
          </p:nvPr>
        </p:nvSpPr>
        <p:spPr/>
        <p:txBody>
          <a:bodyPr/>
          <a:lstStyle/>
          <a:p>
            <a:pPr>
              <a:defRPr/>
            </a:pPr>
            <a:fld id="{5107D99D-1628-4F24-B08F-1D3F17CC4039}" type="slidenum">
              <a:rPr lang="en-US" altLang="en-US"/>
              <a:pPr>
                <a:defRPr/>
              </a:pPr>
              <a:t>34</a:t>
            </a:fld>
            <a:endParaRPr lang="en-US" altLang="en-US">
              <a:latin typeface="Times New Roman" panose="02020603050405020304" pitchFamily="18" charset="0"/>
            </a:endParaRPr>
          </a:p>
        </p:txBody>
      </p:sp>
      <p:sp>
        <p:nvSpPr>
          <p:cNvPr id="38915" name="Rectangle 2"/>
          <p:cNvSpPr>
            <a:spLocks noGrp="1" noChangeArrowheads="1"/>
          </p:cNvSpPr>
          <p:nvPr>
            <p:ph type="title"/>
          </p:nvPr>
        </p:nvSpPr>
        <p:spPr>
          <a:xfrm>
            <a:off x="1981201" y="274638"/>
            <a:ext cx="8228013" cy="539608"/>
          </a:xfrm>
        </p:spPr>
        <p:txBody>
          <a:bodyPr/>
          <a:lstStyle/>
          <a:p>
            <a:r>
              <a:rPr lang="en-US" altLang="en-US" sz="2400" b="1" dirty="0"/>
              <a:t>Using the SIM Instruction to Modify the Interrupt Masks</a:t>
            </a:r>
          </a:p>
        </p:txBody>
      </p:sp>
      <p:sp>
        <p:nvSpPr>
          <p:cNvPr id="38916" name="Rectangle 3"/>
          <p:cNvSpPr>
            <a:spLocks noGrp="1" noChangeArrowheads="1"/>
          </p:cNvSpPr>
          <p:nvPr>
            <p:ph type="body" idx="1"/>
          </p:nvPr>
        </p:nvSpPr>
        <p:spPr>
          <a:xfrm>
            <a:off x="1981200" y="1066801"/>
            <a:ext cx="8458200" cy="5057775"/>
          </a:xfrm>
        </p:spPr>
        <p:txBody>
          <a:bodyPr/>
          <a:lstStyle/>
          <a:p>
            <a:r>
              <a:rPr lang="en-US" altLang="en-US" sz="2400" dirty="0"/>
              <a:t>Example: Set the interrupt masks so that RST5.5 is enabled, RST6.5 is masked, and RST7.5 is enabled.</a:t>
            </a:r>
          </a:p>
          <a:p>
            <a:pPr lvl="1"/>
            <a:r>
              <a:rPr lang="en-US" altLang="en-US" dirty="0"/>
              <a:t>First, determine the contents of the accumulator</a:t>
            </a:r>
          </a:p>
        </p:txBody>
      </p:sp>
      <p:sp>
        <p:nvSpPr>
          <p:cNvPr id="38917" name="Rectangle 5"/>
          <p:cNvSpPr>
            <a:spLocks noChangeArrowheads="1"/>
          </p:cNvSpPr>
          <p:nvPr/>
        </p:nvSpPr>
        <p:spPr bwMode="auto">
          <a:xfrm>
            <a:off x="7024689" y="3490915"/>
            <a:ext cx="1484710" cy="38338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endParaRPr lang="en-US" altLang="en-US" sz="1800"/>
          </a:p>
        </p:txBody>
      </p:sp>
      <p:sp>
        <p:nvSpPr>
          <p:cNvPr id="38918" name="Text Box 6"/>
          <p:cNvSpPr txBox="1">
            <a:spLocks noChangeArrowheads="1"/>
          </p:cNvSpPr>
          <p:nvPr/>
        </p:nvSpPr>
        <p:spPr bwMode="auto">
          <a:xfrm rot="16200000">
            <a:off x="6875779" y="3189529"/>
            <a:ext cx="47641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SDO</a:t>
            </a:r>
            <a:endParaRPr lang="en-US" altLang="en-US" sz="1800">
              <a:latin typeface="Times" panose="02020603050405020304" pitchFamily="18" charset="0"/>
            </a:endParaRPr>
          </a:p>
        </p:txBody>
      </p:sp>
      <p:sp>
        <p:nvSpPr>
          <p:cNvPr id="38919" name="Text Box 7"/>
          <p:cNvSpPr txBox="1">
            <a:spLocks noChangeArrowheads="1"/>
          </p:cNvSpPr>
          <p:nvPr/>
        </p:nvSpPr>
        <p:spPr bwMode="auto">
          <a:xfrm rot="16200000">
            <a:off x="7063967" y="3196673"/>
            <a:ext cx="461986"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dirty="0">
                <a:latin typeface="Arial" panose="020B0604020202020204" pitchFamily="34" charset="0"/>
              </a:rPr>
              <a:t>SDE</a:t>
            </a:r>
            <a:endParaRPr lang="en-US" altLang="en-US" sz="1800" dirty="0">
              <a:latin typeface="Times" panose="02020603050405020304" pitchFamily="18" charset="0"/>
            </a:endParaRPr>
          </a:p>
        </p:txBody>
      </p:sp>
      <p:sp>
        <p:nvSpPr>
          <p:cNvPr id="38920" name="Text Box 8"/>
          <p:cNvSpPr txBox="1">
            <a:spLocks noChangeArrowheads="1"/>
          </p:cNvSpPr>
          <p:nvPr/>
        </p:nvSpPr>
        <p:spPr bwMode="auto">
          <a:xfrm rot="16200000">
            <a:off x="7247759" y="3199054"/>
            <a:ext cx="45397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XXX</a:t>
            </a:r>
            <a:endParaRPr lang="en-US" altLang="en-US" sz="1800">
              <a:latin typeface="Times" panose="02020603050405020304" pitchFamily="18" charset="0"/>
            </a:endParaRPr>
          </a:p>
        </p:txBody>
      </p:sp>
      <p:sp>
        <p:nvSpPr>
          <p:cNvPr id="38921" name="Text Box 9"/>
          <p:cNvSpPr txBox="1">
            <a:spLocks noChangeArrowheads="1"/>
          </p:cNvSpPr>
          <p:nvPr/>
        </p:nvSpPr>
        <p:spPr bwMode="auto">
          <a:xfrm rot="16200000">
            <a:off x="7430244" y="3193696"/>
            <a:ext cx="47000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R7.5</a:t>
            </a:r>
            <a:endParaRPr lang="en-US" altLang="en-US" sz="1800">
              <a:latin typeface="Times" panose="02020603050405020304" pitchFamily="18" charset="0"/>
            </a:endParaRPr>
          </a:p>
        </p:txBody>
      </p:sp>
      <p:sp>
        <p:nvSpPr>
          <p:cNvPr id="38922" name="Text Box 10"/>
          <p:cNvSpPr txBox="1">
            <a:spLocks noChangeArrowheads="1"/>
          </p:cNvSpPr>
          <p:nvPr/>
        </p:nvSpPr>
        <p:spPr bwMode="auto">
          <a:xfrm rot="16200000">
            <a:off x="7608013" y="3189529"/>
            <a:ext cx="47641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MSE</a:t>
            </a:r>
            <a:endParaRPr lang="en-US" altLang="en-US" sz="1800">
              <a:latin typeface="Times" panose="02020603050405020304" pitchFamily="18" charset="0"/>
            </a:endParaRPr>
          </a:p>
        </p:txBody>
      </p:sp>
      <p:sp>
        <p:nvSpPr>
          <p:cNvPr id="38923" name="Text Box 11"/>
          <p:cNvSpPr txBox="1">
            <a:spLocks noChangeArrowheads="1"/>
          </p:cNvSpPr>
          <p:nvPr/>
        </p:nvSpPr>
        <p:spPr bwMode="auto">
          <a:xfrm rot="16200000">
            <a:off x="7784980" y="3186552"/>
            <a:ext cx="48442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M7.5</a:t>
            </a:r>
            <a:endParaRPr lang="en-US" altLang="en-US" sz="1800">
              <a:latin typeface="Times" panose="02020603050405020304" pitchFamily="18" charset="0"/>
            </a:endParaRPr>
          </a:p>
        </p:txBody>
      </p:sp>
      <p:sp>
        <p:nvSpPr>
          <p:cNvPr id="38924" name="Text Box 12"/>
          <p:cNvSpPr txBox="1">
            <a:spLocks noChangeArrowheads="1"/>
          </p:cNvSpPr>
          <p:nvPr/>
        </p:nvSpPr>
        <p:spPr bwMode="auto">
          <a:xfrm rot="16200000">
            <a:off x="7965955" y="3186552"/>
            <a:ext cx="48442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M6.5</a:t>
            </a:r>
            <a:endParaRPr lang="en-US" altLang="en-US" sz="1800">
              <a:latin typeface="Times" panose="02020603050405020304" pitchFamily="18" charset="0"/>
            </a:endParaRPr>
          </a:p>
        </p:txBody>
      </p:sp>
      <p:sp>
        <p:nvSpPr>
          <p:cNvPr id="38925" name="Text Box 13"/>
          <p:cNvSpPr txBox="1">
            <a:spLocks noChangeArrowheads="1"/>
          </p:cNvSpPr>
          <p:nvPr/>
        </p:nvSpPr>
        <p:spPr bwMode="auto">
          <a:xfrm rot="16200000">
            <a:off x="8146930" y="3186552"/>
            <a:ext cx="48442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M5.5</a:t>
            </a:r>
            <a:endParaRPr lang="en-US" altLang="en-US" sz="1800">
              <a:latin typeface="Times" panose="02020603050405020304" pitchFamily="18" charset="0"/>
            </a:endParaRPr>
          </a:p>
        </p:txBody>
      </p:sp>
      <p:sp>
        <p:nvSpPr>
          <p:cNvPr id="38926" name="Line 14"/>
          <p:cNvSpPr>
            <a:spLocks noChangeShapeType="1"/>
          </p:cNvSpPr>
          <p:nvPr/>
        </p:nvSpPr>
        <p:spPr bwMode="auto">
          <a:xfrm flipV="1">
            <a:off x="7202091" y="3490915"/>
            <a:ext cx="0" cy="3833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7" name="Line 15"/>
          <p:cNvSpPr>
            <a:spLocks noChangeShapeType="1"/>
          </p:cNvSpPr>
          <p:nvPr/>
        </p:nvSpPr>
        <p:spPr bwMode="auto">
          <a:xfrm flipV="1">
            <a:off x="7391400" y="3490915"/>
            <a:ext cx="0" cy="3833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8" name="Line 16"/>
          <p:cNvSpPr>
            <a:spLocks noChangeShapeType="1"/>
          </p:cNvSpPr>
          <p:nvPr/>
        </p:nvSpPr>
        <p:spPr bwMode="auto">
          <a:xfrm flipV="1">
            <a:off x="7571185" y="3490915"/>
            <a:ext cx="0" cy="3833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9" name="Line 17"/>
          <p:cNvSpPr>
            <a:spLocks noChangeShapeType="1"/>
          </p:cNvSpPr>
          <p:nvPr/>
        </p:nvSpPr>
        <p:spPr bwMode="auto">
          <a:xfrm flipV="1">
            <a:off x="7750969" y="3490915"/>
            <a:ext cx="0" cy="3833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30" name="Line 18"/>
          <p:cNvSpPr>
            <a:spLocks noChangeShapeType="1"/>
          </p:cNvSpPr>
          <p:nvPr/>
        </p:nvSpPr>
        <p:spPr bwMode="auto">
          <a:xfrm flipV="1">
            <a:off x="7940279" y="3490915"/>
            <a:ext cx="0" cy="3833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31" name="Line 19"/>
          <p:cNvSpPr>
            <a:spLocks noChangeShapeType="1"/>
          </p:cNvSpPr>
          <p:nvPr/>
        </p:nvSpPr>
        <p:spPr bwMode="auto">
          <a:xfrm flipV="1">
            <a:off x="8129588" y="3490915"/>
            <a:ext cx="0" cy="3833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32" name="Line 20"/>
          <p:cNvSpPr>
            <a:spLocks noChangeShapeType="1"/>
          </p:cNvSpPr>
          <p:nvPr/>
        </p:nvSpPr>
        <p:spPr bwMode="auto">
          <a:xfrm flipV="1">
            <a:off x="8309372" y="3490915"/>
            <a:ext cx="0" cy="3833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33" name="Text Box 30"/>
          <p:cNvSpPr txBox="1">
            <a:spLocks noChangeArrowheads="1"/>
          </p:cNvSpPr>
          <p:nvPr/>
        </p:nvSpPr>
        <p:spPr bwMode="auto">
          <a:xfrm>
            <a:off x="1406769" y="2466722"/>
            <a:ext cx="4600687"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dirty="0">
                <a:latin typeface="Arial" panose="020B0604020202020204" pitchFamily="34" charset="0"/>
              </a:rPr>
              <a:t>- </a:t>
            </a:r>
            <a:r>
              <a:rPr lang="en-US" altLang="en-US" sz="1400" dirty="0">
                <a:latin typeface="Arial" panose="020B0604020202020204" pitchFamily="34" charset="0"/>
              </a:rPr>
              <a:t>Enable 5.5		bit 0 = 0</a:t>
            </a:r>
          </a:p>
          <a:p>
            <a:pPr algn="l" rtl="0"/>
            <a:r>
              <a:rPr lang="en-US" altLang="en-US" sz="1400" dirty="0">
                <a:latin typeface="Arial" panose="020B0604020202020204" pitchFamily="34" charset="0"/>
              </a:rPr>
              <a:t>- Disable 6.5		bit 1 = 1</a:t>
            </a:r>
          </a:p>
          <a:p>
            <a:pPr algn="l" rtl="0"/>
            <a:r>
              <a:rPr lang="en-US" altLang="en-US" sz="1400" dirty="0">
                <a:latin typeface="Arial" panose="020B0604020202020204" pitchFamily="34" charset="0"/>
              </a:rPr>
              <a:t>- Enable 7.5		bit 2 = 0</a:t>
            </a:r>
          </a:p>
          <a:p>
            <a:pPr algn="l" rtl="0"/>
            <a:r>
              <a:rPr lang="en-US" altLang="en-US" sz="1400" dirty="0">
                <a:latin typeface="Arial" panose="020B0604020202020204" pitchFamily="34" charset="0"/>
              </a:rPr>
              <a:t>- Allow setting the masks	bit 3 = 1</a:t>
            </a:r>
          </a:p>
          <a:p>
            <a:pPr algn="l" rtl="0"/>
            <a:r>
              <a:rPr lang="en-US" altLang="en-US" sz="1400" dirty="0">
                <a:latin typeface="Arial" panose="020B0604020202020204" pitchFamily="34" charset="0"/>
              </a:rPr>
              <a:t>- Don’t reset the flip flop	bit 4 = 0</a:t>
            </a:r>
          </a:p>
          <a:p>
            <a:pPr algn="l" rtl="0"/>
            <a:r>
              <a:rPr lang="en-US" altLang="en-US" sz="1400" dirty="0">
                <a:latin typeface="Arial" panose="020B0604020202020204" pitchFamily="34" charset="0"/>
              </a:rPr>
              <a:t>- Bit 5 is not used		bit 5 = 0</a:t>
            </a:r>
          </a:p>
          <a:p>
            <a:pPr algn="l" rtl="0"/>
            <a:r>
              <a:rPr lang="en-US" altLang="en-US" sz="1400" dirty="0">
                <a:latin typeface="Arial" panose="020B0604020202020204" pitchFamily="34" charset="0"/>
              </a:rPr>
              <a:t>- Don’t use serial data		bit 6 = 0</a:t>
            </a:r>
          </a:p>
          <a:p>
            <a:pPr algn="l" rtl="0"/>
            <a:r>
              <a:rPr lang="en-US" altLang="en-US" sz="1400" dirty="0">
                <a:latin typeface="Arial" panose="020B0604020202020204" pitchFamily="34" charset="0"/>
              </a:rPr>
              <a:t>- Serial data is ignored		bit 7 = 0</a:t>
            </a:r>
          </a:p>
        </p:txBody>
      </p:sp>
      <p:sp>
        <p:nvSpPr>
          <p:cNvPr id="38934" name="Text Box 31"/>
          <p:cNvSpPr txBox="1">
            <a:spLocks noChangeArrowheads="1"/>
          </p:cNvSpPr>
          <p:nvPr/>
        </p:nvSpPr>
        <p:spPr bwMode="auto">
          <a:xfrm>
            <a:off x="7930754" y="3550444"/>
            <a:ext cx="26000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0</a:t>
            </a:r>
          </a:p>
        </p:txBody>
      </p:sp>
      <p:sp>
        <p:nvSpPr>
          <p:cNvPr id="38935" name="Text Box 32"/>
          <p:cNvSpPr txBox="1">
            <a:spLocks noChangeArrowheads="1"/>
          </p:cNvSpPr>
          <p:nvPr/>
        </p:nvSpPr>
        <p:spPr bwMode="auto">
          <a:xfrm>
            <a:off x="8110538" y="3551635"/>
            <a:ext cx="26000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1</a:t>
            </a:r>
          </a:p>
        </p:txBody>
      </p:sp>
      <p:sp>
        <p:nvSpPr>
          <p:cNvPr id="38936" name="Text Box 33"/>
          <p:cNvSpPr txBox="1">
            <a:spLocks noChangeArrowheads="1"/>
          </p:cNvSpPr>
          <p:nvPr/>
        </p:nvSpPr>
        <p:spPr bwMode="auto">
          <a:xfrm>
            <a:off x="8297467" y="3551635"/>
            <a:ext cx="26000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0</a:t>
            </a:r>
          </a:p>
        </p:txBody>
      </p:sp>
      <p:sp>
        <p:nvSpPr>
          <p:cNvPr id="38937" name="Text Box 34"/>
          <p:cNvSpPr txBox="1">
            <a:spLocks noChangeArrowheads="1"/>
          </p:cNvSpPr>
          <p:nvPr/>
        </p:nvSpPr>
        <p:spPr bwMode="auto">
          <a:xfrm>
            <a:off x="7558088" y="3551635"/>
            <a:ext cx="26000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0</a:t>
            </a:r>
          </a:p>
        </p:txBody>
      </p:sp>
      <p:sp>
        <p:nvSpPr>
          <p:cNvPr id="38938" name="Text Box 35"/>
          <p:cNvSpPr txBox="1">
            <a:spLocks noChangeArrowheads="1"/>
          </p:cNvSpPr>
          <p:nvPr/>
        </p:nvSpPr>
        <p:spPr bwMode="auto">
          <a:xfrm>
            <a:off x="7375923" y="3551635"/>
            <a:ext cx="26000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0</a:t>
            </a:r>
          </a:p>
        </p:txBody>
      </p:sp>
      <p:sp>
        <p:nvSpPr>
          <p:cNvPr id="38939" name="Text Box 36"/>
          <p:cNvSpPr txBox="1">
            <a:spLocks noChangeArrowheads="1"/>
          </p:cNvSpPr>
          <p:nvPr/>
        </p:nvSpPr>
        <p:spPr bwMode="auto">
          <a:xfrm>
            <a:off x="7193757" y="3551635"/>
            <a:ext cx="26000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0</a:t>
            </a:r>
          </a:p>
        </p:txBody>
      </p:sp>
      <p:sp>
        <p:nvSpPr>
          <p:cNvPr id="38940" name="Text Box 37"/>
          <p:cNvSpPr txBox="1">
            <a:spLocks noChangeArrowheads="1"/>
          </p:cNvSpPr>
          <p:nvPr/>
        </p:nvSpPr>
        <p:spPr bwMode="auto">
          <a:xfrm>
            <a:off x="7011592" y="3551635"/>
            <a:ext cx="26000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0</a:t>
            </a:r>
          </a:p>
        </p:txBody>
      </p:sp>
      <p:sp>
        <p:nvSpPr>
          <p:cNvPr id="38941" name="Text Box 38"/>
          <p:cNvSpPr txBox="1">
            <a:spLocks noChangeArrowheads="1"/>
          </p:cNvSpPr>
          <p:nvPr/>
        </p:nvSpPr>
        <p:spPr bwMode="auto">
          <a:xfrm>
            <a:off x="7729538" y="3550444"/>
            <a:ext cx="26000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1</a:t>
            </a:r>
          </a:p>
        </p:txBody>
      </p:sp>
      <p:sp>
        <p:nvSpPr>
          <p:cNvPr id="38942" name="Text Box 39"/>
          <p:cNvSpPr txBox="1">
            <a:spLocks noChangeArrowheads="1"/>
          </p:cNvSpPr>
          <p:nvPr/>
        </p:nvSpPr>
        <p:spPr bwMode="auto">
          <a:xfrm>
            <a:off x="6668693" y="3954066"/>
            <a:ext cx="2215671"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050">
                <a:latin typeface="Arial" panose="020B0604020202020204" pitchFamily="34" charset="0"/>
              </a:rPr>
              <a:t>Contents of accumulator are: 0AH</a:t>
            </a:r>
            <a:endParaRPr lang="en-US" altLang="en-US" sz="1800">
              <a:latin typeface="Times" panose="02020603050405020304" pitchFamily="18" charset="0"/>
            </a:endParaRPr>
          </a:p>
        </p:txBody>
      </p:sp>
      <p:sp>
        <p:nvSpPr>
          <p:cNvPr id="38943" name="Text Box 41"/>
          <p:cNvSpPr txBox="1">
            <a:spLocks noChangeArrowheads="1"/>
          </p:cNvSpPr>
          <p:nvPr/>
        </p:nvSpPr>
        <p:spPr bwMode="auto">
          <a:xfrm>
            <a:off x="3106278" y="4871568"/>
            <a:ext cx="7102936"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r>
              <a:rPr lang="en-US" altLang="en-US" sz="1400" dirty="0">
                <a:latin typeface="Arial" panose="020B0604020202020204" pitchFamily="34" charset="0"/>
              </a:rPr>
              <a:t>EI		; Enable interrupts including INTR</a:t>
            </a:r>
          </a:p>
          <a:p>
            <a:pPr algn="l" rtl="0"/>
            <a:r>
              <a:rPr lang="en-US" altLang="en-US" sz="1400" dirty="0">
                <a:latin typeface="Arial" panose="020B0604020202020204" pitchFamily="34" charset="0"/>
              </a:rPr>
              <a:t>MVI A, 0A		; Prepare the mask to enable RST 7.5, and 5.5, disable 6.5</a:t>
            </a:r>
          </a:p>
          <a:p>
            <a:pPr algn="l" rtl="0"/>
            <a:r>
              <a:rPr lang="en-US" altLang="en-US" sz="1400" dirty="0">
                <a:latin typeface="Arial" panose="020B0604020202020204" pitchFamily="34" charset="0"/>
              </a:rPr>
              <a:t>SIM		; Apply the settings RST masks</a:t>
            </a:r>
            <a:endParaRPr lang="en-US" altLang="en-US" sz="1400" dirty="0"/>
          </a:p>
        </p:txBody>
      </p:sp>
    </p:spTree>
    <p:extLst>
      <p:ext uri="{BB962C8B-B14F-4D97-AF65-F5344CB8AC3E}">
        <p14:creationId xmlns:p14="http://schemas.microsoft.com/office/powerpoint/2010/main" xmlns="" val="2944353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 name="Slide Number Placeholder 3"/>
          <p:cNvSpPr>
            <a:spLocks noGrp="1"/>
          </p:cNvSpPr>
          <p:nvPr>
            <p:ph type="sldNum" sz="quarter" idx="10"/>
          </p:nvPr>
        </p:nvSpPr>
        <p:spPr/>
        <p:txBody>
          <a:bodyPr/>
          <a:lstStyle/>
          <a:p>
            <a:pPr>
              <a:defRPr/>
            </a:pPr>
            <a:fld id="{FB8FC346-8FFB-4736-A7CC-DD07C18812FC}" type="slidenum">
              <a:rPr lang="en-US" altLang="en-US"/>
              <a:pPr>
                <a:defRPr/>
              </a:pPr>
              <a:t>35</a:t>
            </a:fld>
            <a:endParaRPr lang="en-US" altLang="en-US">
              <a:latin typeface="Times New Roman" panose="02020603050405020304" pitchFamily="18" charset="0"/>
            </a:endParaRPr>
          </a:p>
        </p:txBody>
      </p:sp>
      <p:sp>
        <p:nvSpPr>
          <p:cNvPr id="40963" name="Rectangle 2"/>
          <p:cNvSpPr>
            <a:spLocks noGrp="1" noChangeArrowheads="1"/>
          </p:cNvSpPr>
          <p:nvPr>
            <p:ph type="title"/>
          </p:nvPr>
        </p:nvSpPr>
        <p:spPr/>
        <p:txBody>
          <a:bodyPr/>
          <a:lstStyle/>
          <a:p>
            <a:r>
              <a:rPr lang="en-US" altLang="en-US"/>
              <a:t>Determining the Current Mask Settings</a:t>
            </a:r>
          </a:p>
        </p:txBody>
      </p:sp>
      <p:sp>
        <p:nvSpPr>
          <p:cNvPr id="40964" name="Rectangle 3"/>
          <p:cNvSpPr>
            <a:spLocks noGrp="1" noChangeArrowheads="1"/>
          </p:cNvSpPr>
          <p:nvPr>
            <p:ph type="body" idx="1"/>
          </p:nvPr>
        </p:nvSpPr>
        <p:spPr/>
        <p:txBody>
          <a:bodyPr/>
          <a:lstStyle/>
          <a:p>
            <a:r>
              <a:rPr lang="en-US" altLang="en-US" dirty="0"/>
              <a:t>RIM instruction: Read Interrupt Mask </a:t>
            </a:r>
          </a:p>
          <a:p>
            <a:pPr lvl="1"/>
            <a:r>
              <a:rPr lang="en-US" altLang="en-US" dirty="0"/>
              <a:t>Load the </a:t>
            </a:r>
            <a:r>
              <a:rPr lang="en-US" altLang="en-US" dirty="0">
                <a:solidFill>
                  <a:srgbClr val="990000"/>
                </a:solidFill>
              </a:rPr>
              <a:t>accumulator</a:t>
            </a:r>
            <a:r>
              <a:rPr lang="en-US" altLang="en-US" dirty="0"/>
              <a:t> with an 8-bit pattern showing the status of each interrupt pin and mask.</a:t>
            </a:r>
          </a:p>
          <a:p>
            <a:pPr lvl="1"/>
            <a:endParaRPr lang="en-US" altLang="en-US" dirty="0"/>
          </a:p>
          <a:p>
            <a:pPr lvl="1"/>
            <a:endParaRPr lang="en-US" altLang="en-US" dirty="0"/>
          </a:p>
        </p:txBody>
      </p:sp>
      <p:pic>
        <p:nvPicPr>
          <p:cNvPr id="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3010486"/>
            <a:ext cx="10067778" cy="3710989"/>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3970231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B55F570-2FD9-4ACF-9E09-4A5915E0F683}" type="slidenum">
              <a:rPr lang="en-US" altLang="en-US"/>
              <a:pPr>
                <a:defRPr/>
              </a:pPr>
              <a:t>36</a:t>
            </a:fld>
            <a:endParaRPr lang="en-US" altLang="en-US">
              <a:latin typeface="Times New Roman" panose="02020603050405020304" pitchFamily="18" charset="0"/>
            </a:endParaRPr>
          </a:p>
        </p:txBody>
      </p:sp>
      <p:sp>
        <p:nvSpPr>
          <p:cNvPr id="43011" name="Rectangle 2"/>
          <p:cNvSpPr>
            <a:spLocks noGrp="1" noChangeArrowheads="1"/>
          </p:cNvSpPr>
          <p:nvPr>
            <p:ph type="title"/>
          </p:nvPr>
        </p:nvSpPr>
        <p:spPr/>
        <p:txBody>
          <a:bodyPr/>
          <a:lstStyle/>
          <a:p>
            <a:r>
              <a:rPr lang="en-US" altLang="en-US"/>
              <a:t>The RIM Instruction and the Masks</a:t>
            </a:r>
          </a:p>
        </p:txBody>
      </p:sp>
      <p:sp>
        <p:nvSpPr>
          <p:cNvPr id="43012" name="Rectangle 3"/>
          <p:cNvSpPr>
            <a:spLocks noGrp="1" noChangeArrowheads="1"/>
          </p:cNvSpPr>
          <p:nvPr>
            <p:ph type="body" idx="1"/>
          </p:nvPr>
        </p:nvSpPr>
        <p:spPr>
          <a:xfrm>
            <a:off x="1676401" y="1600201"/>
            <a:ext cx="8532813" cy="4524375"/>
          </a:xfrm>
        </p:spPr>
        <p:txBody>
          <a:bodyPr/>
          <a:lstStyle/>
          <a:p>
            <a:r>
              <a:rPr lang="en-US" altLang="en-US" sz="2000" dirty="0"/>
              <a:t>Bits 0-2 show the current </a:t>
            </a:r>
            <a:r>
              <a:rPr lang="en-US" altLang="en-US" sz="2000" dirty="0">
                <a:solidFill>
                  <a:srgbClr val="990000"/>
                </a:solidFill>
              </a:rPr>
              <a:t>setting of the mask</a:t>
            </a:r>
            <a:r>
              <a:rPr lang="en-US" altLang="en-US" sz="2000" dirty="0"/>
              <a:t> for each of RST 7.5, RST 6.5 and RST 5.5</a:t>
            </a:r>
          </a:p>
          <a:p>
            <a:pPr lvl="2"/>
            <a:endParaRPr lang="en-US" altLang="en-US" dirty="0"/>
          </a:p>
          <a:p>
            <a:pPr lvl="2"/>
            <a:r>
              <a:rPr lang="en-US" altLang="en-US" dirty="0"/>
              <a:t>They return the contents of the three mask flip flops.</a:t>
            </a:r>
          </a:p>
          <a:p>
            <a:pPr lvl="2"/>
            <a:r>
              <a:rPr lang="en-US" altLang="en-US" dirty="0"/>
              <a:t>They can be used by a program to read the mask settings in order to modify only the right mask.</a:t>
            </a:r>
          </a:p>
          <a:p>
            <a:endParaRPr lang="en-US" altLang="en-US" sz="2000" dirty="0"/>
          </a:p>
          <a:p>
            <a:r>
              <a:rPr lang="en-US" altLang="en-US" sz="2000" dirty="0"/>
              <a:t>Bit 3 shows whether the </a:t>
            </a:r>
            <a:r>
              <a:rPr lang="en-US" altLang="en-US" sz="2000" dirty="0" err="1"/>
              <a:t>maskable</a:t>
            </a:r>
            <a:r>
              <a:rPr lang="en-US" altLang="en-US" sz="2000" dirty="0"/>
              <a:t> interrupt process is </a:t>
            </a:r>
            <a:r>
              <a:rPr lang="en-US" altLang="en-US" sz="2000" dirty="0">
                <a:solidFill>
                  <a:srgbClr val="990000"/>
                </a:solidFill>
              </a:rPr>
              <a:t>enabled or not</a:t>
            </a:r>
            <a:r>
              <a:rPr lang="en-US" altLang="en-US" sz="2000" dirty="0"/>
              <a:t>.</a:t>
            </a:r>
          </a:p>
          <a:p>
            <a:pPr marL="0" indent="0">
              <a:buNone/>
            </a:pPr>
            <a:r>
              <a:rPr lang="en-US" altLang="en-US" sz="2000" dirty="0"/>
              <a:t>            It returns the contents of the Interrupt Enable Flip </a:t>
            </a:r>
            <a:r>
              <a:rPr lang="en-US" altLang="en-US" sz="2000" dirty="0" err="1"/>
              <a:t>Flop.It</a:t>
            </a:r>
            <a:r>
              <a:rPr lang="en-US" altLang="en-US" sz="2000" dirty="0"/>
              <a:t> can be used by a</a:t>
            </a:r>
          </a:p>
          <a:p>
            <a:pPr marL="0" indent="0">
              <a:buNone/>
            </a:pPr>
            <a:r>
              <a:rPr lang="en-US" altLang="en-US" sz="2000" dirty="0"/>
              <a:t>             program to determine whether or not interrupts are enabled.</a:t>
            </a:r>
          </a:p>
          <a:p>
            <a:pPr lvl="1"/>
            <a:endParaRPr lang="en-US" altLang="en-US" dirty="0"/>
          </a:p>
        </p:txBody>
      </p:sp>
    </p:spTree>
    <p:extLst>
      <p:ext uri="{BB962C8B-B14F-4D97-AF65-F5344CB8AC3E}">
        <p14:creationId xmlns:p14="http://schemas.microsoft.com/office/powerpoint/2010/main" xmlns="" val="941312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EE13B4F-21E1-49A0-8611-2893E8638D13}" type="slidenum">
              <a:rPr lang="en-US" altLang="en-US"/>
              <a:pPr>
                <a:defRPr/>
              </a:pPr>
              <a:t>37</a:t>
            </a:fld>
            <a:endParaRPr lang="en-US" altLang="en-US">
              <a:latin typeface="Times New Roman" panose="02020603050405020304" pitchFamily="18" charset="0"/>
            </a:endParaRPr>
          </a:p>
        </p:txBody>
      </p:sp>
      <p:sp>
        <p:nvSpPr>
          <p:cNvPr id="44035" name="Rectangle 2"/>
          <p:cNvSpPr>
            <a:spLocks noGrp="1" noChangeArrowheads="1"/>
          </p:cNvSpPr>
          <p:nvPr>
            <p:ph type="title"/>
          </p:nvPr>
        </p:nvSpPr>
        <p:spPr/>
        <p:txBody>
          <a:bodyPr/>
          <a:lstStyle/>
          <a:p>
            <a:r>
              <a:rPr lang="en-US" altLang="en-US"/>
              <a:t>The RIM Instruction and the Masks</a:t>
            </a:r>
          </a:p>
        </p:txBody>
      </p:sp>
      <p:sp>
        <p:nvSpPr>
          <p:cNvPr id="44036" name="Rectangle 3"/>
          <p:cNvSpPr>
            <a:spLocks noGrp="1" noChangeArrowheads="1"/>
          </p:cNvSpPr>
          <p:nvPr>
            <p:ph type="body" idx="1"/>
          </p:nvPr>
        </p:nvSpPr>
        <p:spPr/>
        <p:txBody>
          <a:bodyPr/>
          <a:lstStyle/>
          <a:p>
            <a:r>
              <a:rPr lang="en-US" altLang="en-US" sz="2000" dirty="0"/>
              <a:t>Bits 4-6 show whether or not there are </a:t>
            </a:r>
            <a:r>
              <a:rPr lang="en-US" altLang="en-US" sz="2000" dirty="0">
                <a:solidFill>
                  <a:srgbClr val="990000"/>
                </a:solidFill>
              </a:rPr>
              <a:t>pending interrupts</a:t>
            </a:r>
            <a:r>
              <a:rPr lang="en-US" altLang="en-US" sz="2000" dirty="0"/>
              <a:t> on RST 7.5, RST 6.5, and RST 5.5</a:t>
            </a:r>
          </a:p>
          <a:p>
            <a:pPr lvl="2"/>
            <a:r>
              <a:rPr lang="en-US" altLang="en-US" dirty="0"/>
              <a:t>Bits 4 and 5 return the current value of the RST5.5 and RST6.5 </a:t>
            </a:r>
            <a:r>
              <a:rPr lang="en-US" altLang="en-US" dirty="0">
                <a:solidFill>
                  <a:srgbClr val="990000"/>
                </a:solidFill>
              </a:rPr>
              <a:t>pins</a:t>
            </a:r>
            <a:r>
              <a:rPr lang="en-US" altLang="en-US" dirty="0"/>
              <a:t>.</a:t>
            </a:r>
          </a:p>
          <a:p>
            <a:pPr lvl="2"/>
            <a:r>
              <a:rPr lang="en-US" altLang="en-US" dirty="0"/>
              <a:t>Bit 6 returns the current value of the RST7.5 memory </a:t>
            </a:r>
            <a:r>
              <a:rPr lang="en-US" altLang="en-US" dirty="0">
                <a:solidFill>
                  <a:srgbClr val="990000"/>
                </a:solidFill>
              </a:rPr>
              <a:t>flip flop</a:t>
            </a:r>
            <a:r>
              <a:rPr lang="en-US" altLang="en-US" dirty="0"/>
              <a:t>.</a:t>
            </a:r>
          </a:p>
          <a:p>
            <a:r>
              <a:rPr lang="en-US" altLang="en-US" sz="2000" dirty="0"/>
              <a:t>Bit 7 is used for </a:t>
            </a:r>
            <a:r>
              <a:rPr lang="en-US" altLang="en-US" sz="2000" dirty="0">
                <a:solidFill>
                  <a:srgbClr val="990000"/>
                </a:solidFill>
              </a:rPr>
              <a:t>Serial Data Input</a:t>
            </a:r>
            <a:r>
              <a:rPr lang="en-US" altLang="en-US" sz="2000" dirty="0"/>
              <a:t>.</a:t>
            </a:r>
          </a:p>
          <a:p>
            <a:pPr lvl="2"/>
            <a:r>
              <a:rPr lang="en-US" altLang="en-US" dirty="0"/>
              <a:t>The RIM instruction reads the value of the </a:t>
            </a:r>
            <a:r>
              <a:rPr lang="en-US" altLang="en-US" dirty="0">
                <a:solidFill>
                  <a:srgbClr val="990000"/>
                </a:solidFill>
              </a:rPr>
              <a:t>SID pin</a:t>
            </a:r>
            <a:r>
              <a:rPr lang="en-US" altLang="en-US" dirty="0"/>
              <a:t> on the microprocessor and returns it in this bit.</a:t>
            </a:r>
          </a:p>
          <a:p>
            <a:endParaRPr lang="en-US" altLang="en-US" dirty="0"/>
          </a:p>
        </p:txBody>
      </p:sp>
    </p:spTree>
    <p:extLst>
      <p:ext uri="{BB962C8B-B14F-4D97-AF65-F5344CB8AC3E}">
        <p14:creationId xmlns:p14="http://schemas.microsoft.com/office/powerpoint/2010/main" xmlns="" val="139257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D33DE6B-A532-4EB7-AF19-75840C733768}" type="slidenum">
              <a:rPr lang="en-US" altLang="en-US"/>
              <a:pPr>
                <a:defRPr/>
              </a:pPr>
              <a:t>38</a:t>
            </a:fld>
            <a:endParaRPr lang="en-US" altLang="en-US">
              <a:latin typeface="Times New Roman" panose="02020603050405020304" pitchFamily="18" charset="0"/>
            </a:endParaRPr>
          </a:p>
        </p:txBody>
      </p:sp>
      <p:sp>
        <p:nvSpPr>
          <p:cNvPr id="46083" name="Text Box 1028"/>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46084" name="Rectangle 1029"/>
          <p:cNvSpPr>
            <a:spLocks noGrp="1" noChangeArrowheads="1"/>
          </p:cNvSpPr>
          <p:nvPr>
            <p:ph type="title"/>
          </p:nvPr>
        </p:nvSpPr>
        <p:spPr/>
        <p:txBody>
          <a:bodyPr/>
          <a:lstStyle/>
          <a:p>
            <a:r>
              <a:rPr lang="en-US" altLang="en-US" dirty="0"/>
              <a:t>TRAP </a:t>
            </a:r>
          </a:p>
        </p:txBody>
      </p:sp>
      <p:sp>
        <p:nvSpPr>
          <p:cNvPr id="46085" name="Rectangle 1030"/>
          <p:cNvSpPr>
            <a:spLocks noGrp="1" noChangeArrowheads="1"/>
          </p:cNvSpPr>
          <p:nvPr>
            <p:ph type="body" idx="1"/>
          </p:nvPr>
        </p:nvSpPr>
        <p:spPr/>
        <p:txBody>
          <a:bodyPr/>
          <a:lstStyle/>
          <a:p>
            <a:r>
              <a:rPr lang="en-US" altLang="en-US" sz="2400" dirty="0"/>
              <a:t>TRAP is the only </a:t>
            </a:r>
            <a:r>
              <a:rPr lang="en-US" altLang="en-US" sz="2400" dirty="0">
                <a:solidFill>
                  <a:srgbClr val="990000"/>
                </a:solidFill>
              </a:rPr>
              <a:t>non-</a:t>
            </a:r>
            <a:r>
              <a:rPr lang="en-US" altLang="en-US" sz="2400" dirty="0" err="1">
                <a:solidFill>
                  <a:srgbClr val="990000"/>
                </a:solidFill>
              </a:rPr>
              <a:t>maskable</a:t>
            </a:r>
            <a:r>
              <a:rPr lang="en-US" altLang="en-US" sz="2400" dirty="0"/>
              <a:t> interrupt.</a:t>
            </a:r>
          </a:p>
          <a:p>
            <a:pPr lvl="1"/>
            <a:r>
              <a:rPr lang="en-US" altLang="en-US" dirty="0"/>
              <a:t>It does not need to be enabled because it cannot be disabled.</a:t>
            </a:r>
          </a:p>
          <a:p>
            <a:r>
              <a:rPr lang="en-US" altLang="en-US" sz="2400" dirty="0"/>
              <a:t>It </a:t>
            </a:r>
            <a:r>
              <a:rPr lang="en-US" altLang="en-US" sz="2400" dirty="0">
                <a:solidFill>
                  <a:schemeClr val="accent6">
                    <a:lumMod val="50000"/>
                  </a:schemeClr>
                </a:solidFill>
              </a:rPr>
              <a:t>has the highest priority</a:t>
            </a:r>
            <a:r>
              <a:rPr lang="en-US" altLang="en-US" sz="2400" dirty="0"/>
              <a:t> amongst interrupts.</a:t>
            </a:r>
          </a:p>
          <a:p>
            <a:pPr lvl="1"/>
            <a:r>
              <a:rPr lang="en-US" altLang="en-US" dirty="0"/>
              <a:t>It needs to be high and stay high to be recognized.</a:t>
            </a:r>
          </a:p>
          <a:p>
            <a:pPr lvl="1"/>
            <a:r>
              <a:rPr lang="en-US" altLang="en-US" dirty="0"/>
              <a:t>Once it is recognized, it won’t be recognized again until it goes low, then high again.</a:t>
            </a:r>
          </a:p>
          <a:p>
            <a:r>
              <a:rPr lang="en-US" altLang="en-US" sz="2400" dirty="0"/>
              <a:t>TRAP is usually used for power failure and emergency shutoff.</a:t>
            </a:r>
          </a:p>
        </p:txBody>
      </p:sp>
    </p:spTree>
    <p:extLst>
      <p:ext uri="{BB962C8B-B14F-4D97-AF65-F5344CB8AC3E}">
        <p14:creationId xmlns:p14="http://schemas.microsoft.com/office/powerpoint/2010/main" xmlns="" val="2843593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Slide Number Placeholder 3"/>
          <p:cNvSpPr>
            <a:spLocks noGrp="1"/>
          </p:cNvSpPr>
          <p:nvPr>
            <p:ph type="sldNum" sz="quarter" idx="10"/>
          </p:nvPr>
        </p:nvSpPr>
        <p:spPr/>
        <p:txBody>
          <a:bodyPr/>
          <a:lstStyle/>
          <a:p>
            <a:pPr>
              <a:defRPr/>
            </a:pPr>
            <a:fld id="{140FB4B6-2972-4B85-9418-A05A75F31898}" type="slidenum">
              <a:rPr lang="en-US" altLang="en-US"/>
              <a:pPr>
                <a:defRPr/>
              </a:pPr>
              <a:t>39</a:t>
            </a:fld>
            <a:endParaRPr lang="en-US" altLang="en-US">
              <a:latin typeface="Times New Roman" panose="02020603050405020304" pitchFamily="18" charset="0"/>
            </a:endParaRPr>
          </a:p>
        </p:txBody>
      </p:sp>
      <p:sp>
        <p:nvSpPr>
          <p:cNvPr id="47107" name="Rectangle 2"/>
          <p:cNvSpPr>
            <a:spLocks noGrp="1" noChangeArrowheads="1"/>
          </p:cNvSpPr>
          <p:nvPr>
            <p:ph type="title"/>
          </p:nvPr>
        </p:nvSpPr>
        <p:spPr/>
        <p:txBody>
          <a:bodyPr>
            <a:normAutofit fontScale="90000"/>
          </a:bodyPr>
          <a:lstStyle/>
          <a:p>
            <a:r>
              <a:rPr lang="en-US" altLang="en-US"/>
              <a:t>The 8085 Interrupts</a:t>
            </a:r>
          </a:p>
        </p:txBody>
      </p:sp>
      <p:graphicFrame>
        <p:nvGraphicFramePr>
          <p:cNvPr id="118901" name="Group 117"/>
          <p:cNvGraphicFramePr>
            <a:graphicFrameLocks noGrp="1"/>
          </p:cNvGraphicFramePr>
          <p:nvPr>
            <p:ph type="tbl" idx="1"/>
            <p:extLst/>
          </p:nvPr>
        </p:nvGraphicFramePr>
        <p:xfrm>
          <a:off x="2220911" y="1600199"/>
          <a:ext cx="7532688" cy="4495800"/>
        </p:xfrm>
        <a:graphic>
          <a:graphicData uri="http://schemas.openxmlformats.org/drawingml/2006/table">
            <a:tbl>
              <a:tblPr/>
              <a:tblGrid>
                <a:gridCol w="1255448">
                  <a:extLst>
                    <a:ext uri="{9D8B030D-6E8A-4147-A177-3AD203B41FA5}">
                      <a16:colId xmlns:a16="http://schemas.microsoft.com/office/drawing/2014/main" xmlns="" val="3966002097"/>
                    </a:ext>
                  </a:extLst>
                </a:gridCol>
                <a:gridCol w="1255448">
                  <a:extLst>
                    <a:ext uri="{9D8B030D-6E8A-4147-A177-3AD203B41FA5}">
                      <a16:colId xmlns:a16="http://schemas.microsoft.com/office/drawing/2014/main" xmlns="" val="3906300510"/>
                    </a:ext>
                  </a:extLst>
                </a:gridCol>
                <a:gridCol w="1255448">
                  <a:extLst>
                    <a:ext uri="{9D8B030D-6E8A-4147-A177-3AD203B41FA5}">
                      <a16:colId xmlns:a16="http://schemas.microsoft.com/office/drawing/2014/main" xmlns="" val="2346561460"/>
                    </a:ext>
                  </a:extLst>
                </a:gridCol>
                <a:gridCol w="1255448">
                  <a:extLst>
                    <a:ext uri="{9D8B030D-6E8A-4147-A177-3AD203B41FA5}">
                      <a16:colId xmlns:a16="http://schemas.microsoft.com/office/drawing/2014/main" xmlns="" val="979520536"/>
                    </a:ext>
                  </a:extLst>
                </a:gridCol>
                <a:gridCol w="1255448">
                  <a:extLst>
                    <a:ext uri="{9D8B030D-6E8A-4147-A177-3AD203B41FA5}">
                      <a16:colId xmlns:a16="http://schemas.microsoft.com/office/drawing/2014/main" xmlns="" val="480082444"/>
                    </a:ext>
                  </a:extLst>
                </a:gridCol>
                <a:gridCol w="1255448">
                  <a:extLst>
                    <a:ext uri="{9D8B030D-6E8A-4147-A177-3AD203B41FA5}">
                      <a16:colId xmlns:a16="http://schemas.microsoft.com/office/drawing/2014/main" xmlns="" val="4283753471"/>
                    </a:ext>
                  </a:extLst>
                </a:gridCol>
              </a:tblGrid>
              <a:tr h="946038">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Interrupt Name</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Maskable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Masking Method</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Vectored</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Memory</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Triggering Method</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3111315876"/>
                  </a:ext>
                </a:extLst>
              </a:tr>
              <a:tr h="813664">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INTR</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Yes</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DI / EI</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No</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No</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Level Sensitive</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60955306"/>
                  </a:ext>
                </a:extLst>
              </a:tr>
              <a:tr h="836608">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RST 5.5 / RST 6.5</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Yes</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DI / EI</a:t>
                      </a:r>
                    </a:p>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rgbClr val="990000"/>
                          </a:solidFill>
                          <a:effectLst/>
                          <a:latin typeface="Arial" panose="020B0604020202020204" pitchFamily="34" charset="0"/>
                          <a:cs typeface="Times New Roman (Arabic)" charset="0"/>
                        </a:rPr>
                        <a:t>SIM</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Yes</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No</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Times New Roman (Arabic)" charset="0"/>
                        </a:rPr>
                        <a:t>Level Sensitive</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46745070"/>
                  </a:ext>
                </a:extLst>
              </a:tr>
              <a:tr h="848964">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RST 7.5</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Yes</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DI / EI</a:t>
                      </a:r>
                    </a:p>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rgbClr val="990000"/>
                          </a:solidFill>
                          <a:effectLst/>
                          <a:latin typeface="Arial" panose="020B0604020202020204" pitchFamily="34" charset="0"/>
                          <a:cs typeface="Times New Roman (Arabic)" charset="0"/>
                        </a:rPr>
                        <a:t>SIM</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Yes</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rgbClr val="990000"/>
                          </a:solidFill>
                          <a:effectLst/>
                          <a:latin typeface="Arial" panose="020B0604020202020204" pitchFamily="34" charset="0"/>
                          <a:cs typeface="Times New Roman (Arabic)" charset="0"/>
                        </a:rPr>
                        <a:t>Yes</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rgbClr val="990000"/>
                          </a:solidFill>
                          <a:effectLst/>
                          <a:latin typeface="Arial" panose="020B0604020202020204" pitchFamily="34" charset="0"/>
                          <a:cs typeface="Times New Roman (Arabic)" charset="0"/>
                        </a:rPr>
                        <a:t>Edge Sensitive</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99697315"/>
                  </a:ext>
                </a:extLst>
              </a:tr>
              <a:tr h="1050526">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TRAP</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rgbClr val="990000"/>
                          </a:solidFill>
                          <a:effectLst/>
                          <a:latin typeface="Arial" panose="020B0604020202020204" pitchFamily="34" charset="0"/>
                          <a:cs typeface="Times New Roman (Arabic)" charset="0"/>
                        </a:rPr>
                        <a:t>No</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rgbClr val="990000"/>
                          </a:solidFill>
                          <a:effectLst/>
                          <a:latin typeface="Arial" panose="020B0604020202020204" pitchFamily="34" charset="0"/>
                          <a:cs typeface="Times New Roman (Arabic)" charset="0"/>
                        </a:rPr>
                        <a:t>None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Yes</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Times New Roman (Arabic)" charset="0"/>
                        </a:rPr>
                        <a:t>No</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400" b="0" i="0" u="none" strike="noStrike" cap="none" normalizeH="0" baseline="0" dirty="0">
                          <a:ln>
                            <a:noFill/>
                          </a:ln>
                          <a:solidFill>
                            <a:srgbClr val="990000"/>
                          </a:solidFill>
                          <a:effectLst/>
                          <a:latin typeface="Arial" panose="020B0604020202020204" pitchFamily="34" charset="0"/>
                          <a:cs typeface="Times New Roman (Arabic)" charset="0"/>
                        </a:rPr>
                        <a:t>Level &amp; Edge Sensitive</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34997521"/>
                  </a:ext>
                </a:extLst>
              </a:tr>
            </a:tbl>
          </a:graphicData>
        </a:graphic>
      </p:graphicFrame>
    </p:spTree>
    <p:extLst>
      <p:ext uri="{BB962C8B-B14F-4D97-AF65-F5344CB8AC3E}">
        <p14:creationId xmlns:p14="http://schemas.microsoft.com/office/powerpoint/2010/main" xmlns="" val="401322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8D74B5F-FB71-4E50-8B0F-15EB9C982F89}" type="slidenum">
              <a:rPr lang="en-US" altLang="en-US"/>
              <a:pPr>
                <a:defRPr/>
              </a:pPr>
              <a:t>4</a:t>
            </a:fld>
            <a:endParaRPr lang="en-US" altLang="en-US">
              <a:latin typeface="Times New Roman" panose="02020603050405020304" pitchFamily="18" charset="0"/>
            </a:endParaRPr>
          </a:p>
        </p:txBody>
      </p:sp>
      <p:sp>
        <p:nvSpPr>
          <p:cNvPr id="4099" name="Rectangle 4"/>
          <p:cNvSpPr>
            <a:spLocks noGrp="1" noChangeArrowheads="1"/>
          </p:cNvSpPr>
          <p:nvPr>
            <p:ph type="title"/>
          </p:nvPr>
        </p:nvSpPr>
        <p:spPr/>
        <p:txBody>
          <a:bodyPr/>
          <a:lstStyle/>
          <a:p>
            <a:r>
              <a:rPr lang="en-US" altLang="en-US" b="1" u="sng" dirty="0"/>
              <a:t>Interrupts</a:t>
            </a:r>
          </a:p>
        </p:txBody>
      </p:sp>
      <p:sp>
        <p:nvSpPr>
          <p:cNvPr id="4100" name="Rectangle 5"/>
          <p:cNvSpPr>
            <a:spLocks noGrp="1" noChangeArrowheads="1"/>
          </p:cNvSpPr>
          <p:nvPr>
            <p:ph type="body" idx="1"/>
          </p:nvPr>
        </p:nvSpPr>
        <p:spPr>
          <a:xfrm>
            <a:off x="1752601" y="1295401"/>
            <a:ext cx="8456613" cy="4829175"/>
          </a:xfrm>
        </p:spPr>
        <p:txBody>
          <a:bodyPr>
            <a:normAutofit/>
          </a:bodyPr>
          <a:lstStyle/>
          <a:p>
            <a:pPr>
              <a:lnSpc>
                <a:spcPct val="90000"/>
              </a:lnSpc>
            </a:pPr>
            <a:r>
              <a:rPr lang="en-US" altLang="en-US" dirty="0"/>
              <a:t>Interrupt is a process where an external device can get the attention of the microprocessor.</a:t>
            </a:r>
          </a:p>
          <a:p>
            <a:pPr lvl="1">
              <a:lnSpc>
                <a:spcPct val="90000"/>
              </a:lnSpc>
            </a:pPr>
            <a:r>
              <a:rPr lang="en-US" altLang="en-US" dirty="0"/>
              <a:t>The process </a:t>
            </a:r>
            <a:r>
              <a:rPr lang="en-US" altLang="en-US" dirty="0">
                <a:solidFill>
                  <a:srgbClr val="339933"/>
                </a:solidFill>
              </a:rPr>
              <a:t>starts</a:t>
            </a:r>
            <a:r>
              <a:rPr lang="en-US" altLang="en-US" dirty="0"/>
              <a:t> from the I/O device </a:t>
            </a:r>
          </a:p>
          <a:p>
            <a:pPr lvl="1">
              <a:lnSpc>
                <a:spcPct val="90000"/>
              </a:lnSpc>
            </a:pPr>
            <a:endParaRPr lang="en-US" altLang="en-US" sz="750" dirty="0"/>
          </a:p>
          <a:p>
            <a:pPr>
              <a:lnSpc>
                <a:spcPct val="90000"/>
              </a:lnSpc>
            </a:pPr>
            <a:r>
              <a:rPr lang="en-US" altLang="en-US" u="sng" dirty="0"/>
              <a:t>Classification of Interrupts </a:t>
            </a:r>
          </a:p>
          <a:p>
            <a:pPr lvl="1">
              <a:lnSpc>
                <a:spcPct val="90000"/>
              </a:lnSpc>
            </a:pPr>
            <a:r>
              <a:rPr lang="en-US" altLang="en-US" dirty="0"/>
              <a:t>Interrupts can be classified into two types:</a:t>
            </a:r>
          </a:p>
          <a:p>
            <a:pPr lvl="2">
              <a:lnSpc>
                <a:spcPct val="90000"/>
              </a:lnSpc>
            </a:pPr>
            <a:r>
              <a:rPr lang="en-US" altLang="en-US" u="sng" dirty="0" err="1">
                <a:solidFill>
                  <a:srgbClr val="990000"/>
                </a:solidFill>
              </a:rPr>
              <a:t>Maskable</a:t>
            </a:r>
            <a:r>
              <a:rPr lang="en-US" altLang="en-US" u="sng" dirty="0">
                <a:solidFill>
                  <a:srgbClr val="990000"/>
                </a:solidFill>
              </a:rPr>
              <a:t> Interrupts</a:t>
            </a:r>
            <a:r>
              <a:rPr lang="en-US" altLang="en-US" dirty="0">
                <a:solidFill>
                  <a:srgbClr val="990000"/>
                </a:solidFill>
              </a:rPr>
              <a:t> </a:t>
            </a:r>
            <a:r>
              <a:rPr lang="en-US" altLang="en-US" dirty="0"/>
              <a:t>(Can be delayed or Rejected)</a:t>
            </a:r>
          </a:p>
          <a:p>
            <a:pPr lvl="2">
              <a:lnSpc>
                <a:spcPct val="90000"/>
              </a:lnSpc>
            </a:pPr>
            <a:r>
              <a:rPr lang="en-US" altLang="en-US" u="sng" dirty="0">
                <a:solidFill>
                  <a:srgbClr val="990000"/>
                </a:solidFill>
              </a:rPr>
              <a:t>Non-</a:t>
            </a:r>
            <a:r>
              <a:rPr lang="en-US" altLang="en-US" u="sng" dirty="0" err="1">
                <a:solidFill>
                  <a:srgbClr val="990000"/>
                </a:solidFill>
              </a:rPr>
              <a:t>Maskable</a:t>
            </a:r>
            <a:r>
              <a:rPr lang="en-US" altLang="en-US" u="sng" dirty="0">
                <a:solidFill>
                  <a:srgbClr val="990000"/>
                </a:solidFill>
              </a:rPr>
              <a:t> Interrupts</a:t>
            </a:r>
            <a:r>
              <a:rPr lang="en-US" altLang="en-US" dirty="0"/>
              <a:t> (Can not be delayed or Rejected)</a:t>
            </a:r>
          </a:p>
          <a:p>
            <a:pPr>
              <a:lnSpc>
                <a:spcPct val="90000"/>
              </a:lnSpc>
            </a:pPr>
            <a:endParaRPr lang="en-US" altLang="en-US" sz="750" dirty="0"/>
          </a:p>
          <a:p>
            <a:pPr>
              <a:lnSpc>
                <a:spcPct val="90000"/>
              </a:lnSpc>
            </a:pPr>
            <a:r>
              <a:rPr lang="en-US" altLang="en-US" dirty="0"/>
              <a:t>Interrupts can also be classified into:</a:t>
            </a:r>
          </a:p>
          <a:p>
            <a:pPr lvl="2">
              <a:lnSpc>
                <a:spcPct val="90000"/>
              </a:lnSpc>
            </a:pPr>
            <a:r>
              <a:rPr lang="en-US" altLang="en-US" sz="1900" u="sng" dirty="0">
                <a:solidFill>
                  <a:srgbClr val="0070C0"/>
                </a:solidFill>
              </a:rPr>
              <a:t>Vectored</a:t>
            </a:r>
            <a:r>
              <a:rPr lang="en-US" altLang="en-US" sz="1900" dirty="0"/>
              <a:t> (the address of the service routine is hard-wired)</a:t>
            </a:r>
          </a:p>
          <a:p>
            <a:pPr lvl="2">
              <a:lnSpc>
                <a:spcPct val="90000"/>
              </a:lnSpc>
            </a:pPr>
            <a:r>
              <a:rPr lang="en-US" altLang="en-US" sz="1900" u="sng" dirty="0">
                <a:solidFill>
                  <a:srgbClr val="0070C0"/>
                </a:solidFill>
              </a:rPr>
              <a:t>Non-vectored</a:t>
            </a:r>
            <a:r>
              <a:rPr lang="en-US" altLang="en-US" sz="1900" dirty="0"/>
              <a:t> (the address of the service routine needs to be supplied externally by the device)</a:t>
            </a:r>
          </a:p>
        </p:txBody>
      </p:sp>
    </p:spTree>
    <p:extLst>
      <p:ext uri="{BB962C8B-B14F-4D97-AF65-F5344CB8AC3E}">
        <p14:creationId xmlns:p14="http://schemas.microsoft.com/office/powerpoint/2010/main" xmlns="" val="266092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AFA0B12-71BE-4B2F-829D-0EA83CD1607A}" type="slidenum">
              <a:rPr lang="en-US" altLang="en-US"/>
              <a:pPr>
                <a:defRPr/>
              </a:pPr>
              <a:t>5</a:t>
            </a:fld>
            <a:endParaRPr lang="en-US" altLang="en-US">
              <a:latin typeface="Times New Roman" panose="02020603050405020304" pitchFamily="18" charset="0"/>
            </a:endParaRPr>
          </a:p>
        </p:txBody>
      </p:sp>
      <p:sp>
        <p:nvSpPr>
          <p:cNvPr id="5123" name="Rectangle 2"/>
          <p:cNvSpPr>
            <a:spLocks noGrp="1" noChangeArrowheads="1"/>
          </p:cNvSpPr>
          <p:nvPr>
            <p:ph type="title"/>
          </p:nvPr>
        </p:nvSpPr>
        <p:spPr/>
        <p:txBody>
          <a:bodyPr/>
          <a:lstStyle/>
          <a:p>
            <a:r>
              <a:rPr lang="en-US" altLang="en-US"/>
              <a:t>Interrupts</a:t>
            </a:r>
          </a:p>
        </p:txBody>
      </p:sp>
      <p:sp>
        <p:nvSpPr>
          <p:cNvPr id="5124" name="Rectangle 3"/>
          <p:cNvSpPr>
            <a:spLocks noGrp="1" noChangeArrowheads="1"/>
          </p:cNvSpPr>
          <p:nvPr>
            <p:ph type="body" idx="1"/>
          </p:nvPr>
        </p:nvSpPr>
        <p:spPr/>
        <p:txBody>
          <a:bodyPr/>
          <a:lstStyle/>
          <a:p>
            <a:r>
              <a:rPr lang="en-US" altLang="en-US" sz="2400" dirty="0"/>
              <a:t>An interrupt is considered to be an </a:t>
            </a:r>
            <a:r>
              <a:rPr lang="en-US" altLang="en-US" sz="2400" dirty="0">
                <a:solidFill>
                  <a:srgbClr val="990000"/>
                </a:solidFill>
              </a:rPr>
              <a:t>emergency</a:t>
            </a:r>
            <a:r>
              <a:rPr lang="en-US" altLang="en-US" sz="2400" dirty="0"/>
              <a:t> signal that may be serviced</a:t>
            </a:r>
            <a:r>
              <a:rPr lang="en-US" altLang="en-US" sz="2400" dirty="0" smtClean="0"/>
              <a:t>. The </a:t>
            </a:r>
            <a:r>
              <a:rPr lang="en-US" altLang="en-US" sz="2400" dirty="0"/>
              <a:t>Microprocessor may respond to it </a:t>
            </a:r>
            <a:r>
              <a:rPr lang="en-US" altLang="en-US" sz="2400" dirty="0">
                <a:solidFill>
                  <a:srgbClr val="990000"/>
                </a:solidFill>
              </a:rPr>
              <a:t>as soon as possible</a:t>
            </a:r>
            <a:r>
              <a:rPr lang="en-US" altLang="en-US" sz="2400" dirty="0"/>
              <a:t>.</a:t>
            </a:r>
          </a:p>
          <a:p>
            <a:pPr lvl="1">
              <a:buFontTx/>
              <a:buNone/>
            </a:pPr>
            <a:endParaRPr lang="en-US" altLang="en-US" dirty="0"/>
          </a:p>
          <a:p>
            <a:r>
              <a:rPr lang="en-US" altLang="en-US" sz="2400" dirty="0"/>
              <a:t>What happens when MP is interrupted ?</a:t>
            </a:r>
          </a:p>
          <a:p>
            <a:pPr lvl="1"/>
            <a:r>
              <a:rPr lang="en-US" altLang="en-US" dirty="0"/>
              <a:t>When the Microprocessor receives an interrupt signal, it </a:t>
            </a:r>
            <a:r>
              <a:rPr lang="en-US" altLang="en-US" dirty="0">
                <a:solidFill>
                  <a:srgbClr val="990000"/>
                </a:solidFill>
              </a:rPr>
              <a:t>suspends the currently executing program </a:t>
            </a:r>
            <a:r>
              <a:rPr lang="en-US" altLang="en-US" dirty="0"/>
              <a:t>and </a:t>
            </a:r>
            <a:r>
              <a:rPr lang="en-US" altLang="en-US" dirty="0">
                <a:solidFill>
                  <a:srgbClr val="990000"/>
                </a:solidFill>
              </a:rPr>
              <a:t>jumps to an Interrupt Service Routine</a:t>
            </a:r>
            <a:r>
              <a:rPr lang="en-US" altLang="en-US" dirty="0"/>
              <a:t> (ISR) to respond to the incoming interrupt</a:t>
            </a:r>
            <a:r>
              <a:rPr lang="en-US" altLang="en-US" dirty="0" smtClean="0"/>
              <a:t>. Each </a:t>
            </a:r>
            <a:r>
              <a:rPr lang="en-US" altLang="en-US" dirty="0"/>
              <a:t>interrupt will most probably have its own ISR.</a:t>
            </a:r>
          </a:p>
        </p:txBody>
      </p:sp>
    </p:spTree>
    <p:extLst>
      <p:ext uri="{BB962C8B-B14F-4D97-AF65-F5344CB8AC3E}">
        <p14:creationId xmlns:p14="http://schemas.microsoft.com/office/powerpoint/2010/main" xmlns="" val="329826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75E3135-B40D-41D9-8577-7C9C2F490CB8}" type="slidenum">
              <a:rPr lang="en-US" altLang="en-US"/>
              <a:pPr>
                <a:defRPr/>
              </a:pPr>
              <a:t>6</a:t>
            </a:fld>
            <a:endParaRPr lang="en-US" altLang="en-US">
              <a:latin typeface="Times New Roman" panose="02020603050405020304" pitchFamily="18" charset="0"/>
            </a:endParaRPr>
          </a:p>
        </p:txBody>
      </p:sp>
      <p:sp>
        <p:nvSpPr>
          <p:cNvPr id="6147" name="Rectangle 2"/>
          <p:cNvSpPr>
            <a:spLocks noGrp="1" noChangeArrowheads="1"/>
          </p:cNvSpPr>
          <p:nvPr>
            <p:ph type="title"/>
          </p:nvPr>
        </p:nvSpPr>
        <p:spPr/>
        <p:txBody>
          <a:bodyPr/>
          <a:lstStyle/>
          <a:p>
            <a:r>
              <a:rPr lang="en-US" altLang="en-US"/>
              <a:t>Responding to Interrupts</a:t>
            </a:r>
          </a:p>
        </p:txBody>
      </p:sp>
      <p:sp>
        <p:nvSpPr>
          <p:cNvPr id="6148" name="Rectangle 3"/>
          <p:cNvSpPr>
            <a:spLocks noGrp="1" noChangeArrowheads="1"/>
          </p:cNvSpPr>
          <p:nvPr>
            <p:ph type="body" idx="1"/>
          </p:nvPr>
        </p:nvSpPr>
        <p:spPr>
          <a:xfrm>
            <a:off x="1981201" y="1416051"/>
            <a:ext cx="8228013" cy="4708525"/>
          </a:xfrm>
        </p:spPr>
        <p:txBody>
          <a:bodyPr/>
          <a:lstStyle/>
          <a:p>
            <a:r>
              <a:rPr lang="en-US" altLang="en-US" sz="2400" dirty="0"/>
              <a:t>Responding to an interrupt may be </a:t>
            </a:r>
            <a:r>
              <a:rPr lang="en-US" altLang="en-US" sz="2400" dirty="0">
                <a:solidFill>
                  <a:srgbClr val="990000"/>
                </a:solidFill>
              </a:rPr>
              <a:t>immediate</a:t>
            </a:r>
            <a:r>
              <a:rPr lang="en-US" altLang="en-US" sz="2400" dirty="0"/>
              <a:t> or </a:t>
            </a:r>
            <a:r>
              <a:rPr lang="en-US" altLang="en-US" sz="2400" dirty="0">
                <a:solidFill>
                  <a:srgbClr val="990000"/>
                </a:solidFill>
              </a:rPr>
              <a:t>delayed</a:t>
            </a:r>
            <a:r>
              <a:rPr lang="en-US" altLang="en-US" sz="2400" dirty="0"/>
              <a:t> depending on whether the interrupt is </a:t>
            </a:r>
            <a:r>
              <a:rPr lang="en-US" altLang="en-US" sz="2400" dirty="0" err="1"/>
              <a:t>maskable</a:t>
            </a:r>
            <a:r>
              <a:rPr lang="en-US" altLang="en-US" sz="2400" dirty="0"/>
              <a:t> or non-</a:t>
            </a:r>
            <a:r>
              <a:rPr lang="en-US" altLang="en-US" sz="2400" dirty="0" err="1"/>
              <a:t>maskable</a:t>
            </a:r>
            <a:r>
              <a:rPr lang="en-US" altLang="en-US" sz="2400" dirty="0"/>
              <a:t> and whether interrupts are being masked or not.</a:t>
            </a:r>
          </a:p>
          <a:p>
            <a:r>
              <a:rPr lang="en-US" altLang="en-US" sz="2400" dirty="0"/>
              <a:t>There are two ways of redirecting the execution to the ISR depending on whether the interrupt is vectored or non-vectored.</a:t>
            </a:r>
          </a:p>
          <a:p>
            <a:pPr lvl="1"/>
            <a:r>
              <a:rPr lang="en-US" altLang="en-US" u="sng" dirty="0"/>
              <a:t>Vectored</a:t>
            </a:r>
            <a:r>
              <a:rPr lang="en-US" altLang="en-US" dirty="0"/>
              <a:t>: The address of the subroutine is </a:t>
            </a:r>
            <a:r>
              <a:rPr lang="en-US" altLang="en-US" dirty="0">
                <a:solidFill>
                  <a:srgbClr val="990000"/>
                </a:solidFill>
              </a:rPr>
              <a:t>already known</a:t>
            </a:r>
            <a:r>
              <a:rPr lang="en-US" altLang="en-US" dirty="0"/>
              <a:t> to the Microprocessor</a:t>
            </a:r>
          </a:p>
          <a:p>
            <a:pPr lvl="1"/>
            <a:r>
              <a:rPr lang="en-US" altLang="en-US" u="sng" dirty="0"/>
              <a:t>Non Vectored</a:t>
            </a:r>
            <a:r>
              <a:rPr lang="en-US" altLang="en-US" dirty="0"/>
              <a:t>: The </a:t>
            </a:r>
            <a:r>
              <a:rPr lang="en-US" altLang="en-US" dirty="0">
                <a:solidFill>
                  <a:srgbClr val="990000"/>
                </a:solidFill>
              </a:rPr>
              <a:t>device will have to supply</a:t>
            </a:r>
            <a:r>
              <a:rPr lang="en-US" altLang="en-US" dirty="0"/>
              <a:t> the address of the subroutine to the Microprocessor</a:t>
            </a:r>
          </a:p>
        </p:txBody>
      </p:sp>
    </p:spTree>
    <p:extLst>
      <p:ext uri="{BB962C8B-B14F-4D97-AF65-F5344CB8AC3E}">
        <p14:creationId xmlns:p14="http://schemas.microsoft.com/office/powerpoint/2010/main" xmlns="" val="421508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23288D1-6F37-48EE-BADA-4E6A9F3A509E}" type="slidenum">
              <a:rPr lang="en-US" altLang="en-US"/>
              <a:pPr>
                <a:defRPr/>
              </a:pPr>
              <a:t>7</a:t>
            </a:fld>
            <a:endParaRPr lang="en-US" altLang="en-US">
              <a:latin typeface="Times New Roman" panose="02020603050405020304" pitchFamily="18" charset="0"/>
            </a:endParaRPr>
          </a:p>
        </p:txBody>
      </p:sp>
      <p:sp>
        <p:nvSpPr>
          <p:cNvPr id="7171" name="Rectangle 4"/>
          <p:cNvSpPr>
            <a:spLocks noGrp="1" noChangeArrowheads="1"/>
          </p:cNvSpPr>
          <p:nvPr>
            <p:ph type="title"/>
          </p:nvPr>
        </p:nvSpPr>
        <p:spPr/>
        <p:txBody>
          <a:bodyPr/>
          <a:lstStyle/>
          <a:p>
            <a:r>
              <a:rPr lang="en-US" altLang="en-US" dirty="0"/>
              <a:t>The 8085 Interrupts:</a:t>
            </a:r>
          </a:p>
        </p:txBody>
      </p:sp>
      <p:sp>
        <p:nvSpPr>
          <p:cNvPr id="7172" name="Rectangle 5"/>
          <p:cNvSpPr>
            <a:spLocks noGrp="1" noChangeArrowheads="1"/>
          </p:cNvSpPr>
          <p:nvPr>
            <p:ph type="body" idx="1"/>
          </p:nvPr>
        </p:nvSpPr>
        <p:spPr>
          <a:xfrm>
            <a:off x="1828800" y="1960364"/>
            <a:ext cx="8610600" cy="4759524"/>
          </a:xfrm>
        </p:spPr>
        <p:txBody>
          <a:bodyPr/>
          <a:lstStyle/>
          <a:p>
            <a:r>
              <a:rPr lang="en-US" altLang="en-US" sz="2400" dirty="0"/>
              <a:t>When a device interrupts, it actually wants the MP to give a service which is equivalent to asking the MP to call a subroutine. This subroutine is called </a:t>
            </a:r>
            <a:r>
              <a:rPr lang="en-US" altLang="en-US" sz="2400" u="sng" dirty="0"/>
              <a:t>ISR</a:t>
            </a:r>
            <a:r>
              <a:rPr lang="en-US" altLang="en-US" sz="2400" dirty="0"/>
              <a:t> (Interrupt Service Routine) </a:t>
            </a:r>
          </a:p>
          <a:p>
            <a:r>
              <a:rPr lang="en-US" altLang="en-US" sz="2400" dirty="0"/>
              <a:t>The ‘EI’ instruction is a one byte instruction and is used to Enable the non-</a:t>
            </a:r>
            <a:r>
              <a:rPr lang="en-US" altLang="en-US" sz="2400" dirty="0" err="1"/>
              <a:t>maskable</a:t>
            </a:r>
            <a:r>
              <a:rPr lang="en-US" altLang="en-US" sz="2400" dirty="0"/>
              <a:t> interrupts.</a:t>
            </a:r>
          </a:p>
          <a:p>
            <a:r>
              <a:rPr lang="en-US" altLang="en-US" sz="2400" dirty="0"/>
              <a:t>The ‘DI’ instruction is a one byte instruction and is used to Disable the non-</a:t>
            </a:r>
            <a:r>
              <a:rPr lang="en-US" altLang="en-US" sz="2400" dirty="0" err="1"/>
              <a:t>maskable</a:t>
            </a:r>
            <a:r>
              <a:rPr lang="en-US" altLang="en-US" sz="2400" dirty="0"/>
              <a:t> interrupts.</a:t>
            </a:r>
          </a:p>
          <a:p>
            <a:r>
              <a:rPr lang="en-US" altLang="en-US" sz="2400" dirty="0"/>
              <a:t>The 8085 has a single </a:t>
            </a:r>
            <a:r>
              <a:rPr lang="en-US" altLang="en-US" sz="2400" dirty="0">
                <a:solidFill>
                  <a:srgbClr val="990000"/>
                </a:solidFill>
              </a:rPr>
              <a:t>Non-</a:t>
            </a:r>
            <a:r>
              <a:rPr lang="en-US" altLang="en-US" sz="2400" dirty="0" err="1">
                <a:solidFill>
                  <a:srgbClr val="990000"/>
                </a:solidFill>
              </a:rPr>
              <a:t>Maskable</a:t>
            </a:r>
            <a:r>
              <a:rPr lang="en-US" altLang="en-US" sz="2400" dirty="0"/>
              <a:t> interrupt.</a:t>
            </a:r>
          </a:p>
          <a:p>
            <a:pPr lvl="1"/>
            <a:r>
              <a:rPr lang="en-US" altLang="en-US" dirty="0"/>
              <a:t>The non-</a:t>
            </a:r>
            <a:r>
              <a:rPr lang="en-US" altLang="en-US" dirty="0" err="1"/>
              <a:t>maskable</a:t>
            </a:r>
            <a:r>
              <a:rPr lang="en-US" altLang="en-US" dirty="0"/>
              <a:t> interrupt is </a:t>
            </a:r>
            <a:r>
              <a:rPr lang="en-US" altLang="en-US" u="sng" dirty="0">
                <a:solidFill>
                  <a:srgbClr val="990000"/>
                </a:solidFill>
              </a:rPr>
              <a:t>not</a:t>
            </a:r>
            <a:r>
              <a:rPr lang="en-US" altLang="en-US" u="sng" dirty="0"/>
              <a:t> </a:t>
            </a:r>
            <a:r>
              <a:rPr lang="en-US" altLang="en-US" u="sng" dirty="0">
                <a:solidFill>
                  <a:srgbClr val="990000"/>
                </a:solidFill>
              </a:rPr>
              <a:t>affected</a:t>
            </a:r>
            <a:r>
              <a:rPr lang="en-US" altLang="en-US" dirty="0"/>
              <a:t> by the value of the Interrupt Enable flip flop.</a:t>
            </a:r>
          </a:p>
        </p:txBody>
      </p:sp>
    </p:spTree>
    <p:extLst>
      <p:ext uri="{BB962C8B-B14F-4D97-AF65-F5344CB8AC3E}">
        <p14:creationId xmlns:p14="http://schemas.microsoft.com/office/powerpoint/2010/main" xmlns="" val="368382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2E13F6A-47B2-4CCC-A436-B09C0B5AF1DA}" type="slidenum">
              <a:rPr lang="en-US" altLang="en-US"/>
              <a:pPr>
                <a:defRPr/>
              </a:pPr>
              <a:t>8</a:t>
            </a:fld>
            <a:endParaRPr lang="en-US" altLang="en-US" dirty="0">
              <a:latin typeface="Times New Roman" panose="02020603050405020304" pitchFamily="18" charset="0"/>
            </a:endParaRPr>
          </a:p>
        </p:txBody>
      </p:sp>
      <p:sp>
        <p:nvSpPr>
          <p:cNvPr id="8195" name="Text Box 2"/>
          <p:cNvSpPr txBox="1">
            <a:spLocks noChangeArrowheads="1"/>
          </p:cNvSpPr>
          <p:nvPr/>
        </p:nvSpPr>
        <p:spPr bwMode="auto">
          <a:xfrm>
            <a:off x="8953502" y="4400551"/>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r" rtl="1">
              <a:defRPr sz="2400">
                <a:solidFill>
                  <a:schemeClr val="tx1"/>
                </a:solidFill>
                <a:latin typeface="Times New Roman" panose="02020603050405020304" pitchFamily="18" charset="0"/>
                <a:cs typeface="Times New Roman (Arabic)" charset="0"/>
              </a:defRPr>
            </a:lvl1pPr>
            <a:lvl2pPr marL="742950" indent="-285750" algn="r" rtl="1">
              <a:defRPr sz="2400">
                <a:solidFill>
                  <a:schemeClr val="tx1"/>
                </a:solidFill>
                <a:latin typeface="Times New Roman" panose="02020603050405020304" pitchFamily="18" charset="0"/>
                <a:cs typeface="Times New Roman (Arabic)" charset="0"/>
              </a:defRPr>
            </a:lvl2pPr>
            <a:lvl3pPr marL="1143000" indent="-228600" algn="r" rtl="1">
              <a:defRPr sz="2400">
                <a:solidFill>
                  <a:schemeClr val="tx1"/>
                </a:solidFill>
                <a:latin typeface="Times New Roman" panose="02020603050405020304" pitchFamily="18" charset="0"/>
                <a:cs typeface="Times New Roman (Arabic)" charset="0"/>
              </a:defRPr>
            </a:lvl3pPr>
            <a:lvl4pPr marL="1600200" indent="-228600" algn="r" rtl="1">
              <a:defRPr sz="2400">
                <a:solidFill>
                  <a:schemeClr val="tx1"/>
                </a:solidFill>
                <a:latin typeface="Times New Roman" panose="02020603050405020304" pitchFamily="18" charset="0"/>
                <a:cs typeface="Times New Roman (Arabic)" charset="0"/>
              </a:defRPr>
            </a:lvl4pPr>
            <a:lvl5pPr marL="2057400" indent="-228600" algn="r" rtl="1">
              <a:defRPr sz="2400">
                <a:solidFill>
                  <a:schemeClr val="tx1"/>
                </a:solidFill>
                <a:latin typeface="Times New Roman" panose="02020603050405020304" pitchFamily="18" charset="0"/>
                <a:cs typeface="Times New Roman (Arabic)"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Times New Roman (Arabic)" charset="0"/>
              </a:defRPr>
            </a:lvl9pPr>
          </a:lstStyle>
          <a:p>
            <a:pPr algn="l" rtl="0"/>
            <a:endParaRPr lang="en-US" altLang="en-US" sz="1800"/>
          </a:p>
        </p:txBody>
      </p:sp>
      <p:sp>
        <p:nvSpPr>
          <p:cNvPr id="8196" name="Rectangle 3"/>
          <p:cNvSpPr>
            <a:spLocks noGrp="1" noChangeArrowheads="1"/>
          </p:cNvSpPr>
          <p:nvPr>
            <p:ph type="title"/>
          </p:nvPr>
        </p:nvSpPr>
        <p:spPr/>
        <p:txBody>
          <a:bodyPr/>
          <a:lstStyle/>
          <a:p>
            <a:r>
              <a:rPr lang="en-US" altLang="en-US" dirty="0"/>
              <a:t>The 8085 Interrupts </a:t>
            </a:r>
          </a:p>
        </p:txBody>
      </p:sp>
      <p:sp>
        <p:nvSpPr>
          <p:cNvPr id="8197" name="Rectangle 4"/>
          <p:cNvSpPr>
            <a:spLocks noGrp="1" noChangeArrowheads="1"/>
          </p:cNvSpPr>
          <p:nvPr>
            <p:ph type="body" idx="1"/>
          </p:nvPr>
        </p:nvSpPr>
        <p:spPr/>
        <p:txBody>
          <a:bodyPr/>
          <a:lstStyle/>
          <a:p>
            <a:r>
              <a:rPr lang="en-US" altLang="en-US" sz="2400" dirty="0"/>
              <a:t>The 8085 has 5 interrupt inputs.</a:t>
            </a:r>
          </a:p>
          <a:p>
            <a:r>
              <a:rPr lang="en-US" altLang="en-US" sz="2400" dirty="0"/>
              <a:t>The INTR input.</a:t>
            </a:r>
          </a:p>
          <a:p>
            <a:pPr lvl="2"/>
            <a:r>
              <a:rPr lang="en-US" altLang="en-US" dirty="0"/>
              <a:t>The INTR input is the only </a:t>
            </a:r>
            <a:r>
              <a:rPr lang="en-US" altLang="en-US" dirty="0">
                <a:solidFill>
                  <a:srgbClr val="0070C0"/>
                </a:solidFill>
              </a:rPr>
              <a:t>non-vectored</a:t>
            </a:r>
            <a:r>
              <a:rPr lang="en-US" altLang="en-US" dirty="0"/>
              <a:t> interrupt.</a:t>
            </a:r>
          </a:p>
          <a:p>
            <a:pPr lvl="2"/>
            <a:r>
              <a:rPr lang="en-US" altLang="en-US" dirty="0"/>
              <a:t>INTR is </a:t>
            </a:r>
            <a:r>
              <a:rPr lang="en-US" altLang="en-US" dirty="0" err="1">
                <a:solidFill>
                  <a:srgbClr val="990000"/>
                </a:solidFill>
              </a:rPr>
              <a:t>maskable</a:t>
            </a:r>
            <a:r>
              <a:rPr lang="en-US" altLang="en-US" dirty="0"/>
              <a:t> using the EI/DI instruction pair.</a:t>
            </a:r>
          </a:p>
          <a:p>
            <a:pPr lvl="2"/>
            <a:endParaRPr lang="en-US" altLang="en-US" dirty="0"/>
          </a:p>
          <a:p>
            <a:pPr lvl="1"/>
            <a:r>
              <a:rPr lang="en-US" altLang="en-US" dirty="0"/>
              <a:t>RST 5.5, RST 6.5, RST 7.5 are all </a:t>
            </a:r>
            <a:r>
              <a:rPr lang="en-US" altLang="en-US" dirty="0">
                <a:solidFill>
                  <a:srgbClr val="0070C0"/>
                </a:solidFill>
              </a:rPr>
              <a:t>automatically vectored</a:t>
            </a:r>
            <a:r>
              <a:rPr lang="en-US" altLang="en-US" dirty="0"/>
              <a:t>.</a:t>
            </a:r>
          </a:p>
          <a:p>
            <a:pPr lvl="2"/>
            <a:r>
              <a:rPr lang="en-US" altLang="en-US" dirty="0"/>
              <a:t>RST 5.5, RST 6.5, and RST 7.5 are all </a:t>
            </a:r>
            <a:r>
              <a:rPr lang="en-US" altLang="en-US" dirty="0" err="1">
                <a:solidFill>
                  <a:srgbClr val="990000"/>
                </a:solidFill>
              </a:rPr>
              <a:t>maskable</a:t>
            </a:r>
            <a:r>
              <a:rPr lang="en-US" altLang="en-US" dirty="0"/>
              <a:t>.</a:t>
            </a:r>
          </a:p>
          <a:p>
            <a:pPr lvl="2"/>
            <a:endParaRPr lang="en-US" altLang="en-US" dirty="0"/>
          </a:p>
          <a:p>
            <a:pPr lvl="1"/>
            <a:r>
              <a:rPr lang="en-US" altLang="en-US" dirty="0"/>
              <a:t>TRAP is the only </a:t>
            </a:r>
            <a:r>
              <a:rPr lang="en-US" altLang="en-US" dirty="0">
                <a:solidFill>
                  <a:srgbClr val="990000"/>
                </a:solidFill>
              </a:rPr>
              <a:t>non-</a:t>
            </a:r>
            <a:r>
              <a:rPr lang="en-US" altLang="en-US" dirty="0" err="1">
                <a:solidFill>
                  <a:srgbClr val="990000"/>
                </a:solidFill>
              </a:rPr>
              <a:t>maskable</a:t>
            </a:r>
            <a:r>
              <a:rPr lang="en-US" altLang="en-US" dirty="0"/>
              <a:t> interrupt in the 8085</a:t>
            </a:r>
          </a:p>
          <a:p>
            <a:pPr lvl="2"/>
            <a:r>
              <a:rPr lang="en-US" altLang="en-US" dirty="0"/>
              <a:t>TRAP is also </a:t>
            </a:r>
            <a:r>
              <a:rPr lang="en-US" altLang="en-US" dirty="0">
                <a:solidFill>
                  <a:srgbClr val="0070C0"/>
                </a:solidFill>
              </a:rPr>
              <a:t>automatically vectored</a:t>
            </a:r>
          </a:p>
        </p:txBody>
      </p:sp>
    </p:spTree>
    <p:extLst>
      <p:ext uri="{BB962C8B-B14F-4D97-AF65-F5344CB8AC3E}">
        <p14:creationId xmlns:p14="http://schemas.microsoft.com/office/powerpoint/2010/main" xmlns="" val="219355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pPr>
              <a:defRPr/>
            </a:pPr>
            <a:fld id="{DF4F0BEB-D375-4812-A2BA-BD07CD469C34}" type="slidenum">
              <a:rPr lang="en-US" altLang="en-US"/>
              <a:pPr>
                <a:defRPr/>
              </a:pPr>
              <a:t>9</a:t>
            </a:fld>
            <a:endParaRPr lang="en-US" altLang="en-US">
              <a:latin typeface="Times New Roman" panose="02020603050405020304" pitchFamily="18" charset="0"/>
            </a:endParaRPr>
          </a:p>
        </p:txBody>
      </p:sp>
      <p:sp>
        <p:nvSpPr>
          <p:cNvPr id="9219" name="Rectangle 2"/>
          <p:cNvSpPr>
            <a:spLocks noGrp="1" noChangeArrowheads="1"/>
          </p:cNvSpPr>
          <p:nvPr>
            <p:ph type="title"/>
          </p:nvPr>
        </p:nvSpPr>
        <p:spPr/>
        <p:txBody>
          <a:bodyPr>
            <a:normAutofit fontScale="90000"/>
          </a:bodyPr>
          <a:lstStyle/>
          <a:p>
            <a:r>
              <a:rPr lang="en-US" altLang="en-US"/>
              <a:t>The 8085 Interrupts</a:t>
            </a:r>
          </a:p>
        </p:txBody>
      </p:sp>
      <p:graphicFrame>
        <p:nvGraphicFramePr>
          <p:cNvPr id="95280" name="Group 48"/>
          <p:cNvGraphicFramePr>
            <a:graphicFrameLocks noGrp="1"/>
          </p:cNvGraphicFramePr>
          <p:nvPr>
            <p:ph type="tbl" idx="1"/>
          </p:nvPr>
        </p:nvGraphicFramePr>
        <p:xfrm>
          <a:off x="2971801" y="1600201"/>
          <a:ext cx="6248399" cy="4343400"/>
        </p:xfrm>
        <a:graphic>
          <a:graphicData uri="http://schemas.openxmlformats.org/drawingml/2006/table">
            <a:tbl>
              <a:tblPr/>
              <a:tblGrid>
                <a:gridCol w="2661981">
                  <a:extLst>
                    <a:ext uri="{9D8B030D-6E8A-4147-A177-3AD203B41FA5}">
                      <a16:colId xmlns:a16="http://schemas.microsoft.com/office/drawing/2014/main" xmlns="" val="2070341420"/>
                    </a:ext>
                  </a:extLst>
                </a:gridCol>
                <a:gridCol w="1805138">
                  <a:extLst>
                    <a:ext uri="{9D8B030D-6E8A-4147-A177-3AD203B41FA5}">
                      <a16:colId xmlns:a16="http://schemas.microsoft.com/office/drawing/2014/main" xmlns="" val="1194720825"/>
                    </a:ext>
                  </a:extLst>
                </a:gridCol>
                <a:gridCol w="1781280">
                  <a:extLst>
                    <a:ext uri="{9D8B030D-6E8A-4147-A177-3AD203B41FA5}">
                      <a16:colId xmlns:a16="http://schemas.microsoft.com/office/drawing/2014/main" xmlns="" val="2410488329"/>
                    </a:ext>
                  </a:extLst>
                </a:gridCol>
              </a:tblGrid>
              <a:tr h="888193">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Times New Roman (Arabic)" charset="0"/>
                        </a:rPr>
                        <a:t>Interrupt name</a:t>
                      </a:r>
                    </a:p>
                  </a:txBody>
                  <a:tcPr marL="68580" marR="68580" marT="34282" marB="3428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chemeClr val="tx1"/>
                          </a:solidFill>
                          <a:effectLst/>
                          <a:latin typeface="Arial" panose="020B0604020202020204" pitchFamily="34" charset="0"/>
                          <a:cs typeface="Times New Roman (Arabic)" charset="0"/>
                        </a:rPr>
                        <a:t>Maskable</a:t>
                      </a:r>
                    </a:p>
                  </a:txBody>
                  <a:tcPr marL="68580" marR="68580" marT="34282" marB="342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chemeClr val="tx1"/>
                          </a:solidFill>
                          <a:effectLst/>
                          <a:latin typeface="Arial" panose="020B0604020202020204" pitchFamily="34" charset="0"/>
                          <a:cs typeface="Times New Roman (Arabic)" charset="0"/>
                        </a:rPr>
                        <a:t>Vectored</a:t>
                      </a:r>
                    </a:p>
                  </a:txBody>
                  <a:tcPr marL="68580" marR="68580" marT="34282" marB="3428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2365786702"/>
                  </a:ext>
                </a:extLst>
              </a:tr>
              <a:tr h="688665">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Times New Roman (Arabic)" charset="0"/>
                        </a:rPr>
                        <a:t>INTR</a:t>
                      </a:r>
                    </a:p>
                  </a:txBody>
                  <a:tcPr marL="68580" marR="68580" marT="34282" marB="342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rgbClr val="339933"/>
                          </a:solidFill>
                          <a:effectLst/>
                          <a:latin typeface="Arial" panose="020B0604020202020204" pitchFamily="34" charset="0"/>
                          <a:cs typeface="Times New Roman (Arabic)" charset="0"/>
                        </a:rPr>
                        <a:t>Yes</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rgbClr val="990000"/>
                          </a:solidFill>
                          <a:effectLst/>
                          <a:latin typeface="Arial" panose="020B0604020202020204" pitchFamily="34" charset="0"/>
                          <a:cs typeface="Times New Roman (Arabic)" charset="0"/>
                        </a:rPr>
                        <a:t>No</a:t>
                      </a:r>
                    </a:p>
                  </a:txBody>
                  <a:tcPr marL="68580" marR="68580" marT="34282" marB="342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04643455"/>
                  </a:ext>
                </a:extLst>
              </a:tr>
              <a:tr h="700547">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Times New Roman (Arabic)" charset="0"/>
                        </a:rPr>
                        <a:t>RST 5.5</a:t>
                      </a:r>
                    </a:p>
                  </a:txBody>
                  <a:tcPr marL="68580" marR="68580" marT="34282" marB="342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rgbClr val="339933"/>
                          </a:solidFill>
                          <a:effectLst/>
                          <a:latin typeface="Arial" panose="020B0604020202020204" pitchFamily="34" charset="0"/>
                          <a:cs typeface="Times New Roman (Arabic)" charset="0"/>
                        </a:rPr>
                        <a:t>Yes</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rgbClr val="339933"/>
                          </a:solidFill>
                          <a:effectLst/>
                          <a:latin typeface="Arial" panose="020B0604020202020204" pitchFamily="34" charset="0"/>
                          <a:cs typeface="Times New Roman (Arabic)" charset="0"/>
                        </a:rPr>
                        <a:t>Yes</a:t>
                      </a:r>
                    </a:p>
                  </a:txBody>
                  <a:tcPr marL="68580" marR="68580" marT="34282" marB="342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35132429"/>
                  </a:ext>
                </a:extLst>
              </a:tr>
              <a:tr h="688665">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Times New Roman (Arabic)" charset="0"/>
                        </a:rPr>
                        <a:t>RST 6.5</a:t>
                      </a:r>
                    </a:p>
                  </a:txBody>
                  <a:tcPr marL="68580" marR="68580" marT="34282" marB="342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rgbClr val="339933"/>
                          </a:solidFill>
                          <a:effectLst/>
                          <a:latin typeface="Arial" panose="020B0604020202020204" pitchFamily="34" charset="0"/>
                          <a:cs typeface="Times New Roman (Arabic)" charset="0"/>
                        </a:rPr>
                        <a:t>Yes</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rgbClr val="339933"/>
                          </a:solidFill>
                          <a:effectLst/>
                          <a:latin typeface="Arial" panose="020B0604020202020204" pitchFamily="34" charset="0"/>
                          <a:cs typeface="Times New Roman (Arabic)" charset="0"/>
                        </a:rPr>
                        <a:t>Yes</a:t>
                      </a:r>
                    </a:p>
                  </a:txBody>
                  <a:tcPr marL="68580" marR="68580" marT="34282" marB="342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83830104"/>
                  </a:ext>
                </a:extLst>
              </a:tr>
              <a:tr h="688665">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Times New Roman (Arabic)" charset="0"/>
                        </a:rPr>
                        <a:t>RST 7.5</a:t>
                      </a:r>
                    </a:p>
                  </a:txBody>
                  <a:tcPr marL="68580" marR="68580" marT="34282" marB="342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rgbClr val="339933"/>
                          </a:solidFill>
                          <a:effectLst/>
                          <a:latin typeface="Arial" panose="020B0604020202020204" pitchFamily="34" charset="0"/>
                          <a:cs typeface="Times New Roman (Arabic)" charset="0"/>
                        </a:rPr>
                        <a:t>Yes</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rgbClr val="339933"/>
                          </a:solidFill>
                          <a:effectLst/>
                          <a:latin typeface="Arial" panose="020B0604020202020204" pitchFamily="34" charset="0"/>
                          <a:cs typeface="Times New Roman (Arabic)" charset="0"/>
                        </a:rPr>
                        <a:t>Yes</a:t>
                      </a:r>
                    </a:p>
                  </a:txBody>
                  <a:tcPr marL="68580" marR="68580" marT="34282" marB="342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84407217"/>
                  </a:ext>
                </a:extLst>
              </a:tr>
              <a:tr h="688665">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chemeClr val="tx1"/>
                          </a:solidFill>
                          <a:effectLst/>
                          <a:latin typeface="Arial" panose="020B0604020202020204" pitchFamily="34" charset="0"/>
                          <a:cs typeface="Times New Roman (Arabic)" charset="0"/>
                        </a:rPr>
                        <a:t>TRAP</a:t>
                      </a:r>
                    </a:p>
                  </a:txBody>
                  <a:tcPr marL="68580" marR="68580" marT="34282" marB="342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a:ln>
                            <a:noFill/>
                          </a:ln>
                          <a:solidFill>
                            <a:srgbClr val="990000"/>
                          </a:solidFill>
                          <a:effectLst/>
                          <a:latin typeface="Arial" panose="020B0604020202020204" pitchFamily="34" charset="0"/>
                          <a:cs typeface="Times New Roman (Arabic)" charset="0"/>
                        </a:rPr>
                        <a:t>No</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buClr>
                          <a:srgbClr val="9900CC"/>
                        </a:buClr>
                        <a:buSzPct val="130000"/>
                        <a:defRPr sz="2200">
                          <a:solidFill>
                            <a:schemeClr val="tx1"/>
                          </a:solidFill>
                          <a:latin typeface="Arial" panose="020B0604020202020204" pitchFamily="34" charset="0"/>
                          <a:cs typeface="Times New Roman (Arabic)" charset="0"/>
                        </a:defRPr>
                      </a:lvl1pPr>
                      <a:lvl2pPr algn="l" rtl="0">
                        <a:spcBef>
                          <a:spcPct val="20000"/>
                        </a:spcBef>
                        <a:buClr>
                          <a:srgbClr val="FF0066"/>
                        </a:buClr>
                        <a:defRPr sz="2000">
                          <a:solidFill>
                            <a:schemeClr val="tx1"/>
                          </a:solidFill>
                          <a:latin typeface="Arial" panose="020B0604020202020204" pitchFamily="34" charset="0"/>
                          <a:cs typeface="Times New Roman (Arabic)" charset="0"/>
                        </a:defRPr>
                      </a:lvl2pPr>
                      <a:lvl3pPr algn="l" rtl="0">
                        <a:spcBef>
                          <a:spcPct val="20000"/>
                        </a:spcBef>
                        <a:buClr>
                          <a:srgbClr val="000000"/>
                        </a:buClr>
                        <a:defRPr>
                          <a:solidFill>
                            <a:schemeClr val="tx1"/>
                          </a:solidFill>
                          <a:latin typeface="Arial" panose="020B0604020202020204" pitchFamily="34" charset="0"/>
                          <a:cs typeface="Times New Roman (Arabic)" charset="0"/>
                        </a:defRPr>
                      </a:lvl3pPr>
                      <a:lvl4pPr algn="l" rtl="0">
                        <a:spcBef>
                          <a:spcPct val="20000"/>
                        </a:spcBef>
                        <a:buClr>
                          <a:srgbClr val="33CC33"/>
                        </a:buClr>
                        <a:defRPr sz="1600">
                          <a:solidFill>
                            <a:schemeClr val="tx1"/>
                          </a:solidFill>
                          <a:latin typeface="Arial" panose="020B0604020202020204" pitchFamily="34" charset="0"/>
                          <a:cs typeface="Times New Roman (Arabic)" charset="0"/>
                        </a:defRPr>
                      </a:lvl4pPr>
                      <a:lvl5pPr algn="l" rtl="0">
                        <a:spcBef>
                          <a:spcPct val="20000"/>
                        </a:spcBef>
                        <a:defRPr sz="1600">
                          <a:solidFill>
                            <a:schemeClr val="tx1"/>
                          </a:solidFill>
                          <a:latin typeface="Arial" panose="020B0604020202020204" pitchFamily="34" charset="0"/>
                          <a:cs typeface="Times New Roman (Arabic)" charset="0"/>
                        </a:defRPr>
                      </a:lvl5pPr>
                      <a:lvl6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6pPr>
                      <a:lvl7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7pPr>
                      <a:lvl8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8pPr>
                      <a:lvl9pPr eaLnBrk="0" fontAlgn="base" hangingPunct="0">
                        <a:spcBef>
                          <a:spcPct val="20000"/>
                        </a:spcBef>
                        <a:spcAft>
                          <a:spcPct val="0"/>
                        </a:spcAft>
                        <a:defRPr sz="1600">
                          <a:solidFill>
                            <a:schemeClr val="tx1"/>
                          </a:solidFill>
                          <a:latin typeface="Arial" panose="020B0604020202020204" pitchFamily="34" charset="0"/>
                          <a:cs typeface="Times New Roman (Arabic)" charset="0"/>
                        </a:defRPr>
                      </a:lvl9pPr>
                    </a:lstStyle>
                    <a:p>
                      <a:pPr marL="0" marR="0" lvl="0" indent="0" algn="ctr" defTabSz="914400" rtl="0" eaLnBrk="0" fontAlgn="base" latinLnBrk="0" hangingPunct="0">
                        <a:lnSpc>
                          <a:spcPct val="100000"/>
                        </a:lnSpc>
                        <a:spcBef>
                          <a:spcPct val="20000"/>
                        </a:spcBef>
                        <a:spcAft>
                          <a:spcPct val="0"/>
                        </a:spcAft>
                        <a:buClr>
                          <a:srgbClr val="9900CC"/>
                        </a:buClr>
                        <a:buSzPct val="130000"/>
                        <a:buFontTx/>
                        <a:buNone/>
                        <a:tabLst/>
                      </a:pPr>
                      <a:r>
                        <a:rPr kumimoji="0" lang="en-US" altLang="en-US" sz="1700" b="0" i="0" u="none" strike="noStrike" cap="none" normalizeH="0" baseline="0" dirty="0">
                          <a:ln>
                            <a:noFill/>
                          </a:ln>
                          <a:solidFill>
                            <a:srgbClr val="339933"/>
                          </a:solidFill>
                          <a:effectLst/>
                          <a:latin typeface="Arial" panose="020B0604020202020204" pitchFamily="34" charset="0"/>
                          <a:cs typeface="Times New Roman (Arabic)" charset="0"/>
                        </a:rPr>
                        <a:t>Yes</a:t>
                      </a:r>
                    </a:p>
                  </a:txBody>
                  <a:tcPr marL="68580" marR="68580" marT="34282" marB="342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50688114"/>
                  </a:ext>
                </a:extLst>
              </a:tr>
            </a:tbl>
          </a:graphicData>
        </a:graphic>
      </p:graphicFrame>
    </p:spTree>
    <p:extLst>
      <p:ext uri="{BB962C8B-B14F-4D97-AF65-F5344CB8AC3E}">
        <p14:creationId xmlns:p14="http://schemas.microsoft.com/office/powerpoint/2010/main" xmlns="" val="998068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2568</Words>
  <Application>Microsoft Office PowerPoint</Application>
  <PresentationFormat>Custom</PresentationFormat>
  <Paragraphs>370</Paragraphs>
  <Slides>39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Bitmap Image</vt:lpstr>
      <vt:lpstr>Slide 1</vt:lpstr>
      <vt:lpstr>Slide 2</vt:lpstr>
      <vt:lpstr>Slide 3</vt:lpstr>
      <vt:lpstr>Interrupts</vt:lpstr>
      <vt:lpstr>Interrupts</vt:lpstr>
      <vt:lpstr>Responding to Interrupts</vt:lpstr>
      <vt:lpstr>The 8085 Interrupts:</vt:lpstr>
      <vt:lpstr>The 8085 Interrupts </vt:lpstr>
      <vt:lpstr>The 8085 Interrupts</vt:lpstr>
      <vt:lpstr>Interrupt Vectors and the Vector Table</vt:lpstr>
      <vt:lpstr>Cont..</vt:lpstr>
      <vt:lpstr>The 8085 Non-Vectored Interrupt Process</vt:lpstr>
      <vt:lpstr>The 8085 Non-Vectored Interrupt Process</vt:lpstr>
      <vt:lpstr>The 8085 Non-Vectored Interrupt Process</vt:lpstr>
      <vt:lpstr>Issues in Implementing INTR Interrupts </vt:lpstr>
      <vt:lpstr>Issues in Implementing INTR Interrupts </vt:lpstr>
      <vt:lpstr>Issues in Implementing INTR Interrupts</vt:lpstr>
      <vt:lpstr>Call sequence..</vt:lpstr>
      <vt:lpstr>Slide 19</vt:lpstr>
      <vt:lpstr>Restart Sequence</vt:lpstr>
      <vt:lpstr>Slide 21</vt:lpstr>
      <vt:lpstr>Hardware Generation of RST Opcode </vt:lpstr>
      <vt:lpstr>Hardware Generation of RST Opcode </vt:lpstr>
      <vt:lpstr>Hardware Generation of RST Opcode </vt:lpstr>
      <vt:lpstr>The 8085 Maskable/Vectored Interrupts </vt:lpstr>
      <vt:lpstr>Masking RST 5.5, RST 6.5 and RST 7.5</vt:lpstr>
      <vt:lpstr>Maskable Interrupts and vector locations</vt:lpstr>
      <vt:lpstr>The 8085 Maskable/Vectored Interrupt Process</vt:lpstr>
      <vt:lpstr>The 8085 Maskable/Vectored Interrupt Process</vt:lpstr>
      <vt:lpstr>Manipulating the Masks</vt:lpstr>
      <vt:lpstr>How SIM Interprets the Accumulator</vt:lpstr>
      <vt:lpstr>SIM and the Interrupt Mask</vt:lpstr>
      <vt:lpstr>SIM and the Interrupt Mask</vt:lpstr>
      <vt:lpstr>Using the SIM Instruction to Modify the Interrupt Masks</vt:lpstr>
      <vt:lpstr>Determining the Current Mask Settings</vt:lpstr>
      <vt:lpstr>The RIM Instruction and the Masks</vt:lpstr>
      <vt:lpstr>The RIM Instruction and the Masks</vt:lpstr>
      <vt:lpstr>TRAP </vt:lpstr>
      <vt:lpstr>The 8085 Interrupts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 lamoria</dc:creator>
  <cp:lastModifiedBy>Girdhari Singh</cp:lastModifiedBy>
  <cp:revision>32</cp:revision>
  <dcterms:created xsi:type="dcterms:W3CDTF">2016-03-13T16:55:25Z</dcterms:created>
  <dcterms:modified xsi:type="dcterms:W3CDTF">2019-04-12T05:19:45Z</dcterms:modified>
</cp:coreProperties>
</file>