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notesMasterIdLst>
    <p:notesMasterId r:id="rId40"/>
  </p:notesMasterIdLst>
  <p:sldIdLst>
    <p:sldId id="256" r:id="rId2"/>
    <p:sldId id="276" r:id="rId3"/>
    <p:sldId id="258" r:id="rId4"/>
    <p:sldId id="275" r:id="rId5"/>
    <p:sldId id="259" r:id="rId6"/>
    <p:sldId id="261" r:id="rId7"/>
    <p:sldId id="260" r:id="rId8"/>
    <p:sldId id="281" r:id="rId9"/>
    <p:sldId id="280" r:id="rId10"/>
    <p:sldId id="282" r:id="rId11"/>
    <p:sldId id="277" r:id="rId12"/>
    <p:sldId id="265" r:id="rId13"/>
    <p:sldId id="266" r:id="rId14"/>
    <p:sldId id="272" r:id="rId15"/>
    <p:sldId id="274" r:id="rId16"/>
    <p:sldId id="268" r:id="rId17"/>
    <p:sldId id="283" r:id="rId18"/>
    <p:sldId id="278" r:id="rId19"/>
    <p:sldId id="267" r:id="rId20"/>
    <p:sldId id="285" r:id="rId21"/>
    <p:sldId id="293" r:id="rId22"/>
    <p:sldId id="262" r:id="rId23"/>
    <p:sldId id="284" r:id="rId24"/>
    <p:sldId id="263" r:id="rId25"/>
    <p:sldId id="273" r:id="rId26"/>
    <p:sldId id="279" r:id="rId27"/>
    <p:sldId id="298" r:id="rId28"/>
    <p:sldId id="270" r:id="rId29"/>
    <p:sldId id="257" r:id="rId30"/>
    <p:sldId id="286" r:id="rId31"/>
    <p:sldId id="287" r:id="rId32"/>
    <p:sldId id="289" r:id="rId33"/>
    <p:sldId id="294" r:id="rId34"/>
    <p:sldId id="290" r:id="rId35"/>
    <p:sldId id="295" r:id="rId36"/>
    <p:sldId id="291" r:id="rId37"/>
    <p:sldId id="297" r:id="rId38"/>
    <p:sldId id="296"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72B0E3-995D-4EA0-9F3A-6E0BB3BAED2A}" type="datetimeFigureOut">
              <a:rPr lang="en-US" smtClean="0"/>
              <a:pPr/>
              <a:t>2/21/2019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DD3535-503C-4B7B-8823-D433BD841E8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DD3535-503C-4B7B-8823-D433BD841E84}"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EDDEA699-B5AF-4E63-B753-06BBA3000443}" type="datetimeFigureOut">
              <a:rPr lang="en-US" smtClean="0"/>
              <a:pPr/>
              <a:t>2/21/2019</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346279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DEA699-B5AF-4E63-B753-06BBA3000443}"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1534084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DDEA699-B5AF-4E63-B753-06BBA3000443}" type="datetimeFigureOut">
              <a:rPr lang="en-US" smtClean="0"/>
              <a:pPr/>
              <a:t>2/21/2019</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419624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DDEA699-B5AF-4E63-B753-06BBA3000443}" type="datetimeFigureOut">
              <a:rPr lang="en-US" smtClean="0"/>
              <a:pPr/>
              <a:t>2/21/2019</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419EFDF-9DD4-487F-8986-50D7705E6397}"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5245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EDDEA699-B5AF-4E63-B753-06BBA3000443}" type="datetimeFigureOut">
              <a:rPr lang="en-US" smtClean="0"/>
              <a:pPr/>
              <a:t>2/21/2019</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93151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DDEA699-B5AF-4E63-B753-06BBA3000443}" type="datetimeFigureOut">
              <a:rPr lang="en-US" smtClean="0"/>
              <a:pPr/>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2256440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DDEA699-B5AF-4E63-B753-06BBA3000443}" type="datetimeFigureOut">
              <a:rPr lang="en-US" smtClean="0"/>
              <a:pPr/>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215966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A699-B5AF-4E63-B753-06BBA3000443}"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3761975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EDDEA699-B5AF-4E63-B753-06BBA3000443}" type="datetimeFigureOut">
              <a:rPr lang="en-US" smtClean="0"/>
              <a:pPr/>
              <a:t>2/21/2019</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27229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A699-B5AF-4E63-B753-06BBA3000443}"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406256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EDDEA699-B5AF-4E63-B753-06BBA3000443}" type="datetimeFigureOut">
              <a:rPr lang="en-US" smtClean="0"/>
              <a:pPr/>
              <a:t>2/21/2019</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7587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EA699-B5AF-4E63-B753-06BBA3000443}"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371438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EA699-B5AF-4E63-B753-06BBA3000443}" type="datetimeFigureOut">
              <a:rPr lang="en-US" smtClean="0"/>
              <a:pPr/>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1774057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EA699-B5AF-4E63-B753-06BBA3000443}" type="datetimeFigureOut">
              <a:rPr lang="en-US" smtClean="0"/>
              <a:pPr/>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314797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EA699-B5AF-4E63-B753-06BBA3000443}" type="datetimeFigureOut">
              <a:rPr lang="en-US" smtClean="0"/>
              <a:pPr/>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258167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DEA699-B5AF-4E63-B753-06BBA3000443}"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359519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DEA699-B5AF-4E63-B753-06BBA3000443}"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9EFDF-9DD4-487F-8986-50D7705E6397}" type="slidenum">
              <a:rPr lang="en-US" smtClean="0"/>
              <a:pPr/>
              <a:t>‹#›</a:t>
            </a:fld>
            <a:endParaRPr lang="en-US"/>
          </a:p>
        </p:txBody>
      </p:sp>
    </p:spTree>
    <p:extLst>
      <p:ext uri="{BB962C8B-B14F-4D97-AF65-F5344CB8AC3E}">
        <p14:creationId xmlns:p14="http://schemas.microsoft.com/office/powerpoint/2010/main" val="305434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DEA699-B5AF-4E63-B753-06BBA3000443}" type="datetimeFigureOut">
              <a:rPr lang="en-US" smtClean="0"/>
              <a:pPr/>
              <a:t>2/21/2019</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19EFDF-9DD4-487F-8986-50D7705E6397}" type="slidenum">
              <a:rPr lang="en-US" smtClean="0"/>
              <a:pPr/>
              <a:t>‹#›</a:t>
            </a:fld>
            <a:endParaRPr lang="en-US"/>
          </a:p>
        </p:txBody>
      </p:sp>
    </p:spTree>
    <p:extLst>
      <p:ext uri="{BB962C8B-B14F-4D97-AF65-F5344CB8AC3E}">
        <p14:creationId xmlns:p14="http://schemas.microsoft.com/office/powerpoint/2010/main" val="1856304592"/>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 id="2147484060" r:id="rId14"/>
    <p:sldLayoutId id="2147484061" r:id="rId15"/>
    <p:sldLayoutId id="2147484062" r:id="rId16"/>
    <p:sldLayoutId id="214748406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295400"/>
            <a:ext cx="8610600" cy="1825096"/>
          </a:xfrm>
        </p:spPr>
        <p:txBody>
          <a:bodyPr/>
          <a:lstStyle/>
          <a:p>
            <a:pPr algn="ctr"/>
            <a:r>
              <a:rPr dirty="0">
                <a:solidFill>
                  <a:schemeClr val="accent1">
                    <a:lumMod val="75000"/>
                  </a:schemeClr>
                </a:solidFill>
              </a:rPr>
              <a:t>MIGRATION AND</a:t>
            </a:r>
            <a:r>
              <a:rPr lang="en-US" dirty="0">
                <a:solidFill>
                  <a:schemeClr val="accent1">
                    <a:lumMod val="75000"/>
                  </a:schemeClr>
                </a:solidFill>
              </a:rPr>
              <a:t> </a:t>
            </a:r>
            <a:r>
              <a:rPr dirty="0">
                <a:solidFill>
                  <a:schemeClr val="accent1">
                    <a:lumMod val="75000"/>
                  </a:schemeClr>
                </a:solidFill>
              </a:rPr>
              <a:t>ITS EFFECTS</a:t>
            </a:r>
            <a:endParaRPr lang="en-US" dirty="0">
              <a:solidFill>
                <a:schemeClr val="accent1">
                  <a:lumMod val="75000"/>
                </a:schemeClr>
              </a:solidFill>
            </a:endParaRPr>
          </a:p>
        </p:txBody>
      </p:sp>
      <p:sp>
        <p:nvSpPr>
          <p:cNvPr id="3" name="Subtitle 2"/>
          <p:cNvSpPr>
            <a:spLocks noGrp="1"/>
          </p:cNvSpPr>
          <p:nvPr>
            <p:ph type="subTitle" idx="1"/>
          </p:nvPr>
        </p:nvSpPr>
        <p:spPr>
          <a:xfrm>
            <a:off x="1371600" y="3581400"/>
            <a:ext cx="6400800" cy="1600200"/>
          </a:xfrm>
        </p:spPr>
        <p:txBody>
          <a:bodyPr/>
          <a:lstStyle/>
          <a:p>
            <a:r>
              <a:rPr lang="en-US" dirty="0"/>
              <a:t>Migration plays a very key role in our economy as it deals with our work force, foreign currency inflow etc.</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19200" y="3433665"/>
            <a:ext cx="6705600" cy="1981200"/>
          </a:xfrm>
        </p:spPr>
        <p:txBody>
          <a:bodyPr>
            <a:normAutofit/>
          </a:bodyPr>
          <a:lstStyle/>
          <a:p>
            <a:r>
              <a:rPr lang="en-US" sz="2200" dirty="0">
                <a:solidFill>
                  <a:schemeClr val="accent1">
                    <a:lumMod val="60000"/>
                    <a:lumOff val="40000"/>
                  </a:schemeClr>
                </a:solidFill>
              </a:rPr>
              <a:t>Marriage accounts for 71 percent of all female migration in India. Men have more varied reasons: about 30 percent migrate for work, and a similar number migrate with their families. Over 70 percent of marriage migration is over a short distance and takes place within a district.</a:t>
            </a:r>
          </a:p>
          <a:p>
            <a:endParaRPr lang="en-US" dirty="0"/>
          </a:p>
        </p:txBody>
      </p:sp>
      <p:pic>
        <p:nvPicPr>
          <p:cNvPr id="7" name="Picture 6">
            <a:extLst>
              <a:ext uri="{FF2B5EF4-FFF2-40B4-BE49-F238E27FC236}">
                <a16:creationId xmlns:a16="http://schemas.microsoft.com/office/drawing/2014/main" id="{D1BC3CB1-9302-4F27-B356-CDD7FD9F9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79" y="1600200"/>
            <a:ext cx="8896441" cy="11150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239000" cy="990600"/>
          </a:xfrm>
        </p:spPr>
        <p:txBody>
          <a:bodyPr>
            <a:normAutofit/>
          </a:bodyPr>
          <a:lstStyle/>
          <a:p>
            <a:r>
              <a:rPr lang="en-US" sz="3600" dirty="0">
                <a:solidFill>
                  <a:schemeClr val="accent3">
                    <a:lumMod val="75000"/>
                  </a:schemeClr>
                </a:solidFill>
              </a:rPr>
              <a:t>PUSH AND PULL FACTORS</a:t>
            </a:r>
          </a:p>
        </p:txBody>
      </p:sp>
      <p:pic>
        <p:nvPicPr>
          <p:cNvPr id="1026" name="Picture 2"/>
          <p:cNvPicPr>
            <a:picLocks noGrp="1" noChangeAspect="1" noChangeArrowheads="1"/>
          </p:cNvPicPr>
          <p:nvPr>
            <p:ph idx="1"/>
          </p:nvPr>
        </p:nvPicPr>
        <p:blipFill>
          <a:blip r:embed="rId2"/>
          <a:stretch>
            <a:fillRect/>
          </a:stretch>
        </p:blipFill>
        <p:spPr bwMode="auto">
          <a:xfrm>
            <a:off x="838200" y="1033689"/>
            <a:ext cx="7239000" cy="5699903"/>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3577A5-7A19-4965-9E29-495260EC813D}"/>
              </a:ext>
            </a:extLst>
          </p:cNvPr>
          <p:cNvSpPr/>
          <p:nvPr/>
        </p:nvSpPr>
        <p:spPr>
          <a:xfrm>
            <a:off x="914399" y="1981200"/>
            <a:ext cx="7315201" cy="341632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50800" dist="38100" dir="2700000" algn="tl" rotWithShape="0">
                    <a:prstClr val="black">
                      <a:alpha val="40000"/>
                    </a:prstClr>
                  </a:outerShdw>
                </a:effectLst>
              </a:rPr>
              <a:t>ABOUT INDIA’s POLICIES ON MIGRATION AND STATS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914400"/>
            <a:ext cx="8016240" cy="1293028"/>
          </a:xfrm>
        </p:spPr>
        <p:txBody>
          <a:bodyPr>
            <a:normAutofit/>
          </a:bodyPr>
          <a:lstStyle/>
          <a:p>
            <a:pPr algn="ctr"/>
            <a:r>
              <a:rPr lang="en-US" dirty="0">
                <a:solidFill>
                  <a:schemeClr val="accent3">
                    <a:lumMod val="75000"/>
                  </a:schemeClr>
                </a:solidFill>
              </a:rPr>
              <a:t>A BRIEF ON MIGRATION HISTORY OF INDIA-I</a:t>
            </a:r>
          </a:p>
        </p:txBody>
      </p:sp>
      <p:sp>
        <p:nvSpPr>
          <p:cNvPr id="3" name="Content Placeholder 2"/>
          <p:cNvSpPr>
            <a:spLocks noGrp="1"/>
          </p:cNvSpPr>
          <p:nvPr>
            <p:ph idx="1"/>
          </p:nvPr>
        </p:nvSpPr>
        <p:spPr>
          <a:xfrm>
            <a:off x="628572" y="2514600"/>
            <a:ext cx="7955280" cy="4069080"/>
          </a:xfrm>
        </p:spPr>
        <p:txBody>
          <a:bodyPr>
            <a:normAutofit/>
          </a:bodyPr>
          <a:lstStyle/>
          <a:p>
            <a:r>
              <a:rPr lang="en-US" dirty="0"/>
              <a:t>The Economic Survey of India 2017 estimated that the magnitude of inter-state migration in India was close to 9 million annually between 2011 and 2016</a:t>
            </a:r>
          </a:p>
          <a:p>
            <a:r>
              <a:rPr lang="en-US" dirty="0"/>
              <a:t>While Census 2011 pegs the total number of internal migrants in the country (accounting for inter- and intra-state movement) at a staggering 139 million.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7863840" cy="1293028"/>
          </a:xfrm>
        </p:spPr>
        <p:txBody>
          <a:bodyPr>
            <a:normAutofit/>
          </a:bodyPr>
          <a:lstStyle/>
          <a:p>
            <a:pPr algn="ctr"/>
            <a:r>
              <a:rPr lang="en-US" dirty="0">
                <a:solidFill>
                  <a:schemeClr val="accent3">
                    <a:lumMod val="75000"/>
                  </a:schemeClr>
                </a:solidFill>
              </a:rPr>
              <a:t>A BRIEF ON MIGRATION HISTORY OF INDIA-II</a:t>
            </a:r>
          </a:p>
        </p:txBody>
      </p:sp>
      <p:sp>
        <p:nvSpPr>
          <p:cNvPr id="3" name="Content Placeholder 2"/>
          <p:cNvSpPr>
            <a:spLocks noGrp="1"/>
          </p:cNvSpPr>
          <p:nvPr>
            <p:ph idx="1"/>
          </p:nvPr>
        </p:nvSpPr>
        <p:spPr>
          <a:xfrm>
            <a:off x="594360" y="2194560"/>
            <a:ext cx="7955280" cy="4434840"/>
          </a:xfrm>
        </p:spPr>
        <p:txBody>
          <a:bodyPr>
            <a:normAutofit fontScale="92500" lnSpcReduction="10000"/>
          </a:bodyPr>
          <a:lstStyle/>
          <a:p>
            <a:pPr lvl="0"/>
            <a:r>
              <a:rPr lang="en-US" sz="2600" dirty="0"/>
              <a:t>In 2017, India was the largest country of origin of international migrants (17 million), followed by Mexico (13 million). Other countries of origin with large migrant populations include the Russian Federation (11 million), China (10 million), Bangladesh (7 million), Syrian Arab Republic (7 million) and Pakistan and Ukraine (6 million each).</a:t>
            </a:r>
          </a:p>
          <a:p>
            <a:r>
              <a:rPr lang="en-US" sz="2600" dirty="0"/>
              <a:t> </a:t>
            </a:r>
            <a:r>
              <a:rPr lang="en-US" sz="2600" b="1" dirty="0"/>
              <a:t>Lead source states: </a:t>
            </a:r>
            <a:r>
              <a:rPr lang="en-US" sz="2600" dirty="0"/>
              <a:t>Uttar Pradesh, Bihar, Rajasthan, Madhya Pradesh, Andhra Pradesh , Chhattisgarh, Jharkhand, Orissa, Uttarakhand and Tamil Nadu. </a:t>
            </a:r>
            <a:r>
              <a:rPr lang="en-US" sz="2600" b="1" dirty="0"/>
              <a:t>Key destination states: </a:t>
            </a:r>
            <a:r>
              <a:rPr lang="en-US" sz="2600" dirty="0"/>
              <a:t>Delhi, Maharashtra , Gujarat,   Haryana, Punjab and Karnataka.</a:t>
            </a:r>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292340" cy="1293028"/>
          </a:xfrm>
        </p:spPr>
        <p:txBody>
          <a:bodyPr>
            <a:normAutofit/>
          </a:bodyPr>
          <a:lstStyle/>
          <a:p>
            <a:pPr algn="ctr"/>
            <a:r>
              <a:rPr lang="en-US" dirty="0">
                <a:solidFill>
                  <a:schemeClr val="accent3">
                    <a:lumMod val="75000"/>
                  </a:schemeClr>
                </a:solidFill>
              </a:rPr>
              <a:t>A BRIEF ON MIGRATION HISTORY OF INDIA-III</a:t>
            </a:r>
          </a:p>
        </p:txBody>
      </p:sp>
      <p:sp>
        <p:nvSpPr>
          <p:cNvPr id="3" name="Content Placeholder 2"/>
          <p:cNvSpPr>
            <a:spLocks noGrp="1"/>
          </p:cNvSpPr>
          <p:nvPr>
            <p:ph idx="1"/>
          </p:nvPr>
        </p:nvSpPr>
        <p:spPr/>
        <p:txBody>
          <a:bodyPr>
            <a:normAutofit/>
          </a:bodyPr>
          <a:lstStyle/>
          <a:p>
            <a:r>
              <a:rPr lang="en-US" sz="2400" dirty="0"/>
              <a:t> Internal migrants in India constitute a large population: 309 million internal migrants or 30 percent of the population (Census of India 2001), and between 2007 to 2008 these estimates reached 326 million or 28.5 percent of the population (NSSO 2007–2008).</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jpg"/>
          <p:cNvPicPr>
            <a:picLocks noGrp="1" noChangeAspect="1"/>
          </p:cNvPicPr>
          <p:nvPr>
            <p:ph idx="4294967295"/>
          </p:nvPr>
        </p:nvPicPr>
        <p:blipFill>
          <a:blip r:embed="rId2"/>
          <a:stretch>
            <a:fillRect/>
          </a:stretch>
        </p:blipFill>
        <p:spPr>
          <a:xfrm>
            <a:off x="0" y="0"/>
            <a:ext cx="9144000" cy="6858000"/>
          </a:xfr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9939"/>
            <a:ext cx="7620000" cy="4953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5256933" cy="6858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256932" y="0"/>
            <a:ext cx="3887067" cy="6858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DDA9EB-A913-4E17-8156-176EA8CE5282}"/>
              </a:ext>
            </a:extLst>
          </p:cNvPr>
          <p:cNvSpPr/>
          <p:nvPr/>
        </p:nvSpPr>
        <p:spPr>
          <a:xfrm>
            <a:off x="609600" y="1905000"/>
            <a:ext cx="8077200" cy="2585323"/>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NATIONAL RURAL EMPLOYMENT GUARANTEE ACT,2005</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lstStyle/>
          <a:p>
            <a:pPr algn="ctr"/>
            <a:r>
              <a:rPr lang="en-US" dirty="0">
                <a:solidFill>
                  <a:schemeClr val="accent3">
                    <a:lumMod val="75000"/>
                  </a:schemeClr>
                </a:solidFill>
              </a:rPr>
              <a:t>TYPES OF MIGRATION</a:t>
            </a:r>
          </a:p>
        </p:txBody>
      </p:sp>
      <p:sp>
        <p:nvSpPr>
          <p:cNvPr id="3" name="Content Placeholder 2"/>
          <p:cNvSpPr>
            <a:spLocks noGrp="1"/>
          </p:cNvSpPr>
          <p:nvPr>
            <p:ph idx="1"/>
          </p:nvPr>
        </p:nvSpPr>
        <p:spPr/>
        <p:txBody>
          <a:bodyPr>
            <a:normAutofit/>
          </a:bodyPr>
          <a:lstStyle/>
          <a:p>
            <a:pPr marL="514350" indent="-514350"/>
            <a:r>
              <a:rPr lang="en-US" sz="2800" u="sng" dirty="0">
                <a:solidFill>
                  <a:schemeClr val="accent6">
                    <a:lumMod val="60000"/>
                    <a:lumOff val="40000"/>
                  </a:schemeClr>
                </a:solidFill>
              </a:rPr>
              <a:t>Internal migration : </a:t>
            </a:r>
          </a:p>
          <a:p>
            <a:pPr marL="514350" indent="-514350">
              <a:buNone/>
            </a:pPr>
            <a:r>
              <a:rPr lang="en-US" sz="2800" dirty="0"/>
              <a:t>  </a:t>
            </a:r>
            <a:r>
              <a:rPr lang="en-US" sz="2800" dirty="0">
                <a:solidFill>
                  <a:schemeClr val="bg2">
                    <a:lumMod val="50000"/>
                  </a:schemeClr>
                </a:solidFill>
              </a:rPr>
              <a:t> </a:t>
            </a:r>
            <a:r>
              <a:rPr lang="en-US" sz="2800" dirty="0" err="1">
                <a:solidFill>
                  <a:schemeClr val="accent6">
                    <a:lumMod val="60000"/>
                    <a:lumOff val="40000"/>
                  </a:schemeClr>
                </a:solidFill>
              </a:rPr>
              <a:t>i</a:t>
            </a:r>
            <a:r>
              <a:rPr lang="en-US" sz="2800" dirty="0">
                <a:solidFill>
                  <a:schemeClr val="accent6">
                    <a:lumMod val="60000"/>
                    <a:lumOff val="40000"/>
                  </a:schemeClr>
                </a:solidFill>
              </a:rPr>
              <a:t>) </a:t>
            </a:r>
            <a:r>
              <a:rPr lang="en-US" sz="2800" dirty="0"/>
              <a:t>This is basically migration within the country</a:t>
            </a:r>
          </a:p>
          <a:p>
            <a:pPr marL="514350" indent="-514350">
              <a:buNone/>
            </a:pPr>
            <a:r>
              <a:rPr lang="en-US" sz="3200" dirty="0"/>
              <a:t>   </a:t>
            </a:r>
            <a:r>
              <a:rPr lang="en-US" sz="3200" dirty="0">
                <a:solidFill>
                  <a:schemeClr val="accent6">
                    <a:lumMod val="60000"/>
                    <a:lumOff val="40000"/>
                  </a:schemeClr>
                </a:solidFill>
              </a:rPr>
              <a:t>ii)</a:t>
            </a:r>
            <a:r>
              <a:rPr lang="en-US" sz="3200" dirty="0"/>
              <a:t>It </a:t>
            </a:r>
            <a:r>
              <a:rPr lang="en-US" sz="2800" dirty="0"/>
              <a:t>is of two types , viz., intra state migration and interstate migration.</a:t>
            </a:r>
            <a:endParaRPr lang="en-US" sz="2800" u="sng" dirty="0">
              <a:solidFill>
                <a:schemeClr val="tx2">
                  <a:lumMod val="75000"/>
                </a:schemeClr>
              </a:solidFill>
            </a:endParaRPr>
          </a:p>
          <a:p>
            <a:pPr marL="514350" indent="-514350"/>
            <a:r>
              <a:rPr lang="en-US" sz="2800" u="sng" dirty="0">
                <a:solidFill>
                  <a:schemeClr val="accent6">
                    <a:lumMod val="60000"/>
                    <a:lumOff val="40000"/>
                  </a:schemeClr>
                </a:solidFill>
              </a:rPr>
              <a:t>External migration :</a:t>
            </a:r>
          </a:p>
          <a:p>
            <a:pPr marL="514350" indent="-514350">
              <a:buNone/>
            </a:pPr>
            <a:r>
              <a:rPr lang="en-US" sz="2800" dirty="0"/>
              <a:t>	It is migration from your host country to another country  abroad.</a:t>
            </a:r>
            <a:endParaRPr lang="en-US" sz="2800" dirty="0">
              <a:solidFill>
                <a:schemeClr val="tx2">
                  <a:lumMod val="75000"/>
                </a:schemeClr>
              </a:solidFill>
            </a:endParaRPr>
          </a:p>
          <a:p>
            <a:pPr marL="514350" indent="-514350">
              <a:buFont typeface="+mj-lt"/>
              <a:buAutoNum type="arabicPeriod"/>
            </a:pPr>
            <a:endParaRPr lang="en-US" sz="2800" u="sng" dirty="0">
              <a:solidFill>
                <a:schemeClr val="tx2">
                  <a:lumMod val="75000"/>
                </a:schemeClr>
              </a:solidFill>
            </a:endParaRPr>
          </a:p>
          <a:p>
            <a:pPr marL="514350" indent="-514350">
              <a:buFont typeface="+mj-lt"/>
              <a:buAutoNum type="arabicPeriod"/>
            </a:pPr>
            <a:endParaRPr lang="en-US" sz="2800" u="sng" dirty="0">
              <a:solidFill>
                <a:schemeClr val="tx2">
                  <a:lumMod val="75000"/>
                </a:schemeClr>
              </a:solidFill>
            </a:endParaRPr>
          </a:p>
          <a:p>
            <a:pPr marL="514350" indent="-514350">
              <a:buFont typeface="+mj-lt"/>
              <a:buAutoNum type="arabicPeriod"/>
            </a:pP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19200"/>
            <a:ext cx="8686800" cy="1293028"/>
          </a:xfrm>
        </p:spPr>
        <p:txBody>
          <a:bodyPr>
            <a:normAutofit fontScale="90000"/>
          </a:bodyPr>
          <a:lstStyle/>
          <a:p>
            <a:pPr algn="ctr"/>
            <a:r>
              <a:rPr lang="en-US" dirty="0">
                <a:solidFill>
                  <a:schemeClr val="accent3">
                    <a:lumMod val="75000"/>
                  </a:schemeClr>
                </a:solidFill>
              </a:rPr>
              <a:t>National Rural Employment Guarantee Act, 2005-I</a:t>
            </a:r>
            <a:br>
              <a:rPr lang="en-US" dirty="0"/>
            </a:br>
            <a:endParaRPr lang="en-US" dirty="0"/>
          </a:p>
        </p:txBody>
      </p:sp>
      <p:sp>
        <p:nvSpPr>
          <p:cNvPr id="3" name="Content Placeholder 2"/>
          <p:cNvSpPr>
            <a:spLocks noGrp="1"/>
          </p:cNvSpPr>
          <p:nvPr>
            <p:ph idx="1"/>
          </p:nvPr>
        </p:nvSpPr>
        <p:spPr>
          <a:xfrm>
            <a:off x="266700" y="2621085"/>
            <a:ext cx="8610600" cy="5105400"/>
          </a:xfrm>
        </p:spPr>
        <p:txBody>
          <a:bodyPr>
            <a:normAutofit/>
          </a:bodyPr>
          <a:lstStyle/>
          <a:p>
            <a:r>
              <a:rPr lang="en-US" dirty="0"/>
              <a:t> Later renamed as Mahatma Gandhi NREGA, it is an Indian labor law and social security measure, that aims to ensure livelihood security in rural areas by providing at least 100 days of wage employment in a financial year to every household whose adult members volunteer to do unskilled manual work.</a:t>
            </a:r>
          </a:p>
          <a:p>
            <a:r>
              <a:rPr lang="en-US" dirty="0"/>
              <a:t> It is implemented mainly by Gram Panchayats. Labor intensive tasks like creating infrastructure for water harvesting, drought relief and flood control are preferred.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A5A3-625A-4E6B-B2B0-44852E0E3E00}"/>
              </a:ext>
            </a:extLst>
          </p:cNvPr>
          <p:cNvSpPr>
            <a:spLocks noGrp="1"/>
          </p:cNvSpPr>
          <p:nvPr>
            <p:ph type="title"/>
          </p:nvPr>
        </p:nvSpPr>
        <p:spPr>
          <a:xfrm>
            <a:off x="198120" y="1081534"/>
            <a:ext cx="8549640" cy="1445428"/>
          </a:xfrm>
        </p:spPr>
        <p:txBody>
          <a:bodyPr>
            <a:normAutofit fontScale="90000"/>
          </a:bodyPr>
          <a:lstStyle/>
          <a:p>
            <a:pPr algn="ctr"/>
            <a:r>
              <a:rPr lang="en-US" dirty="0">
                <a:solidFill>
                  <a:schemeClr val="accent3">
                    <a:lumMod val="75000"/>
                  </a:schemeClr>
                </a:solidFill>
              </a:rPr>
              <a:t>National Rural Employment Guarantee Act, 2005-iI</a:t>
            </a:r>
            <a:br>
              <a:rPr lang="en-US" dirty="0">
                <a:solidFill>
                  <a:schemeClr val="accent3">
                    <a:lumMod val="75000"/>
                  </a:schemeClr>
                </a:solidFill>
              </a:rPr>
            </a:br>
            <a:endParaRPr lang="en-US" dirty="0">
              <a:solidFill>
                <a:schemeClr val="accent3">
                  <a:lumMod val="75000"/>
                </a:schemeClr>
              </a:solidFill>
            </a:endParaRPr>
          </a:p>
        </p:txBody>
      </p:sp>
      <p:sp>
        <p:nvSpPr>
          <p:cNvPr id="3" name="Content Placeholder 2">
            <a:extLst>
              <a:ext uri="{FF2B5EF4-FFF2-40B4-BE49-F238E27FC236}">
                <a16:creationId xmlns:a16="http://schemas.microsoft.com/office/drawing/2014/main" id="{A13FB676-9310-44C0-88D1-8DAB2634035B}"/>
              </a:ext>
            </a:extLst>
          </p:cNvPr>
          <p:cNvSpPr>
            <a:spLocks noGrp="1"/>
          </p:cNvSpPr>
          <p:nvPr>
            <p:ph idx="1"/>
          </p:nvPr>
        </p:nvSpPr>
        <p:spPr>
          <a:xfrm>
            <a:off x="198120" y="2526962"/>
            <a:ext cx="8458200" cy="4376874"/>
          </a:xfrm>
        </p:spPr>
        <p:txBody>
          <a:bodyPr/>
          <a:lstStyle/>
          <a:p>
            <a:r>
              <a:rPr lang="en-US" dirty="0"/>
              <a:t> NREGA helps in protecting the environment, empowering rural women, reducing rural-urban migration and fostering social equity.</a:t>
            </a:r>
          </a:p>
          <a:p>
            <a:r>
              <a:rPr lang="en-US" dirty="0"/>
              <a:t> However, amendments have been proposed in 2014, towards increasing the minimum wage to Rs. 300, ensuring employment to all card holders of a family and to involve the Gram Sabha in the implementation of this policy.</a:t>
            </a:r>
          </a:p>
          <a:p>
            <a:endParaRPr lang="en-US" dirty="0"/>
          </a:p>
          <a:p>
            <a:endParaRPr lang="en-US" dirty="0"/>
          </a:p>
        </p:txBody>
      </p:sp>
    </p:spTree>
    <p:extLst>
      <p:ext uri="{BB962C8B-B14F-4D97-AF65-F5344CB8AC3E}">
        <p14:creationId xmlns:p14="http://schemas.microsoft.com/office/powerpoint/2010/main" val="31648866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176C1B-BBB0-4F58-A6A1-780B1DBC287C}"/>
              </a:ext>
            </a:extLst>
          </p:cNvPr>
          <p:cNvSpPr/>
          <p:nvPr/>
        </p:nvSpPr>
        <p:spPr>
          <a:xfrm>
            <a:off x="609600" y="2895600"/>
            <a:ext cx="8124071"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EFFECTS OF </a:t>
            </a:r>
            <a:r>
              <a:rPr lang="en-US" sz="5400" b="0" cap="none" spc="0" dirty="0">
                <a:ln w="0"/>
                <a:solidFill>
                  <a:schemeClr val="accent1"/>
                </a:solidFill>
                <a:effectLst>
                  <a:outerShdw blurRad="50800" dist="38100" dir="2700000" algn="tl" rotWithShape="0">
                    <a:prstClr val="black">
                      <a:alpha val="40000"/>
                    </a:prstClr>
                  </a:outerShdw>
                </a:effectLst>
              </a:rPr>
              <a:t>MIGRATION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 y="0"/>
            <a:ext cx="9143999" cy="6858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4373"/>
            <a:ext cx="7711440" cy="1293028"/>
          </a:xfrm>
        </p:spPr>
        <p:txBody>
          <a:bodyPr>
            <a:normAutofit/>
          </a:bodyPr>
          <a:lstStyle/>
          <a:p>
            <a:pPr algn="ctr"/>
            <a:r>
              <a:rPr lang="en-US" sz="3600" dirty="0">
                <a:solidFill>
                  <a:schemeClr val="accent3">
                    <a:lumMod val="75000"/>
                  </a:schemeClr>
                </a:solidFill>
              </a:rPr>
              <a:t>POSITIVE Effects OF migration</a:t>
            </a:r>
          </a:p>
        </p:txBody>
      </p:sp>
      <p:sp>
        <p:nvSpPr>
          <p:cNvPr id="3" name="Content Placeholder 2"/>
          <p:cNvSpPr>
            <a:spLocks noGrp="1"/>
          </p:cNvSpPr>
          <p:nvPr>
            <p:ph idx="1"/>
          </p:nvPr>
        </p:nvSpPr>
        <p:spPr>
          <a:xfrm>
            <a:off x="594360" y="2194560"/>
            <a:ext cx="7955280" cy="4282440"/>
          </a:xfrm>
        </p:spPr>
        <p:txBody>
          <a:bodyPr>
            <a:normAutofit/>
          </a:bodyPr>
          <a:lstStyle/>
          <a:p>
            <a:r>
              <a:rPr lang="en-US" dirty="0"/>
              <a:t>The positive economic gains from immigration are largely the result of the infusion of inexpensive and eager laborers into the economy.</a:t>
            </a:r>
          </a:p>
          <a:p>
            <a:pPr lvl="0"/>
            <a:r>
              <a:rPr lang="en-US" dirty="0"/>
              <a:t> Literacy rate increases(increase of 9.2 percent between 2001 to 2011)</a:t>
            </a:r>
          </a:p>
          <a:p>
            <a:pPr lvl="0"/>
            <a:r>
              <a:rPr lang="en-US" dirty="0"/>
              <a:t>Migration affects the occupational structure of population.</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4373"/>
            <a:ext cx="7330440" cy="1293028"/>
          </a:xfrm>
        </p:spPr>
        <p:txBody>
          <a:bodyPr>
            <a:normAutofit/>
          </a:bodyPr>
          <a:lstStyle/>
          <a:p>
            <a:pPr algn="ctr"/>
            <a:r>
              <a:rPr lang="en-US" dirty="0">
                <a:solidFill>
                  <a:schemeClr val="accent3">
                    <a:lumMod val="75000"/>
                  </a:schemeClr>
                </a:solidFill>
              </a:rPr>
              <a:t>NEGATIVE EFFECTS OF MIGRATION</a:t>
            </a:r>
          </a:p>
        </p:txBody>
      </p:sp>
      <p:sp>
        <p:nvSpPr>
          <p:cNvPr id="3" name="Content Placeholder 2"/>
          <p:cNvSpPr>
            <a:spLocks noGrp="1"/>
          </p:cNvSpPr>
          <p:nvPr>
            <p:ph idx="1"/>
          </p:nvPr>
        </p:nvSpPr>
        <p:spPr/>
        <p:txBody>
          <a:bodyPr/>
          <a:lstStyle/>
          <a:p>
            <a:pPr lvl="0"/>
            <a:r>
              <a:rPr lang="en-US" dirty="0"/>
              <a:t>Seasonal migrants dominate the low-paying, hazardous and informal market jobs in key sectors in urban destinations, such as construction, hotel, textile, manufacturing, transportation, services, domestic work etc</a:t>
            </a:r>
          </a:p>
          <a:p>
            <a:pPr lvl="0"/>
            <a:r>
              <a:rPr lang="en-US" dirty="0"/>
              <a:t>They have poor access to health services, which results in very poor occupational </a:t>
            </a:r>
            <a:r>
              <a:rPr lang="en-US"/>
              <a:t>health.</a:t>
            </a:r>
            <a:endParaRPr lang="en-US" dirty="0"/>
          </a:p>
          <a:p>
            <a:r>
              <a:rPr lang="en-US" dirty="0"/>
              <a:t>Migration also causes brain drain.</a:t>
            </a:r>
          </a:p>
          <a:p>
            <a:pPr lvl="0"/>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4373"/>
            <a:ext cx="7711440" cy="1293028"/>
          </a:xfrm>
        </p:spPr>
        <p:txBody>
          <a:bodyPr>
            <a:normAutofit fontScale="90000"/>
          </a:bodyPr>
          <a:lstStyle/>
          <a:p>
            <a:pPr algn="ctr"/>
            <a:r>
              <a:rPr lang="en-US" dirty="0">
                <a:solidFill>
                  <a:schemeClr val="accent3">
                    <a:lumMod val="75000"/>
                  </a:schemeClr>
                </a:solidFill>
              </a:rPr>
              <a:t>Migration changes the resource- population ratio </a:t>
            </a:r>
          </a:p>
        </p:txBody>
      </p:sp>
      <p:sp>
        <p:nvSpPr>
          <p:cNvPr id="3" name="Content Placeholder 2"/>
          <p:cNvSpPr>
            <a:spLocks noGrp="1"/>
          </p:cNvSpPr>
          <p:nvPr>
            <p:ph idx="1"/>
          </p:nvPr>
        </p:nvSpPr>
        <p:spPr>
          <a:xfrm>
            <a:off x="533400" y="2362200"/>
            <a:ext cx="8153400" cy="4069080"/>
          </a:xfrm>
        </p:spPr>
        <p:txBody>
          <a:bodyPr/>
          <a:lstStyle/>
          <a:p>
            <a:pPr algn="ctr">
              <a:buNone/>
            </a:pPr>
            <a:r>
              <a:rPr lang="en-US" dirty="0"/>
              <a:t>   Migration changes the resource- population ratio. If the people are moving from an over populated area to an area of under population the result is in the balancing of the resource- population ratio.</a:t>
            </a:r>
          </a:p>
          <a:p>
            <a:pPr algn="ctr">
              <a:buNone/>
            </a:pPr>
            <a:r>
              <a:rPr lang="en-US" dirty="0"/>
              <a:t>  </a:t>
            </a:r>
          </a:p>
          <a:p>
            <a:pPr algn="ctr">
              <a:buNone/>
            </a:pPr>
            <a:r>
              <a:rPr lang="en-US" dirty="0"/>
              <a:t>If the migration is from an area of under population to over population or optimal populated, the results are harmful to both the areas. Migration affects the occupational structure of population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4F0D4-6CD8-4832-9D49-F1FAB0E8E5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2505679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4256" y="-228600"/>
            <a:ext cx="6255488" cy="1362075"/>
          </a:xfrm>
        </p:spPr>
        <p:txBody>
          <a:bodyPr>
            <a:normAutofit/>
          </a:bodyPr>
          <a:lstStyle/>
          <a:p>
            <a:pPr algn="ctr"/>
            <a:r>
              <a:rPr lang="en-US" dirty="0">
                <a:solidFill>
                  <a:schemeClr val="accent3">
                    <a:lumMod val="75000"/>
                  </a:schemeClr>
                </a:solidFill>
              </a:rPr>
              <a:t>Rise in Urbanization   </a:t>
            </a:r>
          </a:p>
        </p:txBody>
      </p:sp>
      <p:pic>
        <p:nvPicPr>
          <p:cNvPr id="4" name="Content Placeholder 3" descr="Urbanisation.png"/>
          <p:cNvPicPr>
            <a:picLocks noGrp="1" noChangeAspect="1"/>
          </p:cNvPicPr>
          <p:nvPr>
            <p:ph idx="4294967295"/>
          </p:nvPr>
        </p:nvPicPr>
        <p:blipFill>
          <a:blip r:embed="rId2"/>
          <a:stretch>
            <a:fillRect/>
          </a:stretch>
        </p:blipFill>
        <p:spPr>
          <a:xfrm>
            <a:off x="990600" y="1142806"/>
            <a:ext cx="6903188" cy="4026860"/>
          </a:xfr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4373"/>
            <a:ext cx="7711440" cy="1293028"/>
          </a:xfrm>
        </p:spPr>
        <p:txBody>
          <a:bodyPr/>
          <a:lstStyle/>
          <a:p>
            <a:r>
              <a:rPr lang="en-US" dirty="0">
                <a:solidFill>
                  <a:schemeClr val="accent3">
                    <a:lumMod val="75000"/>
                  </a:schemeClr>
                </a:solidFill>
              </a:rPr>
              <a:t>Foreign currency Inflow</a:t>
            </a:r>
          </a:p>
        </p:txBody>
      </p:sp>
      <p:sp>
        <p:nvSpPr>
          <p:cNvPr id="3" name="Content Placeholder 2"/>
          <p:cNvSpPr>
            <a:spLocks noGrp="1"/>
          </p:cNvSpPr>
          <p:nvPr>
            <p:ph idx="1"/>
          </p:nvPr>
        </p:nvSpPr>
        <p:spPr/>
        <p:txBody>
          <a:bodyPr>
            <a:normAutofit/>
          </a:bodyPr>
          <a:lstStyle/>
          <a:p>
            <a:r>
              <a:rPr lang="en-US" dirty="0"/>
              <a:t>People migrating from India to abroad bring in the most foreign currency.</a:t>
            </a:r>
          </a:p>
          <a:p>
            <a:r>
              <a:rPr lang="en-US" dirty="0"/>
              <a:t>Reduction in remittance from abroad.</a:t>
            </a:r>
          </a:p>
          <a:p>
            <a:r>
              <a:rPr lang="en-US" dirty="0"/>
              <a:t>Saudi Arabia and UAE being the highest remittance sender</a:t>
            </a:r>
          </a:p>
          <a:p>
            <a:r>
              <a:rPr lang="en-US" dirty="0"/>
              <a:t>However remittance from abroad is reducing by 6.5 per cent in 2016- 17. (due to fall in crude prices)</a:t>
            </a:r>
          </a:p>
          <a:p>
            <a:r>
              <a:rPr lang="en-US" dirty="0"/>
              <a:t>Tightening in foreign labor laws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895DB3-37DF-4531-B53E-4444D4696530}"/>
              </a:ext>
            </a:extLst>
          </p:cNvPr>
          <p:cNvSpPr/>
          <p:nvPr/>
        </p:nvSpPr>
        <p:spPr>
          <a:xfrm>
            <a:off x="1676400" y="2209800"/>
            <a:ext cx="5638800" cy="1862048"/>
          </a:xfrm>
          <a:prstGeom prst="rect">
            <a:avLst/>
          </a:prstGeom>
          <a:noFill/>
        </p:spPr>
        <p:txBody>
          <a:bodyPr wrap="square" lIns="91440" tIns="45720" rIns="91440" bIns="45720">
            <a:spAutoFit/>
          </a:bodyPr>
          <a:lstStyle/>
          <a:p>
            <a:pPr algn="ctr"/>
            <a:r>
              <a:rPr lang="en-US" sz="11500" b="0" cap="none" spc="0" dirty="0">
                <a:ln w="0"/>
                <a:solidFill>
                  <a:schemeClr val="accent1"/>
                </a:solidFill>
                <a:effectLst>
                  <a:outerShdw blurRad="50800" dist="38100" dir="2700000" algn="tl" rotWithShape="0">
                    <a:prstClr val="black">
                      <a:alpha val="40000"/>
                    </a:prstClr>
                  </a:outerShdw>
                </a:effectLst>
              </a:rPr>
              <a:t>Causes</a:t>
            </a: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 y="1431288"/>
            <a:ext cx="8915400" cy="1825096"/>
          </a:xfrm>
        </p:spPr>
        <p:txBody>
          <a:bodyPr>
            <a:normAutofit fontScale="90000"/>
          </a:bodyPr>
          <a:lstStyle/>
          <a:p>
            <a:pPr algn="ctr"/>
            <a:r>
              <a:rPr lang="en-US" dirty="0">
                <a:solidFill>
                  <a:schemeClr val="accent2">
                    <a:lumMod val="60000"/>
                    <a:lumOff val="40000"/>
                  </a:schemeClr>
                </a:solidFill>
              </a:rPr>
              <a:t>CASE STUDY ON EFFECTS OF RURAL TO URBAN MIGRATION</a:t>
            </a:r>
          </a:p>
        </p:txBody>
      </p:sp>
      <p:sp>
        <p:nvSpPr>
          <p:cNvPr id="5" name="Subtitle 4"/>
          <p:cNvSpPr>
            <a:spLocks noGrp="1"/>
          </p:cNvSpPr>
          <p:nvPr>
            <p:ph type="subTitle" idx="1"/>
          </p:nvPr>
        </p:nvSpPr>
        <p:spPr>
          <a:xfrm>
            <a:off x="1143000" y="3601617"/>
            <a:ext cx="7239000" cy="1524000"/>
          </a:xfrm>
        </p:spPr>
        <p:txBody>
          <a:bodyPr>
            <a:normAutofit fontScale="62500" lnSpcReduction="20000"/>
          </a:bodyPr>
          <a:lstStyle/>
          <a:p>
            <a:pPr algn="ctr">
              <a:buFont typeface="Arial" pitchFamily="34" charset="0"/>
              <a:buChar char="•"/>
            </a:pPr>
            <a:r>
              <a:rPr lang="en-US" sz="3500" dirty="0">
                <a:solidFill>
                  <a:schemeClr val="accent3">
                    <a:lumMod val="60000"/>
                    <a:lumOff val="40000"/>
                  </a:schemeClr>
                </a:solidFill>
              </a:rPr>
              <a:t>Case study outlining the effects of rural to urban migration on rural areas and small town's among Calcutta</a:t>
            </a:r>
          </a:p>
          <a:p>
            <a:pPr algn="ctr">
              <a:buFont typeface="Arial" pitchFamily="34" charset="0"/>
              <a:buChar char="•"/>
            </a:pPr>
            <a:endParaRPr lang="en-US" sz="3500" dirty="0">
              <a:solidFill>
                <a:schemeClr val="accent3">
                  <a:lumMod val="60000"/>
                  <a:lumOff val="40000"/>
                </a:schemeClr>
              </a:solidFill>
            </a:endParaRPr>
          </a:p>
          <a:p>
            <a:pPr algn="ctr">
              <a:buFont typeface="Arial" pitchFamily="34" charset="0"/>
              <a:buChar char="•"/>
            </a:pPr>
            <a:r>
              <a:rPr lang="en-US" sz="3500" dirty="0">
                <a:solidFill>
                  <a:schemeClr val="accent3">
                    <a:lumMod val="60000"/>
                    <a:lumOff val="40000"/>
                  </a:schemeClr>
                </a:solidFill>
              </a:rPr>
              <a:t>Destination: Calcutta's Bustees (Shanty Towns).</a:t>
            </a:r>
          </a:p>
          <a:p>
            <a:pPr algn="ctr">
              <a:buFont typeface="Arial" pitchFamily="34" charset="0"/>
              <a:buChar cha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61"/>
            <a:ext cx="7239000" cy="1143000"/>
          </a:xfrm>
        </p:spPr>
        <p:txBody>
          <a:bodyPr/>
          <a:lstStyle/>
          <a:p>
            <a:r>
              <a:rPr lang="en-US" dirty="0">
                <a:solidFill>
                  <a:schemeClr val="accent3">
                    <a:lumMod val="75000"/>
                  </a:schemeClr>
                </a:solidFill>
              </a:rPr>
              <a:t>REASONS</a:t>
            </a:r>
          </a:p>
        </p:txBody>
      </p:sp>
      <p:sp>
        <p:nvSpPr>
          <p:cNvPr id="3" name="Content Placeholder 2"/>
          <p:cNvSpPr>
            <a:spLocks noGrp="1"/>
          </p:cNvSpPr>
          <p:nvPr>
            <p:ph idx="1"/>
          </p:nvPr>
        </p:nvSpPr>
        <p:spPr>
          <a:xfrm>
            <a:off x="257369" y="1295400"/>
            <a:ext cx="4619431" cy="4800600"/>
          </a:xfrm>
        </p:spPr>
        <p:txBody>
          <a:bodyPr>
            <a:normAutofit/>
          </a:bodyPr>
          <a:lstStyle/>
          <a:p>
            <a:pPr lvl="0"/>
            <a:r>
              <a:rPr lang="en-US" dirty="0"/>
              <a:t>Large population growth in rural areas puts more pressure on the environment.</a:t>
            </a:r>
          </a:p>
          <a:p>
            <a:pPr lvl="0"/>
            <a:r>
              <a:rPr lang="en-US" dirty="0"/>
              <a:t>Wages in Calcutta are approximately six times that of rural areas.</a:t>
            </a:r>
          </a:p>
          <a:p>
            <a:pPr lvl="0"/>
            <a:r>
              <a:rPr lang="en-US" dirty="0"/>
              <a:t>Sub-division of land passed on makes a subsistence life more difficult and reduces the assets against which a rural inhabitant could get a loan.</a:t>
            </a:r>
          </a:p>
          <a:p>
            <a:r>
              <a:rPr lang="en-US" dirty="0"/>
              <a:t>A chance to escape the rigid caste system that is still very strong in rural areas.</a:t>
            </a:r>
          </a:p>
          <a:p>
            <a:pPr lvl="0"/>
            <a:endParaRPr lang="en-US" dirty="0"/>
          </a:p>
          <a:p>
            <a:endParaRPr lang="en-US" dirty="0"/>
          </a:p>
        </p:txBody>
      </p:sp>
      <p:pic>
        <p:nvPicPr>
          <p:cNvPr id="4" name="Content Placeholder 3">
            <a:extLst>
              <a:ext uri="{FF2B5EF4-FFF2-40B4-BE49-F238E27FC236}">
                <a16:creationId xmlns:a16="http://schemas.microsoft.com/office/drawing/2014/main" id="{02067CBF-695B-456A-B421-D30880EBD9FB}"/>
              </a:ext>
            </a:extLst>
          </p:cNvPr>
          <p:cNvPicPr>
            <a:picLocks/>
          </p:cNvPicPr>
          <p:nvPr/>
        </p:nvPicPr>
        <p:blipFill>
          <a:blip r:embed="rId2"/>
          <a:stretch>
            <a:fillRect/>
          </a:stretch>
        </p:blipFill>
        <p:spPr bwMode="auto">
          <a:xfrm>
            <a:off x="4900127" y="1110342"/>
            <a:ext cx="3986504" cy="480059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990600"/>
            <a:ext cx="7239000" cy="1143000"/>
          </a:xfrm>
        </p:spPr>
        <p:txBody>
          <a:bodyPr>
            <a:noAutofit/>
          </a:bodyPr>
          <a:lstStyle/>
          <a:p>
            <a:pPr algn="ctr"/>
            <a:r>
              <a:rPr lang="en-US" sz="3200" dirty="0">
                <a:solidFill>
                  <a:schemeClr val="accent3">
                    <a:lumMod val="60000"/>
                    <a:lumOff val="40000"/>
                  </a:schemeClr>
                </a:solidFill>
              </a:rPr>
              <a:t>Consequences for area they arrive in - I</a:t>
            </a:r>
            <a:br>
              <a:rPr lang="en-US" sz="3200" dirty="0">
                <a:solidFill>
                  <a:schemeClr val="accent3">
                    <a:lumMod val="60000"/>
                    <a:lumOff val="40000"/>
                  </a:schemeClr>
                </a:solidFill>
              </a:rPr>
            </a:br>
            <a:endParaRPr lang="en-US" sz="3200" dirty="0">
              <a:solidFill>
                <a:schemeClr val="accent3">
                  <a:lumMod val="60000"/>
                  <a:lumOff val="40000"/>
                </a:schemeClr>
              </a:solidFill>
            </a:endParaRPr>
          </a:p>
        </p:txBody>
      </p:sp>
      <p:sp>
        <p:nvSpPr>
          <p:cNvPr id="3" name="Content Placeholder 2"/>
          <p:cNvSpPr>
            <a:spLocks noGrp="1"/>
          </p:cNvSpPr>
          <p:nvPr>
            <p:ph idx="1"/>
          </p:nvPr>
        </p:nvSpPr>
        <p:spPr>
          <a:xfrm>
            <a:off x="685800" y="1752600"/>
            <a:ext cx="7696200" cy="4572000"/>
          </a:xfrm>
        </p:spPr>
        <p:txBody>
          <a:bodyPr>
            <a:normAutofit/>
          </a:bodyPr>
          <a:lstStyle/>
          <a:p>
            <a:pPr>
              <a:buNone/>
            </a:pPr>
            <a:r>
              <a:rPr lang="en-US" dirty="0"/>
              <a:t>   These are massive and one of the biggest problems facing the entire developing world. In Calcutta they include:</a:t>
            </a:r>
          </a:p>
          <a:p>
            <a:pPr lvl="0"/>
            <a:r>
              <a:rPr lang="en-US" dirty="0"/>
              <a:t>Higher rates of infant mortality than towns.</a:t>
            </a:r>
          </a:p>
          <a:p>
            <a:pPr lvl="0"/>
            <a:r>
              <a:rPr lang="en-US" dirty="0"/>
              <a:t>Half a million people sleeping on the streets.</a:t>
            </a:r>
          </a:p>
          <a:p>
            <a:pPr lvl="0"/>
            <a:r>
              <a:rPr lang="en-US" dirty="0"/>
              <a:t>Increased air pollution as the pressures of population create a need for more industry. In addition, people use wood and charcoal for cooking.</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C10-C966-4D2B-8843-A7DBDF033827}"/>
              </a:ext>
            </a:extLst>
          </p:cNvPr>
          <p:cNvSpPr>
            <a:spLocks noGrp="1"/>
          </p:cNvSpPr>
          <p:nvPr>
            <p:ph type="title"/>
          </p:nvPr>
        </p:nvSpPr>
        <p:spPr>
          <a:xfrm>
            <a:off x="838200" y="1143000"/>
            <a:ext cx="7315200" cy="1149648"/>
          </a:xfrm>
        </p:spPr>
        <p:txBody>
          <a:bodyPr>
            <a:normAutofit fontScale="90000"/>
          </a:bodyPr>
          <a:lstStyle/>
          <a:p>
            <a:pPr algn="ctr"/>
            <a:r>
              <a:rPr lang="en-US" dirty="0">
                <a:solidFill>
                  <a:schemeClr val="accent3">
                    <a:lumMod val="60000"/>
                    <a:lumOff val="40000"/>
                  </a:schemeClr>
                </a:solidFill>
              </a:rPr>
              <a:t>Consequences for area they arrive in - II</a:t>
            </a:r>
            <a:br>
              <a:rPr lang="en-US" dirty="0">
                <a:solidFill>
                  <a:schemeClr val="accent3">
                    <a:lumMod val="60000"/>
                    <a:lumOff val="40000"/>
                  </a:schemeClr>
                </a:solidFill>
              </a:rPr>
            </a:br>
            <a:endParaRPr lang="en-US"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412B14E4-D59C-4969-B0C3-94DB5B1487C2}"/>
              </a:ext>
            </a:extLst>
          </p:cNvPr>
          <p:cNvSpPr>
            <a:spLocks noGrp="1"/>
          </p:cNvSpPr>
          <p:nvPr>
            <p:ph idx="1"/>
          </p:nvPr>
        </p:nvSpPr>
        <p:spPr/>
        <p:txBody>
          <a:bodyPr>
            <a:normAutofit fontScale="92500"/>
          </a:bodyPr>
          <a:lstStyle/>
          <a:p>
            <a:pPr lvl="0"/>
            <a:r>
              <a:rPr lang="en-US" dirty="0"/>
              <a:t>The old water system cannot cope. Leaking pipes allow contamination to enter the water supply. In Monsoon season, this is particularly bad as sewage infects the water.</a:t>
            </a:r>
          </a:p>
          <a:p>
            <a:pPr lvl="0"/>
            <a:r>
              <a:rPr lang="en-US" dirty="0"/>
              <a:t>Increased traffic causes greater air pollution problems. As many as 60% of the population suffer from breathing problems.</a:t>
            </a:r>
          </a:p>
          <a:p>
            <a:pPr lvl="0"/>
            <a:r>
              <a:rPr lang="en-US" dirty="0" err="1"/>
              <a:t>Bustees</a:t>
            </a:r>
            <a:r>
              <a:rPr lang="en-US" dirty="0"/>
              <a:t> have to occupy the least desirable land. This is often prone to flooding particularly during monsoon season but also is likely to be located near industry increasing problems with air pollution but also experiencing toxic chemical discharge.</a:t>
            </a:r>
          </a:p>
          <a:p>
            <a:pPr lvl="0"/>
            <a:r>
              <a:rPr lang="en-US" dirty="0"/>
              <a:t>Alternatively the developments could be on steep slopes increasing the chances of landslides.</a:t>
            </a:r>
          </a:p>
          <a:p>
            <a:endParaRPr lang="en-US" dirty="0"/>
          </a:p>
        </p:txBody>
      </p:sp>
    </p:spTree>
    <p:extLst>
      <p:ext uri="{BB962C8B-B14F-4D97-AF65-F5344CB8AC3E}">
        <p14:creationId xmlns:p14="http://schemas.microsoft.com/office/powerpoint/2010/main" val="40303395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0"/>
            <a:ext cx="7239000" cy="1143000"/>
          </a:xfrm>
        </p:spPr>
        <p:txBody>
          <a:bodyPr>
            <a:normAutofit fontScale="90000"/>
          </a:bodyPr>
          <a:lstStyle/>
          <a:p>
            <a:pPr algn="ctr"/>
            <a:r>
              <a:rPr lang="en-US" dirty="0">
                <a:solidFill>
                  <a:schemeClr val="accent3">
                    <a:lumMod val="60000"/>
                    <a:lumOff val="40000"/>
                  </a:schemeClr>
                </a:solidFill>
              </a:rPr>
              <a:t>Consequences for area they leave - I</a:t>
            </a:r>
            <a:br>
              <a:rPr lang="en-US" dirty="0">
                <a:solidFill>
                  <a:schemeClr val="accent3">
                    <a:lumMod val="60000"/>
                    <a:lumOff val="40000"/>
                  </a:schemeClr>
                </a:solidFill>
              </a:rPr>
            </a:br>
            <a:endParaRPr lang="en-US" dirty="0">
              <a:solidFill>
                <a:schemeClr val="accent3">
                  <a:lumMod val="60000"/>
                  <a:lumOff val="40000"/>
                </a:schemeClr>
              </a:solidFill>
            </a:endParaRPr>
          </a:p>
        </p:txBody>
      </p:sp>
      <p:sp>
        <p:nvSpPr>
          <p:cNvPr id="3" name="Content Placeholder 2"/>
          <p:cNvSpPr>
            <a:spLocks noGrp="1"/>
          </p:cNvSpPr>
          <p:nvPr>
            <p:ph idx="1"/>
          </p:nvPr>
        </p:nvSpPr>
        <p:spPr>
          <a:xfrm>
            <a:off x="895350" y="2133600"/>
            <a:ext cx="7353300" cy="4648200"/>
          </a:xfrm>
        </p:spPr>
        <p:txBody>
          <a:bodyPr>
            <a:normAutofit/>
          </a:bodyPr>
          <a:lstStyle/>
          <a:p>
            <a:pPr lvl="0"/>
            <a:r>
              <a:rPr lang="en-US" dirty="0"/>
              <a:t>If the migrant finds work in the city then it is likely that the village he left will benefit from money sent home. This is what every migrant dreams of but the situation in reality is usually very different.</a:t>
            </a:r>
          </a:p>
          <a:p>
            <a:pPr lvl="0"/>
            <a:r>
              <a:rPr lang="en-US" dirty="0"/>
              <a:t>As the pressures of urbanization increase so government expenditure on urban areas must increase this leaves the rural areas facing an ever more difficult situation.</a:t>
            </a:r>
          </a:p>
          <a:p>
            <a:pPr lvl="0"/>
            <a:r>
              <a:rPr lang="en-US" dirty="0"/>
              <a:t>Lack of investment on health and welfare will have obvious effects for those left behind.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DB66-05C4-4DD1-8441-A2D9D9039181}"/>
              </a:ext>
            </a:extLst>
          </p:cNvPr>
          <p:cNvSpPr>
            <a:spLocks noGrp="1"/>
          </p:cNvSpPr>
          <p:nvPr>
            <p:ph type="title"/>
          </p:nvPr>
        </p:nvSpPr>
        <p:spPr>
          <a:xfrm>
            <a:off x="914400" y="1143000"/>
            <a:ext cx="7467600" cy="1293028"/>
          </a:xfrm>
        </p:spPr>
        <p:txBody>
          <a:bodyPr>
            <a:normAutofit fontScale="90000"/>
          </a:bodyPr>
          <a:lstStyle/>
          <a:p>
            <a:pPr algn="ctr"/>
            <a:r>
              <a:rPr lang="en-US" dirty="0">
                <a:solidFill>
                  <a:schemeClr val="accent3">
                    <a:lumMod val="60000"/>
                    <a:lumOff val="40000"/>
                  </a:schemeClr>
                </a:solidFill>
              </a:rPr>
              <a:t>Consequences for area they leave - II</a:t>
            </a:r>
            <a:br>
              <a:rPr lang="en-US" dirty="0">
                <a:solidFill>
                  <a:schemeClr val="accent3">
                    <a:lumMod val="60000"/>
                    <a:lumOff val="40000"/>
                  </a:schemeClr>
                </a:solidFill>
              </a:rPr>
            </a:br>
            <a:endParaRPr lang="en-US" dirty="0"/>
          </a:p>
        </p:txBody>
      </p:sp>
      <p:sp>
        <p:nvSpPr>
          <p:cNvPr id="3" name="Content Placeholder 2">
            <a:extLst>
              <a:ext uri="{FF2B5EF4-FFF2-40B4-BE49-F238E27FC236}">
                <a16:creationId xmlns:a16="http://schemas.microsoft.com/office/drawing/2014/main" id="{6CB355E1-CA02-4974-9C72-5CB3E847143D}"/>
              </a:ext>
            </a:extLst>
          </p:cNvPr>
          <p:cNvSpPr>
            <a:spLocks noGrp="1"/>
          </p:cNvSpPr>
          <p:nvPr>
            <p:ph idx="1"/>
          </p:nvPr>
        </p:nvSpPr>
        <p:spPr>
          <a:xfrm>
            <a:off x="762000" y="2362200"/>
            <a:ext cx="7955280" cy="4069080"/>
          </a:xfrm>
        </p:spPr>
        <p:txBody>
          <a:bodyPr/>
          <a:lstStyle/>
          <a:p>
            <a:pPr lvl="0"/>
            <a:r>
              <a:rPr lang="en-US" dirty="0"/>
              <a:t>It is the young motivated male that is most likely to leave. This has implications for those left behind. There will be a predominantly elderly population that will find it ever more difficult to support themselves.</a:t>
            </a:r>
          </a:p>
          <a:p>
            <a:pPr lvl="0"/>
            <a:r>
              <a:rPr lang="en-US" dirty="0"/>
              <a:t>Whilst migration may ease some of the population pressures, the high birth rates in rural areas means that situation is deteriorating. This means a constant loss through migration with the break up of families.</a:t>
            </a:r>
          </a:p>
          <a:p>
            <a:endParaRPr lang="en-US" dirty="0"/>
          </a:p>
        </p:txBody>
      </p:sp>
    </p:spTree>
    <p:extLst>
      <p:ext uri="{BB962C8B-B14F-4D97-AF65-F5344CB8AC3E}">
        <p14:creationId xmlns:p14="http://schemas.microsoft.com/office/powerpoint/2010/main" val="29100295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1075392"/>
            <a:ext cx="6377940" cy="1293028"/>
          </a:xfrm>
        </p:spPr>
        <p:txBody>
          <a:bodyPr>
            <a:normAutofit fontScale="90000"/>
          </a:bodyPr>
          <a:lstStyle/>
          <a:p>
            <a:pPr algn="ctr"/>
            <a:r>
              <a:rPr lang="en-US" dirty="0">
                <a:solidFill>
                  <a:schemeClr val="accent3">
                    <a:lumMod val="60000"/>
                    <a:lumOff val="40000"/>
                  </a:schemeClr>
                </a:solidFill>
              </a:rPr>
              <a:t>Consequences for the migrant:</a:t>
            </a:r>
            <a:br>
              <a:rPr lang="en-US" dirty="0">
                <a:solidFill>
                  <a:schemeClr val="accent3">
                    <a:lumMod val="60000"/>
                    <a:lumOff val="40000"/>
                  </a:schemeClr>
                </a:solidFill>
              </a:rPr>
            </a:br>
            <a:endParaRPr lang="en-US" dirty="0">
              <a:solidFill>
                <a:schemeClr val="accent3">
                  <a:lumMod val="60000"/>
                  <a:lumOff val="40000"/>
                </a:schemeClr>
              </a:solidFill>
            </a:endParaRPr>
          </a:p>
        </p:txBody>
      </p:sp>
      <p:sp>
        <p:nvSpPr>
          <p:cNvPr id="3" name="Content Placeholder 2"/>
          <p:cNvSpPr>
            <a:spLocks noGrp="1"/>
          </p:cNvSpPr>
          <p:nvPr>
            <p:ph idx="1"/>
          </p:nvPr>
        </p:nvSpPr>
        <p:spPr>
          <a:xfrm>
            <a:off x="304800" y="2209800"/>
            <a:ext cx="4720979" cy="4069080"/>
          </a:xfrm>
        </p:spPr>
        <p:txBody>
          <a:bodyPr/>
          <a:lstStyle/>
          <a:p>
            <a:pPr lvl="0"/>
            <a:r>
              <a:rPr lang="en-US" dirty="0"/>
              <a:t>Forced to live in squalid conditions in the </a:t>
            </a:r>
            <a:r>
              <a:rPr lang="en-US" dirty="0" err="1"/>
              <a:t>bustees</a:t>
            </a:r>
            <a:r>
              <a:rPr lang="en-US" dirty="0"/>
              <a:t>.</a:t>
            </a:r>
          </a:p>
          <a:p>
            <a:pPr lvl="0"/>
            <a:r>
              <a:rPr lang="en-US" dirty="0"/>
              <a:t>Often the only work available would be in the informal sector. Jobs here can include rummaging amongst rubbish tips to find materials that can be sold for re-cycling.</a:t>
            </a:r>
          </a:p>
          <a:p>
            <a:pPr lvl="0"/>
            <a:r>
              <a:rPr lang="en-US" dirty="0"/>
              <a:t>Often feel forced to stay in the cities not wanting to face the failure of going home.</a:t>
            </a:r>
          </a:p>
          <a:p>
            <a:endParaRPr lang="en-US" dirty="0"/>
          </a:p>
        </p:txBody>
      </p:sp>
      <p:pic>
        <p:nvPicPr>
          <p:cNvPr id="4" name="Content Placeholder 3">
            <a:extLst>
              <a:ext uri="{FF2B5EF4-FFF2-40B4-BE49-F238E27FC236}">
                <a16:creationId xmlns:a16="http://schemas.microsoft.com/office/drawing/2014/main" id="{A30F098B-09BD-459B-9F4D-4159B7954853}"/>
              </a:ext>
            </a:extLst>
          </p:cNvPr>
          <p:cNvPicPr>
            <a:picLocks/>
          </p:cNvPicPr>
          <p:nvPr/>
        </p:nvPicPr>
        <p:blipFill>
          <a:blip r:embed="rId2"/>
          <a:stretch>
            <a:fillRect/>
          </a:stretch>
        </p:blipFill>
        <p:spPr bwMode="auto">
          <a:xfrm>
            <a:off x="5181600" y="2209800"/>
            <a:ext cx="3429000" cy="357280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71C7-D62F-4E36-8E09-28FE2DB3D245}"/>
              </a:ext>
            </a:extLst>
          </p:cNvPr>
          <p:cNvSpPr>
            <a:spLocks noGrp="1"/>
          </p:cNvSpPr>
          <p:nvPr>
            <p:ph type="title"/>
          </p:nvPr>
        </p:nvSpPr>
        <p:spPr>
          <a:xfrm>
            <a:off x="1383030" y="762000"/>
            <a:ext cx="6377940" cy="1293028"/>
          </a:xfrm>
        </p:spPr>
        <p:txBody>
          <a:bodyPr/>
          <a:lstStyle/>
          <a:p>
            <a:pPr algn="ctr"/>
            <a:r>
              <a:rPr lang="en-US" dirty="0">
                <a:solidFill>
                  <a:schemeClr val="accent2">
                    <a:lumMod val="75000"/>
                  </a:schemeClr>
                </a:solidFill>
              </a:rPr>
              <a:t>BIBLIOGRAPHY</a:t>
            </a:r>
          </a:p>
        </p:txBody>
      </p:sp>
      <p:sp>
        <p:nvSpPr>
          <p:cNvPr id="3" name="Content Placeholder 2">
            <a:extLst>
              <a:ext uri="{FF2B5EF4-FFF2-40B4-BE49-F238E27FC236}">
                <a16:creationId xmlns:a16="http://schemas.microsoft.com/office/drawing/2014/main" id="{DA3A28DD-CDD7-4771-97BF-5BFA74BB1A64}"/>
              </a:ext>
            </a:extLst>
          </p:cNvPr>
          <p:cNvSpPr>
            <a:spLocks noGrp="1"/>
          </p:cNvSpPr>
          <p:nvPr>
            <p:ph idx="1"/>
          </p:nvPr>
        </p:nvSpPr>
        <p:spPr/>
        <p:txBody>
          <a:bodyPr/>
          <a:lstStyle/>
          <a:p>
            <a:r>
              <a:rPr lang="en-US" dirty="0"/>
              <a:t>Moving for Prosperity: Global Migration and Labor Markets(World Bank)</a:t>
            </a:r>
          </a:p>
          <a:p>
            <a:r>
              <a:rPr lang="en-US" dirty="0"/>
              <a:t>BBC</a:t>
            </a:r>
          </a:p>
          <a:p>
            <a:r>
              <a:rPr lang="en-US" dirty="0"/>
              <a:t>IBM Smarter Cities India - The Urban Effect Infographic</a:t>
            </a:r>
          </a:p>
          <a:p>
            <a:r>
              <a:rPr lang="en-US" dirty="0"/>
              <a:t>Census of India</a:t>
            </a:r>
          </a:p>
        </p:txBody>
      </p:sp>
    </p:spTree>
    <p:extLst>
      <p:ext uri="{BB962C8B-B14F-4D97-AF65-F5344CB8AC3E}">
        <p14:creationId xmlns:p14="http://schemas.microsoft.com/office/powerpoint/2010/main" val="2812020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EF59-AA1C-4455-A1C6-998675919944}"/>
              </a:ext>
            </a:extLst>
          </p:cNvPr>
          <p:cNvSpPr>
            <a:spLocks noGrp="1"/>
          </p:cNvSpPr>
          <p:nvPr>
            <p:ph type="title"/>
          </p:nvPr>
        </p:nvSpPr>
        <p:spPr>
          <a:xfrm>
            <a:off x="1524000" y="762000"/>
            <a:ext cx="6377940" cy="1293028"/>
          </a:xfrm>
        </p:spPr>
        <p:txBody>
          <a:bodyPr/>
          <a:lstStyle/>
          <a:p>
            <a:pPr algn="ctr"/>
            <a:r>
              <a:rPr lang="en-US" dirty="0">
                <a:solidFill>
                  <a:schemeClr val="accent3">
                    <a:lumMod val="75000"/>
                  </a:schemeClr>
                </a:solidFill>
              </a:rPr>
              <a:t>Conclusion</a:t>
            </a:r>
          </a:p>
        </p:txBody>
      </p:sp>
      <p:sp>
        <p:nvSpPr>
          <p:cNvPr id="3" name="Content Placeholder 2">
            <a:extLst>
              <a:ext uri="{FF2B5EF4-FFF2-40B4-BE49-F238E27FC236}">
                <a16:creationId xmlns:a16="http://schemas.microsoft.com/office/drawing/2014/main" id="{BCC68D77-3823-4F8F-BDDA-43ED71E40692}"/>
              </a:ext>
            </a:extLst>
          </p:cNvPr>
          <p:cNvSpPr>
            <a:spLocks noGrp="1"/>
          </p:cNvSpPr>
          <p:nvPr>
            <p:ph idx="1"/>
          </p:nvPr>
        </p:nvSpPr>
        <p:spPr/>
        <p:txBody>
          <a:bodyPr>
            <a:normAutofit/>
          </a:bodyPr>
          <a:lstStyle/>
          <a:p>
            <a:pPr marL="0" indent="0" algn="ctr">
              <a:buNone/>
            </a:pPr>
            <a:r>
              <a:rPr lang="en-US" sz="2400" dirty="0">
                <a:solidFill>
                  <a:schemeClr val="accent1">
                    <a:lumMod val="75000"/>
                  </a:schemeClr>
                </a:solidFill>
              </a:rPr>
              <a:t>Migration occurs due to the socio economic circumstances. They might or might not be fruitful but in case they can neither be said to be bad or good. It all depends on the situation however even in bad conditions the countries laws are the ones that can protect their own citizens at the same time show some humanity to the people not our own. </a:t>
            </a:r>
          </a:p>
        </p:txBody>
      </p:sp>
    </p:spTree>
    <p:extLst>
      <p:ext uri="{BB962C8B-B14F-4D97-AF65-F5344CB8AC3E}">
        <p14:creationId xmlns:p14="http://schemas.microsoft.com/office/powerpoint/2010/main" val="34723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19242"/>
            <a:ext cx="6377940" cy="1293028"/>
          </a:xfrm>
        </p:spPr>
        <p:txBody>
          <a:bodyPr>
            <a:normAutofit/>
          </a:bodyPr>
          <a:lstStyle/>
          <a:p>
            <a:pPr algn="ctr"/>
            <a:r>
              <a:rPr lang="en-US" sz="5400" dirty="0">
                <a:solidFill>
                  <a:schemeClr val="accent3">
                    <a:lumMod val="75000"/>
                  </a:schemeClr>
                </a:solidFill>
              </a:rPr>
              <a:t>A BRIEF </a:t>
            </a:r>
          </a:p>
        </p:txBody>
      </p:sp>
      <p:sp>
        <p:nvSpPr>
          <p:cNvPr id="3" name="Content Placeholder 2"/>
          <p:cNvSpPr>
            <a:spLocks noGrp="1"/>
          </p:cNvSpPr>
          <p:nvPr>
            <p:ph idx="1"/>
          </p:nvPr>
        </p:nvSpPr>
        <p:spPr>
          <a:xfrm>
            <a:off x="381000" y="1912270"/>
            <a:ext cx="8244840" cy="4739640"/>
          </a:xfrm>
        </p:spPr>
        <p:txBody>
          <a:bodyPr>
            <a:normAutofit fontScale="92500" lnSpcReduction="10000"/>
          </a:bodyPr>
          <a:lstStyle/>
          <a:p>
            <a:pPr>
              <a:buNone/>
            </a:pPr>
            <a:r>
              <a:rPr lang="en-US" sz="2800" dirty="0"/>
              <a:t>  Migration in India is primarily of two types:</a:t>
            </a:r>
          </a:p>
          <a:p>
            <a:pPr marL="571500" indent="-571500">
              <a:buAutoNum type="romanLcPeriod"/>
            </a:pPr>
            <a:r>
              <a:rPr lang="en-US" sz="2800" dirty="0"/>
              <a:t>Long-term migration, resulting in the relocation of an individual or household;</a:t>
            </a:r>
          </a:p>
          <a:p>
            <a:pPr marL="571500" indent="-571500">
              <a:buAutoNum type="romanLcPeriod"/>
            </a:pPr>
            <a:r>
              <a:rPr lang="en-US" sz="2800" dirty="0"/>
              <a:t> Short-term or seasonal/ circular migration, involving back and forth movement between a source and destination.</a:t>
            </a:r>
          </a:p>
          <a:p>
            <a:pPr marL="571500" indent="-571500">
              <a:buAutoNum type="romanLcPeriod"/>
            </a:pPr>
            <a:r>
              <a:rPr lang="en-US" sz="2800" dirty="0"/>
              <a:t> Most short-term migrants belong to socioeconomically deprived groups, such as Scheduled Castes or Scheduled Tribes</a:t>
            </a:r>
          </a:p>
          <a:p>
            <a:pPr marL="571500" indent="-571500">
              <a:buAutoNum type="romanLcPeriod"/>
            </a:pPr>
            <a:r>
              <a:rPr lang="en-US" sz="2800" dirty="0"/>
              <a:t>They having negligible educational attainment, limited assets and resource deficits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4373"/>
            <a:ext cx="7635240" cy="1293028"/>
          </a:xfrm>
        </p:spPr>
        <p:txBody>
          <a:bodyPr>
            <a:normAutofit/>
          </a:bodyPr>
          <a:lstStyle/>
          <a:p>
            <a:pPr algn="ctr"/>
            <a:r>
              <a:rPr lang="en-US" dirty="0">
                <a:solidFill>
                  <a:schemeClr val="accent3">
                    <a:lumMod val="75000"/>
                  </a:schemeClr>
                </a:solidFill>
              </a:rPr>
              <a:t>RURAL TO CITY MIGRATION CAUSES</a:t>
            </a:r>
          </a:p>
        </p:txBody>
      </p:sp>
      <p:sp>
        <p:nvSpPr>
          <p:cNvPr id="3" name="Content Placeholder 2"/>
          <p:cNvSpPr>
            <a:spLocks noGrp="1"/>
          </p:cNvSpPr>
          <p:nvPr>
            <p:ph idx="1"/>
          </p:nvPr>
        </p:nvSpPr>
        <p:spPr>
          <a:xfrm>
            <a:off x="800100" y="2209800"/>
            <a:ext cx="7543800" cy="4867584"/>
          </a:xfrm>
        </p:spPr>
        <p:txBody>
          <a:bodyPr>
            <a:normAutofit/>
          </a:bodyPr>
          <a:lstStyle/>
          <a:p>
            <a:r>
              <a:rPr lang="en-US" dirty="0"/>
              <a:t>Village economy is dependent on agriculture so people without agricultural land migrate</a:t>
            </a:r>
          </a:p>
          <a:p>
            <a:r>
              <a:rPr lang="en-US" dirty="0"/>
              <a:t>Education and job is another reason for migration.</a:t>
            </a:r>
          </a:p>
          <a:p>
            <a:r>
              <a:rPr lang="en-US" dirty="0"/>
              <a:t>Poor returns from the subsistence agriculture and agricultural distress</a:t>
            </a:r>
          </a:p>
          <a:p>
            <a:r>
              <a:rPr lang="en-US" dirty="0"/>
              <a:t>They don't have basic facilities that are needed for daily life practices such as water , electricity and transportation.</a:t>
            </a:r>
          </a:p>
          <a:p>
            <a:r>
              <a:rPr lang="en-US" dirty="0"/>
              <a:t>The social restrictions in employment like the caste system also make people resort to migrate to cities where they can work freely under the urban anonymity.</a:t>
            </a:r>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4373"/>
            <a:ext cx="7635240" cy="1293028"/>
          </a:xfrm>
        </p:spPr>
        <p:txBody>
          <a:bodyPr>
            <a:normAutofit/>
          </a:bodyPr>
          <a:lstStyle/>
          <a:p>
            <a:pPr algn="ctr"/>
            <a:r>
              <a:rPr lang="en-US" dirty="0">
                <a:solidFill>
                  <a:schemeClr val="accent3">
                    <a:lumMod val="75000"/>
                  </a:schemeClr>
                </a:solidFill>
              </a:rPr>
              <a:t>Bordering countries to India migration causes</a:t>
            </a:r>
          </a:p>
        </p:txBody>
      </p:sp>
      <p:sp>
        <p:nvSpPr>
          <p:cNvPr id="3" name="Content Placeholder 2"/>
          <p:cNvSpPr>
            <a:spLocks noGrp="1"/>
          </p:cNvSpPr>
          <p:nvPr>
            <p:ph idx="1"/>
          </p:nvPr>
        </p:nvSpPr>
        <p:spPr>
          <a:xfrm>
            <a:off x="594360" y="2230016"/>
            <a:ext cx="7955280" cy="4033624"/>
          </a:xfrm>
        </p:spPr>
        <p:txBody>
          <a:bodyPr/>
          <a:lstStyle/>
          <a:p>
            <a:r>
              <a:rPr lang="en-US" dirty="0"/>
              <a:t>India being a democratic country and having liberal policies</a:t>
            </a:r>
          </a:p>
          <a:p>
            <a:r>
              <a:rPr lang="en-US" dirty="0"/>
              <a:t>Acceptance of refugee’s to support them from war or terrorist attack conditions</a:t>
            </a:r>
          </a:p>
          <a:p>
            <a:r>
              <a:rPr lang="en-US" dirty="0"/>
              <a:t>For education and business purposes</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609600"/>
            <a:ext cx="7239000" cy="1143000"/>
          </a:xfrm>
        </p:spPr>
        <p:txBody>
          <a:bodyPr>
            <a:normAutofit fontScale="90000"/>
          </a:bodyPr>
          <a:lstStyle/>
          <a:p>
            <a:r>
              <a:rPr lang="en-US" dirty="0">
                <a:solidFill>
                  <a:schemeClr val="accent3">
                    <a:lumMod val="75000"/>
                  </a:schemeClr>
                </a:solidFill>
              </a:rPr>
              <a:t>India to abroad migration</a:t>
            </a:r>
          </a:p>
        </p:txBody>
      </p:sp>
      <p:sp>
        <p:nvSpPr>
          <p:cNvPr id="3" name="Content Placeholder 2"/>
          <p:cNvSpPr>
            <a:spLocks noGrp="1"/>
          </p:cNvSpPr>
          <p:nvPr>
            <p:ph idx="1"/>
          </p:nvPr>
        </p:nvSpPr>
        <p:spPr>
          <a:xfrm>
            <a:off x="936949" y="1752600"/>
            <a:ext cx="7239000" cy="2286000"/>
          </a:xfrm>
        </p:spPr>
        <p:txBody>
          <a:bodyPr/>
          <a:lstStyle/>
          <a:p>
            <a:r>
              <a:rPr lang="en-US" dirty="0"/>
              <a:t>Better salary and facilities</a:t>
            </a:r>
          </a:p>
          <a:p>
            <a:r>
              <a:rPr lang="en-US" dirty="0"/>
              <a:t>Pursuing for further education</a:t>
            </a:r>
          </a:p>
          <a:p>
            <a:r>
              <a:rPr lang="en-US" dirty="0"/>
              <a:t>For research purposes</a:t>
            </a:r>
          </a:p>
          <a:p>
            <a:r>
              <a:rPr lang="en-US" dirty="0"/>
              <a:t>Growing sentiment of working abroad particularly US</a:t>
            </a:r>
          </a:p>
        </p:txBody>
      </p:sp>
      <p:sp>
        <p:nvSpPr>
          <p:cNvPr id="4" name="AutoShape 2" descr="http://im.rediff.com/news/2016/dec/21wed1.gif">
            <a:extLst>
              <a:ext uri="{FF2B5EF4-FFF2-40B4-BE49-F238E27FC236}">
                <a16:creationId xmlns:a16="http://schemas.microsoft.com/office/drawing/2014/main" id="{E22254F0-042F-4495-AF22-59F9850C313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43CD9716-0A34-4DC1-9BF9-B7997F4CA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700" y="3603171"/>
            <a:ext cx="4800600" cy="32314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half" idx="2"/>
          </p:nvPr>
        </p:nvSpPr>
        <p:spPr>
          <a:xfrm>
            <a:off x="1295400" y="990600"/>
            <a:ext cx="6705600" cy="914400"/>
          </a:xfrm>
        </p:spPr>
        <p:txBody>
          <a:bodyPr>
            <a:normAutofit/>
          </a:bodyPr>
          <a:lstStyle/>
          <a:p>
            <a:r>
              <a:rPr lang="en-US" sz="2000" dirty="0">
                <a:solidFill>
                  <a:schemeClr val="accent1">
                    <a:lumMod val="60000"/>
                    <a:lumOff val="40000"/>
                  </a:schemeClr>
                </a:solidFill>
              </a:rPr>
              <a:t>An increase of 11 percent in mean hourly wages in a district makes an Indian internal migrant 10 percent more likely to migrate to that district.</a:t>
            </a:r>
          </a:p>
          <a:p>
            <a:endParaRPr lang="en-US" dirty="0"/>
          </a:p>
        </p:txBody>
      </p:sp>
      <p:pic>
        <p:nvPicPr>
          <p:cNvPr id="19" name="Picture 18"/>
          <p:cNvPicPr/>
          <p:nvPr/>
        </p:nvPicPr>
        <p:blipFill>
          <a:blip r:embed="rId2">
            <a:extLst>
              <a:ext uri="{28A0092B-C50C-407E-A947-70E740481C1C}">
                <a14:useLocalDpi xmlns:a14="http://schemas.microsoft.com/office/drawing/2010/main" val="0"/>
              </a:ext>
            </a:extLst>
          </a:blip>
          <a:srcRect/>
          <a:stretch>
            <a:fillRect/>
          </a:stretch>
        </p:blipFill>
        <p:spPr bwMode="auto">
          <a:xfrm>
            <a:off x="495300" y="2133600"/>
            <a:ext cx="8153400" cy="46482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330440" cy="1293028"/>
          </a:xfrm>
        </p:spPr>
        <p:txBody>
          <a:bodyPr>
            <a:normAutofit/>
          </a:bodyPr>
          <a:lstStyle/>
          <a:p>
            <a:pPr algn="ctr"/>
            <a:r>
              <a:rPr lang="en-US" dirty="0">
                <a:solidFill>
                  <a:schemeClr val="accent3">
                    <a:lumMod val="75000"/>
                  </a:schemeClr>
                </a:solidFill>
              </a:rPr>
              <a:t>SOME OTHER FACTORS THAT CAUSE MIGRATION</a:t>
            </a:r>
          </a:p>
        </p:txBody>
      </p:sp>
      <p:sp>
        <p:nvSpPr>
          <p:cNvPr id="3" name="Content Placeholder 2"/>
          <p:cNvSpPr>
            <a:spLocks noGrp="1"/>
          </p:cNvSpPr>
          <p:nvPr>
            <p:ph idx="1"/>
          </p:nvPr>
        </p:nvSpPr>
        <p:spPr>
          <a:xfrm>
            <a:off x="594360" y="2194560"/>
            <a:ext cx="7955280" cy="4358640"/>
          </a:xfrm>
        </p:spPr>
        <p:txBody>
          <a:bodyPr>
            <a:normAutofit fontScale="92500" lnSpcReduction="10000"/>
          </a:bodyPr>
          <a:lstStyle/>
          <a:p>
            <a:r>
              <a:rPr lang="en-US" sz="2800" b="1" dirty="0">
                <a:solidFill>
                  <a:schemeClr val="accent6">
                    <a:lumMod val="50000"/>
                  </a:schemeClr>
                </a:solidFill>
              </a:rPr>
              <a:t>Lack of security</a:t>
            </a:r>
          </a:p>
          <a:p>
            <a:pPr>
              <a:buNone/>
            </a:pPr>
            <a:r>
              <a:rPr lang="en-US" dirty="0"/>
              <a:t> - Political disturbances and interethnic conflicts drive people away from their homes</a:t>
            </a:r>
          </a:p>
          <a:p>
            <a:pPr>
              <a:buNone/>
            </a:pPr>
            <a:r>
              <a:rPr lang="en-US" dirty="0"/>
              <a:t> - 	Example of this type of migration in India can be seen in Jammu and Kashmir and Assam. Large number of people migrated out during the last few years due to disturbed conditions there.</a:t>
            </a:r>
          </a:p>
          <a:p>
            <a:r>
              <a:rPr lang="en-US" sz="2800" b="1" dirty="0">
                <a:solidFill>
                  <a:schemeClr val="accent6">
                    <a:lumMod val="50000"/>
                  </a:schemeClr>
                </a:solidFill>
              </a:rPr>
              <a:t>Forced Migration</a:t>
            </a:r>
          </a:p>
          <a:p>
            <a:pPr>
              <a:buNone/>
            </a:pPr>
            <a:r>
              <a:rPr lang="en-US" dirty="0"/>
              <a:t> 	Residents of a particular area are rehabilitated due to unsafe living conditions or due to building of dams or natural calamities.</a:t>
            </a:r>
          </a:p>
          <a:p>
            <a:r>
              <a:rPr lang="en-US" sz="2800" b="1" dirty="0">
                <a:solidFill>
                  <a:schemeClr val="accent6">
                    <a:lumMod val="50000"/>
                  </a:schemeClr>
                </a:solidFill>
              </a:rPr>
              <a:t>Marriage</a:t>
            </a:r>
          </a:p>
          <a:p>
            <a:pPr marL="0" indent="0">
              <a:buNone/>
            </a:pPr>
            <a:r>
              <a:rPr lang="en-US" dirty="0"/>
              <a:t>   It is a very important social factor of migration.</a:t>
            </a:r>
          </a:p>
          <a:p>
            <a:pPr>
              <a:buNone/>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2445</TotalTime>
  <Words>1650</Words>
  <Application>Microsoft Office PowerPoint</Application>
  <PresentationFormat>On-screen Show (4:3)</PresentationFormat>
  <Paragraphs>116</Paragraphs>
  <Slides>38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Century Gothic</vt:lpstr>
      <vt:lpstr>Vapor Trail</vt:lpstr>
      <vt:lpstr>MIGRATION AND ITS EFFECTS</vt:lpstr>
      <vt:lpstr>TYPES OF MIGRATION</vt:lpstr>
      <vt:lpstr>PowerPoint Presentation</vt:lpstr>
      <vt:lpstr>A BRIEF </vt:lpstr>
      <vt:lpstr>RURAL TO CITY MIGRATION CAUSES</vt:lpstr>
      <vt:lpstr>Bordering countries to India migration causes</vt:lpstr>
      <vt:lpstr>India to abroad migration</vt:lpstr>
      <vt:lpstr>PowerPoint Presentation</vt:lpstr>
      <vt:lpstr>SOME OTHER FACTORS THAT CAUSE MIGRATION</vt:lpstr>
      <vt:lpstr>PowerPoint Presentation</vt:lpstr>
      <vt:lpstr>PUSH AND PULL FACTORS</vt:lpstr>
      <vt:lpstr>PowerPoint Presentation</vt:lpstr>
      <vt:lpstr>A BRIEF ON MIGRATION HISTORY OF INDIA-I</vt:lpstr>
      <vt:lpstr>A BRIEF ON MIGRATION HISTORY OF INDIA-II</vt:lpstr>
      <vt:lpstr>A BRIEF ON MIGRATION HISTORY OF INDIA-III</vt:lpstr>
      <vt:lpstr>PowerPoint Presentation</vt:lpstr>
      <vt:lpstr>PowerPoint Presentation</vt:lpstr>
      <vt:lpstr>PowerPoint Presentation</vt:lpstr>
      <vt:lpstr>PowerPoint Presentation</vt:lpstr>
      <vt:lpstr>National Rural Employment Guarantee Act, 2005-I </vt:lpstr>
      <vt:lpstr>National Rural Employment Guarantee Act, 2005-iI </vt:lpstr>
      <vt:lpstr>PowerPoint Presentation</vt:lpstr>
      <vt:lpstr>PowerPoint Presentation</vt:lpstr>
      <vt:lpstr>POSITIVE Effects OF migration</vt:lpstr>
      <vt:lpstr>NEGATIVE EFFECTS OF MIGRATION</vt:lpstr>
      <vt:lpstr>Migration changes the resource- population ratio </vt:lpstr>
      <vt:lpstr>PowerPoint Presentation</vt:lpstr>
      <vt:lpstr>Rise in Urbanization   </vt:lpstr>
      <vt:lpstr>Foreign currency Inflow</vt:lpstr>
      <vt:lpstr>CASE STUDY ON EFFECTS OF RURAL TO URBAN MIGRATION</vt:lpstr>
      <vt:lpstr>REASONS</vt:lpstr>
      <vt:lpstr>Consequences for area they arrive in - I </vt:lpstr>
      <vt:lpstr>Consequences for area they arrive in - II </vt:lpstr>
      <vt:lpstr>Consequences for area they leave - I </vt:lpstr>
      <vt:lpstr>Consequences for area they leave - II </vt:lpstr>
      <vt:lpstr>Consequences for the migrant: </vt:lpstr>
      <vt:lpstr>BIBLIOGRAPHY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AND ITS EFFECTS</dc:title>
  <dc:creator>hii</dc:creator>
  <cp:lastModifiedBy>ABHINAV BANSAL</cp:lastModifiedBy>
  <cp:revision>227</cp:revision>
  <dcterms:created xsi:type="dcterms:W3CDTF">2019-01-18T15:41:12Z</dcterms:created>
  <dcterms:modified xsi:type="dcterms:W3CDTF">2019-02-21T04:02:45Z</dcterms:modified>
</cp:coreProperties>
</file>