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0"/>
  </p:notesMasterIdLst>
  <p:sldIdLst>
    <p:sldId id="256" r:id="rId2"/>
    <p:sldId id="263" r:id="rId3"/>
    <p:sldId id="257" r:id="rId4"/>
    <p:sldId id="258" r:id="rId5"/>
    <p:sldId id="262" r:id="rId6"/>
    <p:sldId id="261"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14" autoAdjust="0"/>
    <p:restoredTop sz="73175" autoAdjust="0"/>
  </p:normalViewPr>
  <p:slideViewPr>
    <p:cSldViewPr snapToGrid="0">
      <p:cViewPr varScale="1">
        <p:scale>
          <a:sx n="57" d="100"/>
          <a:sy n="57"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E5740-E7E4-417A-AEB3-DE6061470457}" type="datetimeFigureOut">
              <a:rPr lang="en-US" smtClean="0"/>
              <a:t>11/16/2018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F6620-83FA-4E95-B187-0D126ED7F8D0}" type="slidenum">
              <a:rPr lang="en-US" smtClean="0"/>
              <a:t>‹#›</a:t>
            </a:fld>
            <a:endParaRPr lang="en-US"/>
          </a:p>
        </p:txBody>
      </p:sp>
    </p:spTree>
    <p:extLst>
      <p:ext uri="{BB962C8B-B14F-4D97-AF65-F5344CB8AC3E}">
        <p14:creationId xmlns:p14="http://schemas.microsoft.com/office/powerpoint/2010/main" val="243318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renasolutions.com/resources/articles/manufacturing-b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arenasolutions.com/resources/articles/engineering-b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log.capterra.com/what-is-sdlc/"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F6620-83FA-4E95-B187-0D126ED7F8D0}" type="slidenum">
              <a:rPr lang="en-US" smtClean="0"/>
              <a:t>1</a:t>
            </a:fld>
            <a:endParaRPr lang="en-US"/>
          </a:p>
        </p:txBody>
      </p:sp>
    </p:spTree>
    <p:extLst>
      <p:ext uri="{BB962C8B-B14F-4D97-AF65-F5344CB8AC3E}">
        <p14:creationId xmlns:p14="http://schemas.microsoft.com/office/powerpoint/2010/main" val="243102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EBOMs</a:t>
            </a:r>
          </a:p>
          <a:p>
            <a:r>
              <a:rPr lang="en-US" sz="1200" b="0" i="0" kern="1200" dirty="0" smtClean="0">
                <a:solidFill>
                  <a:schemeClr val="tx1"/>
                </a:solidFill>
                <a:effectLst/>
                <a:latin typeface="+mn-lt"/>
                <a:ea typeface="+mn-ea"/>
                <a:cs typeface="+mn-cs"/>
              </a:rPr>
              <a:t>The engineering bill of materials (EBOM) is a special type of bill of material which defines the product as designed. It contains the list of items, parts, components, sub-assemblies and assemblies in the product designed by engineering.</a:t>
            </a:r>
          </a:p>
          <a:p>
            <a:r>
              <a:rPr lang="en-US" sz="1200" b="0" i="0" kern="1200" dirty="0" smtClean="0">
                <a:solidFill>
                  <a:schemeClr val="tx1"/>
                </a:solidFill>
                <a:effectLst/>
                <a:latin typeface="+mn-lt"/>
                <a:ea typeface="+mn-ea"/>
                <a:cs typeface="+mn-cs"/>
              </a:rPr>
              <a:t>The engineering BOM is often organized by engineers based on the Computer-Aided Design (CAD) or Electronic Design Automation (EDA) tools used. And for any given product design more than one EBOM may be created. For example, the BOM for the Printed Circuit Board Assembly (PCBA) designed by an electric engineer lists the resistors, capacitors and chips. The BOM for the product as designed by a mechanical engineer includes custom parts and purchased hardware like an </a:t>
            </a:r>
            <a:r>
              <a:rPr lang="en-US" sz="1200" b="0" i="0" kern="1200" dirty="0" err="1" smtClean="0">
                <a:solidFill>
                  <a:schemeClr val="tx1"/>
                </a:solidFill>
                <a:effectLst/>
                <a:latin typeface="+mn-lt"/>
                <a:ea typeface="+mn-ea"/>
                <a:cs typeface="+mn-cs"/>
              </a:rPr>
              <a:t>lcd</a:t>
            </a:r>
            <a:r>
              <a:rPr lang="en-US" sz="1200" b="0" i="0" kern="1200" dirty="0" smtClean="0">
                <a:solidFill>
                  <a:schemeClr val="tx1"/>
                </a:solidFill>
                <a:effectLst/>
                <a:latin typeface="+mn-lt"/>
                <a:ea typeface="+mn-ea"/>
                <a:cs typeface="+mn-cs"/>
              </a:rPr>
              <a:t>, buttons and screws.</a:t>
            </a:r>
          </a:p>
          <a:p>
            <a:r>
              <a:rPr lang="en-US" sz="1200" b="0" i="0" kern="1200" dirty="0" smtClean="0">
                <a:solidFill>
                  <a:schemeClr val="tx1"/>
                </a:solidFill>
                <a:effectLst/>
                <a:latin typeface="+mn-lt"/>
                <a:ea typeface="+mn-ea"/>
                <a:cs typeface="+mn-cs"/>
              </a:rPr>
              <a:t>While multiple engineering BOMs may exist, the EBOM is not the only type of bill of material. The engineering bill of materials (EBOM) deals with how a product is designed, while the </a:t>
            </a:r>
            <a:r>
              <a:rPr lang="en-US" sz="1200" b="0" i="0" u="none" strike="noStrike" kern="1200" dirty="0" smtClean="0">
                <a:solidFill>
                  <a:schemeClr val="tx1"/>
                </a:solidFill>
                <a:effectLst/>
                <a:latin typeface="+mn-lt"/>
                <a:ea typeface="+mn-ea"/>
                <a:cs typeface="+mn-cs"/>
                <a:hlinkClick r:id="rId3"/>
              </a:rPr>
              <a:t>manufacturing BOM or MBOM</a:t>
            </a:r>
            <a:r>
              <a:rPr lang="en-US" sz="1200" b="0" i="0" kern="1200" dirty="0" smtClean="0">
                <a:solidFill>
                  <a:schemeClr val="tx1"/>
                </a:solidFill>
                <a:effectLst/>
                <a:latin typeface="+mn-lt"/>
                <a:ea typeface="+mn-ea"/>
                <a:cs typeface="+mn-cs"/>
              </a:rPr>
              <a:t> details what is needed to assemble a product and differs from the EBOM in both structure and depth.</a:t>
            </a:r>
          </a:p>
          <a:p>
            <a:r>
              <a:rPr lang="en-US" sz="1200" b="1" kern="1200" dirty="0" smtClean="0">
                <a:solidFill>
                  <a:schemeClr val="tx1"/>
                </a:solidFill>
                <a:effectLst/>
                <a:latin typeface="+mn-lt"/>
                <a:ea typeface="+mn-ea"/>
                <a:cs typeface="+mn-cs"/>
              </a:rPr>
              <a:t>How an engineering BOM helps</a:t>
            </a:r>
          </a:p>
          <a:p>
            <a:r>
              <a:rPr lang="en-US" sz="1200" b="0" i="0" kern="1200" dirty="0" smtClean="0">
                <a:solidFill>
                  <a:schemeClr val="tx1"/>
                </a:solidFill>
                <a:effectLst/>
                <a:latin typeface="+mn-lt"/>
                <a:ea typeface="+mn-ea"/>
                <a:cs typeface="+mn-cs"/>
              </a:rPr>
              <a:t>Manufacturing a product is often compared to that of a recipe. If you miss an ingredient or step in the baking process the outcome will likely be a complete failure. With an engineering BOM, missing a part or component will negatively impact manufacturing the product without any hiccups. Because the information captured in an EBOM is handed-off to manufacturing, the completeness - or lack thereof - could influence the product quality.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MBOMs</a:t>
            </a:r>
          </a:p>
          <a:p>
            <a:r>
              <a:rPr lang="en-US" sz="1200" b="0" i="0" kern="1200" dirty="0" smtClean="0">
                <a:solidFill>
                  <a:schemeClr val="tx1"/>
                </a:solidFill>
                <a:effectLst/>
                <a:latin typeface="+mn-lt"/>
                <a:ea typeface="+mn-ea"/>
                <a:cs typeface="+mn-cs"/>
              </a:rPr>
              <a:t>The bill of materials is the core of any hardware product. Having an accurate, clean manufacturing bill of materials (MBOM) is important because it provides details on all the parts required to build a shippable product. Unlike the </a:t>
            </a:r>
            <a:r>
              <a:rPr lang="en-US" sz="1200" b="0" i="0" u="none" strike="noStrike" kern="1200" dirty="0" smtClean="0">
                <a:solidFill>
                  <a:schemeClr val="tx1"/>
                </a:solidFill>
                <a:effectLst/>
                <a:latin typeface="+mn-lt"/>
                <a:ea typeface="+mn-ea"/>
                <a:cs typeface="+mn-cs"/>
                <a:hlinkClick r:id="rId4"/>
              </a:rPr>
              <a:t>engineering bill of materials (EBOM)</a:t>
            </a:r>
            <a:r>
              <a:rPr lang="en-US" sz="1200" b="0" i="0" kern="1200" dirty="0" smtClean="0">
                <a:solidFill>
                  <a:schemeClr val="tx1"/>
                </a:solidFill>
                <a:effectLst/>
                <a:latin typeface="+mn-lt"/>
                <a:ea typeface="+mn-ea"/>
                <a:cs typeface="+mn-cs"/>
              </a:rPr>
              <a:t> which is organized according to the design of a product, the manufacturing BOM is structured to support how a product is assembled. Without a good MBOM, your product is at risk of being built slowly, incorrectly or not at all.</a:t>
            </a:r>
          </a:p>
          <a:p>
            <a:r>
              <a:rPr lang="en-US" sz="1200" b="1" kern="1200" dirty="0" smtClean="0">
                <a:solidFill>
                  <a:schemeClr val="tx1"/>
                </a:solidFill>
                <a:effectLst/>
                <a:latin typeface="+mn-lt"/>
                <a:ea typeface="+mn-ea"/>
                <a:cs typeface="+mn-cs"/>
              </a:rPr>
              <a:t>What is a manufacturing bill of materials (MBOM)?</a:t>
            </a:r>
          </a:p>
          <a:p>
            <a:r>
              <a:rPr lang="en-US" sz="1200" b="0" i="0" kern="1200" dirty="0" smtClean="0">
                <a:solidFill>
                  <a:schemeClr val="tx1"/>
                </a:solidFill>
                <a:effectLst/>
                <a:latin typeface="+mn-lt"/>
                <a:ea typeface="+mn-ea"/>
                <a:cs typeface="+mn-cs"/>
              </a:rPr>
              <a:t>The manufacturing bill of materials (MBOM) is a set of documents which contains all the parts and assemblies required to build a complete and shippable product. This includes packaging materials like colored boxes, CDs and printed </a:t>
            </a:r>
            <a:r>
              <a:rPr lang="en-US" sz="1200" b="0" i="0" kern="1200" dirty="0" err="1" smtClean="0">
                <a:solidFill>
                  <a:schemeClr val="tx1"/>
                </a:solidFill>
                <a:effectLst/>
                <a:latin typeface="+mn-lt"/>
                <a:ea typeface="+mn-ea"/>
                <a:cs typeface="+mn-cs"/>
              </a:rPr>
              <a:t>quickstart</a:t>
            </a:r>
            <a:r>
              <a:rPr lang="en-US" sz="1200" b="0" i="0" kern="1200" dirty="0" smtClean="0">
                <a:solidFill>
                  <a:schemeClr val="tx1"/>
                </a:solidFill>
                <a:effectLst/>
                <a:latin typeface="+mn-lt"/>
                <a:ea typeface="+mn-ea"/>
                <a:cs typeface="+mn-cs"/>
              </a:rPr>
              <a:t> guides. It also incorporates items that are used in the assembly process, like liquid adhesives or tape. Both off-the-shelf (OTS) components and custom, made-to-specification (MTS) parts belong on a manufacturing bill of materials, as well as non-tangible items like firmware. Any item that can be found in the final boxed product needs to be included at some level of the manufacturing BOM.</a:t>
            </a:r>
          </a:p>
          <a:p>
            <a:r>
              <a:rPr lang="en-US" sz="1200" b="0" i="0" kern="1200" dirty="0" smtClean="0">
                <a:solidFill>
                  <a:schemeClr val="tx1"/>
                </a:solidFill>
                <a:effectLst/>
                <a:latin typeface="+mn-lt"/>
                <a:ea typeface="+mn-ea"/>
                <a:cs typeface="+mn-cs"/>
              </a:rPr>
              <a:t>Some parts require processing—like pad printing, painting or programming—before they are ready to be assembled into a final product. While only the altered part is assembled into the final product, both the pre-processed base part and the finished part are represented on the manufacturing BOM. The manufacturing team needs to know about all the processing steps in order to make critical decisions about which steps will be performed in-house and which will get outsourced to a separate vendor. The location of the processing may be changed during the life of the product to reduce costs, improve quality or increase flexibility.</a:t>
            </a:r>
          </a:p>
          <a:p>
            <a:endParaRPr lang="en-US" sz="1200" b="0" i="0" kern="1200" dirty="0" smtClean="0">
              <a:solidFill>
                <a:schemeClr val="tx1"/>
              </a:solidFill>
              <a:effectLst/>
              <a:latin typeface="+mn-lt"/>
              <a:ea typeface="+mn-ea"/>
              <a:cs typeface="+mn-cs"/>
            </a:endParaRPr>
          </a:p>
          <a:p>
            <a:r>
              <a:rPr lang="en-US" dirty="0" smtClean="0"/>
              <a:t>The major differences between the manufacturing bill of materials (MBOM) and the </a:t>
            </a:r>
            <a:r>
              <a:rPr lang="en-US" dirty="0" smtClean="0">
                <a:hlinkClick r:id="rId4"/>
              </a:rPr>
              <a:t>engineering bill of materials (EBOM)</a:t>
            </a:r>
            <a:r>
              <a:rPr lang="en-US" dirty="0" smtClean="0"/>
              <a:t> are in their structure and depth. Manufacturing BOMs must contain all the parts and assemblies. If an item needs to be purchased, processed or inventoried to make the product then it needs to be represented on the MBOM. All these parts are structured into the manufacturing bill of materials based on how the product is assembled. For instance, if a product has ten 6-32 screws, each screw is listed in the manufacturing BOM in the subassembly where it is used. On the other hand, the engineering BOM for this product may only have one line item that lists the 6-32 screw with a quantity of 10. The engineering BOM may not provide any information about how parts relate to each other.</a:t>
            </a:r>
            <a:endParaRPr lang="en-US" dirty="0"/>
          </a:p>
        </p:txBody>
      </p:sp>
      <p:sp>
        <p:nvSpPr>
          <p:cNvPr id="4" name="Slide Number Placeholder 3"/>
          <p:cNvSpPr>
            <a:spLocks noGrp="1"/>
          </p:cNvSpPr>
          <p:nvPr>
            <p:ph type="sldNum" sz="quarter" idx="10"/>
          </p:nvPr>
        </p:nvSpPr>
        <p:spPr/>
        <p:txBody>
          <a:bodyPr/>
          <a:lstStyle/>
          <a:p>
            <a:fld id="{077F6620-83FA-4E95-B187-0D126ED7F8D0}" type="slidenum">
              <a:rPr lang="en-US" smtClean="0"/>
              <a:t>3</a:t>
            </a:fld>
            <a:endParaRPr lang="en-US"/>
          </a:p>
        </p:txBody>
      </p:sp>
    </p:spTree>
    <p:extLst>
      <p:ext uri="{BB962C8B-B14F-4D97-AF65-F5344CB8AC3E}">
        <p14:creationId xmlns:p14="http://schemas.microsoft.com/office/powerpoint/2010/main" val="333720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rapid application development?</a:t>
            </a:r>
          </a:p>
          <a:p>
            <a:r>
              <a:rPr lang="en-US" dirty="0" smtClean="0"/>
              <a:t>Rapid application development is a form of Agile </a:t>
            </a:r>
            <a:r>
              <a:rPr lang="en-US" dirty="0" smtClean="0">
                <a:hlinkClick r:id="rId3"/>
              </a:rPr>
              <a:t>software development methodology</a:t>
            </a:r>
            <a:r>
              <a:rPr lang="en-US" dirty="0" smtClean="0"/>
              <a:t>.</a:t>
            </a:r>
          </a:p>
          <a:p>
            <a:r>
              <a:rPr lang="en-US" dirty="0" smtClean="0"/>
              <a:t>In other words, RAD is less talk, more action. Oh, and testing. Lots and lots of testing.</a:t>
            </a:r>
          </a:p>
          <a:p>
            <a:r>
              <a:rPr lang="en-US" b="1" dirty="0" smtClean="0"/>
              <a:t>1. Figure out the requirements</a:t>
            </a:r>
          </a:p>
          <a:p>
            <a:r>
              <a:rPr lang="en-US" b="1" dirty="0" smtClean="0"/>
              <a:t>2. Build prototypes, on the double!</a:t>
            </a:r>
          </a:p>
          <a:p>
            <a:r>
              <a:rPr lang="en-US" b="1" dirty="0" smtClean="0"/>
              <a:t>3. Get user feedback</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4. Do it again!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5. Test, test,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6. Go present your system!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77F6620-83FA-4E95-B187-0D126ED7F8D0}" type="slidenum">
              <a:rPr lang="en-US" smtClean="0"/>
              <a:t>4</a:t>
            </a:fld>
            <a:endParaRPr lang="en-US"/>
          </a:p>
        </p:txBody>
      </p:sp>
    </p:spTree>
    <p:extLst>
      <p:ext uri="{BB962C8B-B14F-4D97-AF65-F5344CB8AC3E}">
        <p14:creationId xmlns:p14="http://schemas.microsoft.com/office/powerpoint/2010/main" val="2697393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When should you use Django?</a:t>
            </a:r>
          </a:p>
          <a:p>
            <a:r>
              <a:rPr lang="en-US" sz="1200" b="0" i="0" kern="1200" dirty="0" smtClean="0">
                <a:solidFill>
                  <a:schemeClr val="tx1"/>
                </a:solidFill>
                <a:effectLst/>
                <a:latin typeface="+mn-lt"/>
                <a:ea typeface="+mn-ea"/>
                <a:cs typeface="+mn-cs"/>
              </a:rPr>
              <a:t>Django is built to encourage rapid development and clean, practical design. Like any web application framework, it’s a toolkit of components needed when developing a site. Its purpose is to provide a concrete foundation of the basics, allowing developers to focus on parts of their site that are unique to their project and not waste time with the fundamental boilerplate stuff</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b="1" dirty="0" smtClean="0"/>
              <a:t>Benefit to the customer:</a:t>
            </a:r>
            <a:endParaRPr lang="en-US" dirty="0" smtClean="0"/>
          </a:p>
          <a:p>
            <a:r>
              <a:rPr lang="en-US" dirty="0" smtClean="0"/>
              <a:t>In case something requires you to change your development team mid-way through your project, Django allows you to find a new team that can comprehend the project’s architecture with very little effort. This can save you a lot of time and money.</a:t>
            </a:r>
          </a:p>
          <a:p>
            <a:r>
              <a:rPr lang="en-US" b="1" dirty="0" smtClean="0"/>
              <a:t>Benefit to the developer:</a:t>
            </a:r>
            <a:endParaRPr lang="en-US" dirty="0" smtClean="0"/>
          </a:p>
          <a:p>
            <a:r>
              <a:rPr lang="en-US" dirty="0" smtClean="0"/>
              <a:t>Even if the project is developed by one team from start to finish, using Django makes the development process remarkably quickly, from idea to release through to launch and production. With transparent, clean code, development can be both efficient and effective. And we all know that time = money.</a:t>
            </a:r>
          </a:p>
          <a:p>
            <a:r>
              <a:rPr lang="en-US" dirty="0" smtClean="0"/>
              <a:t>This is why Django is considered “the web framework for perfectionists with deadlines.” It allows any developer to quickly grasp the project’s structure and gives them the tools they need to implement any idea and develop it properly, and in record time.</a:t>
            </a:r>
          </a:p>
          <a:p>
            <a:endParaRPr lang="en-US" dirty="0" smtClean="0"/>
          </a:p>
          <a:p>
            <a:r>
              <a:rPr lang="en-US" b="1" dirty="0" err="1" smtClean="0"/>
              <a:t>Microservice</a:t>
            </a:r>
            <a:r>
              <a:rPr lang="en-US" b="1" dirty="0" smtClean="0"/>
              <a:t> Architecture</a:t>
            </a:r>
            <a:r>
              <a:rPr lang="en-US" dirty="0" smtClean="0"/>
              <a:t> is a method of deploying software systems that try to focus on building single-function modules with well-defined interfaces and operations. Netflix, eBay, Amazon, Twitter, PayPal, and other tech stars have all evolved from monolithic to </a:t>
            </a:r>
            <a:r>
              <a:rPr lang="en-US" dirty="0" err="1" smtClean="0"/>
              <a:t>microservices</a:t>
            </a:r>
            <a:r>
              <a:rPr lang="en-US" dirty="0" smtClean="0"/>
              <a:t> </a:t>
            </a:r>
            <a:r>
              <a:rPr lang="en-US" dirty="0" err="1" smtClean="0"/>
              <a:t>architecture.Microservices</a:t>
            </a:r>
            <a:r>
              <a:rPr lang="en-US" dirty="0" smtClean="0"/>
              <a:t> solve these challenges of monolithic systems by being as modular as possible.</a:t>
            </a:r>
          </a:p>
          <a:p>
            <a:endParaRPr lang="en-US" dirty="0" smtClean="0"/>
          </a:p>
          <a:p>
            <a:endParaRPr lang="en-US" dirty="0" smtClean="0"/>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7F6620-83FA-4E95-B187-0D126ED7F8D0}" type="slidenum">
              <a:rPr lang="en-US" smtClean="0"/>
              <a:t>5</a:t>
            </a:fld>
            <a:endParaRPr lang="en-US"/>
          </a:p>
        </p:txBody>
      </p:sp>
    </p:spTree>
    <p:extLst>
      <p:ext uri="{BB962C8B-B14F-4D97-AF65-F5344CB8AC3E}">
        <p14:creationId xmlns:p14="http://schemas.microsoft.com/office/powerpoint/2010/main" val="912991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Microservice</a:t>
            </a:r>
            <a:r>
              <a:rPr lang="en-US" b="1" dirty="0" smtClean="0"/>
              <a:t> Architecture</a:t>
            </a:r>
            <a:r>
              <a:rPr lang="en-US" dirty="0" smtClean="0"/>
              <a:t> is a method of deploying software systems that try to focus on building single-function modules with well-defined interfaces and operations. Netflix, eBay, Amazon, Twitter, PayPal, and other tech stars have all evolved from monolithic to </a:t>
            </a:r>
            <a:r>
              <a:rPr lang="en-US" dirty="0" err="1" smtClean="0"/>
              <a:t>microservices</a:t>
            </a:r>
            <a:r>
              <a:rPr lang="en-US" dirty="0" smtClean="0"/>
              <a:t> </a:t>
            </a:r>
            <a:r>
              <a:rPr lang="en-US" dirty="0" err="1" smtClean="0"/>
              <a:t>architecture.Microservices</a:t>
            </a:r>
            <a:r>
              <a:rPr lang="en-US" dirty="0" smtClean="0"/>
              <a:t> solve these challenges of monolithic systems by being as modular as possible.</a:t>
            </a:r>
          </a:p>
          <a:p>
            <a:endParaRPr lang="en-US" dirty="0" smtClean="0"/>
          </a:p>
          <a:p>
            <a:endParaRPr lang="en-US" dirty="0" smtClean="0"/>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7F6620-83FA-4E95-B187-0D126ED7F8D0}" type="slidenum">
              <a:rPr lang="en-US" smtClean="0"/>
              <a:t>6</a:t>
            </a:fld>
            <a:endParaRPr lang="en-US"/>
          </a:p>
        </p:txBody>
      </p:sp>
    </p:spTree>
    <p:extLst>
      <p:ext uri="{BB962C8B-B14F-4D97-AF65-F5344CB8AC3E}">
        <p14:creationId xmlns:p14="http://schemas.microsoft.com/office/powerpoint/2010/main" val="98608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F6620-83FA-4E95-B187-0D126ED7F8D0}" type="slidenum">
              <a:rPr lang="en-US" smtClean="0"/>
              <a:t>7</a:t>
            </a:fld>
            <a:endParaRPr lang="en-US"/>
          </a:p>
        </p:txBody>
      </p:sp>
    </p:spTree>
    <p:extLst>
      <p:ext uri="{BB962C8B-B14F-4D97-AF65-F5344CB8AC3E}">
        <p14:creationId xmlns:p14="http://schemas.microsoft.com/office/powerpoint/2010/main" val="1572277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3BBEC88-A030-4ABA-A966-B3E098CBBDD4}" type="datetimeFigureOut">
              <a:rPr lang="en-US" smtClean="0"/>
              <a:t>11/16/2018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18637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BBEC88-A030-4ABA-A966-B3E098CBBDD4}"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33477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3BBEC88-A030-4ABA-A966-B3E098CBBDD4}"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307175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3BBEC88-A030-4ABA-A966-B3E098CBBDD4}"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2154127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BBEC88-A030-4ABA-A966-B3E098CBBDD4}"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2883144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3BBEC88-A030-4ABA-A966-B3E098CBBDD4}"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345735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3BBEC88-A030-4ABA-A966-B3E098CBBDD4}" type="datetimeFigureOut">
              <a:rPr lang="en-US" smtClean="0"/>
              <a:t>11/16/2018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971272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3BBEC88-A030-4ABA-A966-B3E098CBBDD4}"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3702729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3BBEC88-A030-4ABA-A966-B3E098CBBDD4}"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161128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BBEC88-A030-4ABA-A966-B3E098CBBDD4}"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172070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BBEC88-A030-4ABA-A966-B3E098CBBDD4}"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3539845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BBEC88-A030-4ABA-A966-B3E098CBBDD4}"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297855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BBEC88-A030-4ABA-A966-B3E098CBBDD4}"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394687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BBEC88-A030-4ABA-A966-B3E098CBBDD4}"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26556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BEC88-A030-4ABA-A966-B3E098CBBDD4}" type="datetimeFigureOut">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349907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BBEC88-A030-4ABA-A966-B3E098CBBDD4}"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345685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BBEC88-A030-4ABA-A966-B3E098CBBDD4}"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65D5A6-72CC-43B8-9DFE-650242F611C7}" type="slidenum">
              <a:rPr lang="en-US" smtClean="0"/>
              <a:t>‹#›</a:t>
            </a:fld>
            <a:endParaRPr lang="en-US"/>
          </a:p>
        </p:txBody>
      </p:sp>
    </p:spTree>
    <p:extLst>
      <p:ext uri="{BB962C8B-B14F-4D97-AF65-F5344CB8AC3E}">
        <p14:creationId xmlns:p14="http://schemas.microsoft.com/office/powerpoint/2010/main" val="287327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3BBEC88-A030-4ABA-A966-B3E098CBBDD4}" type="datetimeFigureOut">
              <a:rPr lang="en-US" smtClean="0"/>
              <a:t>11/16/2018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965D5A6-72CC-43B8-9DFE-650242F611C7}" type="slidenum">
              <a:rPr lang="en-US" smtClean="0"/>
              <a:t>‹#›</a:t>
            </a:fld>
            <a:endParaRPr lang="en-US"/>
          </a:p>
        </p:txBody>
      </p:sp>
    </p:spTree>
    <p:extLst>
      <p:ext uri="{BB962C8B-B14F-4D97-AF65-F5344CB8AC3E}">
        <p14:creationId xmlns:p14="http://schemas.microsoft.com/office/powerpoint/2010/main" val="184865556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64010" y="2900160"/>
            <a:ext cx="5751446" cy="1754326"/>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Dell’s</a:t>
            </a:r>
          </a:p>
          <a:p>
            <a:pPr algn="ctr"/>
            <a:r>
              <a:rPr lang="en-US" sz="5400" dirty="0" smtClean="0">
                <a:ln w="0"/>
                <a:solidFill>
                  <a:schemeClr val="accent1"/>
                </a:solidFill>
                <a:effectLst>
                  <a:outerShdw blurRad="38100" dist="25400" dir="5400000" algn="ctr" rotWithShape="0">
                    <a:srgbClr val="6E747A">
                      <a:alpha val="43000"/>
                    </a:srgbClr>
                  </a:outerShdw>
                </a:effectLst>
              </a:rPr>
              <a:t>Digital Supply Chain</a:t>
            </a:r>
            <a:endPar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2923" y="617672"/>
            <a:ext cx="2566416" cy="1481328"/>
          </a:xfrm>
          <a:prstGeom prst="rect">
            <a:avLst/>
          </a:prstGeom>
        </p:spPr>
      </p:pic>
      <p:sp>
        <p:nvSpPr>
          <p:cNvPr id="11" name="TextBox 10"/>
          <p:cNvSpPr txBox="1"/>
          <p:nvPr/>
        </p:nvSpPr>
        <p:spPr>
          <a:xfrm>
            <a:off x="259738" y="5830482"/>
            <a:ext cx="11932262" cy="646331"/>
          </a:xfrm>
          <a:prstGeom prst="rect">
            <a:avLst/>
          </a:prstGeom>
          <a:noFill/>
        </p:spPr>
        <p:txBody>
          <a:bodyPr wrap="square" rtlCol="0">
            <a:spAutoFit/>
          </a:bodyPr>
          <a:lstStyle/>
          <a:p>
            <a:pPr marL="0" lvl="1"/>
            <a:r>
              <a:rPr lang="en-US" dirty="0" smtClean="0">
                <a:solidFill>
                  <a:schemeClr val="accent5">
                    <a:lumMod val="75000"/>
                  </a:schemeClr>
                </a:solidFill>
              </a:rPr>
              <a:t>Aakash Jaiswal		Devansh Srivastava 		Tanisha Malhotra		</a:t>
            </a:r>
            <a:r>
              <a:rPr lang="en-US" dirty="0" err="1" smtClean="0">
                <a:solidFill>
                  <a:schemeClr val="accent5">
                    <a:lumMod val="75000"/>
                  </a:schemeClr>
                </a:solidFill>
              </a:rPr>
              <a:t>Tanuj</a:t>
            </a:r>
            <a:r>
              <a:rPr lang="en-US" dirty="0" smtClean="0">
                <a:solidFill>
                  <a:schemeClr val="accent5">
                    <a:lumMod val="75000"/>
                  </a:schemeClr>
                </a:solidFill>
              </a:rPr>
              <a:t> </a:t>
            </a:r>
            <a:r>
              <a:rPr lang="en-US" dirty="0" err="1" smtClean="0">
                <a:solidFill>
                  <a:schemeClr val="accent5">
                    <a:lumMod val="75000"/>
                  </a:schemeClr>
                </a:solidFill>
              </a:rPr>
              <a:t>Sahal</a:t>
            </a:r>
            <a:endParaRPr lang="en-US" dirty="0" smtClean="0">
              <a:solidFill>
                <a:schemeClr val="accent5">
                  <a:lumMod val="75000"/>
                </a:schemeClr>
              </a:solidFill>
            </a:endParaRPr>
          </a:p>
          <a:p>
            <a:pPr marL="0" lvl="1" algn="ctr"/>
            <a:r>
              <a:rPr lang="en-US" dirty="0" smtClean="0">
                <a:solidFill>
                  <a:schemeClr val="accent5">
                    <a:lumMod val="75000"/>
                  </a:schemeClr>
                </a:solidFill>
              </a:rPr>
              <a:t>PHI-PHENOMENA TEAM</a:t>
            </a:r>
            <a:endParaRPr lang="en-US" dirty="0" smtClean="0">
              <a:solidFill>
                <a:schemeClr val="accent5">
                  <a:lumMod val="75000"/>
                </a:schemeClr>
              </a:solidFill>
            </a:endParaRPr>
          </a:p>
        </p:txBody>
      </p:sp>
    </p:spTree>
    <p:extLst>
      <p:ext uri="{BB962C8B-B14F-4D97-AF65-F5344CB8AC3E}">
        <p14:creationId xmlns:p14="http://schemas.microsoft.com/office/powerpoint/2010/main" val="1678431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382" y="847543"/>
            <a:ext cx="8761413" cy="706964"/>
          </a:xfrm>
        </p:spPr>
        <p:txBody>
          <a:bodyPr/>
          <a:lstStyle/>
          <a:p>
            <a:r>
              <a:rPr lang="en-US" dirty="0" smtClean="0"/>
              <a:t>APPLICATION ARCHITECTURE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862" y="2221880"/>
            <a:ext cx="8765628" cy="4636120"/>
          </a:xfrm>
          <a:prstGeom prst="rect">
            <a:avLst/>
          </a:prstGeom>
        </p:spPr>
      </p:pic>
    </p:spTree>
    <p:extLst>
      <p:ext uri="{BB962C8B-B14F-4D97-AF65-F5344CB8AC3E}">
        <p14:creationId xmlns:p14="http://schemas.microsoft.com/office/powerpoint/2010/main" val="2207867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1306" y="580713"/>
            <a:ext cx="11295080"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20000"/>
                    <a:lumOff val="80000"/>
                  </a:schemeClr>
                </a:solidFill>
                <a:effectLst>
                  <a:reflection blurRad="6350" stA="53000" endA="300" endPos="35500" dir="5400000" sy="-90000" algn="bl" rotWithShape="0"/>
                </a:effectLst>
              </a:rPr>
              <a:t>How we understood the problem</a:t>
            </a:r>
            <a:endParaRPr lang="en-US" sz="5400" b="0" cap="none" spc="0" dirty="0">
              <a:ln w="0"/>
              <a:solidFill>
                <a:schemeClr val="tx2">
                  <a:lumMod val="20000"/>
                  <a:lumOff val="80000"/>
                </a:schemeClr>
              </a:solidFill>
              <a:effectLst>
                <a:reflection blurRad="6350" stA="53000" endA="300" endPos="35500" dir="5400000" sy="-90000" algn="bl" rotWithShape="0"/>
              </a:effectLst>
            </a:endParaRPr>
          </a:p>
        </p:txBody>
      </p:sp>
      <p:sp>
        <p:nvSpPr>
          <p:cNvPr id="7" name="Content Placeholder 6"/>
          <p:cNvSpPr>
            <a:spLocks noGrp="1"/>
          </p:cNvSpPr>
          <p:nvPr>
            <p:ph idx="1"/>
          </p:nvPr>
        </p:nvSpPr>
        <p:spPr>
          <a:xfrm>
            <a:off x="1154954" y="2603499"/>
            <a:ext cx="8825659" cy="3897313"/>
          </a:xfrm>
        </p:spPr>
        <p:txBody>
          <a:bodyPr>
            <a:normAutofit lnSpcReduction="10000"/>
          </a:bodyPr>
          <a:lstStyle/>
          <a:p>
            <a:r>
              <a:rPr lang="en-US" dirty="0" smtClean="0"/>
              <a:t>What is Engineering </a:t>
            </a:r>
            <a:r>
              <a:rPr lang="en-US" dirty="0" smtClean="0"/>
              <a:t>Bill Of </a:t>
            </a:r>
            <a:r>
              <a:rPr lang="en-US" dirty="0" smtClean="0"/>
              <a:t>Material ?</a:t>
            </a:r>
          </a:p>
          <a:p>
            <a:pPr lvl="1"/>
            <a:r>
              <a:rPr lang="en-US" dirty="0"/>
              <a:t>It is a bill (or say list) of materials that are required to construct the product specified.</a:t>
            </a:r>
          </a:p>
          <a:p>
            <a:pPr lvl="1"/>
            <a:r>
              <a:rPr lang="en-US" dirty="0"/>
              <a:t>Ex. Just like the ingredients are needed to make a dish, in the same way EBOM is the list of ingredients required to build a product</a:t>
            </a:r>
            <a:r>
              <a:rPr lang="en-US" dirty="0" smtClean="0"/>
              <a:t>.</a:t>
            </a:r>
            <a:endParaRPr lang="en-US" dirty="0"/>
          </a:p>
          <a:p>
            <a:r>
              <a:rPr lang="en-US" dirty="0" smtClean="0"/>
              <a:t>What is MBOM ?</a:t>
            </a:r>
          </a:p>
          <a:p>
            <a:pPr lvl="1"/>
            <a:r>
              <a:rPr lang="en-US" dirty="0"/>
              <a:t>It is a bill(or say list) of materials that are required to build a shippable product.</a:t>
            </a:r>
          </a:p>
          <a:p>
            <a:pPr lvl="1"/>
            <a:r>
              <a:rPr lang="en-US" dirty="0"/>
              <a:t>Ex. When the dish is ready, it is served on a plate with spoon, fork, knife etc. The same way MBOM is the list materials with which the EBOM will be served as a complete shippable product.</a:t>
            </a:r>
            <a:endParaRPr lang="en-US" dirty="0" smtClean="0"/>
          </a:p>
          <a:p>
            <a:pPr lvl="1"/>
            <a:r>
              <a:rPr lang="en-US" sz="3900" dirty="0" smtClean="0"/>
              <a:t>WHAT’S the problem then ?</a:t>
            </a:r>
            <a:endParaRPr lang="en-US" sz="3900" dirty="0" smtClean="0"/>
          </a:p>
        </p:txBody>
      </p:sp>
    </p:spTree>
    <p:extLst>
      <p:ext uri="{BB962C8B-B14F-4D97-AF65-F5344CB8AC3E}">
        <p14:creationId xmlns:p14="http://schemas.microsoft.com/office/powerpoint/2010/main" val="3966705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499"/>
            <a:ext cx="8825659" cy="4054475"/>
          </a:xfrm>
        </p:spPr>
        <p:txBody>
          <a:bodyPr>
            <a:normAutofit/>
          </a:bodyPr>
          <a:lstStyle/>
          <a:p>
            <a:r>
              <a:rPr lang="en-US" sz="2800" dirty="0" smtClean="0"/>
              <a:t>Rapid Application Development model</a:t>
            </a:r>
          </a:p>
          <a:p>
            <a:r>
              <a:rPr lang="en-US" b="1" dirty="0"/>
              <a:t>1. Figure out the requirements</a:t>
            </a:r>
          </a:p>
          <a:p>
            <a:r>
              <a:rPr lang="en-US" b="1" dirty="0"/>
              <a:t>2. Build prototypes, on the double!</a:t>
            </a:r>
          </a:p>
          <a:p>
            <a:r>
              <a:rPr lang="en-US" b="1" dirty="0"/>
              <a:t>3. Get user </a:t>
            </a:r>
            <a:r>
              <a:rPr lang="en-US" b="1" dirty="0" smtClean="0"/>
              <a:t>feedback</a:t>
            </a:r>
          </a:p>
          <a:p>
            <a:r>
              <a:rPr lang="en-US" b="1" dirty="0" smtClean="0"/>
              <a:t>4</a:t>
            </a:r>
            <a:r>
              <a:rPr lang="en-US" b="1" dirty="0"/>
              <a:t>. Do it </a:t>
            </a:r>
            <a:r>
              <a:rPr lang="en-US" b="1" dirty="0" smtClean="0"/>
              <a:t>again!</a:t>
            </a:r>
          </a:p>
          <a:p>
            <a:r>
              <a:rPr lang="en-US" b="1" dirty="0" smtClean="0"/>
              <a:t>5</a:t>
            </a:r>
            <a:r>
              <a:rPr lang="en-US" b="1" dirty="0"/>
              <a:t>. Test, test, </a:t>
            </a:r>
            <a:r>
              <a:rPr lang="en-US" b="1" dirty="0" smtClean="0"/>
              <a:t>test</a:t>
            </a:r>
          </a:p>
          <a:p>
            <a:r>
              <a:rPr lang="en-US" b="1" dirty="0" smtClean="0"/>
              <a:t>6. Go </a:t>
            </a:r>
            <a:r>
              <a:rPr lang="en-US" b="1" dirty="0"/>
              <a:t>present your system!</a:t>
            </a:r>
          </a:p>
          <a:p>
            <a:pPr lvl="1"/>
            <a:endParaRPr lang="en-US" sz="2600" dirty="0"/>
          </a:p>
          <a:p>
            <a:endParaRPr lang="en-US" sz="2800" dirty="0" smtClean="0"/>
          </a:p>
          <a:p>
            <a:pPr marL="0" indent="0">
              <a:buNone/>
            </a:pPr>
            <a:endParaRPr lang="en-US" sz="2800" dirty="0" smtClean="0"/>
          </a:p>
        </p:txBody>
      </p:sp>
      <p:sp>
        <p:nvSpPr>
          <p:cNvPr id="4" name="Rectangle 3"/>
          <p:cNvSpPr/>
          <p:nvPr/>
        </p:nvSpPr>
        <p:spPr>
          <a:xfrm>
            <a:off x="3306693" y="567035"/>
            <a:ext cx="5070619"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20000"/>
                    <a:lumOff val="80000"/>
                  </a:schemeClr>
                </a:solidFill>
                <a:effectLst>
                  <a:reflection blurRad="6350" stA="53000" endA="300" endPos="35500" dir="5400000" sy="-90000" algn="bl" rotWithShape="0"/>
                </a:effectLst>
              </a:rPr>
              <a:t>Our Approach</a:t>
            </a:r>
            <a:endParaRPr lang="en-US" sz="5400" b="0" cap="none" spc="0" dirty="0">
              <a:ln w="0"/>
              <a:solidFill>
                <a:schemeClr val="tx2">
                  <a:lumMod val="20000"/>
                  <a:lumOff val="80000"/>
                </a:schemeClr>
              </a:solidFill>
              <a:effectLst>
                <a:reflection blurRad="6350" stA="53000" endA="300" endPos="35500" dir="5400000" sy="-90000" algn="bl" rotWithShape="0"/>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2" y="3644820"/>
            <a:ext cx="5476949" cy="2393952"/>
          </a:xfrm>
          <a:prstGeom prst="rect">
            <a:avLst/>
          </a:prstGeom>
        </p:spPr>
      </p:pic>
    </p:spTree>
    <p:extLst>
      <p:ext uri="{BB962C8B-B14F-4D97-AF65-F5344CB8AC3E}">
        <p14:creationId xmlns:p14="http://schemas.microsoft.com/office/powerpoint/2010/main" val="51230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499"/>
            <a:ext cx="8825659" cy="4054475"/>
          </a:xfrm>
        </p:spPr>
        <p:txBody>
          <a:bodyPr>
            <a:normAutofit/>
          </a:bodyPr>
          <a:lstStyle/>
          <a:p>
            <a:r>
              <a:rPr lang="en-US" sz="2800" dirty="0" smtClean="0"/>
              <a:t>Using Technology stack : Django</a:t>
            </a:r>
          </a:p>
          <a:p>
            <a:pPr lvl="1"/>
            <a:r>
              <a:rPr lang="en-US" sz="2800" dirty="0"/>
              <a:t>Django scalability is also one of the most important part of the project development and evolution</a:t>
            </a:r>
            <a:r>
              <a:rPr lang="en-US" sz="2800" dirty="0" smtClean="0"/>
              <a:t>.</a:t>
            </a:r>
            <a:endParaRPr lang="en-US" sz="2800" dirty="0"/>
          </a:p>
        </p:txBody>
      </p:sp>
      <p:sp>
        <p:nvSpPr>
          <p:cNvPr id="4" name="Rectangle 3"/>
          <p:cNvSpPr/>
          <p:nvPr/>
        </p:nvSpPr>
        <p:spPr>
          <a:xfrm>
            <a:off x="3306693" y="567035"/>
            <a:ext cx="5070619"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20000"/>
                    <a:lumOff val="80000"/>
                  </a:schemeClr>
                </a:solidFill>
                <a:effectLst>
                  <a:reflection blurRad="6350" stA="53000" endA="300" endPos="35500" dir="5400000" sy="-90000" algn="bl" rotWithShape="0"/>
                </a:effectLst>
              </a:rPr>
              <a:t>Our Approach</a:t>
            </a:r>
            <a:endParaRPr lang="en-US" sz="5400" b="0" cap="none" spc="0" dirty="0">
              <a:ln w="0"/>
              <a:solidFill>
                <a:schemeClr val="tx2">
                  <a:lumMod val="20000"/>
                  <a:lumOff val="80000"/>
                </a:schemeClr>
              </a:solidFill>
              <a:effectLst>
                <a:reflection blurRad="6350" stA="53000" endA="300" endPos="35500" dir="5400000" sy="-90000" algn="bl" rotWithShape="0"/>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527" y="4210049"/>
            <a:ext cx="5734050" cy="2162175"/>
          </a:xfrm>
          <a:prstGeom prst="rect">
            <a:avLst/>
          </a:prstGeom>
        </p:spPr>
      </p:pic>
    </p:spTree>
    <p:extLst>
      <p:ext uri="{BB962C8B-B14F-4D97-AF65-F5344CB8AC3E}">
        <p14:creationId xmlns:p14="http://schemas.microsoft.com/office/powerpoint/2010/main" val="2972049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499"/>
            <a:ext cx="8825659" cy="4054475"/>
          </a:xfrm>
        </p:spPr>
        <p:txBody>
          <a:bodyPr>
            <a:normAutofit/>
          </a:bodyPr>
          <a:lstStyle/>
          <a:p>
            <a:r>
              <a:rPr lang="en-US" sz="2800" dirty="0" smtClean="0"/>
              <a:t>C</a:t>
            </a:r>
            <a:r>
              <a:rPr lang="en-US" sz="2800" dirty="0" smtClean="0"/>
              <a:t>onverting EBOM to MBOM in efficient way possible using </a:t>
            </a:r>
            <a:r>
              <a:rPr lang="en-US" sz="2800" dirty="0" err="1" smtClean="0"/>
              <a:t>microservices</a:t>
            </a:r>
            <a:r>
              <a:rPr lang="en-US" sz="2800" dirty="0" smtClean="0"/>
              <a:t>.</a:t>
            </a:r>
          </a:p>
        </p:txBody>
      </p:sp>
      <p:sp>
        <p:nvSpPr>
          <p:cNvPr id="4" name="Rectangle 3"/>
          <p:cNvSpPr/>
          <p:nvPr/>
        </p:nvSpPr>
        <p:spPr>
          <a:xfrm>
            <a:off x="3306693" y="567035"/>
            <a:ext cx="5070619"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20000"/>
                    <a:lumOff val="80000"/>
                  </a:schemeClr>
                </a:solidFill>
                <a:effectLst>
                  <a:reflection blurRad="6350" stA="53000" endA="300" endPos="35500" dir="5400000" sy="-90000" algn="bl" rotWithShape="0"/>
                </a:effectLst>
              </a:rPr>
              <a:t>Our Approach</a:t>
            </a:r>
            <a:endParaRPr lang="en-US" sz="5400" b="0" cap="none" spc="0" dirty="0">
              <a:ln w="0"/>
              <a:solidFill>
                <a:schemeClr val="tx2">
                  <a:lumMod val="20000"/>
                  <a:lumOff val="80000"/>
                </a:schemeClr>
              </a:solidFill>
              <a:effectLst>
                <a:reflection blurRad="6350" stA="53000" endA="300" endPos="35500" dir="5400000" sy="-90000" algn="bl" rotWithShape="0"/>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820" y="3786187"/>
            <a:ext cx="5011926" cy="2728913"/>
          </a:xfrm>
          <a:prstGeom prst="rect">
            <a:avLst/>
          </a:prstGeom>
        </p:spPr>
      </p:pic>
    </p:spTree>
    <p:extLst>
      <p:ext uri="{BB962C8B-B14F-4D97-AF65-F5344CB8AC3E}">
        <p14:creationId xmlns:p14="http://schemas.microsoft.com/office/powerpoint/2010/main" val="3690377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Basic UI is ready with database panel. </a:t>
            </a:r>
          </a:p>
          <a:p>
            <a:r>
              <a:rPr lang="en-US" sz="2000" dirty="0" smtClean="0"/>
              <a:t>Making EBOM and converting into MBOM through database linkages.</a:t>
            </a:r>
          </a:p>
          <a:p>
            <a:r>
              <a:rPr lang="en-US" sz="2000" dirty="0" err="1" smtClean="0"/>
              <a:t>Microservices</a:t>
            </a:r>
            <a:r>
              <a:rPr lang="en-US" sz="2000" dirty="0" smtClean="0"/>
              <a:t> deployed in fetching of data.</a:t>
            </a:r>
            <a:endParaRPr lang="en-US" sz="2000" dirty="0"/>
          </a:p>
        </p:txBody>
      </p:sp>
      <p:sp>
        <p:nvSpPr>
          <p:cNvPr id="5" name="Rectangle 4"/>
          <p:cNvSpPr/>
          <p:nvPr/>
        </p:nvSpPr>
        <p:spPr>
          <a:xfrm>
            <a:off x="2537974" y="528935"/>
            <a:ext cx="7116052"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20000"/>
                    <a:lumOff val="80000"/>
                  </a:schemeClr>
                </a:solidFill>
                <a:effectLst>
                  <a:reflection blurRad="6350" stA="53000" endA="300" endPos="35500" dir="5400000" sy="-90000" algn="bl" rotWithShape="0"/>
                </a:effectLst>
              </a:rPr>
              <a:t>Milestones Achieved</a:t>
            </a:r>
            <a:endParaRPr lang="en-US" sz="5400" b="0" cap="none" spc="0" dirty="0">
              <a:ln w="0"/>
              <a:solidFill>
                <a:schemeClr val="tx2">
                  <a:lumMod val="20000"/>
                  <a:lumOff val="8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32102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Our project technology is scalable, portable, adaptable </a:t>
            </a:r>
            <a:r>
              <a:rPr lang="en-US" dirty="0"/>
              <a:t>and hostable on Amazon, </a:t>
            </a:r>
            <a:r>
              <a:rPr lang="en-US" dirty="0" err="1"/>
              <a:t>Heroku</a:t>
            </a:r>
            <a:r>
              <a:rPr lang="en-US" dirty="0"/>
              <a:t>, </a:t>
            </a:r>
            <a:r>
              <a:rPr lang="en-US" dirty="0" err="1"/>
              <a:t>Digitalocean</a:t>
            </a:r>
            <a:r>
              <a:rPr lang="en-US" dirty="0"/>
              <a:t>, and </a:t>
            </a:r>
            <a:r>
              <a:rPr lang="en-US" dirty="0" smtClean="0"/>
              <a:t>more due to Django technology stack.</a:t>
            </a:r>
          </a:p>
          <a:p>
            <a:endParaRPr lang="en-US" dirty="0"/>
          </a:p>
        </p:txBody>
      </p:sp>
      <p:sp>
        <p:nvSpPr>
          <p:cNvPr id="4" name="Rectangle 3"/>
          <p:cNvSpPr/>
          <p:nvPr/>
        </p:nvSpPr>
        <p:spPr>
          <a:xfrm>
            <a:off x="2914819" y="554335"/>
            <a:ext cx="6006774" cy="923330"/>
          </a:xfrm>
          <a:prstGeom prst="rect">
            <a:avLst/>
          </a:prstGeom>
          <a:noFill/>
        </p:spPr>
        <p:txBody>
          <a:bodyPr wrap="none" lIns="91440" tIns="45720" rIns="91440" bIns="45720">
            <a:spAutoFit/>
          </a:bodyPr>
          <a:lstStyle/>
          <a:p>
            <a:pPr algn="ctr"/>
            <a:r>
              <a:rPr lang="en-US" sz="5400" dirty="0" smtClean="0">
                <a:ln w="0"/>
                <a:solidFill>
                  <a:schemeClr val="tx2">
                    <a:lumMod val="20000"/>
                    <a:lumOff val="80000"/>
                  </a:schemeClr>
                </a:solidFill>
                <a:effectLst>
                  <a:reflection blurRad="6350" stA="53000" endA="300" endPos="35500" dir="5400000" sy="-90000" algn="bl" rotWithShape="0"/>
                </a:effectLst>
              </a:rPr>
              <a:t>More to Come….</a:t>
            </a:r>
            <a:endParaRPr lang="en-US" sz="5400" b="0" cap="none" spc="0" dirty="0">
              <a:ln w="0"/>
              <a:solidFill>
                <a:schemeClr val="tx2">
                  <a:lumMod val="20000"/>
                  <a:lumOff val="8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5531504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808</TotalTime>
  <Words>886</Words>
  <Application>Microsoft Office PowerPoint</Application>
  <PresentationFormat>Widescreen</PresentationFormat>
  <Paragraphs>77</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PowerPoint Presentation</vt:lpstr>
      <vt:lpstr>APPLICATION ARCHITECTURE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MUJ</dc:creator>
  <cp:lastModifiedBy>MUJ</cp:lastModifiedBy>
  <cp:revision>46</cp:revision>
  <dcterms:created xsi:type="dcterms:W3CDTF">2018-11-15T16:36:33Z</dcterms:created>
  <dcterms:modified xsi:type="dcterms:W3CDTF">2018-11-16T06:14:40Z</dcterms:modified>
</cp:coreProperties>
</file>