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sldIdLst>
    <p:sldId id="256" r:id="rId3"/>
    <p:sldId id="257" r:id="rId4"/>
    <p:sldId id="258" r:id="rId5"/>
    <p:sldId id="259" r:id="rId6"/>
    <p:sldId id="260" r:id="rId7"/>
    <p:sldId id="261" r:id="rId8"/>
    <p:sldId id="262" r:id="rId9"/>
    <p:sldId id="276" r:id="rId10"/>
    <p:sldId id="266" r:id="rId11"/>
    <p:sldId id="263" r:id="rId12"/>
    <p:sldId id="265" r:id="rId13"/>
    <p:sldId id="264" r:id="rId14"/>
    <p:sldId id="275" r:id="rId15"/>
    <p:sldId id="274" r:id="rId16"/>
    <p:sldId id="267" r:id="rId17"/>
    <p:sldId id="270" r:id="rId18"/>
    <p:sldId id="273" r:id="rId19"/>
    <p:sldId id="272"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3794862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309676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4106267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793973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4AEE9-09D1-4018-A5FE-ED1B1AA765AB}"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2914699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4AEE9-09D1-4018-A5FE-ED1B1AA765AB}"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508718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4AEE9-09D1-4018-A5FE-ED1B1AA765AB}"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2718070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269012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1918190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2454379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extLst>
      <p:ext uri="{BB962C8B-B14F-4D97-AF65-F5344CB8AC3E}">
        <p14:creationId xmlns:p14="http://schemas.microsoft.com/office/powerpoint/2010/main" val="397073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124AEE9-09D1-4018-A5FE-ED1B1AA765A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8DCBF-43BB-4CAF-97DF-6A87B98FAEE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24AEE9-09D1-4018-A5FE-ED1B1AA765AB}"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4AEE9-09D1-4018-A5FE-ED1B1AA765AB}"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4AEE9-09D1-4018-A5FE-ED1B1AA765AB}"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5E8DCBF-43BB-4CAF-97DF-6A87B98FA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4AEE9-09D1-4018-A5FE-ED1B1AA765A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8DCBF-43BB-4CAF-97DF-6A87B98FA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124AEE9-09D1-4018-A5FE-ED1B1AA765AB}" type="datetimeFigureOut">
              <a:rPr lang="en-US" smtClean="0"/>
              <a:t>11/27/2019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5E8DCBF-43BB-4CAF-97DF-6A87B98FA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4AEE9-09D1-4018-A5FE-ED1B1AA765AB}" type="datetimeFigureOut">
              <a:rPr lang="en-US" smtClean="0"/>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8DCBF-43BB-4CAF-97DF-6A87B98FAEE8}" type="slidenum">
              <a:rPr lang="en-US" smtClean="0"/>
              <a:t>‹#›</a:t>
            </a:fld>
            <a:endParaRPr lang="en-US"/>
          </a:p>
        </p:txBody>
      </p:sp>
    </p:spTree>
    <p:extLst>
      <p:ext uri="{BB962C8B-B14F-4D97-AF65-F5344CB8AC3E}">
        <p14:creationId xmlns:p14="http://schemas.microsoft.com/office/powerpoint/2010/main" val="63357781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GNR </a:t>
            </a:r>
            <a:r>
              <a:rPr lang="en-US" b="1" dirty="0"/>
              <a:t>607</a:t>
            </a:r>
            <a:br>
              <a:rPr lang="en-US" b="1" dirty="0"/>
            </a:br>
            <a:r>
              <a:rPr lang="en-US" b="1" dirty="0"/>
              <a:t>PRINCIPLES OF SATELLITE IMAGE PROCESSING</a:t>
            </a:r>
            <a:br>
              <a:rPr lang="en-US" b="1" dirty="0"/>
            </a:br>
            <a:endParaRPr lang="en-US" b="1" dirty="0"/>
          </a:p>
        </p:txBody>
      </p:sp>
      <p:sp>
        <p:nvSpPr>
          <p:cNvPr id="3" name="Subtitle 2"/>
          <p:cNvSpPr>
            <a:spLocks noGrp="1"/>
          </p:cNvSpPr>
          <p:nvPr>
            <p:ph type="subTitle" idx="1"/>
          </p:nvPr>
        </p:nvSpPr>
        <p:spPr>
          <a:xfrm>
            <a:off x="2819400" y="4724400"/>
            <a:ext cx="6096000" cy="1752600"/>
          </a:xfrm>
        </p:spPr>
        <p:txBody>
          <a:bodyPr>
            <a:normAutofit/>
          </a:bodyPr>
          <a:lstStyle/>
          <a:p>
            <a:pPr algn="r"/>
            <a:r>
              <a:rPr lang="en-US" sz="2000" b="1" dirty="0" err="1" smtClean="0">
                <a:solidFill>
                  <a:schemeClr val="bg1"/>
                </a:solidFill>
              </a:rPr>
              <a:t>Farheen</a:t>
            </a:r>
            <a:r>
              <a:rPr lang="en-US" sz="2000" b="1" dirty="0" smtClean="0">
                <a:solidFill>
                  <a:schemeClr val="bg1"/>
                </a:solidFill>
              </a:rPr>
              <a:t> </a:t>
            </a:r>
            <a:r>
              <a:rPr lang="en-US" sz="2000" b="1" dirty="0" err="1" smtClean="0">
                <a:solidFill>
                  <a:schemeClr val="bg1"/>
                </a:solidFill>
              </a:rPr>
              <a:t>Bano</a:t>
            </a:r>
            <a:r>
              <a:rPr lang="en-US" sz="2000" b="1" dirty="0" smtClean="0">
                <a:solidFill>
                  <a:schemeClr val="bg1"/>
                </a:solidFill>
              </a:rPr>
              <a:t>, 193310022</a:t>
            </a:r>
          </a:p>
          <a:p>
            <a:pPr algn="r"/>
            <a:r>
              <a:rPr lang="en-US" sz="2000" b="1" dirty="0" err="1" smtClean="0">
                <a:solidFill>
                  <a:schemeClr val="bg1"/>
                </a:solidFill>
              </a:rPr>
              <a:t>Aakash</a:t>
            </a:r>
            <a:r>
              <a:rPr lang="en-US" sz="2000" b="1" dirty="0" smtClean="0">
                <a:solidFill>
                  <a:schemeClr val="bg1"/>
                </a:solidFill>
              </a:rPr>
              <a:t> </a:t>
            </a:r>
            <a:r>
              <a:rPr lang="en-US" sz="2000" b="1" dirty="0" err="1" smtClean="0">
                <a:solidFill>
                  <a:schemeClr val="bg1"/>
                </a:solidFill>
              </a:rPr>
              <a:t>Khanderao</a:t>
            </a:r>
            <a:r>
              <a:rPr lang="en-US" sz="2000" b="1" dirty="0" smtClean="0">
                <a:solidFill>
                  <a:schemeClr val="bg1"/>
                </a:solidFill>
              </a:rPr>
              <a:t>, 193310020</a:t>
            </a:r>
          </a:p>
          <a:p>
            <a:pPr algn="r"/>
            <a:r>
              <a:rPr lang="en-US" sz="2000" b="1" dirty="0" err="1" smtClean="0">
                <a:solidFill>
                  <a:schemeClr val="bg1"/>
                </a:solidFill>
              </a:rPr>
              <a:t>Mohit</a:t>
            </a:r>
            <a:r>
              <a:rPr lang="en-US" sz="2000" b="1" dirty="0" smtClean="0">
                <a:solidFill>
                  <a:schemeClr val="bg1"/>
                </a:solidFill>
              </a:rPr>
              <a:t> Kumar, 193310019</a:t>
            </a:r>
            <a:endParaRPr lang="en-US" sz="2000" b="1" dirty="0">
              <a:solidFill>
                <a:schemeClr val="bg1"/>
              </a:solidFill>
            </a:endParaRPr>
          </a:p>
        </p:txBody>
      </p:sp>
    </p:spTree>
    <p:extLst>
      <p:ext uri="{BB962C8B-B14F-4D97-AF65-F5344CB8AC3E}">
        <p14:creationId xmlns:p14="http://schemas.microsoft.com/office/powerpoint/2010/main" val="740733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AVERAGING BEFORE SOBEL OPERATION?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Removes Noise so that it doesn’t appear as edges.</a:t>
            </a:r>
          </a:p>
          <a:p>
            <a:pPr>
              <a:buFont typeface="Arial" pitchFamily="34" charset="0"/>
              <a:buChar char="•"/>
            </a:pPr>
            <a:r>
              <a:rPr lang="en-US" b="0" dirty="0" smtClean="0"/>
              <a:t>Visually Pleasing image.</a:t>
            </a:r>
          </a:p>
          <a:p>
            <a:pPr>
              <a:buFont typeface="Arial" pitchFamily="34" charset="0"/>
              <a:buChar char="•"/>
            </a:pPr>
            <a:endParaRPr lang="en-US" b="0" dirty="0"/>
          </a:p>
        </p:txBody>
      </p:sp>
    </p:spTree>
    <p:extLst>
      <p:ext uri="{BB962C8B-B14F-4D97-AF65-F5344CB8AC3E}">
        <p14:creationId xmlns:p14="http://schemas.microsoft.com/office/powerpoint/2010/main" val="400072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AVERAGING WITH GAUSSIAN FILTER</a:t>
            </a:r>
            <a:endParaRPr lang="en-US" dirty="0"/>
          </a:p>
        </p:txBody>
      </p:sp>
      <p:sp>
        <p:nvSpPr>
          <p:cNvPr id="3" name="Content Placeholder 2"/>
          <p:cNvSpPr>
            <a:spLocks noGrp="1"/>
          </p:cNvSpPr>
          <p:nvPr>
            <p:ph idx="1"/>
          </p:nvPr>
        </p:nvSpPr>
        <p:spPr/>
        <p:txBody>
          <a:bodyPr>
            <a:normAutofit/>
          </a:bodyPr>
          <a:lstStyle/>
          <a:p>
            <a:pPr marL="285750" indent="-285750">
              <a:buFont typeface="Arial" pitchFamily="34" charset="0"/>
              <a:buChar char="•"/>
            </a:pPr>
            <a:r>
              <a:rPr lang="en-US" b="0" dirty="0" smtClean="0"/>
              <a:t>To give option of adjusting smoothening based on user preference.</a:t>
            </a:r>
          </a:p>
          <a:p>
            <a:pPr>
              <a:buFont typeface="Arial" pitchFamily="34" charset="0"/>
              <a:buChar char="•"/>
            </a:pPr>
            <a:r>
              <a:rPr lang="en-US" b="0" dirty="0" smtClean="0"/>
              <a:t>Higher values of sigma signify high variance and high kurtosis thus comparable values at origin and neighboring, thus higher smoothening.</a:t>
            </a:r>
          </a:p>
          <a:p>
            <a:pPr>
              <a:buFont typeface="Arial" pitchFamily="34" charset="0"/>
              <a:buChar char="•"/>
            </a:pPr>
            <a:r>
              <a:rPr lang="en-US" b="0" dirty="0" smtClean="0"/>
              <a:t>Lower values of sigma signify low variance and low kurtosis thus steep increase in </a:t>
            </a:r>
            <a:r>
              <a:rPr lang="en-US" b="0" dirty="0"/>
              <a:t>G</a:t>
            </a:r>
            <a:r>
              <a:rPr lang="en-US" b="0" dirty="0" smtClean="0"/>
              <a:t>aussian </a:t>
            </a:r>
            <a:r>
              <a:rPr lang="en-US" b="0" dirty="0" smtClean="0"/>
              <a:t>distribution</a:t>
            </a:r>
            <a:r>
              <a:rPr lang="en-US" b="0" dirty="0" smtClean="0"/>
              <a:t>.</a:t>
            </a:r>
          </a:p>
          <a:p>
            <a:pPr>
              <a:buFont typeface="Arial" pitchFamily="34" charset="0"/>
              <a:buChar char="•"/>
            </a:pPr>
            <a:r>
              <a:rPr lang="en-US" b="0" dirty="0" smtClean="0"/>
              <a:t>The formula to find </a:t>
            </a:r>
            <a:r>
              <a:rPr lang="en-US" b="0" dirty="0"/>
              <a:t>G</a:t>
            </a:r>
            <a:r>
              <a:rPr lang="en-US" b="0" dirty="0" smtClean="0"/>
              <a:t>aussian smoothening on the image:</a:t>
            </a:r>
            <a:endParaRPr lang="en-US" b="0" dirty="0" smtClean="0"/>
          </a:p>
          <a:p>
            <a:pPr>
              <a:buFont typeface="Arial" pitchFamily="34" charset="0"/>
              <a:buChar char="•"/>
            </a:pPr>
            <a:endParaRPr lang="en-US" b="0" dirty="0"/>
          </a:p>
          <a:p>
            <a:pPr>
              <a:buFont typeface="Arial" pitchFamily="34" charset="0"/>
              <a:buChar char="•"/>
            </a:pPr>
            <a:endParaRPr lang="en-US" b="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309053" y="2976406"/>
            <a:ext cx="2528572" cy="83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580" y="2514600"/>
            <a:ext cx="275082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464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THRESHOLDING</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To give user with options </a:t>
            </a:r>
            <a:r>
              <a:rPr lang="en-US" b="0" dirty="0" smtClean="0"/>
              <a:t>to </a:t>
            </a:r>
            <a:r>
              <a:rPr lang="en-US" b="0" dirty="0" smtClean="0"/>
              <a:t>keep a percentage of max change in DN values as threshold for edge detection.</a:t>
            </a:r>
          </a:p>
          <a:p>
            <a:pPr>
              <a:buFont typeface="Arial" pitchFamily="34" charset="0"/>
              <a:buChar char="•"/>
            </a:pPr>
            <a:r>
              <a:rPr lang="en-US" b="0" dirty="0" smtClean="0"/>
              <a:t>Change above threshold to be considered as edges and vice versa</a:t>
            </a:r>
            <a:r>
              <a:rPr lang="en-US" b="0" dirty="0" smtClean="0"/>
              <a:t>.</a:t>
            </a:r>
          </a:p>
          <a:p>
            <a:pPr>
              <a:buFont typeface="Arial" pitchFamily="34" charset="0"/>
              <a:buChar char="•"/>
            </a:pPr>
            <a:r>
              <a:rPr lang="en-US" b="0" dirty="0"/>
              <a:t>A trivial form of enhancement of the input image is to map all values below a threshold gray level to a constant value, and those gray levels from the threshold value and above to another constant value. This can be expressed as </a:t>
            </a:r>
          </a:p>
          <a:p>
            <a:pPr>
              <a:buFont typeface="Arial" pitchFamily="34" charset="0"/>
              <a:buChar char="•"/>
            </a:pPr>
            <a:endParaRPr lang="en-US" b="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263" y="3048000"/>
            <a:ext cx="28098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668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 and Technologies Used</a:t>
            </a:r>
          </a:p>
        </p:txBody>
      </p:sp>
      <p:sp>
        <p:nvSpPr>
          <p:cNvPr id="3" name="Content Placeholder 2"/>
          <p:cNvSpPr>
            <a:spLocks noGrp="1"/>
          </p:cNvSpPr>
          <p:nvPr>
            <p:ph idx="1"/>
          </p:nvPr>
        </p:nvSpPr>
        <p:spPr/>
        <p:txBody>
          <a:bodyPr/>
          <a:lstStyle/>
          <a:p>
            <a:pPr>
              <a:buFont typeface="Arial" pitchFamily="34" charset="0"/>
              <a:buChar char="•"/>
            </a:pPr>
            <a:r>
              <a:rPr lang="en-IN" b="0" dirty="0"/>
              <a:t>Front End- HTML, </a:t>
            </a:r>
            <a:r>
              <a:rPr lang="en-IN" b="0" dirty="0" err="1" smtClean="0"/>
              <a:t>javaScript</a:t>
            </a:r>
            <a:r>
              <a:rPr lang="en-IN" b="0" dirty="0" smtClean="0"/>
              <a:t>, </a:t>
            </a:r>
            <a:r>
              <a:rPr lang="en-IN" b="0" dirty="0"/>
              <a:t>CSS and </a:t>
            </a:r>
            <a:r>
              <a:rPr lang="en-IN" b="0" dirty="0" err="1"/>
              <a:t>BootStrap</a:t>
            </a:r>
            <a:endParaRPr lang="en-IN" b="0" dirty="0"/>
          </a:p>
          <a:p>
            <a:pPr>
              <a:buFont typeface="Arial" pitchFamily="34" charset="0"/>
              <a:buChar char="•"/>
            </a:pPr>
            <a:r>
              <a:rPr lang="en-IN" b="0" dirty="0"/>
              <a:t>Back End- Flask framework(Python)</a:t>
            </a:r>
          </a:p>
          <a:p>
            <a:endParaRPr lang="en-IN" dirty="0"/>
          </a:p>
        </p:txBody>
      </p:sp>
    </p:spTree>
    <p:extLst>
      <p:ext uri="{BB962C8B-B14F-4D97-AF65-F5344CB8AC3E}">
        <p14:creationId xmlns:p14="http://schemas.microsoft.com/office/powerpoint/2010/main" val="2948808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Algorithm</a:t>
            </a:r>
            <a:endParaRPr lang="en-IN" dirty="0"/>
          </a:p>
        </p:txBody>
      </p:sp>
      <p:sp>
        <p:nvSpPr>
          <p:cNvPr id="3" name="Content Placeholder 2"/>
          <p:cNvSpPr>
            <a:spLocks noGrp="1"/>
          </p:cNvSpPr>
          <p:nvPr>
            <p:ph idx="1"/>
          </p:nvPr>
        </p:nvSpPr>
        <p:spPr>
          <a:xfrm>
            <a:off x="457200" y="1036637"/>
            <a:ext cx="4038600" cy="5592763"/>
          </a:xfrm>
        </p:spPr>
        <p:txBody>
          <a:bodyPr>
            <a:noAutofit/>
          </a:bodyPr>
          <a:lstStyle/>
          <a:p>
            <a:pPr marL="0" indent="0">
              <a:buNone/>
            </a:pPr>
            <a:r>
              <a:rPr lang="en-IN" sz="1000" b="1" dirty="0" smtClean="0"/>
              <a:t>(Python)</a:t>
            </a:r>
          </a:p>
          <a:p>
            <a:pPr marL="0" indent="0">
              <a:buNone/>
            </a:pPr>
            <a:r>
              <a:rPr lang="en-IN" sz="1000" b="1" dirty="0" smtClean="0"/>
              <a:t>Main method:</a:t>
            </a:r>
          </a:p>
          <a:p>
            <a:pPr lvl="1">
              <a:buAutoNum type="arabicPeriod"/>
            </a:pPr>
            <a:r>
              <a:rPr lang="en-IN" sz="1000" dirty="0" err="1" smtClean="0"/>
              <a:t>Sobel</a:t>
            </a:r>
            <a:r>
              <a:rPr lang="en-IN" sz="1000" dirty="0" smtClean="0"/>
              <a:t> Edge Detection</a:t>
            </a:r>
          </a:p>
          <a:p>
            <a:pPr lvl="1">
              <a:buAutoNum type="arabicPeriod"/>
            </a:pPr>
            <a:r>
              <a:rPr lang="en-IN" sz="1000" dirty="0" smtClean="0"/>
              <a:t>Gaussian Average Smoothing Filter then </a:t>
            </a:r>
            <a:r>
              <a:rPr lang="en-IN" sz="1000" dirty="0" err="1" smtClean="0"/>
              <a:t>Sobel</a:t>
            </a:r>
            <a:r>
              <a:rPr lang="en-IN" sz="1000" dirty="0"/>
              <a:t> </a:t>
            </a:r>
            <a:r>
              <a:rPr lang="en-IN" sz="1000" dirty="0" smtClean="0"/>
              <a:t>Edge Detection</a:t>
            </a:r>
          </a:p>
          <a:p>
            <a:pPr lvl="1">
              <a:buAutoNum type="arabicPeriod"/>
            </a:pPr>
            <a:r>
              <a:rPr lang="en-IN" sz="1000" dirty="0" smtClean="0"/>
              <a:t>Threshold  </a:t>
            </a:r>
          </a:p>
          <a:p>
            <a:pPr>
              <a:buAutoNum type="arabicPeriod"/>
            </a:pPr>
            <a:r>
              <a:rPr lang="en-IN" sz="1000" b="1" dirty="0" err="1" smtClean="0"/>
              <a:t>Sobel</a:t>
            </a:r>
            <a:r>
              <a:rPr lang="en-IN" sz="1000" b="1" dirty="0" smtClean="0"/>
              <a:t> Edge Detection:</a:t>
            </a:r>
          </a:p>
          <a:p>
            <a:pPr lvl="1"/>
            <a:r>
              <a:rPr lang="en-IN" sz="1000" b="1" dirty="0" err="1" smtClean="0"/>
              <a:t>edgeDetect</a:t>
            </a:r>
            <a:r>
              <a:rPr lang="en-IN" sz="1000" b="1" dirty="0" smtClean="0"/>
              <a:t>()</a:t>
            </a:r>
          </a:p>
          <a:p>
            <a:pPr lvl="2">
              <a:buFont typeface="+mj-lt"/>
              <a:buAutoNum type="alphaLcParenR"/>
            </a:pPr>
            <a:r>
              <a:rPr lang="en-IN" sz="1000" dirty="0" smtClean="0"/>
              <a:t>Read the image file</a:t>
            </a:r>
          </a:p>
          <a:p>
            <a:pPr lvl="2">
              <a:buFont typeface="+mj-lt"/>
              <a:buAutoNum type="alphaLcParenR"/>
            </a:pPr>
            <a:r>
              <a:rPr lang="en-IN" sz="1000" dirty="0" smtClean="0"/>
              <a:t>Convert the image to </a:t>
            </a:r>
            <a:r>
              <a:rPr lang="en-IN" sz="1000" dirty="0" err="1" smtClean="0"/>
              <a:t>grayscale</a:t>
            </a:r>
            <a:endParaRPr lang="en-IN" sz="1000" dirty="0" smtClean="0"/>
          </a:p>
          <a:p>
            <a:pPr lvl="2">
              <a:buFont typeface="+mj-lt"/>
              <a:buAutoNum type="alphaLcParenR"/>
            </a:pPr>
            <a:r>
              <a:rPr lang="en-IN" sz="1000" dirty="0" smtClean="0"/>
              <a:t>Specify the </a:t>
            </a:r>
            <a:r>
              <a:rPr lang="en-IN" sz="1000" dirty="0" err="1" smtClean="0"/>
              <a:t>Sobel</a:t>
            </a:r>
            <a:r>
              <a:rPr lang="en-IN" sz="1000" dirty="0" smtClean="0"/>
              <a:t> kernel </a:t>
            </a:r>
          </a:p>
          <a:p>
            <a:pPr marL="0" indent="0">
              <a:buNone/>
            </a:pPr>
            <a:r>
              <a:rPr lang="en-IN" sz="1000" dirty="0" smtClean="0"/>
              <a:t>		[[-</a:t>
            </a:r>
            <a:r>
              <a:rPr lang="en-IN" sz="1000" dirty="0"/>
              <a:t>1,0,1], </a:t>
            </a:r>
            <a:r>
              <a:rPr lang="en-IN" sz="1000" dirty="0" smtClean="0"/>
              <a:t>and	[[-</a:t>
            </a:r>
            <a:r>
              <a:rPr lang="en-IN" sz="1000" dirty="0"/>
              <a:t>1,-2,-1],</a:t>
            </a:r>
          </a:p>
          <a:p>
            <a:pPr marL="0" indent="0">
              <a:buNone/>
            </a:pPr>
            <a:r>
              <a:rPr lang="en-IN" sz="1000" dirty="0"/>
              <a:t>             	</a:t>
            </a:r>
            <a:r>
              <a:rPr lang="en-IN" sz="1000" dirty="0" smtClean="0"/>
              <a:t>	[-</a:t>
            </a:r>
            <a:r>
              <a:rPr lang="en-IN" sz="1000" dirty="0"/>
              <a:t>2,0,2</a:t>
            </a:r>
            <a:r>
              <a:rPr lang="en-IN" sz="1000" dirty="0" smtClean="0"/>
              <a:t>],	[</a:t>
            </a:r>
            <a:r>
              <a:rPr lang="en-IN" sz="1000" dirty="0"/>
              <a:t>0,0,0],</a:t>
            </a:r>
          </a:p>
          <a:p>
            <a:pPr marL="0" indent="0">
              <a:buNone/>
            </a:pPr>
            <a:r>
              <a:rPr lang="en-IN" sz="1000" dirty="0"/>
              <a:t>             	</a:t>
            </a:r>
            <a:r>
              <a:rPr lang="en-IN" sz="1000" dirty="0" smtClean="0"/>
              <a:t>	[-</a:t>
            </a:r>
            <a:r>
              <a:rPr lang="en-IN" sz="1000" dirty="0"/>
              <a:t>1,0,1]] 	[1,2,1]]</a:t>
            </a:r>
          </a:p>
          <a:p>
            <a:pPr marL="800100" lvl="2" indent="0">
              <a:buNone/>
            </a:pPr>
            <a:r>
              <a:rPr lang="en-IN" sz="1000" dirty="0" smtClean="0"/>
              <a:t>    d)     Perform convolution with both the kernel </a:t>
            </a:r>
          </a:p>
          <a:p>
            <a:pPr marL="800100" lvl="2" indent="0">
              <a:buNone/>
            </a:pPr>
            <a:r>
              <a:rPr lang="en-IN" sz="1000" dirty="0"/>
              <a:t>	 </a:t>
            </a:r>
            <a:r>
              <a:rPr lang="en-IN" sz="1000" dirty="0" smtClean="0"/>
              <a:t>        separately</a:t>
            </a:r>
          </a:p>
          <a:p>
            <a:pPr lvl="2">
              <a:buAutoNum type="alphaLcParenR" startAt="5"/>
            </a:pPr>
            <a:r>
              <a:rPr lang="en-IN" sz="1000" dirty="0" smtClean="0"/>
              <a:t>Find the magnitude of </a:t>
            </a:r>
            <a:r>
              <a:rPr lang="en-IN" sz="1000" dirty="0" err="1" smtClean="0"/>
              <a:t>gradiant</a:t>
            </a:r>
            <a:r>
              <a:rPr lang="en-IN" sz="1000" dirty="0" smtClean="0"/>
              <a:t> by using both the convolution values of the image. Magnitude </a:t>
            </a:r>
            <a:r>
              <a:rPr lang="en-IN" sz="1000" dirty="0" err="1" smtClean="0"/>
              <a:t>formula:img_out</a:t>
            </a:r>
            <a:r>
              <a:rPr lang="en-IN" sz="1000" dirty="0" smtClean="0"/>
              <a:t>=</a:t>
            </a:r>
            <a:r>
              <a:rPr lang="en-IN" sz="1000" dirty="0" err="1" smtClean="0"/>
              <a:t>np.sqrt</a:t>
            </a:r>
            <a:r>
              <a:rPr lang="en-IN" sz="1000" dirty="0" smtClean="0"/>
              <a:t>(</a:t>
            </a:r>
            <a:r>
              <a:rPr lang="en-IN" sz="1000" dirty="0" err="1" smtClean="0"/>
              <a:t>np.power</a:t>
            </a:r>
            <a:r>
              <a:rPr lang="en-IN" sz="1000" dirty="0" smtClean="0"/>
              <a:t>(img_x,2</a:t>
            </a:r>
            <a:r>
              <a:rPr lang="en-IN" sz="1000" dirty="0"/>
              <a:t>)+</a:t>
            </a:r>
            <a:r>
              <a:rPr lang="en-IN" sz="1000" dirty="0" err="1"/>
              <a:t>np.power</a:t>
            </a:r>
            <a:r>
              <a:rPr lang="en-IN" sz="1000" dirty="0"/>
              <a:t>(img_y,2))</a:t>
            </a:r>
          </a:p>
          <a:p>
            <a:pPr lvl="2">
              <a:buAutoNum type="alphaLcParenR" startAt="5"/>
            </a:pPr>
            <a:r>
              <a:rPr lang="en-IN" sz="1000" dirty="0" smtClean="0"/>
              <a:t>Output the filtered image</a:t>
            </a:r>
          </a:p>
          <a:p>
            <a:pPr marL="0" indent="0">
              <a:buNone/>
            </a:pPr>
            <a:endParaRPr lang="en-IN" sz="1000" dirty="0" smtClean="0"/>
          </a:p>
          <a:p>
            <a:pPr lvl="1"/>
            <a:r>
              <a:rPr lang="en-IN" sz="1000" b="1" dirty="0" err="1" smtClean="0"/>
              <a:t>Convolution_np</a:t>
            </a:r>
            <a:r>
              <a:rPr lang="en-IN" sz="1000" b="1" dirty="0" smtClean="0"/>
              <a:t>()</a:t>
            </a:r>
          </a:p>
          <a:p>
            <a:pPr lvl="2">
              <a:buFont typeface="+mj-lt"/>
              <a:buAutoNum type="alphaLcParenR"/>
            </a:pPr>
            <a:r>
              <a:rPr lang="en-IN" sz="1000" dirty="0" smtClean="0"/>
              <a:t>Find height and width of </a:t>
            </a:r>
            <a:r>
              <a:rPr lang="en-IN" sz="1000" dirty="0" err="1" smtClean="0"/>
              <a:t>Sobel</a:t>
            </a:r>
            <a:r>
              <a:rPr lang="en-IN" sz="1000" dirty="0" smtClean="0"/>
              <a:t> kernel to get matrix size</a:t>
            </a:r>
          </a:p>
          <a:p>
            <a:pPr lvl="2">
              <a:buFont typeface="+mj-lt"/>
              <a:buAutoNum type="alphaLcParenR"/>
            </a:pPr>
            <a:r>
              <a:rPr lang="en-IN" sz="1000" dirty="0" smtClean="0"/>
              <a:t>Iterate and calculate    		sum</a:t>
            </a:r>
            <a:r>
              <a:rPr lang="en-IN" sz="1000" dirty="0"/>
              <a:t>+=(w*a</a:t>
            </a:r>
            <a:r>
              <a:rPr lang="en-IN" sz="1000" dirty="0" smtClean="0"/>
              <a:t>) </a:t>
            </a:r>
          </a:p>
          <a:p>
            <a:pPr marL="0" indent="0">
              <a:buNone/>
            </a:pPr>
            <a:r>
              <a:rPr lang="en-IN" sz="1000" dirty="0" smtClean="0"/>
              <a:t>                	      for every pixel where w is the </a:t>
            </a:r>
            <a:r>
              <a:rPr lang="en-IN" sz="1000" dirty="0" err="1" smtClean="0"/>
              <a:t>Sobel</a:t>
            </a:r>
            <a:r>
              <a:rPr lang="en-IN" sz="1000" dirty="0" smtClean="0"/>
              <a:t> 		      </a:t>
            </a:r>
            <a:r>
              <a:rPr lang="en-IN" sz="1000" dirty="0" err="1" smtClean="0"/>
              <a:t>kernal</a:t>
            </a:r>
            <a:r>
              <a:rPr lang="en-IN" sz="1000" dirty="0" smtClean="0"/>
              <a:t> and a is the image matrix</a:t>
            </a:r>
            <a:endParaRPr lang="en-IN" sz="1000" dirty="0"/>
          </a:p>
          <a:p>
            <a:pPr lvl="2">
              <a:buAutoNum type="alphaLcParenR" startAt="3"/>
            </a:pPr>
            <a:r>
              <a:rPr lang="en-IN" sz="1000" dirty="0" smtClean="0"/>
              <a:t>Replace the image pixel with the calculated values</a:t>
            </a:r>
          </a:p>
          <a:p>
            <a:pPr lvl="2">
              <a:buAutoNum type="alphaLcParenR" startAt="3"/>
            </a:pPr>
            <a:r>
              <a:rPr lang="en-IN" sz="1000" dirty="0" smtClean="0"/>
              <a:t>Return the altered image</a:t>
            </a:r>
            <a:endParaRPr lang="en-IN" sz="1000" dirty="0"/>
          </a:p>
        </p:txBody>
      </p:sp>
      <p:sp>
        <p:nvSpPr>
          <p:cNvPr id="4" name="Content Placeholder 2"/>
          <p:cNvSpPr txBox="1">
            <a:spLocks/>
          </p:cNvSpPr>
          <p:nvPr/>
        </p:nvSpPr>
        <p:spPr>
          <a:xfrm>
            <a:off x="4724400" y="1066800"/>
            <a:ext cx="4038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000" dirty="0"/>
          </a:p>
          <a:p>
            <a:pPr marL="0" indent="0">
              <a:buNone/>
            </a:pPr>
            <a:r>
              <a:rPr lang="en-IN" sz="1000" b="1" dirty="0"/>
              <a:t>2. </a:t>
            </a:r>
            <a:r>
              <a:rPr lang="en-IN" sz="1000" b="1" dirty="0" smtClean="0"/>
              <a:t>         Gaussian </a:t>
            </a:r>
            <a:r>
              <a:rPr lang="en-IN" sz="1000" b="1" dirty="0"/>
              <a:t>Average Smoothening </a:t>
            </a:r>
            <a:r>
              <a:rPr lang="en-IN" sz="1000" b="1" dirty="0" smtClean="0"/>
              <a:t>Filter</a:t>
            </a:r>
          </a:p>
          <a:p>
            <a:pPr lvl="1"/>
            <a:r>
              <a:rPr lang="en-IN" sz="1000" b="1" dirty="0" err="1" smtClean="0"/>
              <a:t>Gaussian_blur</a:t>
            </a:r>
            <a:r>
              <a:rPr lang="en-IN" sz="1000" b="1" dirty="0" smtClean="0"/>
              <a:t>()</a:t>
            </a:r>
            <a:endParaRPr lang="en-IN" sz="1000" b="1" dirty="0"/>
          </a:p>
          <a:p>
            <a:pPr lvl="2">
              <a:buAutoNum type="alphaLcParenR"/>
            </a:pPr>
            <a:r>
              <a:rPr lang="en-IN" sz="1000" dirty="0"/>
              <a:t>Input </a:t>
            </a:r>
            <a:r>
              <a:rPr lang="en-IN" sz="1000" dirty="0" smtClean="0"/>
              <a:t> the window </a:t>
            </a:r>
            <a:r>
              <a:rPr lang="en-IN" sz="1000" dirty="0"/>
              <a:t>size and sigma values </a:t>
            </a:r>
            <a:endParaRPr lang="en-IN" sz="1000" dirty="0" smtClean="0"/>
          </a:p>
          <a:p>
            <a:pPr lvl="2">
              <a:buAutoNum type="alphaLcParenR"/>
            </a:pPr>
            <a:r>
              <a:rPr lang="en-IN" sz="1000" dirty="0" smtClean="0"/>
              <a:t>Find Gaussian </a:t>
            </a:r>
            <a:r>
              <a:rPr lang="en-IN" sz="1000" dirty="0" err="1" smtClean="0"/>
              <a:t>kernal</a:t>
            </a:r>
            <a:r>
              <a:rPr lang="en-IN" sz="1000" dirty="0" smtClean="0"/>
              <a:t> by the following formula</a:t>
            </a:r>
            <a:r>
              <a:rPr lang="en-IN" sz="1000" dirty="0"/>
              <a:t>: </a:t>
            </a:r>
          </a:p>
          <a:p>
            <a:pPr marL="800100" lvl="2" indent="0">
              <a:buNone/>
            </a:pPr>
            <a:r>
              <a:rPr lang="en-IN" sz="1000" dirty="0"/>
              <a:t> </a:t>
            </a:r>
            <a:r>
              <a:rPr lang="en-IN" sz="1000" dirty="0" smtClean="0"/>
              <a:t>             1</a:t>
            </a:r>
            <a:r>
              <a:rPr lang="en-IN" sz="1000" dirty="0"/>
              <a:t> / (</a:t>
            </a:r>
            <a:r>
              <a:rPr lang="en-IN" sz="1000" dirty="0" err="1"/>
              <a:t>np.sqrt</a:t>
            </a:r>
            <a:r>
              <a:rPr lang="en-IN" sz="1000" dirty="0"/>
              <a:t>(2 * </a:t>
            </a:r>
            <a:r>
              <a:rPr lang="en-IN" sz="1000" dirty="0" err="1"/>
              <a:t>np.pi</a:t>
            </a:r>
            <a:r>
              <a:rPr lang="en-IN" sz="1000" dirty="0"/>
              <a:t>) * </a:t>
            </a:r>
            <a:r>
              <a:rPr lang="en-IN" sz="1000" dirty="0" err="1"/>
              <a:t>sd</a:t>
            </a:r>
            <a:r>
              <a:rPr lang="en-IN" sz="1000" dirty="0"/>
              <a:t>) * </a:t>
            </a:r>
            <a:r>
              <a:rPr lang="en-IN" sz="1000" dirty="0" err="1"/>
              <a:t>np.e</a:t>
            </a:r>
            <a:r>
              <a:rPr lang="en-IN" sz="1000" dirty="0"/>
              <a:t> ** (-</a:t>
            </a:r>
            <a:r>
              <a:rPr lang="en-IN" sz="1000" dirty="0" err="1"/>
              <a:t>np.power</a:t>
            </a:r>
            <a:r>
              <a:rPr lang="en-IN" sz="1000" dirty="0"/>
              <a:t>((x - mu) / </a:t>
            </a:r>
            <a:r>
              <a:rPr lang="en-IN" sz="1000" dirty="0" err="1"/>
              <a:t>sd</a:t>
            </a:r>
            <a:r>
              <a:rPr lang="en-IN" sz="1000" dirty="0"/>
              <a:t>, 2) / 2)</a:t>
            </a:r>
          </a:p>
          <a:p>
            <a:pPr marL="1028700" lvl="2">
              <a:buAutoNum type="alphaLcParenR" startAt="3"/>
            </a:pPr>
            <a:r>
              <a:rPr lang="en-IN" sz="1000" dirty="0" smtClean="0"/>
              <a:t>Perform Convolution on the entire image </a:t>
            </a:r>
            <a:r>
              <a:rPr lang="en-IN" sz="1000" dirty="0"/>
              <a:t>by the </a:t>
            </a:r>
            <a:r>
              <a:rPr lang="en-IN" sz="1000" dirty="0" smtClean="0"/>
              <a:t>calculated </a:t>
            </a:r>
            <a:r>
              <a:rPr lang="en-IN" sz="1000" dirty="0" err="1" smtClean="0"/>
              <a:t>kernal</a:t>
            </a:r>
            <a:endParaRPr lang="en-IN" sz="1000" dirty="0" smtClean="0"/>
          </a:p>
          <a:p>
            <a:pPr marL="1028700" lvl="2">
              <a:buAutoNum type="alphaLcParenR" startAt="3"/>
            </a:pPr>
            <a:r>
              <a:rPr lang="en-IN" sz="1000" dirty="0" smtClean="0"/>
              <a:t>Output the filtered image</a:t>
            </a:r>
            <a:endParaRPr lang="en-IN" sz="1000" dirty="0"/>
          </a:p>
          <a:p>
            <a:endParaRPr lang="en-IN" sz="1000" dirty="0" smtClean="0"/>
          </a:p>
          <a:p>
            <a:pPr lvl="1"/>
            <a:r>
              <a:rPr lang="en-IN" sz="1000" b="1" dirty="0" smtClean="0"/>
              <a:t>Convolution()</a:t>
            </a:r>
            <a:endParaRPr lang="en-IN" sz="1000" b="1" dirty="0"/>
          </a:p>
          <a:p>
            <a:pPr marL="1028700" lvl="2">
              <a:buAutoNum type="alphaLcParenR"/>
            </a:pPr>
            <a:r>
              <a:rPr lang="en-IN" sz="1000" dirty="0" smtClean="0"/>
              <a:t>Create a  kernel of window size </a:t>
            </a:r>
          </a:p>
          <a:p>
            <a:pPr marL="1028700" lvl="2">
              <a:buAutoNum type="alphaLcParenR"/>
            </a:pPr>
            <a:r>
              <a:rPr lang="en-IN" sz="1000" dirty="0" smtClean="0"/>
              <a:t> Perform convolution on image by the following formula:</a:t>
            </a:r>
            <a:r>
              <a:rPr lang="en-US" sz="1000" dirty="0" smtClean="0"/>
              <a:t>       output[row</a:t>
            </a:r>
            <a:r>
              <a:rPr lang="en-US" sz="1000" dirty="0"/>
              <a:t>, col] = </a:t>
            </a:r>
            <a:r>
              <a:rPr lang="en-US" sz="1000" dirty="0" err="1"/>
              <a:t>np.sum</a:t>
            </a:r>
            <a:r>
              <a:rPr lang="en-US" sz="1000" dirty="0"/>
              <a:t>(kernel * </a:t>
            </a:r>
            <a:r>
              <a:rPr lang="en-US" sz="1000" dirty="0" err="1"/>
              <a:t>padded_image</a:t>
            </a:r>
            <a:r>
              <a:rPr lang="en-US" sz="1000" dirty="0"/>
              <a:t>[</a:t>
            </a:r>
            <a:r>
              <a:rPr lang="en-US" sz="1000" dirty="0" err="1"/>
              <a:t>row:row</a:t>
            </a:r>
            <a:r>
              <a:rPr lang="en-US" sz="1000" dirty="0"/>
              <a:t> + </a:t>
            </a:r>
            <a:r>
              <a:rPr lang="en-US" sz="1000" dirty="0" err="1"/>
              <a:t>kernel_row</a:t>
            </a:r>
            <a:r>
              <a:rPr lang="en-US" sz="1000" dirty="0"/>
              <a:t>, </a:t>
            </a:r>
            <a:r>
              <a:rPr lang="en-US" sz="1000" dirty="0" err="1"/>
              <a:t>col:col</a:t>
            </a:r>
            <a:r>
              <a:rPr lang="en-US" sz="1000" dirty="0"/>
              <a:t> + </a:t>
            </a:r>
            <a:r>
              <a:rPr lang="en-US" sz="1000" dirty="0" err="1"/>
              <a:t>kernel_col</a:t>
            </a:r>
            <a:r>
              <a:rPr lang="en-US" sz="1000" dirty="0"/>
              <a:t>])</a:t>
            </a:r>
          </a:p>
          <a:p>
            <a:pPr marL="800100" lvl="2" indent="0">
              <a:buFont typeface="Arial" pitchFamily="34" charset="0"/>
              <a:buNone/>
            </a:pPr>
            <a:r>
              <a:rPr lang="en-IN" sz="1000" dirty="0" smtClean="0"/>
              <a:t>c)     Return the output</a:t>
            </a:r>
          </a:p>
          <a:p>
            <a:pPr marL="0" indent="0">
              <a:buFont typeface="Arial" pitchFamily="34" charset="0"/>
              <a:buNone/>
            </a:pPr>
            <a:r>
              <a:rPr lang="en-IN" sz="1000" dirty="0" smtClean="0"/>
              <a:t>     	</a:t>
            </a:r>
          </a:p>
          <a:p>
            <a:pPr marL="228600" indent="-228600">
              <a:buAutoNum type="arabicPeriod" startAt="3"/>
            </a:pPr>
            <a:r>
              <a:rPr lang="en-IN" sz="1000" b="1" dirty="0" err="1" smtClean="0"/>
              <a:t>Thresholding</a:t>
            </a:r>
            <a:endParaRPr lang="en-IN" sz="1000" b="1" dirty="0" smtClean="0"/>
          </a:p>
          <a:p>
            <a:pPr lvl="1"/>
            <a:r>
              <a:rPr lang="en-IN" sz="1000" b="1" dirty="0" err="1" smtClean="0"/>
              <a:t>thresholdOp</a:t>
            </a:r>
            <a:r>
              <a:rPr lang="en-IN" sz="1000" b="1" dirty="0" smtClean="0"/>
              <a:t>()</a:t>
            </a:r>
          </a:p>
          <a:p>
            <a:pPr lvl="2">
              <a:buFont typeface="+mj-lt"/>
              <a:buAutoNum type="alphaLcParenR"/>
            </a:pPr>
            <a:r>
              <a:rPr lang="en-IN" sz="1000" dirty="0" smtClean="0"/>
              <a:t>Input the threshold percentage</a:t>
            </a:r>
            <a:endParaRPr lang="en-IN" sz="1000" dirty="0"/>
          </a:p>
          <a:p>
            <a:pPr lvl="2">
              <a:buFont typeface="+mj-lt"/>
              <a:buAutoNum type="alphaLcParenR"/>
            </a:pPr>
            <a:r>
              <a:rPr lang="en-IN" sz="1000" dirty="0" smtClean="0"/>
              <a:t>Perform </a:t>
            </a:r>
            <a:r>
              <a:rPr lang="en-IN" sz="1000" dirty="0" err="1" smtClean="0"/>
              <a:t>thresholding</a:t>
            </a:r>
            <a:r>
              <a:rPr lang="en-IN" sz="1000" dirty="0" smtClean="0"/>
              <a:t> on the image</a:t>
            </a:r>
          </a:p>
          <a:p>
            <a:pPr lvl="2">
              <a:buFont typeface="+mj-lt"/>
              <a:buAutoNum type="alphaLcParenR"/>
            </a:pPr>
            <a:r>
              <a:rPr lang="en-IN" sz="1000" dirty="0" smtClean="0"/>
              <a:t>Output the filtered image</a:t>
            </a:r>
            <a:endParaRPr lang="en-IN" sz="1000" dirty="0"/>
          </a:p>
          <a:p>
            <a:pPr>
              <a:buFont typeface="+mj-lt"/>
              <a:buAutoNum type="alphaLcParenR"/>
            </a:pPr>
            <a:endParaRPr lang="en-IN" sz="1000" dirty="0" smtClean="0"/>
          </a:p>
          <a:p>
            <a:pPr marL="0" indent="0">
              <a:buFont typeface="Arial" pitchFamily="34" charset="0"/>
              <a:buNone/>
            </a:pPr>
            <a:r>
              <a:rPr lang="en-IN" sz="1000" dirty="0" smtClean="0"/>
              <a:t>	</a:t>
            </a:r>
            <a:endParaRPr lang="en-IN" sz="1000" dirty="0"/>
          </a:p>
        </p:txBody>
      </p:sp>
    </p:spTree>
    <p:extLst>
      <p:ext uri="{BB962C8B-B14F-4D97-AF65-F5344CB8AC3E}">
        <p14:creationId xmlns:p14="http://schemas.microsoft.com/office/powerpoint/2010/main" val="2649011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be </a:t>
            </a:r>
            <a:r>
              <a:rPr lang="en-US" dirty="0" smtClean="0"/>
              <a:t>Followed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Upload the image.</a:t>
            </a:r>
          </a:p>
          <a:p>
            <a:pPr>
              <a:buFont typeface="Arial" pitchFamily="34" charset="0"/>
              <a:buChar char="•"/>
            </a:pPr>
            <a:r>
              <a:rPr lang="en-US" b="0" dirty="0" smtClean="0"/>
              <a:t>After image is uploaded successfully, </a:t>
            </a:r>
            <a:r>
              <a:rPr lang="en-US" b="0" dirty="0" smtClean="0"/>
              <a:t>apply </a:t>
            </a:r>
            <a:r>
              <a:rPr lang="en-US" b="0" dirty="0" err="1"/>
              <a:t>S</a:t>
            </a:r>
            <a:r>
              <a:rPr lang="en-US" b="0" dirty="0" err="1" smtClean="0"/>
              <a:t>obel</a:t>
            </a:r>
            <a:r>
              <a:rPr lang="en-US" b="0" dirty="0" smtClean="0"/>
              <a:t> </a:t>
            </a:r>
            <a:r>
              <a:rPr lang="en-US" b="0" dirty="0"/>
              <a:t>E</a:t>
            </a:r>
            <a:r>
              <a:rPr lang="en-US" b="0" dirty="0" smtClean="0"/>
              <a:t>dge </a:t>
            </a:r>
            <a:r>
              <a:rPr lang="en-US" b="0" dirty="0"/>
              <a:t>D</a:t>
            </a:r>
            <a:r>
              <a:rPr lang="en-US" b="0" dirty="0" smtClean="0"/>
              <a:t>etector  </a:t>
            </a:r>
            <a:r>
              <a:rPr lang="en-US" b="0" dirty="0" smtClean="0"/>
              <a:t>on </a:t>
            </a:r>
            <a:r>
              <a:rPr lang="en-US" b="0" dirty="0" smtClean="0"/>
              <a:t>the original image. Keep window size and sigma values as 0.</a:t>
            </a:r>
            <a:endParaRPr lang="en-US" b="0" dirty="0" smtClean="0"/>
          </a:p>
          <a:p>
            <a:pPr>
              <a:buFont typeface="Arial" pitchFamily="34" charset="0"/>
              <a:buChar char="•"/>
            </a:pPr>
            <a:r>
              <a:rPr lang="en-US" b="0" dirty="0" smtClean="0"/>
              <a:t>In the next screen, </a:t>
            </a:r>
            <a:r>
              <a:rPr lang="en-US" b="0" dirty="0"/>
              <a:t>set window size </a:t>
            </a:r>
            <a:r>
              <a:rPr lang="en-US" b="0" dirty="0" smtClean="0"/>
              <a:t> and sigma values accordingly </a:t>
            </a:r>
            <a:r>
              <a:rPr lang="en-US" b="0" dirty="0" smtClean="0"/>
              <a:t>to </a:t>
            </a:r>
            <a:r>
              <a:rPr lang="en-US" b="0" dirty="0" smtClean="0"/>
              <a:t>smoothen the image.</a:t>
            </a:r>
          </a:p>
          <a:p>
            <a:pPr>
              <a:buFont typeface="Arial" pitchFamily="34" charset="0"/>
              <a:buChar char="•"/>
            </a:pPr>
            <a:r>
              <a:rPr lang="en-US" b="0" dirty="0" smtClean="0"/>
              <a:t>Now </a:t>
            </a:r>
            <a:r>
              <a:rPr lang="en-US" b="0" dirty="0" smtClean="0"/>
              <a:t>the edges are detected on the smoothened </a:t>
            </a:r>
            <a:r>
              <a:rPr lang="en-US" b="0" dirty="0" smtClean="0"/>
              <a:t>image.</a:t>
            </a:r>
          </a:p>
          <a:p>
            <a:pPr>
              <a:buFont typeface="Arial" pitchFamily="34" charset="0"/>
              <a:buChar char="•"/>
            </a:pPr>
            <a:r>
              <a:rPr lang="en-US" b="0" dirty="0" smtClean="0"/>
              <a:t>Compare both the images</a:t>
            </a:r>
            <a:r>
              <a:rPr lang="en-US" b="0" dirty="0" smtClean="0"/>
              <a:t>.</a:t>
            </a:r>
          </a:p>
          <a:p>
            <a:pPr>
              <a:buFont typeface="Arial" pitchFamily="34" charset="0"/>
              <a:buChar char="•"/>
            </a:pPr>
            <a:r>
              <a:rPr lang="en-US" b="0" dirty="0" smtClean="0"/>
              <a:t>Alter the window size and sigma values repeatedly to display the change in the output.</a:t>
            </a:r>
          </a:p>
        </p:txBody>
      </p:sp>
    </p:spTree>
    <p:extLst>
      <p:ext uri="{BB962C8B-B14F-4D97-AF65-F5344CB8AC3E}">
        <p14:creationId xmlns:p14="http://schemas.microsoft.com/office/powerpoint/2010/main" val="3996275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812"/>
          <a:stretch/>
        </p:blipFill>
        <p:spPr>
          <a:xfrm>
            <a:off x="304800" y="685800"/>
            <a:ext cx="4114800" cy="55626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26605" y="685800"/>
            <a:ext cx="4088795" cy="5562600"/>
          </a:xfrm>
        </p:spPr>
      </p:pic>
    </p:spTree>
    <p:extLst>
      <p:ext uri="{BB962C8B-B14F-4D97-AF65-F5344CB8AC3E}">
        <p14:creationId xmlns:p14="http://schemas.microsoft.com/office/powerpoint/2010/main" val="1638983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8600" y="1066800"/>
            <a:ext cx="4114800" cy="4800600"/>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800601" y="1066800"/>
            <a:ext cx="4114799" cy="4800600"/>
          </a:xfrm>
        </p:spPr>
      </p:pic>
    </p:spTree>
    <p:extLst>
      <p:ext uri="{BB962C8B-B14F-4D97-AF65-F5344CB8AC3E}">
        <p14:creationId xmlns:p14="http://schemas.microsoft.com/office/powerpoint/2010/main" val="774030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220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smtClean="0"/>
              <a:t>COMPARISON</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572000"/>
            <a:ext cx="4114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00600" y="4233446"/>
            <a:ext cx="4114800" cy="338554"/>
          </a:xfrm>
          <a:prstGeom prst="rect">
            <a:avLst/>
          </a:prstGeom>
          <a:noFill/>
        </p:spPr>
        <p:txBody>
          <a:bodyPr wrap="square" rtlCol="0">
            <a:spAutoFit/>
          </a:bodyPr>
          <a:lstStyle/>
          <a:p>
            <a:pPr algn="ctr"/>
            <a:r>
              <a:rPr lang="en-IN" sz="1600" dirty="0" smtClean="0"/>
              <a:t>Original Image</a:t>
            </a:r>
            <a:endParaRPr lang="en-IN" sz="1600" dirty="0"/>
          </a:p>
        </p:txBody>
      </p:sp>
    </p:spTree>
    <p:extLst>
      <p:ext uri="{BB962C8B-B14F-4D97-AF65-F5344CB8AC3E}">
        <p14:creationId xmlns:p14="http://schemas.microsoft.com/office/powerpoint/2010/main" val="140539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a:bodyPr>
          <a:lstStyle/>
          <a:p>
            <a:r>
              <a:rPr lang="en-US" sz="5400" dirty="0" smtClean="0"/>
              <a:t>THANK YOU</a:t>
            </a:r>
            <a:endParaRPr lang="en-US" sz="5400" dirty="0"/>
          </a:p>
        </p:txBody>
      </p:sp>
    </p:spTree>
    <p:extLst>
      <p:ext uri="{BB962C8B-B14F-4D97-AF65-F5344CB8AC3E}">
        <p14:creationId xmlns:p14="http://schemas.microsoft.com/office/powerpoint/2010/main" val="1961040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143000"/>
          </a:xfrm>
        </p:spPr>
        <p:txBody>
          <a:bodyPr/>
          <a:lstStyle/>
          <a:p>
            <a:pPr algn="ctr"/>
            <a:r>
              <a:rPr lang="en-US" dirty="0" smtClean="0"/>
              <a:t>Detect Edges in image by Applying</a:t>
            </a:r>
            <a:br>
              <a:rPr lang="en-US" dirty="0" smtClean="0"/>
            </a:br>
            <a:r>
              <a:rPr lang="en-US" dirty="0" smtClean="0"/>
              <a:t>SOBEL EDGE </a:t>
            </a:r>
            <a:r>
              <a:rPr lang="en-US" dirty="0" err="1" smtClean="0"/>
              <a:t>DETECTor</a:t>
            </a:r>
            <a:r>
              <a:rPr lang="en-US" dirty="0" smtClean="0"/>
              <a:t> and Gaussian Smoothing Filter</a:t>
            </a:r>
            <a:endParaRPr lang="en-US" dirty="0"/>
          </a:p>
        </p:txBody>
      </p:sp>
    </p:spTree>
    <p:extLst>
      <p:ext uri="{BB962C8B-B14F-4D97-AF65-F5344CB8AC3E}">
        <p14:creationId xmlns:p14="http://schemas.microsoft.com/office/powerpoint/2010/main" val="3993572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IMAGE PROCESSING TECHNIQUES USED</a:t>
            </a:r>
            <a:endParaRPr lang="en-US" dirty="0"/>
          </a:p>
        </p:txBody>
      </p:sp>
      <p:sp>
        <p:nvSpPr>
          <p:cNvPr id="4" name="Content Placeholder 3"/>
          <p:cNvSpPr>
            <a:spLocks noGrp="1"/>
          </p:cNvSpPr>
          <p:nvPr>
            <p:ph idx="1"/>
          </p:nvPr>
        </p:nvSpPr>
        <p:spPr/>
        <p:txBody>
          <a:bodyPr/>
          <a:lstStyle/>
          <a:p>
            <a:pPr>
              <a:buFont typeface="Arial" pitchFamily="34" charset="0"/>
              <a:buChar char="•"/>
            </a:pPr>
            <a:r>
              <a:rPr lang="en-US" b="0" dirty="0" smtClean="0"/>
              <a:t>EDGE ENHANCEMENT METHODS</a:t>
            </a:r>
          </a:p>
          <a:p>
            <a:pPr>
              <a:buFont typeface="Arial" pitchFamily="34" charset="0"/>
              <a:buChar char="•"/>
            </a:pPr>
            <a:r>
              <a:rPr lang="en-US" b="0" dirty="0" smtClean="0"/>
              <a:t>NEIGHBOURHOOD OPERATIONS</a:t>
            </a:r>
            <a:endParaRPr lang="en-US" b="0" dirty="0"/>
          </a:p>
        </p:txBody>
      </p:sp>
    </p:spTree>
    <p:extLst>
      <p:ext uri="{BB962C8B-B14F-4D97-AF65-F5344CB8AC3E}">
        <p14:creationId xmlns:p14="http://schemas.microsoft.com/office/powerpoint/2010/main" val="324604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IN AN IMAGE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Edges are significant local changes of intensity in an image. </a:t>
            </a:r>
          </a:p>
          <a:p>
            <a:pPr>
              <a:buFont typeface="Arial" pitchFamily="34" charset="0"/>
              <a:buChar char="•"/>
            </a:pPr>
            <a:r>
              <a:rPr lang="en-US" b="0" dirty="0" smtClean="0"/>
              <a:t>Edges typically occur on the boundary between two different regions in an image.</a:t>
            </a:r>
            <a:endParaRPr lang="en-US" b="0" dirty="0"/>
          </a:p>
        </p:txBody>
      </p:sp>
    </p:spTree>
    <p:extLst>
      <p:ext uri="{BB962C8B-B14F-4D97-AF65-F5344CB8AC3E}">
        <p14:creationId xmlns:p14="http://schemas.microsoft.com/office/powerpoint/2010/main" val="1534108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SOBEL EDGE DETECTOR?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Since the introduction of the average factor</a:t>
            </a:r>
            <a:r>
              <a:rPr lang="en-US" b="0" dirty="0" smtClean="0"/>
              <a:t>, it </a:t>
            </a:r>
            <a:r>
              <a:rPr lang="en-US" b="0" dirty="0"/>
              <a:t>has some smoothing effect to the random noise of the image</a:t>
            </a:r>
            <a:r>
              <a:rPr lang="en-US" b="0" dirty="0" smtClean="0"/>
              <a:t>.</a:t>
            </a:r>
          </a:p>
          <a:p>
            <a:pPr>
              <a:buFont typeface="Arial" pitchFamily="34" charset="0"/>
              <a:buChar char="•"/>
            </a:pPr>
            <a:r>
              <a:rPr lang="en-US" b="0" dirty="0"/>
              <a:t>Because it is the differential of two rows or two columns</a:t>
            </a:r>
            <a:r>
              <a:rPr lang="en-US" b="0" dirty="0" smtClean="0"/>
              <a:t>, so </a:t>
            </a:r>
            <a:r>
              <a:rPr lang="en-US" b="0" dirty="0"/>
              <a:t>the elements of the edge on both sides has been enhanced</a:t>
            </a:r>
            <a:r>
              <a:rPr lang="en-US" b="0" dirty="0" smtClean="0"/>
              <a:t>, so </a:t>
            </a:r>
            <a:r>
              <a:rPr lang="en-US" b="0" dirty="0"/>
              <a:t>that the edge seems thick and bright. </a:t>
            </a:r>
          </a:p>
        </p:txBody>
      </p:sp>
    </p:spTree>
    <p:extLst>
      <p:ext uri="{BB962C8B-B14F-4D97-AF65-F5344CB8AC3E}">
        <p14:creationId xmlns:p14="http://schemas.microsoft.com/office/powerpoint/2010/main" val="1520709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SOBEL EDGE DETECTION </a:t>
            </a:r>
            <a:r>
              <a:rPr lang="en-US" dirty="0" smtClean="0"/>
              <a:t>EXPLAINATION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A convolution mask is used is usually much smaller than the actual image</a:t>
            </a:r>
            <a:r>
              <a:rPr lang="en-US" b="0" dirty="0" smtClean="0"/>
              <a:t>.</a:t>
            </a:r>
          </a:p>
          <a:p>
            <a:pPr>
              <a:buFont typeface="Arial" pitchFamily="34" charset="0"/>
              <a:buChar char="•"/>
            </a:pPr>
            <a:r>
              <a:rPr lang="en-US" b="0" dirty="0"/>
              <a:t>The center of the mask is placed over the pixel you are manipulating in the image</a:t>
            </a:r>
            <a:r>
              <a:rPr lang="en-US" b="0" dirty="0" smtClean="0"/>
              <a:t>.</a:t>
            </a:r>
          </a:p>
          <a:p>
            <a:pPr>
              <a:buFont typeface="Arial" pitchFamily="34" charset="0"/>
              <a:buChar char="•"/>
            </a:pPr>
            <a:r>
              <a:rPr lang="en-US" b="0" dirty="0"/>
              <a:t>T</a:t>
            </a:r>
            <a:r>
              <a:rPr lang="en-US" b="0" dirty="0" smtClean="0"/>
              <a:t>he </a:t>
            </a:r>
            <a:r>
              <a:rPr lang="en-US" b="0" dirty="0"/>
              <a:t>mask is slid over an area of the input image, changes that pixel's value and then shifts one pixel to the right and continues to the right until it reaches the end of a row</a:t>
            </a:r>
            <a:r>
              <a:rPr lang="en-US" b="0" dirty="0" smtClean="0"/>
              <a:t>.</a:t>
            </a:r>
          </a:p>
          <a:p>
            <a:pPr>
              <a:buFont typeface="Arial" pitchFamily="34" charset="0"/>
              <a:buChar char="•"/>
            </a:pPr>
            <a:r>
              <a:rPr lang="en-US" b="0" dirty="0"/>
              <a:t>It then starts at the beginning of the next row.</a:t>
            </a:r>
          </a:p>
        </p:txBody>
      </p:sp>
    </p:spTree>
    <p:extLst>
      <p:ext uri="{BB962C8B-B14F-4D97-AF65-F5344CB8AC3E}">
        <p14:creationId xmlns:p14="http://schemas.microsoft.com/office/powerpoint/2010/main" val="2448000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SOBEL EDGE MASK </a:t>
            </a:r>
            <a:r>
              <a:rPr lang="en-US" sz="2400" dirty="0" smtClean="0"/>
              <a:t>(FOR 3X3)</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44802"/>
            <a:ext cx="4051700" cy="80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30200" y="937230"/>
            <a:ext cx="8382000" cy="1569660"/>
          </a:xfrm>
          <a:prstGeom prst="rect">
            <a:avLst/>
          </a:prstGeom>
        </p:spPr>
        <p:txBody>
          <a:bodyPr wrap="square">
            <a:spAutoFit/>
          </a:bodyPr>
          <a:lstStyle/>
          <a:p>
            <a:pPr marL="285750" indent="-285750">
              <a:buFont typeface="Arial" pitchFamily="34" charset="0"/>
              <a:buChar char="•"/>
            </a:pPr>
            <a:r>
              <a:rPr lang="en-US" sz="1600" dirty="0"/>
              <a:t>The </a:t>
            </a:r>
            <a:r>
              <a:rPr lang="en-US" sz="1600" dirty="0" err="1"/>
              <a:t>sobel</a:t>
            </a:r>
            <a:r>
              <a:rPr lang="en-US" sz="1600" dirty="0"/>
              <a:t> filter uses two 3 x 3 kernels. </a:t>
            </a:r>
            <a:endParaRPr lang="en-US" sz="1600" dirty="0" smtClean="0"/>
          </a:p>
          <a:p>
            <a:pPr marL="285750" indent="-285750">
              <a:buFont typeface="Arial" pitchFamily="34" charset="0"/>
              <a:buChar char="•"/>
            </a:pPr>
            <a:r>
              <a:rPr lang="en-US" sz="1600" dirty="0" smtClean="0"/>
              <a:t>One </a:t>
            </a:r>
            <a:r>
              <a:rPr lang="en-US" sz="1600" dirty="0"/>
              <a:t>for changes in </a:t>
            </a:r>
            <a:r>
              <a:rPr lang="en-US" sz="1600" dirty="0" smtClean="0"/>
              <a:t>the horizontal </a:t>
            </a:r>
            <a:r>
              <a:rPr lang="en-US" sz="1600" dirty="0"/>
              <a:t>direction, and one for changes in the vertical direction.</a:t>
            </a:r>
          </a:p>
          <a:p>
            <a:pPr marL="285750" indent="-285750">
              <a:buFont typeface="Arial" pitchFamily="34" charset="0"/>
              <a:buChar char="•"/>
            </a:pPr>
            <a:r>
              <a:rPr lang="en-US" sz="1600" dirty="0"/>
              <a:t>The two kernels are convolved with the original image to calculate </a:t>
            </a:r>
            <a:r>
              <a:rPr lang="en-US" sz="1600" dirty="0" smtClean="0"/>
              <a:t>the approximations </a:t>
            </a:r>
            <a:r>
              <a:rPr lang="en-US" sz="1600" dirty="0"/>
              <a:t>of the derivatives.</a:t>
            </a:r>
          </a:p>
          <a:p>
            <a:pPr marL="285750" indent="-285750">
              <a:buFont typeface="Arial" pitchFamily="34" charset="0"/>
              <a:buChar char="•"/>
            </a:pPr>
            <a:r>
              <a:rPr lang="en-US" sz="1600" dirty="0"/>
              <a:t>If we define </a:t>
            </a:r>
            <a:r>
              <a:rPr lang="en-US" sz="1600" dirty="0" err="1"/>
              <a:t>Gx</a:t>
            </a:r>
            <a:r>
              <a:rPr lang="en-US" sz="1600" dirty="0"/>
              <a:t> and </a:t>
            </a:r>
            <a:r>
              <a:rPr lang="en-US" sz="1600" dirty="0" err="1"/>
              <a:t>Gy</a:t>
            </a:r>
            <a:r>
              <a:rPr lang="en-US" sz="1600" dirty="0"/>
              <a:t> as two images that contain the horizontal </a:t>
            </a:r>
            <a:r>
              <a:rPr lang="en-US" sz="1600" dirty="0" smtClean="0"/>
              <a:t>and vertical </a:t>
            </a:r>
            <a:r>
              <a:rPr lang="en-US" sz="1600" dirty="0"/>
              <a:t>derivative approximations respectively, the </a:t>
            </a:r>
            <a:r>
              <a:rPr lang="en-US" sz="1600" dirty="0" smtClean="0"/>
              <a:t>computations are</a:t>
            </a:r>
            <a:r>
              <a:rPr lang="en-US" sz="1600" dirty="0"/>
              <a:t>:</a:t>
            </a:r>
          </a:p>
        </p:txBody>
      </p:sp>
      <p:sp>
        <p:nvSpPr>
          <p:cNvPr id="7" name="Rectangle 6"/>
          <p:cNvSpPr/>
          <p:nvPr/>
        </p:nvSpPr>
        <p:spPr>
          <a:xfrm>
            <a:off x="330200" y="3200400"/>
            <a:ext cx="8382000" cy="861774"/>
          </a:xfrm>
          <a:prstGeom prst="rect">
            <a:avLst/>
          </a:prstGeom>
        </p:spPr>
        <p:txBody>
          <a:bodyPr wrap="square">
            <a:spAutoFit/>
          </a:bodyPr>
          <a:lstStyle/>
          <a:p>
            <a:r>
              <a:rPr lang="en-US" sz="1600" dirty="0" smtClean="0"/>
              <a:t>		    </a:t>
            </a:r>
            <a:r>
              <a:rPr lang="en-US" sz="1200" dirty="0" smtClean="0"/>
              <a:t>where </a:t>
            </a:r>
            <a:r>
              <a:rPr lang="en-US" sz="1200" dirty="0"/>
              <a:t>A is the original source image.</a:t>
            </a:r>
          </a:p>
          <a:p>
            <a:pPr marL="285750" indent="-285750">
              <a:buFont typeface="Arial" pitchFamily="34" charset="0"/>
              <a:buChar char="•"/>
            </a:pPr>
            <a:r>
              <a:rPr lang="en-US" sz="1600" dirty="0"/>
              <a:t>The x coordinate is defined as increasing in the right-direction and the </a:t>
            </a:r>
            <a:r>
              <a:rPr lang="en-US" sz="1600" dirty="0" smtClean="0"/>
              <a:t>y coordinate </a:t>
            </a:r>
            <a:r>
              <a:rPr lang="en-US" sz="1600" dirty="0"/>
              <a:t>is defined as increasing in the down-direction.</a:t>
            </a:r>
            <a:endParaRPr lang="en-IN" sz="1600" dirty="0"/>
          </a:p>
        </p:txBody>
      </p:sp>
    </p:spTree>
    <p:extLst>
      <p:ext uri="{BB962C8B-B14F-4D97-AF65-F5344CB8AC3E}">
        <p14:creationId xmlns:p14="http://schemas.microsoft.com/office/powerpoint/2010/main" val="313156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Sobel</a:t>
            </a:r>
            <a:r>
              <a:rPr lang="en-IN" dirty="0" smtClean="0"/>
              <a:t> Filter</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b="0" dirty="0"/>
              <a:t>At each pixel in the image, the gradient approximations given by </a:t>
            </a:r>
            <a:r>
              <a:rPr lang="en-US" b="0" dirty="0" err="1"/>
              <a:t>Gx</a:t>
            </a:r>
            <a:r>
              <a:rPr lang="en-US" b="0" dirty="0"/>
              <a:t> and </a:t>
            </a:r>
            <a:r>
              <a:rPr lang="en-US" b="0" dirty="0" err="1"/>
              <a:t>Gy</a:t>
            </a:r>
            <a:r>
              <a:rPr lang="en-US" b="0" dirty="0"/>
              <a:t> are combined to give the gradient magnitude, using</a:t>
            </a:r>
            <a:r>
              <a:rPr lang="en-US" b="0" dirty="0" smtClean="0"/>
              <a:t>:</a:t>
            </a:r>
          </a:p>
          <a:p>
            <a:endParaRPr lang="en-US" b="0" dirty="0"/>
          </a:p>
          <a:p>
            <a:endParaRPr lang="en-US" b="0" dirty="0" smtClean="0"/>
          </a:p>
          <a:p>
            <a:pPr>
              <a:buFont typeface="Arial" pitchFamily="34" charset="0"/>
              <a:buChar char="•"/>
            </a:pPr>
            <a:r>
              <a:rPr lang="en-US" b="0" dirty="0" smtClean="0"/>
              <a:t>The </a:t>
            </a:r>
            <a:r>
              <a:rPr lang="en-US" b="0" dirty="0"/>
              <a:t>gradient’s direction is calculated using: </a:t>
            </a:r>
            <a:endParaRPr lang="en-US" b="0" dirty="0" smtClean="0"/>
          </a:p>
          <a:p>
            <a:endParaRPr lang="en-US" b="0" dirty="0"/>
          </a:p>
          <a:p>
            <a:endParaRPr lang="en-US" b="0" dirty="0" smtClean="0"/>
          </a:p>
          <a:p>
            <a:endParaRPr lang="en-US" b="0" dirty="0"/>
          </a:p>
          <a:p>
            <a:pPr>
              <a:buFont typeface="Arial" pitchFamily="34" charset="0"/>
              <a:buChar char="•"/>
            </a:pPr>
            <a:r>
              <a:rPr lang="en-US" b="0" dirty="0" smtClean="0"/>
              <a:t>A </a:t>
            </a:r>
            <a:r>
              <a:rPr lang="en-US" b="0" dirty="0"/>
              <a:t>value of </a:t>
            </a:r>
            <a:r>
              <a:rPr lang="en-US" b="0" dirty="0" smtClean="0"/>
              <a:t>     would </a:t>
            </a:r>
            <a:r>
              <a:rPr lang="en-US" b="0" dirty="0"/>
              <a:t>indicate a vertical edge that is darker on the left side. </a:t>
            </a:r>
            <a:endParaRPr lang="en-IN"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47825"/>
            <a:ext cx="1524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256" y="2743200"/>
            <a:ext cx="16073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243" y="3810000"/>
            <a:ext cx="24991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71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Convolution with </a:t>
            </a:r>
            <a:r>
              <a:rPr lang="en-US" dirty="0" err="1" smtClean="0"/>
              <a:t>Sobel</a:t>
            </a:r>
            <a:endParaRPr lang="en-US" dirty="0"/>
          </a:p>
        </p:txBody>
      </p:sp>
      <p:pic>
        <p:nvPicPr>
          <p:cNvPr id="1026" name="Picture 2" descr="C:\Users\MSI\Desktop\Sob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81087"/>
            <a:ext cx="5730875" cy="280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593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2364</TotalTime>
  <Words>657</Words>
  <Application>Microsoft Office PowerPoint</Application>
  <PresentationFormat>On-screen Show (4:3)</PresentationFormat>
  <Paragraphs>107</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Angles</vt:lpstr>
      <vt:lpstr>Office Theme</vt:lpstr>
      <vt:lpstr>GNR 607 PRINCIPLES OF SATELLITE IMAGE PROCESSING </vt:lpstr>
      <vt:lpstr>Detect Edges in image by Applying SOBEL EDGE DETECTor and Gaussian Smoothing Filter</vt:lpstr>
      <vt:lpstr>IMAGE PROCESSING TECHNIQUES USED</vt:lpstr>
      <vt:lpstr>EDGE IN AN IMAGE</vt:lpstr>
      <vt:lpstr>WHY SOBEL EDGE DETECTOR?</vt:lpstr>
      <vt:lpstr>SOBEL EDGE DETECTION EXPLAINATION</vt:lpstr>
      <vt:lpstr>SOBEL EDGE MASK (FOR 3X3)</vt:lpstr>
      <vt:lpstr>Sobel Filter</vt:lpstr>
      <vt:lpstr>Convolution with Sobel</vt:lpstr>
      <vt:lpstr>WHY AVERAGING BEFORE SOBEL OPERATION?</vt:lpstr>
      <vt:lpstr>AVERAGING WITH GAUSSIAN FILTER</vt:lpstr>
      <vt:lpstr>THRESHOLDING</vt:lpstr>
      <vt:lpstr>Framework and Technologies Used</vt:lpstr>
      <vt:lpstr>Algorithm</vt:lpstr>
      <vt:lpstr>STEPS To be Followed</vt:lpstr>
      <vt:lpstr>PowerPoint Presentation</vt:lpstr>
      <vt:lpstr>PowerPoint Presentation</vt:lpstr>
      <vt:lpstr>COMPARISON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Farheen</cp:lastModifiedBy>
  <cp:revision>32</cp:revision>
  <dcterms:created xsi:type="dcterms:W3CDTF">2019-11-22T19:02:36Z</dcterms:created>
  <dcterms:modified xsi:type="dcterms:W3CDTF">2019-11-28T19:43:40Z</dcterms:modified>
</cp:coreProperties>
</file>