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3"/>
  </p:notesMasterIdLst>
  <p:sldIdLst>
    <p:sldId id="266" r:id="rId2"/>
    <p:sldId id="280" r:id="rId3"/>
    <p:sldId id="288" r:id="rId4"/>
    <p:sldId id="284" r:id="rId5"/>
    <p:sldId id="291" r:id="rId6"/>
    <p:sldId id="289" r:id="rId7"/>
    <p:sldId id="292" r:id="rId8"/>
    <p:sldId id="290" r:id="rId9"/>
    <p:sldId id="283" r:id="rId10"/>
    <p:sldId id="28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4"/>
  </p:normalViewPr>
  <p:slideViewPr>
    <p:cSldViewPr snapToGrid="0">
      <p:cViewPr>
        <p:scale>
          <a:sx n="114" d="100"/>
          <a:sy n="114" d="100"/>
        </p:scale>
        <p:origin x="-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9056-9B0B-F443-A14E-81AC31821964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A603D-FDC2-364A-A9BE-FD3BFB3F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5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40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23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08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83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31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55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517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10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CCB4-B2C3-2ABF-E813-7E0F7A7D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50FAA-179A-6ED1-E7E6-345BA80E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D804C-0065-4E0F-33BA-B334B464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EBC6-7C5B-CB16-C329-ED549303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7F65-4C20-77BC-036D-6B6C9CE1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4E5-E9D0-37AE-764E-692C3F9F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ED6D-E79D-7BF2-5911-42B394FA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86C4-6327-A84F-EAB1-EAD86BEA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B9E6-760A-2B3F-029B-B7FF3692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ABAE-9D46-6B7A-6186-494A55E0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00213-EBC5-EA97-2A92-D583AD949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4AD7B-1B94-8F53-A7F6-20884DB4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F0DD-D2AD-32A4-A202-E44FA99C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2565-2F78-55C5-90A8-7BEC85C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8D96-7281-1E06-3403-AE36712D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125F-452C-00CC-78C1-B38BAD5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615B-A9D3-E0C7-1803-940DE2FD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9F84-D81D-B9E4-8DE4-A84876C2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91EA5-6890-FA65-2FB1-C749D23C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18AA-1144-A8C6-3B5B-870CD9D8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553D-EBD6-AE70-CB08-AB6508C1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BAA95-3D34-9D9F-5E0B-5B97CD6E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DFC4-48EC-9D42-0DBC-B45F2AB7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F0845-F2B6-0102-A9AA-08AC6B39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37A0-98E4-19D1-F384-39B44965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FEE6-F4D1-3036-FBCB-4D95B846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C12-8A48-7E85-EE4A-84D13CF06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5E9F-86C1-F98F-63F0-5C2E6066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C85A7-0AF2-BA7A-7046-168AEADA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5CEB1-674F-B326-D21F-F7A9A4CE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FEF26-58AA-BD44-CD92-525C0660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F89E-12BC-DD1F-07A0-878840BC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EBCD-0C6A-3B1D-5965-29501AAC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8F383-3243-DF04-5053-206BA3FB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EF39A-A088-F65F-EDE0-A06A33DE7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AF1C5-E67A-76D6-C370-0CF49708A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347A8-4BCD-0519-DAB8-1C8E4BBB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13740-E9A5-60AC-CB89-46954AF6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D760-1B3A-A99B-CA58-14142A2F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C17A-14DB-78F3-F0B8-4C6F00B3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104C-DF8A-5294-5910-44FC8D3A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4CE0-14D2-8211-947B-6DB6B042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E50EA-0E8C-20C9-ED27-DC2E9F0F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C04E7-5067-A038-0302-74A6EDFB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845F7-E503-6D31-3282-39BA7783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416E-28A1-5BFE-5EB2-49886D9C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7FE1-79D5-F0BC-D3D5-66BABCDE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8D84-AA02-381F-2C6F-32E6136E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48514-59D7-E7A6-2137-CAED4C2B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FAC8-5696-066E-A49F-056F561D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779D-51FB-7D91-6AA2-FE6155A1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33D08-2DCA-B6E9-3B48-192916D8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B6FE-78AA-9337-043B-72B21854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131DE-7977-0FF8-27A6-4C2ED4251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CF448-5E45-6E75-55E2-E955F212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2E0B9-DBC9-FFAD-9E2E-D12730F0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A703D-EAF8-3038-3761-49A7E1DE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6433-8CB4-F09C-2225-08D36454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0E7CB-67BA-FA8F-42AA-123A4583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1950-C0A2-E853-9C65-2C686120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E6BD-DBE7-1398-2D49-85AF0627F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56EA-0668-C253-9E93-BD60CADAB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8714-2FE6-14B9-40D6-F26B297B3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30032"/>
            <a:ext cx="12359505" cy="6918064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 dirty="0"/>
          </a:p>
        </p:txBody>
      </p:sp>
      <p:cxnSp>
        <p:nvCxnSpPr>
          <p:cNvPr id="86" name="Google Shape;86;p13"/>
          <p:cNvCxnSpPr/>
          <p:nvPr/>
        </p:nvCxnSpPr>
        <p:spPr>
          <a:xfrm rot="10800000">
            <a:off x="375613" y="-30032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11816387" y="369264"/>
            <a:ext cx="0" cy="64984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377794" y="375613"/>
            <a:ext cx="1143157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2694577" y="-56021"/>
            <a:ext cx="0" cy="4379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rot="10800000">
            <a:off x="5019947" y="-56021"/>
            <a:ext cx="0" cy="4379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5" name="Google Shape;95;p13"/>
          <p:cNvGrpSpPr/>
          <p:nvPr/>
        </p:nvGrpSpPr>
        <p:grpSpPr>
          <a:xfrm>
            <a:off x="2627987" y="2631218"/>
            <a:ext cx="7421418" cy="1612741"/>
            <a:chOff x="-2246756" y="304000"/>
            <a:chExt cx="14842837" cy="3225483"/>
          </a:xfrm>
        </p:grpSpPr>
        <p:sp>
          <p:nvSpPr>
            <p:cNvPr id="96" name="Google Shape;96;p13"/>
            <p:cNvSpPr txBox="1"/>
            <p:nvPr/>
          </p:nvSpPr>
          <p:spPr>
            <a:xfrm>
              <a:off x="-2246756" y="304000"/>
              <a:ext cx="14842837" cy="1595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81000"/>
                </a:lnSpc>
              </a:pPr>
              <a:r>
                <a:rPr lang="en-US" sz="6400" b="1" dirty="0">
                  <a:latin typeface="DM Sans" pitchFamily="2" charset="77"/>
                </a:rPr>
                <a:t>Fault Localization</a:t>
              </a:r>
              <a:endParaRPr sz="6400" b="1" dirty="0">
                <a:latin typeface="DM Sans" pitchFamily="2" charset="77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-1748344" y="2432517"/>
              <a:ext cx="12808091" cy="1096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81000"/>
                </a:lnSpc>
              </a:pPr>
              <a:r>
                <a:rPr lang="en-US" sz="4400" b="1" dirty="0">
                  <a:latin typeface="DM Sans"/>
                  <a:sym typeface="DM Sans"/>
                </a:rPr>
                <a:t>For REST APIs</a:t>
              </a:r>
              <a:endParaRPr sz="4400" b="1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A3F28-0B7A-1F52-DDB9-4657E3C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66845" y="6510951"/>
            <a:ext cx="442203" cy="344259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" name="Google Shape;97;p13">
            <a:extLst>
              <a:ext uri="{FF2B5EF4-FFF2-40B4-BE49-F238E27FC236}">
                <a16:creationId xmlns:a16="http://schemas.microsoft.com/office/drawing/2014/main" id="{FE24DD81-CB9C-8593-602B-4CEF0C8BF758}"/>
              </a:ext>
            </a:extLst>
          </p:cNvPr>
          <p:cNvSpPr txBox="1"/>
          <p:nvPr/>
        </p:nvSpPr>
        <p:spPr>
          <a:xfrm>
            <a:off x="2977729" y="4526647"/>
            <a:ext cx="6404045" cy="14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1000"/>
              </a:lnSpc>
            </a:pPr>
            <a:r>
              <a:rPr lang="en-US" sz="1200" b="1" i="1" dirty="0">
                <a:latin typeface="DM Sans"/>
                <a:sym typeface="DM Sans"/>
              </a:rPr>
              <a:t>By: Aakash Kulkarni, Soon Song Cheok, Shreyes Joshi</a:t>
            </a:r>
            <a:endParaRPr sz="1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636064" y="1277705"/>
            <a:ext cx="10717736" cy="467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rgbClr val="FFFAF1"/>
                </a:solidFill>
                <a:latin typeface="DM Sans"/>
                <a:cs typeface="Calibri Light"/>
              </a:rPr>
              <a:t>Project Goals/Vision</a:t>
            </a:r>
          </a:p>
          <a:p>
            <a:pPr algn="ctr"/>
            <a:endParaRPr lang="en-US" sz="4000" b="1" dirty="0">
              <a:solidFill>
                <a:srgbClr val="FFFAF1"/>
              </a:solidFill>
              <a:latin typeface="DM Sans"/>
              <a:cs typeface="Calibri Light"/>
            </a:endParaRPr>
          </a:p>
          <a:p>
            <a:pPr algn="ctr"/>
            <a:endParaRPr lang="en-US" sz="3000" b="1" dirty="0">
              <a:solidFill>
                <a:srgbClr val="FFFAF1"/>
              </a:solidFill>
              <a:latin typeface="DM Sans"/>
              <a:cs typeface="Calibri Light"/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Determine whether FL techniques can function with REST APIs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Understand which faults are most effectively recognized by FL techniques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Correctly identify what FL technique works the best in which context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Reapply the proper FL techniques to bugs on other REST API projects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DM Sans"/>
              <a:cs typeface="Calibri Light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64869-990D-635F-BBF6-01EBCC54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0738F-BDC9-7CC3-1837-FF8BADB88A6C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76364418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sp>
        <p:nvSpPr>
          <p:cNvPr id="501" name="Google Shape;501;p35"/>
          <p:cNvSpPr txBox="1"/>
          <p:nvPr/>
        </p:nvSpPr>
        <p:spPr>
          <a:xfrm>
            <a:off x="3347722" y="2861922"/>
            <a:ext cx="5258068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4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 sz="12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F19363-5266-A312-CF2D-A177083D9C3B}"/>
              </a:ext>
            </a:extLst>
          </p:cNvPr>
          <p:cNvSpPr txBox="1">
            <a:spLocks/>
          </p:cNvSpPr>
          <p:nvPr/>
        </p:nvSpPr>
        <p:spPr>
          <a:xfrm>
            <a:off x="11749797" y="651374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14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18"/>
          <p:cNvCxnSpPr/>
          <p:nvPr/>
        </p:nvCxnSpPr>
        <p:spPr>
          <a:xfrm rot="10800000">
            <a:off x="5064881" y="365868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36312" y="2785809"/>
            <a:ext cx="5283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Background</a:t>
            </a:r>
            <a:endParaRPr lang="en-US" sz="5400" dirty="0"/>
          </a:p>
        </p:txBody>
      </p:sp>
      <p:cxnSp>
        <p:nvCxnSpPr>
          <p:cNvPr id="189" name="Google Shape;189;p18"/>
          <p:cNvCxnSpPr/>
          <p:nvPr/>
        </p:nvCxnSpPr>
        <p:spPr>
          <a:xfrm rot="10800000">
            <a:off x="5390840" y="354624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18"/>
          <p:cNvSpPr txBox="1"/>
          <p:nvPr/>
        </p:nvSpPr>
        <p:spPr>
          <a:xfrm>
            <a:off x="5518419" y="2285769"/>
            <a:ext cx="6078988" cy="362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Allows developers to find areas that could lead to bugs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Fault localization techniques investigate code and provide developers with a list of potential threats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Can eliminate any investigative work for a developer, let them focus on debugging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Faster resolution can save significant money for companies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Significant area of research, finding more efficient and effective updates to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C01-E546-D3B4-33DC-952F70476E76}"/>
              </a:ext>
            </a:extLst>
          </p:cNvPr>
          <p:cNvSpPr txBox="1">
            <a:spLocks/>
          </p:cNvSpPr>
          <p:nvPr/>
        </p:nvSpPr>
        <p:spPr>
          <a:xfrm>
            <a:off x="11749797" y="649848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3</a:t>
            </a:r>
          </a:p>
        </p:txBody>
      </p:sp>
      <p:sp>
        <p:nvSpPr>
          <p:cNvPr id="2" name="Google Shape;188;p18">
            <a:extLst>
              <a:ext uri="{FF2B5EF4-FFF2-40B4-BE49-F238E27FC236}">
                <a16:creationId xmlns:a16="http://schemas.microsoft.com/office/drawing/2014/main" id="{8F9D18C4-7DC7-BE0B-7BC0-7173B80ED3FA}"/>
              </a:ext>
            </a:extLst>
          </p:cNvPr>
          <p:cNvSpPr txBox="1"/>
          <p:nvPr/>
        </p:nvSpPr>
        <p:spPr>
          <a:xfrm>
            <a:off x="5770041" y="1533823"/>
            <a:ext cx="5720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30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Fault Localization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7667375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18"/>
          <p:cNvCxnSpPr/>
          <p:nvPr/>
        </p:nvCxnSpPr>
        <p:spPr>
          <a:xfrm rot="10800000">
            <a:off x="5064881" y="365868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36312" y="2785809"/>
            <a:ext cx="5283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Background</a:t>
            </a:r>
            <a:endParaRPr lang="en-US" sz="5400" dirty="0"/>
          </a:p>
        </p:txBody>
      </p:sp>
      <p:cxnSp>
        <p:nvCxnSpPr>
          <p:cNvPr id="189" name="Google Shape;189;p18"/>
          <p:cNvCxnSpPr/>
          <p:nvPr/>
        </p:nvCxnSpPr>
        <p:spPr>
          <a:xfrm rot="10800000">
            <a:off x="5390840" y="354624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18"/>
          <p:cNvSpPr txBox="1"/>
          <p:nvPr/>
        </p:nvSpPr>
        <p:spPr>
          <a:xfrm>
            <a:off x="5518419" y="2285769"/>
            <a:ext cx="6078988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Representational State Transfer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Statelessness removes any overdependency between client and server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An industry standard with many resources for development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Scalable data transfer between platforms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Easy to use for front-end development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Easy to maintain for back-end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C01-E546-D3B4-33DC-952F70476E76}"/>
              </a:ext>
            </a:extLst>
          </p:cNvPr>
          <p:cNvSpPr txBox="1">
            <a:spLocks/>
          </p:cNvSpPr>
          <p:nvPr/>
        </p:nvSpPr>
        <p:spPr>
          <a:xfrm>
            <a:off x="11749797" y="649848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3</a:t>
            </a:r>
          </a:p>
        </p:txBody>
      </p:sp>
      <p:sp>
        <p:nvSpPr>
          <p:cNvPr id="2" name="Google Shape;188;p18">
            <a:extLst>
              <a:ext uri="{FF2B5EF4-FFF2-40B4-BE49-F238E27FC236}">
                <a16:creationId xmlns:a16="http://schemas.microsoft.com/office/drawing/2014/main" id="{8F9D18C4-7DC7-BE0B-7BC0-7173B80ED3FA}"/>
              </a:ext>
            </a:extLst>
          </p:cNvPr>
          <p:cNvSpPr txBox="1"/>
          <p:nvPr/>
        </p:nvSpPr>
        <p:spPr>
          <a:xfrm>
            <a:off x="5770041" y="1533823"/>
            <a:ext cx="5720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30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Rest APIs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5004252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508" name="Google Shape;508;p36"/>
          <p:cNvCxnSpPr>
            <a:cxnSpLocks/>
          </p:cNvCxnSpPr>
          <p:nvPr/>
        </p:nvCxnSpPr>
        <p:spPr>
          <a:xfrm flipH="1" flipV="1">
            <a:off x="7190676" y="2054475"/>
            <a:ext cx="37507" cy="4628605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9" name="Google Shape;509;p36"/>
          <p:cNvSpPr txBox="1"/>
          <p:nvPr/>
        </p:nvSpPr>
        <p:spPr>
          <a:xfrm>
            <a:off x="370197" y="671294"/>
            <a:ext cx="907988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rgbClr val="FFFAF1"/>
                </a:solidFill>
                <a:latin typeface="DM Sans"/>
              </a:rPr>
              <a:t>Motivation</a:t>
            </a:r>
          </a:p>
        </p:txBody>
      </p:sp>
      <p:sp>
        <p:nvSpPr>
          <p:cNvPr id="510" name="Google Shape;510;p36"/>
          <p:cNvSpPr txBox="1"/>
          <p:nvPr/>
        </p:nvSpPr>
        <p:spPr>
          <a:xfrm>
            <a:off x="558345" y="2271236"/>
            <a:ext cx="3372754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  <a:p>
            <a:pPr>
              <a:lnSpc>
                <a:spcPct val="130000"/>
              </a:lnSpc>
            </a:pPr>
            <a:endParaRPr lang="en-US" sz="1200"/>
          </a:p>
        </p:txBody>
      </p:sp>
      <p:sp>
        <p:nvSpPr>
          <p:cNvPr id="511" name="Google Shape;511;p36"/>
          <p:cNvSpPr txBox="1"/>
          <p:nvPr/>
        </p:nvSpPr>
        <p:spPr>
          <a:xfrm>
            <a:off x="558345" y="2136644"/>
            <a:ext cx="3117843" cy="28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528680" y="2321263"/>
            <a:ext cx="6578375" cy="342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FFFAF1"/>
              </a:buClr>
              <a:buSzPts val="2100"/>
            </a:pPr>
            <a:r>
              <a:rPr lang="en-US" sz="2133" b="1" dirty="0">
                <a:solidFill>
                  <a:schemeClr val="bg1"/>
                </a:solidFill>
                <a:latin typeface="DM Sans" pitchFamily="2" charset="77"/>
              </a:rPr>
              <a:t>What makes it unique?</a:t>
            </a:r>
          </a:p>
          <a:p>
            <a:pPr lvl="1"/>
            <a:endParaRPr lang="en-US" sz="2133" dirty="0">
              <a:solidFill>
                <a:schemeClr val="bg1"/>
              </a:solidFill>
              <a:latin typeface="DM Sa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REST API projects involve files that are not necessarily related to the code </a:t>
            </a:r>
          </a:p>
          <a:p>
            <a:pPr marL="1257300" lvl="2" indent="-342900">
              <a:buClr>
                <a:schemeClr val="bg1"/>
              </a:buClr>
              <a:buSzPct val="86000"/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Package files</a:t>
            </a:r>
          </a:p>
          <a:p>
            <a:pPr marL="1257300" lvl="2" indent="-342900">
              <a:buClr>
                <a:schemeClr val="bg1"/>
              </a:buClr>
              <a:buSzPct val="86000"/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XML</a:t>
            </a:r>
          </a:p>
          <a:p>
            <a:pPr marL="1257300" lvl="2" indent="-342900">
              <a:buClr>
                <a:schemeClr val="bg1"/>
              </a:buClr>
              <a:buSzPct val="86000"/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Database</a:t>
            </a:r>
          </a:p>
          <a:p>
            <a:pPr lvl="2"/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Fault localization works on code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it identify issues in non-code files</a:t>
            </a: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3" name="Google Shape;512;p36">
            <a:extLst>
              <a:ext uri="{FF2B5EF4-FFF2-40B4-BE49-F238E27FC236}">
                <a16:creationId xmlns:a16="http://schemas.microsoft.com/office/drawing/2014/main" id="{BA9D372D-CB24-0550-C121-BD6652F23244}"/>
              </a:ext>
            </a:extLst>
          </p:cNvPr>
          <p:cNvSpPr txBox="1"/>
          <p:nvPr/>
        </p:nvSpPr>
        <p:spPr>
          <a:xfrm>
            <a:off x="4555706" y="2450500"/>
            <a:ext cx="3372754" cy="62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4815" lvl="1" indent="-304815">
              <a:buClr>
                <a:srgbClr val="FFFAF1"/>
              </a:buClr>
              <a:buSzPts val="2100"/>
              <a:buFont typeface="Courier New" panose="02070309020205020404" pitchFamily="49" charset="0"/>
              <a:buChar char="o"/>
            </a:pPr>
            <a:endParaRPr lang="en-US" sz="2133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4" name="Google Shape;512;p36">
            <a:extLst>
              <a:ext uri="{FF2B5EF4-FFF2-40B4-BE49-F238E27FC236}">
                <a16:creationId xmlns:a16="http://schemas.microsoft.com/office/drawing/2014/main" id="{80C72FAC-67B3-66A2-F001-C73266FD2793}"/>
              </a:ext>
            </a:extLst>
          </p:cNvPr>
          <p:cNvSpPr txBox="1"/>
          <p:nvPr/>
        </p:nvSpPr>
        <p:spPr>
          <a:xfrm>
            <a:off x="7821892" y="1860898"/>
            <a:ext cx="3997361" cy="18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FFFAF1"/>
              </a:buClr>
              <a:buSzPts val="2100"/>
            </a:pPr>
            <a:endParaRPr lang="en-US" sz="2133" dirty="0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Previous work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Taxonomy of bugs in REST APIs to inform </a:t>
            </a:r>
            <a:endParaRPr lang="en-US" sz="2133" dirty="0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7375391-3423-E68E-EBF9-F28A3564741C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2026022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1014516" y="966787"/>
            <a:ext cx="10162968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DM Sans" pitchFamily="2" charset="77"/>
              </a:rPr>
              <a:t>Motivation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DM Sans" pitchFamily="2" charset="77"/>
              </a:rPr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If fault localization succeeds in REST APIs it can make jobs easier for back-end developers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Save companies time and money for bug fixes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A lot to be learned about the application of fault localization whether successfully applied or 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2B680-AD14-6E92-4E30-12093ABDFA13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2325200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18"/>
          <p:cNvCxnSpPr/>
          <p:nvPr/>
        </p:nvCxnSpPr>
        <p:spPr>
          <a:xfrm rot="10800000">
            <a:off x="5064881" y="365868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36312" y="2785809"/>
            <a:ext cx="52838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Research Question</a:t>
            </a:r>
            <a:endParaRPr lang="en-US" sz="5400" dirty="0"/>
          </a:p>
        </p:txBody>
      </p:sp>
      <p:cxnSp>
        <p:nvCxnSpPr>
          <p:cNvPr id="189" name="Google Shape;189;p18"/>
          <p:cNvCxnSpPr/>
          <p:nvPr/>
        </p:nvCxnSpPr>
        <p:spPr>
          <a:xfrm rot="10800000">
            <a:off x="5390840" y="354624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18"/>
          <p:cNvSpPr txBox="1"/>
          <p:nvPr/>
        </p:nvSpPr>
        <p:spPr>
          <a:xfrm>
            <a:off x="5749313" y="1548930"/>
            <a:ext cx="6078988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RQ1: Do fault localization techniques effectively localize faults in REST APIS?</a:t>
            </a:r>
          </a:p>
          <a:p>
            <a:pPr marL="60945">
              <a:lnSpc>
                <a:spcPct val="140000"/>
              </a:lnSpc>
              <a:buClr>
                <a:schemeClr val="bg1"/>
              </a:buClr>
            </a:pP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RQ2: What categories of faults are most effectively localized by current techniques?</a:t>
            </a:r>
          </a:p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RQ3: Which fault localization techniques offer the highest accuracy and precision in the context of REST APIs?</a:t>
            </a:r>
          </a:p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C01-E546-D3B4-33DC-952F70476E76}"/>
              </a:ext>
            </a:extLst>
          </p:cNvPr>
          <p:cNvSpPr txBox="1">
            <a:spLocks/>
          </p:cNvSpPr>
          <p:nvPr/>
        </p:nvSpPr>
        <p:spPr>
          <a:xfrm>
            <a:off x="11749797" y="649848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0978994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 dirty="0"/>
          </a:p>
        </p:txBody>
      </p:sp>
      <p:cxnSp>
        <p:nvCxnSpPr>
          <p:cNvPr id="277" name="Google Shape;277;p23"/>
          <p:cNvCxnSpPr>
            <a:cxnSpLocks/>
          </p:cNvCxnSpPr>
          <p:nvPr/>
        </p:nvCxnSpPr>
        <p:spPr>
          <a:xfrm flipV="1">
            <a:off x="5128924" y="1706797"/>
            <a:ext cx="0" cy="497263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23"/>
          <p:cNvSpPr txBox="1"/>
          <p:nvPr/>
        </p:nvSpPr>
        <p:spPr>
          <a:xfrm>
            <a:off x="118115" y="390000"/>
            <a:ext cx="5553497" cy="90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5867" b="1" dirty="0">
                <a:latin typeface="DM Sans"/>
              </a:rPr>
              <a:t>Experiment</a:t>
            </a:r>
          </a:p>
        </p:txBody>
      </p:sp>
      <p:sp>
        <p:nvSpPr>
          <p:cNvPr id="279" name="Google Shape;279;p23"/>
          <p:cNvSpPr txBox="1"/>
          <p:nvPr/>
        </p:nvSpPr>
        <p:spPr>
          <a:xfrm>
            <a:off x="432332" y="2311963"/>
            <a:ext cx="4523494" cy="342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4815" indent="-304815" algn="ctr">
              <a:lnSpc>
                <a:spcPct val="140000"/>
              </a:lnSpc>
              <a:buFont typeface="Courier New" panose="020B0604020202020204" pitchFamily="34" charset="0"/>
              <a:buChar char="o"/>
            </a:pPr>
            <a:endParaRPr lang="en-US" sz="1867" dirty="0">
              <a:latin typeface="DM Sans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Run multiple fault localization techniques on real life bugs from REST API projects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Receive ranked list of potentially problematic lines</a:t>
            </a:r>
          </a:p>
          <a:p>
            <a:pPr marL="342900" indent="-342900">
              <a:lnSpc>
                <a:spcPct val="140000"/>
              </a:lnSpc>
              <a:buFont typeface="Courier New" panose="02070309020205020404" pitchFamily="49" charset="0"/>
              <a:buChar char="o"/>
            </a:pPr>
            <a:endParaRPr lang="en-US" sz="1867" dirty="0">
              <a:latin typeface="DM Sans"/>
            </a:endParaRPr>
          </a:p>
          <a:p>
            <a:pPr marL="190510" indent="-190510" algn="ctr">
              <a:lnSpc>
                <a:spcPct val="140000"/>
              </a:lnSpc>
              <a:buFont typeface="Courier New" panose="020B0604020202020204" pitchFamily="34" charset="0"/>
              <a:buChar char="o"/>
            </a:pPr>
            <a:endParaRPr lang="en-US" sz="1867" dirty="0">
              <a:latin typeface="DM San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8A46A5C-2355-2F38-63B5-210D1500921A}"/>
              </a:ext>
            </a:extLst>
          </p:cNvPr>
          <p:cNvSpPr txBox="1">
            <a:spLocks/>
          </p:cNvSpPr>
          <p:nvPr/>
        </p:nvSpPr>
        <p:spPr>
          <a:xfrm>
            <a:off x="11736545" y="65144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13</a:t>
            </a:r>
          </a:p>
        </p:txBody>
      </p:sp>
      <p:sp>
        <p:nvSpPr>
          <p:cNvPr id="2" name="Google Shape;279;p23">
            <a:extLst>
              <a:ext uri="{FF2B5EF4-FFF2-40B4-BE49-F238E27FC236}">
                <a16:creationId xmlns:a16="http://schemas.microsoft.com/office/drawing/2014/main" id="{C2C7D03D-A4B9-C9E8-09B3-40C2942A8C03}"/>
              </a:ext>
            </a:extLst>
          </p:cNvPr>
          <p:cNvSpPr txBox="1"/>
          <p:nvPr/>
        </p:nvSpPr>
        <p:spPr>
          <a:xfrm>
            <a:off x="5671612" y="1706797"/>
            <a:ext cx="6400539" cy="40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4815" indent="-304815" algn="ctr">
              <a:lnSpc>
                <a:spcPct val="140000"/>
              </a:lnSpc>
              <a:buFont typeface="Courier New" panose="020B0604020202020204" pitchFamily="34" charset="0"/>
              <a:buChar char="o"/>
            </a:pPr>
            <a:endParaRPr lang="en-US" sz="19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/>
              <a:t>Compare performance of competing fault localization techniques based on performance factors</a:t>
            </a:r>
          </a:p>
          <a:p>
            <a:endParaRPr lang="en-US" sz="19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900" dirty="0"/>
              <a:t>Hit at K – Given a list of problematic code, how many list items are actually buggy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900" dirty="0"/>
              <a:t>Exam score – When looking for a particular bug, how many list items would a developer have to check before finding the bug</a:t>
            </a:r>
          </a:p>
          <a:p>
            <a:pPr lvl="1"/>
            <a:endParaRPr lang="en-US" sz="19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/>
              <a:t>Asses which technique performs best depending on performance factors and benchmark data</a:t>
            </a:r>
          </a:p>
          <a:p>
            <a:pPr marL="190510" indent="-190510" algn="ctr">
              <a:lnSpc>
                <a:spcPct val="140000"/>
              </a:lnSpc>
              <a:buFont typeface="Courier New" panose="020B0604020202020204" pitchFamily="34" charset="0"/>
              <a:buChar char="o"/>
            </a:pPr>
            <a:endParaRPr lang="en-US" sz="1867" dirty="0"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59053491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508" name="Google Shape;508;p36"/>
          <p:cNvCxnSpPr>
            <a:cxnSpLocks/>
          </p:cNvCxnSpPr>
          <p:nvPr/>
        </p:nvCxnSpPr>
        <p:spPr>
          <a:xfrm flipH="1" flipV="1">
            <a:off x="5063998" y="1979897"/>
            <a:ext cx="37507" cy="4628605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9" name="Google Shape;509;p36"/>
          <p:cNvSpPr txBox="1"/>
          <p:nvPr/>
        </p:nvSpPr>
        <p:spPr>
          <a:xfrm>
            <a:off x="370197" y="671294"/>
            <a:ext cx="907988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rgbClr val="FFFAF1"/>
                </a:solidFill>
                <a:latin typeface="DM Sans"/>
              </a:rPr>
              <a:t>Dataset</a:t>
            </a:r>
          </a:p>
        </p:txBody>
      </p:sp>
      <p:sp>
        <p:nvSpPr>
          <p:cNvPr id="510" name="Google Shape;510;p36"/>
          <p:cNvSpPr txBox="1"/>
          <p:nvPr/>
        </p:nvSpPr>
        <p:spPr>
          <a:xfrm>
            <a:off x="558345" y="2271236"/>
            <a:ext cx="3372754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  <a:p>
            <a:pPr>
              <a:lnSpc>
                <a:spcPct val="130000"/>
              </a:lnSpc>
            </a:pPr>
            <a:endParaRPr lang="en-US" sz="1200"/>
          </a:p>
        </p:txBody>
      </p:sp>
      <p:sp>
        <p:nvSpPr>
          <p:cNvPr id="511" name="Google Shape;511;p36"/>
          <p:cNvSpPr txBox="1"/>
          <p:nvPr/>
        </p:nvSpPr>
        <p:spPr>
          <a:xfrm>
            <a:off x="558345" y="2136644"/>
            <a:ext cx="3117843" cy="28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-43691" y="1787726"/>
            <a:ext cx="4643089" cy="469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/>
            <a:endParaRPr lang="en-US" sz="2133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Mined 15 open-source projects for bugs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Manually found testable bugs that have been fixed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Classified the bugs based on an existing taxonomy for REST APIs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 bugs from Java projects</a:t>
            </a: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3" name="Google Shape;512;p36">
            <a:extLst>
              <a:ext uri="{FF2B5EF4-FFF2-40B4-BE49-F238E27FC236}">
                <a16:creationId xmlns:a16="http://schemas.microsoft.com/office/drawing/2014/main" id="{BA9D372D-CB24-0550-C121-BD6652F23244}"/>
              </a:ext>
            </a:extLst>
          </p:cNvPr>
          <p:cNvSpPr txBox="1"/>
          <p:nvPr/>
        </p:nvSpPr>
        <p:spPr>
          <a:xfrm>
            <a:off x="4555706" y="2450500"/>
            <a:ext cx="3372754" cy="62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4815" lvl="1" indent="-304815">
              <a:buClr>
                <a:srgbClr val="FFFAF1"/>
              </a:buClr>
              <a:buSzPts val="2100"/>
              <a:buFont typeface="Courier New" panose="02070309020205020404" pitchFamily="49" charset="0"/>
              <a:buChar char="o"/>
            </a:pPr>
            <a:endParaRPr lang="en-US" sz="2133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4" name="Google Shape;512;p36">
            <a:extLst>
              <a:ext uri="{FF2B5EF4-FFF2-40B4-BE49-F238E27FC236}">
                <a16:creationId xmlns:a16="http://schemas.microsoft.com/office/drawing/2014/main" id="{80C72FAC-67B3-66A2-F001-C73266FD2793}"/>
              </a:ext>
            </a:extLst>
          </p:cNvPr>
          <p:cNvSpPr txBox="1"/>
          <p:nvPr/>
        </p:nvSpPr>
        <p:spPr>
          <a:xfrm>
            <a:off x="5758341" y="1734033"/>
            <a:ext cx="4947106" cy="494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FFFAF1"/>
              </a:buClr>
              <a:buSzPts val="2100"/>
            </a:pPr>
            <a:endParaRPr lang="en-US" sz="2400" dirty="0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Created a set of fault benchmarks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Bug type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Location in the source code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Dev-written patch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API (Project)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REST Framework (</a:t>
            </a:r>
            <a:r>
              <a:rPr lang="en-US" sz="2400" dirty="0" err="1">
                <a:solidFill>
                  <a:schemeClr val="bg1"/>
                </a:solidFill>
              </a:rPr>
              <a:t>Springboot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7375391-3423-E68E-EBF9-F28A3564741C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3645130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508" name="Google Shape;508;p36"/>
          <p:cNvCxnSpPr>
            <a:cxnSpLocks/>
          </p:cNvCxnSpPr>
          <p:nvPr/>
        </p:nvCxnSpPr>
        <p:spPr>
          <a:xfrm flipH="1" flipV="1">
            <a:off x="5912134" y="2188369"/>
            <a:ext cx="37507" cy="4628605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9" name="Google Shape;509;p36"/>
          <p:cNvSpPr txBox="1"/>
          <p:nvPr/>
        </p:nvSpPr>
        <p:spPr>
          <a:xfrm>
            <a:off x="461154" y="922648"/>
            <a:ext cx="907988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rgbClr val="FFFAF1"/>
                </a:solidFill>
                <a:latin typeface="DM Sans"/>
              </a:rPr>
              <a:t>FL Techniques</a:t>
            </a:r>
          </a:p>
        </p:txBody>
      </p:sp>
      <p:sp>
        <p:nvSpPr>
          <p:cNvPr id="510" name="Google Shape;510;p36"/>
          <p:cNvSpPr txBox="1"/>
          <p:nvPr/>
        </p:nvSpPr>
        <p:spPr>
          <a:xfrm>
            <a:off x="558345" y="2271236"/>
            <a:ext cx="3372754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  <a:p>
            <a:pPr>
              <a:lnSpc>
                <a:spcPct val="130000"/>
              </a:lnSpc>
            </a:pPr>
            <a:endParaRPr lang="en-US" sz="1200"/>
          </a:p>
        </p:txBody>
      </p:sp>
      <p:sp>
        <p:nvSpPr>
          <p:cNvPr id="511" name="Google Shape;511;p36"/>
          <p:cNvSpPr txBox="1"/>
          <p:nvPr/>
        </p:nvSpPr>
        <p:spPr>
          <a:xfrm>
            <a:off x="558345" y="2136644"/>
            <a:ext cx="3117843" cy="28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395043" y="2481930"/>
            <a:ext cx="5112147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SBFL</a:t>
            </a:r>
          </a:p>
          <a:p>
            <a:endParaRPr lang="en-US" sz="21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Jaguar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Uses statement and testing to locate the questionable areas of code</a:t>
            </a:r>
          </a:p>
          <a:p>
            <a:pPr lvl="1"/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b="1" dirty="0">
                <a:solidFill>
                  <a:schemeClr val="bg1"/>
                </a:solidFill>
              </a:rPr>
              <a:t>Information Retrieval</a:t>
            </a:r>
          </a:p>
          <a:p>
            <a:endParaRPr lang="en-US" sz="21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Bug Locator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Uses the bug report, git commits and other information to find the suspicious code line</a:t>
            </a:r>
            <a:endParaRPr lang="en-US" sz="21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3" name="Google Shape;512;p36">
            <a:extLst>
              <a:ext uri="{FF2B5EF4-FFF2-40B4-BE49-F238E27FC236}">
                <a16:creationId xmlns:a16="http://schemas.microsoft.com/office/drawing/2014/main" id="{BA9D372D-CB24-0550-C121-BD6652F23244}"/>
              </a:ext>
            </a:extLst>
          </p:cNvPr>
          <p:cNvSpPr txBox="1"/>
          <p:nvPr/>
        </p:nvSpPr>
        <p:spPr>
          <a:xfrm>
            <a:off x="6187198" y="2481930"/>
            <a:ext cx="4488459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Program Slicing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Soot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Javaslicer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Removes chunks of the program to isolate questionable methods or lines</a:t>
            </a:r>
          </a:p>
        </p:txBody>
      </p:sp>
      <p:cxnSp>
        <p:nvCxnSpPr>
          <p:cNvPr id="5" name="Google Shape;508;p36">
            <a:extLst>
              <a:ext uri="{FF2B5EF4-FFF2-40B4-BE49-F238E27FC236}">
                <a16:creationId xmlns:a16="http://schemas.microsoft.com/office/drawing/2014/main" id="{A1BB8A7A-8B60-3C24-C7F6-6C7E141A2981}"/>
              </a:ext>
            </a:extLst>
          </p:cNvPr>
          <p:cNvCxnSpPr>
            <a:cxnSpLocks/>
          </p:cNvCxnSpPr>
          <p:nvPr/>
        </p:nvCxnSpPr>
        <p:spPr>
          <a:xfrm flipV="1">
            <a:off x="10810061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508;p36">
            <a:extLst>
              <a:ext uri="{FF2B5EF4-FFF2-40B4-BE49-F238E27FC236}">
                <a16:creationId xmlns:a16="http://schemas.microsoft.com/office/drawing/2014/main" id="{FBDDB054-25F3-45C9-1270-4A2B91725420}"/>
              </a:ext>
            </a:extLst>
          </p:cNvPr>
          <p:cNvCxnSpPr>
            <a:cxnSpLocks/>
          </p:cNvCxnSpPr>
          <p:nvPr/>
        </p:nvCxnSpPr>
        <p:spPr>
          <a:xfrm>
            <a:off x="0" y="2147343"/>
            <a:ext cx="1081006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D21CCB6-BC44-8F2C-9F93-E14AA5D55B56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5597304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503</Words>
  <Application>Microsoft Macintosh PowerPoint</Application>
  <PresentationFormat>Widescreen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DM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Kulkarni</dc:creator>
  <cp:lastModifiedBy>Joshi, Shreyes</cp:lastModifiedBy>
  <cp:revision>5</cp:revision>
  <dcterms:created xsi:type="dcterms:W3CDTF">2024-05-08T01:17:34Z</dcterms:created>
  <dcterms:modified xsi:type="dcterms:W3CDTF">2024-05-08T07:45:10Z</dcterms:modified>
</cp:coreProperties>
</file>