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73" r:id="rId6"/>
    <p:sldId id="262" r:id="rId7"/>
    <p:sldId id="263" r:id="rId8"/>
    <p:sldId id="271" r:id="rId9"/>
    <p:sldId id="27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5D057D3-C10B-469C-A505-4E4FC97A1DE6}" type="datetimeFigureOut">
              <a:rPr lang="en-US" smtClean="0"/>
              <a:pPr/>
              <a:t>15-May-19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7E228EB-8A01-44DB-BC3F-248B1898B4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D057D3-C10B-469C-A505-4E4FC97A1DE6}" type="datetimeFigureOut">
              <a:rPr lang="en-US" smtClean="0"/>
              <a:pPr/>
              <a:t>15-May-19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E228EB-8A01-44DB-BC3F-248B1898B4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D057D3-C10B-469C-A505-4E4FC97A1DE6}" type="datetimeFigureOut">
              <a:rPr lang="en-US" smtClean="0"/>
              <a:pPr/>
              <a:t>15-May-19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E228EB-8A01-44DB-BC3F-248B1898B4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D057D3-C10B-469C-A505-4E4FC97A1DE6}" type="datetimeFigureOut">
              <a:rPr lang="en-US" smtClean="0"/>
              <a:pPr/>
              <a:t>15-May-19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E228EB-8A01-44DB-BC3F-248B1898B473}"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5D057D3-C10B-469C-A505-4E4FC97A1DE6}" type="datetimeFigureOut">
              <a:rPr lang="en-US" smtClean="0"/>
              <a:pPr/>
              <a:t>15-May-19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E228EB-8A01-44DB-BC3F-248B1898B47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5D057D3-C10B-469C-A505-4E4FC97A1DE6}" type="datetimeFigureOut">
              <a:rPr lang="en-US" smtClean="0"/>
              <a:pPr/>
              <a:t>15-May-19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7E228EB-8A01-44DB-BC3F-248B1898B473}"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5D057D3-C10B-469C-A505-4E4FC97A1DE6}" type="datetimeFigureOut">
              <a:rPr lang="en-US" smtClean="0"/>
              <a:pPr/>
              <a:t>15-May-19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7E228EB-8A01-44DB-BC3F-248B1898B4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5D057D3-C10B-469C-A505-4E4FC97A1DE6}" type="datetimeFigureOut">
              <a:rPr lang="en-US" smtClean="0"/>
              <a:pPr/>
              <a:t>15-May-19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7E228EB-8A01-44DB-BC3F-248B1898B473}"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5D057D3-C10B-469C-A505-4E4FC97A1DE6}" type="datetimeFigureOut">
              <a:rPr lang="en-US" smtClean="0"/>
              <a:pPr/>
              <a:t>15-May-19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7E228EB-8A01-44DB-BC3F-248B1898B4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5D057D3-C10B-469C-A505-4E4FC97A1DE6}" type="datetimeFigureOut">
              <a:rPr lang="en-US" smtClean="0"/>
              <a:pPr/>
              <a:t>15-May-19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7E228EB-8A01-44DB-BC3F-248B1898B4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5D057D3-C10B-469C-A505-4E4FC97A1DE6}" type="datetimeFigureOut">
              <a:rPr lang="en-US" smtClean="0"/>
              <a:pPr/>
              <a:t>15-May-19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7E228EB-8A01-44DB-BC3F-248B1898B47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5D057D3-C10B-469C-A505-4E4FC97A1DE6}" type="datetimeFigureOut">
              <a:rPr lang="en-US" smtClean="0"/>
              <a:pPr/>
              <a:t>15-May-19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7E228EB-8A01-44DB-BC3F-248B1898B4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446550"/>
          </a:xfrm>
          <a:prstGeom prst="rect">
            <a:avLst/>
          </a:prstGeom>
        </p:spPr>
        <p:txBody>
          <a:bodyPr wrap="square">
            <a:spAutoFit/>
          </a:bodyPr>
          <a:lstStyle/>
          <a:p>
            <a:pPr algn="ctr"/>
            <a:r>
              <a:rPr lang="en-US" sz="4400" b="1" i="1" cap="none" spc="0" dirty="0" smtClean="0">
                <a:ln w="17780" cmpd="sng">
                  <a:solidFill>
                    <a:srgbClr val="FFFFFF"/>
                  </a:solidFill>
                  <a:prstDash val="solid"/>
                  <a:miter lim="800000"/>
                </a:ln>
                <a:solidFill>
                  <a:schemeClr val="tx1">
                    <a:lumMod val="95000"/>
                    <a:lumOff val="5000"/>
                  </a:schemeClr>
                </a:solidFill>
                <a:effectLst>
                  <a:outerShdw blurRad="38100" dist="38100" dir="2700000" algn="tl">
                    <a:srgbClr val="000000">
                      <a:alpha val="43137"/>
                    </a:srgbClr>
                  </a:outerShdw>
                </a:effectLst>
                <a:latin typeface="Arial Black" pitchFamily="34" charset="0"/>
              </a:rPr>
              <a:t>PHOTOMOSAICS: BASED ON PYTHON </a:t>
            </a:r>
            <a:endParaRPr lang="en-US" sz="4400" b="1" i="1" cap="none" spc="0" dirty="0">
              <a:ln w="17780" cmpd="sng">
                <a:solidFill>
                  <a:srgbClr val="FFFFFF"/>
                </a:solidFill>
                <a:prstDash val="solid"/>
                <a:miter lim="800000"/>
              </a:ln>
              <a:solidFill>
                <a:schemeClr val="tx1">
                  <a:lumMod val="95000"/>
                  <a:lumOff val="5000"/>
                </a:schemeClr>
              </a:solidFill>
              <a:effectLst>
                <a:outerShdw blurRad="38100" dist="38100" dir="2700000" algn="tl">
                  <a:srgbClr val="000000">
                    <a:alpha val="43137"/>
                  </a:srgbClr>
                </a:outerShdw>
              </a:effectLst>
              <a:latin typeface="Arial Black" pitchFamily="34" charset="0"/>
            </a:endParaRPr>
          </a:p>
        </p:txBody>
      </p:sp>
      <p:sp>
        <p:nvSpPr>
          <p:cNvPr id="5" name="TextBox 4"/>
          <p:cNvSpPr txBox="1"/>
          <p:nvPr/>
        </p:nvSpPr>
        <p:spPr>
          <a:xfrm>
            <a:off x="0" y="5029200"/>
            <a:ext cx="3810000" cy="923330"/>
          </a:xfrm>
          <a:prstGeom prst="rect">
            <a:avLst/>
          </a:prstGeom>
          <a:noFill/>
        </p:spPr>
        <p:txBody>
          <a:bodyPr wrap="square" rtlCol="0">
            <a:spAutoFit/>
          </a:bodyPr>
          <a:lstStyle/>
          <a:p>
            <a:r>
              <a:rPr lang="en-US" dirty="0" smtClean="0">
                <a:latin typeface="Arial Rounded MT Bold" pitchFamily="34" charset="0"/>
              </a:rPr>
              <a:t>UNDER THE GUIDELINES OF:-</a:t>
            </a:r>
          </a:p>
          <a:p>
            <a:r>
              <a:rPr lang="en-US" dirty="0" smtClean="0">
                <a:latin typeface="Arial Rounded MT Bold" pitchFamily="34" charset="0"/>
              </a:rPr>
              <a:t>MR. LALIT MALIK</a:t>
            </a:r>
          </a:p>
          <a:p>
            <a:r>
              <a:rPr lang="en-US" dirty="0" smtClean="0">
                <a:latin typeface="Arial Rounded MT Bold" pitchFamily="34" charset="0"/>
              </a:rPr>
              <a:t>DEPT.  OF  C.S </a:t>
            </a:r>
            <a:endParaRPr lang="en-US" dirty="0">
              <a:latin typeface="Arial Rounded MT Bold" pitchFamily="34" charset="0"/>
            </a:endParaRPr>
          </a:p>
        </p:txBody>
      </p:sp>
      <p:sp>
        <p:nvSpPr>
          <p:cNvPr id="7" name="TextBox 6"/>
          <p:cNvSpPr txBox="1"/>
          <p:nvPr/>
        </p:nvSpPr>
        <p:spPr>
          <a:xfrm>
            <a:off x="5105400" y="5029200"/>
            <a:ext cx="3657600" cy="923330"/>
          </a:xfrm>
          <a:prstGeom prst="rect">
            <a:avLst/>
          </a:prstGeom>
          <a:noFill/>
        </p:spPr>
        <p:txBody>
          <a:bodyPr wrap="square" rtlCol="0">
            <a:spAutoFit/>
          </a:bodyPr>
          <a:lstStyle/>
          <a:p>
            <a:r>
              <a:rPr lang="en-US" dirty="0" smtClean="0">
                <a:latin typeface="Arial Rounded MT Bold" pitchFamily="34" charset="0"/>
              </a:rPr>
              <a:t>SUBMITTED BY :- </a:t>
            </a:r>
            <a:br>
              <a:rPr lang="en-US" dirty="0" smtClean="0">
                <a:latin typeface="Arial Rounded MT Bold" pitchFamily="34" charset="0"/>
              </a:rPr>
            </a:br>
            <a:r>
              <a:rPr lang="en-US" dirty="0" smtClean="0">
                <a:latin typeface="Arial Rounded MT Bold" pitchFamily="34" charset="0"/>
              </a:rPr>
              <a:t>AAKASH KUMAR (16BCA009)</a:t>
            </a:r>
          </a:p>
          <a:p>
            <a:r>
              <a:rPr lang="en-US" dirty="0" smtClean="0">
                <a:latin typeface="Arial Rounded MT Bold" pitchFamily="34" charset="0"/>
              </a:rPr>
              <a:t>RAHUL RANA        (16BCA021)</a:t>
            </a:r>
            <a:endParaRPr lang="en-US" dirty="0">
              <a:latin typeface="Arial Rounded MT Bold" pitchFamily="34" charset="0"/>
            </a:endParaRPr>
          </a:p>
        </p:txBody>
      </p:sp>
      <p:pic>
        <p:nvPicPr>
          <p:cNvPr id="1027" name="Picture 3" descr="C:\Users\Lenovo\Desktop\2.jpg"/>
          <p:cNvPicPr>
            <a:picLocks noChangeAspect="1" noChangeArrowheads="1"/>
          </p:cNvPicPr>
          <p:nvPr/>
        </p:nvPicPr>
        <p:blipFill>
          <a:blip r:embed="rId2" cstate="print"/>
          <a:srcRect/>
          <a:stretch>
            <a:fillRect/>
          </a:stretch>
        </p:blipFill>
        <p:spPr bwMode="auto">
          <a:xfrm>
            <a:off x="2971800" y="1676400"/>
            <a:ext cx="2874963" cy="287496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7400" y="609600"/>
            <a:ext cx="4343400" cy="523220"/>
          </a:xfrm>
          <a:prstGeom prst="rect">
            <a:avLst/>
          </a:prstGeom>
          <a:noFill/>
        </p:spPr>
        <p:txBody>
          <a:bodyPr wrap="square" rtlCol="0">
            <a:spAutoFit/>
          </a:bodyPr>
          <a:lstStyle/>
          <a:p>
            <a:r>
              <a:rPr lang="en-IN" sz="2800" b="1" dirty="0" smtClean="0">
                <a:solidFill>
                  <a:srgbClr val="CC3399"/>
                </a:solidFill>
              </a:rPr>
              <a:t>INTRODUCTION TO DIP</a:t>
            </a:r>
            <a:endParaRPr lang="en-US" sz="2800" dirty="0">
              <a:solidFill>
                <a:srgbClr val="CC3399"/>
              </a:solidFill>
              <a:latin typeface="Arial Black" pitchFamily="34" charset="0"/>
            </a:endParaRPr>
          </a:p>
        </p:txBody>
      </p:sp>
      <p:sp>
        <p:nvSpPr>
          <p:cNvPr id="5" name="TextBox 4"/>
          <p:cNvSpPr txBox="1"/>
          <p:nvPr/>
        </p:nvSpPr>
        <p:spPr>
          <a:xfrm>
            <a:off x="381000" y="1828800"/>
            <a:ext cx="7543800" cy="3416320"/>
          </a:xfrm>
          <a:prstGeom prst="rect">
            <a:avLst/>
          </a:prstGeom>
          <a:noFill/>
        </p:spPr>
        <p:txBody>
          <a:bodyPr wrap="square" rtlCol="0">
            <a:spAutoFit/>
          </a:bodyPr>
          <a:lstStyle/>
          <a:p>
            <a:pPr>
              <a:buFont typeface="Arial" charset="0"/>
              <a:buChar char="•"/>
            </a:pPr>
            <a:r>
              <a:rPr lang="en-IN" sz="2400" dirty="0" smtClean="0"/>
              <a:t> Digital Image Processing (DIP) deals with processing of images which are digital in nature. </a:t>
            </a:r>
          </a:p>
          <a:p>
            <a:pPr>
              <a:buFont typeface="Arial" charset="0"/>
              <a:buChar char="•"/>
            </a:pPr>
            <a:r>
              <a:rPr lang="en-IN" sz="2400" dirty="0" smtClean="0"/>
              <a:t> There are two types of methods used for image processing namely, analogue and digital image processing. Analogue image processing is applicable for hard copies like printouts and photographs. A digital image is a representation of a two-dimensional image as a finite set of digital values, called picture elements or pixels.</a:t>
            </a:r>
            <a:endParaRPr lang="en-US" sz="2400" dirty="0" smtClean="0">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381000"/>
            <a:ext cx="6324600" cy="584775"/>
          </a:xfrm>
          <a:prstGeom prst="rect">
            <a:avLst/>
          </a:prstGeom>
          <a:noFill/>
        </p:spPr>
        <p:txBody>
          <a:bodyPr wrap="square" rtlCol="0">
            <a:spAutoFit/>
          </a:bodyPr>
          <a:lstStyle/>
          <a:p>
            <a:pPr algn="ctr"/>
            <a:r>
              <a:rPr lang="en-IN" sz="3200" b="1" dirty="0" smtClean="0">
                <a:solidFill>
                  <a:srgbClr val="CC3399"/>
                </a:solidFill>
              </a:rPr>
              <a:t>OBJECTIVE</a:t>
            </a:r>
            <a:endParaRPr lang="en-US" sz="3200" dirty="0">
              <a:solidFill>
                <a:srgbClr val="CC3399"/>
              </a:solidFill>
              <a:latin typeface="Arial Black" pitchFamily="34" charset="0"/>
            </a:endParaRPr>
          </a:p>
        </p:txBody>
      </p:sp>
      <p:sp>
        <p:nvSpPr>
          <p:cNvPr id="3" name="TextBox 2"/>
          <p:cNvSpPr txBox="1"/>
          <p:nvPr/>
        </p:nvSpPr>
        <p:spPr>
          <a:xfrm>
            <a:off x="838200" y="1752600"/>
            <a:ext cx="7924800" cy="4154984"/>
          </a:xfrm>
          <a:prstGeom prst="rect">
            <a:avLst/>
          </a:prstGeom>
          <a:noFill/>
        </p:spPr>
        <p:txBody>
          <a:bodyPr wrap="square" rtlCol="0">
            <a:spAutoFit/>
          </a:bodyPr>
          <a:lstStyle/>
          <a:p>
            <a:pPr>
              <a:buFont typeface="Arial" charset="0"/>
              <a:buChar char="•"/>
            </a:pPr>
            <a:r>
              <a:rPr lang="en-IN" sz="2400" dirty="0" smtClean="0"/>
              <a:t>In this digital world, transferring sensitive data electronically has become inevitable. The objective of this work is to hide and retrieve confidential information in image mosaics. The </a:t>
            </a:r>
            <a:r>
              <a:rPr lang="en-IN" sz="2400" dirty="0" err="1" smtClean="0"/>
              <a:t>photomosaic</a:t>
            </a:r>
            <a:r>
              <a:rPr lang="en-IN" sz="2400" dirty="0" smtClean="0"/>
              <a:t> approach has been used for the creation of the mosaic and the least significant bit (LSB) technique has been adopted for the embedding of the hidden information. The construction of the </a:t>
            </a:r>
            <a:r>
              <a:rPr lang="en-IN" sz="2400" dirty="0" err="1" smtClean="0"/>
              <a:t>photomosaic</a:t>
            </a:r>
            <a:r>
              <a:rPr lang="en-IN" sz="2400" dirty="0" smtClean="0"/>
              <a:t> is done by selecting an image, splitting it into smaller images (tiles) of sizes 8×8, 16×16 and 32×32. </a:t>
            </a:r>
            <a:endParaRPr lang="en-US" sz="2400" dirty="0">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0" y="5562600"/>
            <a:ext cx="4876800" cy="400110"/>
          </a:xfrm>
          <a:prstGeom prst="rect">
            <a:avLst/>
          </a:prstGeom>
          <a:noFill/>
        </p:spPr>
        <p:txBody>
          <a:bodyPr wrap="square" rtlCol="0">
            <a:spAutoFit/>
          </a:bodyPr>
          <a:lstStyle/>
          <a:p>
            <a:pPr algn="ctr"/>
            <a:r>
              <a:rPr lang="en-US" sz="2000" dirty="0" smtClean="0">
                <a:solidFill>
                  <a:srgbClr val="CC3399"/>
                </a:solidFill>
                <a:latin typeface="Arial Black" pitchFamily="34" charset="0"/>
              </a:rPr>
              <a:t>FLOW CHART OF PHOTOMOSAIC</a:t>
            </a:r>
            <a:endParaRPr lang="en-US" sz="2000" dirty="0">
              <a:solidFill>
                <a:srgbClr val="CC3399"/>
              </a:solidFill>
              <a:latin typeface="Arial Black" pitchFamily="34" charset="0"/>
            </a:endParaRPr>
          </a:p>
        </p:txBody>
      </p:sp>
      <p:pic>
        <p:nvPicPr>
          <p:cNvPr id="4" name="Picture 3"/>
          <p:cNvPicPr/>
          <p:nvPr/>
        </p:nvPicPr>
        <p:blipFill>
          <a:blip r:embed="rId2"/>
          <a:stretch>
            <a:fillRect/>
          </a:stretch>
        </p:blipFill>
        <p:spPr>
          <a:xfrm>
            <a:off x="1600200" y="381000"/>
            <a:ext cx="6172200" cy="4114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1. Read the tile images, which will replace the tiles in the original image.</a:t>
            </a:r>
          </a:p>
          <a:p>
            <a:r>
              <a:rPr lang="en-US" sz="2400" dirty="0" smtClean="0"/>
              <a:t>2. Read the target image and split it into an </a:t>
            </a:r>
            <a:r>
              <a:rPr lang="en-US" sz="2400" dirty="0" err="1" smtClean="0"/>
              <a:t>MxN</a:t>
            </a:r>
            <a:r>
              <a:rPr lang="en-US" sz="2400" dirty="0" smtClean="0"/>
              <a:t> grid of tiles.</a:t>
            </a:r>
          </a:p>
          <a:p>
            <a:r>
              <a:rPr lang="en-US" sz="2400" dirty="0" smtClean="0"/>
              <a:t>3. For each tile, find the best match from the input images.</a:t>
            </a:r>
          </a:p>
          <a:p>
            <a:r>
              <a:rPr lang="en-US" sz="2400" dirty="0" smtClean="0"/>
              <a:t>4. Create the final mosaic by arranging the selected input images in an </a:t>
            </a:r>
            <a:r>
              <a:rPr lang="en-US" sz="2400" dirty="0" err="1" smtClean="0"/>
              <a:t>MxN</a:t>
            </a:r>
            <a:r>
              <a:rPr lang="en-US" sz="2400" dirty="0" smtClean="0"/>
              <a:t> grid.</a:t>
            </a:r>
            <a:endParaRPr lang="en-US" sz="2400" dirty="0"/>
          </a:p>
        </p:txBody>
      </p:sp>
      <p:sp>
        <p:nvSpPr>
          <p:cNvPr id="3" name="Title 2"/>
          <p:cNvSpPr>
            <a:spLocks noGrp="1"/>
          </p:cNvSpPr>
          <p:nvPr>
            <p:ph type="title"/>
          </p:nvPr>
        </p:nvSpPr>
        <p:spPr/>
        <p:txBody>
          <a:bodyPr/>
          <a:lstStyle/>
          <a:p>
            <a:r>
              <a:rPr lang="en-US" dirty="0" smtClean="0">
                <a:solidFill>
                  <a:srgbClr val="CC3399"/>
                </a:solidFill>
              </a:rPr>
              <a:t>HOW TO CREATE MOSAIC ?</a:t>
            </a:r>
            <a:endParaRPr lang="en-US" dirty="0">
              <a:solidFill>
                <a:srgbClr val="CC33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5204502" cy="523220"/>
          </a:xfrm>
          <a:prstGeom prst="rect">
            <a:avLst/>
          </a:prstGeom>
          <a:noFill/>
        </p:spPr>
        <p:txBody>
          <a:bodyPr wrap="none" rtlCol="0">
            <a:spAutoFit/>
          </a:bodyPr>
          <a:lstStyle/>
          <a:p>
            <a:r>
              <a:rPr lang="en-IN" sz="2800" b="1" dirty="0" smtClean="0">
                <a:solidFill>
                  <a:srgbClr val="CC3399"/>
                </a:solidFill>
                <a:latin typeface="Arial Black" pitchFamily="34" charset="0"/>
              </a:rPr>
              <a:t>GENERATING THE IMAGE</a:t>
            </a:r>
            <a:endParaRPr lang="en-US" sz="2800" dirty="0">
              <a:solidFill>
                <a:srgbClr val="CC3399"/>
              </a:solidFill>
              <a:latin typeface="Arial Black" pitchFamily="34" charset="0"/>
            </a:endParaRPr>
          </a:p>
        </p:txBody>
      </p:sp>
      <p:pic>
        <p:nvPicPr>
          <p:cNvPr id="5" name="Picture 4"/>
          <p:cNvPicPr/>
          <p:nvPr/>
        </p:nvPicPr>
        <p:blipFill>
          <a:blip r:embed="rId2"/>
          <a:stretch>
            <a:fillRect/>
          </a:stretch>
        </p:blipFill>
        <p:spPr>
          <a:xfrm>
            <a:off x="1295400" y="1143000"/>
            <a:ext cx="7239000" cy="40386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697627" cy="400110"/>
          </a:xfrm>
          <a:prstGeom prst="rect">
            <a:avLst/>
          </a:prstGeom>
          <a:noFill/>
        </p:spPr>
        <p:txBody>
          <a:bodyPr wrap="none" rtlCol="0">
            <a:spAutoFit/>
          </a:bodyPr>
          <a:lstStyle/>
          <a:p>
            <a:r>
              <a:rPr lang="en-US" sz="2000" b="1" dirty="0" smtClean="0">
                <a:solidFill>
                  <a:srgbClr val="FFFF00"/>
                </a:solidFill>
              </a:rPr>
              <a:t>……</a:t>
            </a:r>
            <a:endParaRPr lang="en-US" b="1" dirty="0">
              <a:solidFill>
                <a:srgbClr val="FFFF00"/>
              </a:solidFill>
            </a:endParaRPr>
          </a:p>
        </p:txBody>
      </p:sp>
      <p:sp>
        <p:nvSpPr>
          <p:cNvPr id="4" name="TextBox 3"/>
          <p:cNvSpPr txBox="1"/>
          <p:nvPr/>
        </p:nvSpPr>
        <p:spPr>
          <a:xfrm>
            <a:off x="685800" y="685800"/>
            <a:ext cx="2965877" cy="523220"/>
          </a:xfrm>
          <a:prstGeom prst="rect">
            <a:avLst/>
          </a:prstGeom>
          <a:noFill/>
        </p:spPr>
        <p:txBody>
          <a:bodyPr wrap="none" rtlCol="0">
            <a:spAutoFit/>
          </a:bodyPr>
          <a:lstStyle/>
          <a:p>
            <a:r>
              <a:rPr lang="en-US" sz="2800" b="1" dirty="0" smtClean="0">
                <a:solidFill>
                  <a:srgbClr val="CC3399"/>
                </a:solidFill>
              </a:rPr>
              <a:t>GRID AND TILES</a:t>
            </a:r>
            <a:endParaRPr lang="en-US" b="1" dirty="0">
              <a:solidFill>
                <a:srgbClr val="CC3399"/>
              </a:solidFill>
            </a:endParaRPr>
          </a:p>
        </p:txBody>
      </p:sp>
      <p:pic>
        <p:nvPicPr>
          <p:cNvPr id="5" name="Picture 4"/>
          <p:cNvPicPr/>
          <p:nvPr/>
        </p:nvPicPr>
        <p:blipFill>
          <a:blip r:embed="rId2"/>
          <a:stretch>
            <a:fillRect/>
          </a:stretch>
        </p:blipFill>
        <p:spPr>
          <a:xfrm>
            <a:off x="914400" y="1447800"/>
            <a:ext cx="6934200" cy="3810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304800"/>
            <a:ext cx="3276600" cy="523220"/>
          </a:xfrm>
          <a:prstGeom prst="rect">
            <a:avLst/>
          </a:prstGeom>
          <a:noFill/>
        </p:spPr>
        <p:txBody>
          <a:bodyPr wrap="square" rtlCol="0">
            <a:spAutoFit/>
          </a:bodyPr>
          <a:lstStyle/>
          <a:p>
            <a:r>
              <a:rPr lang="en-US" sz="2800" dirty="0" smtClean="0">
                <a:solidFill>
                  <a:srgbClr val="CC3399"/>
                </a:solidFill>
                <a:latin typeface="Arial Black" pitchFamily="34" charset="0"/>
              </a:rPr>
              <a:t>FUTURE SCOPE</a:t>
            </a:r>
            <a:endParaRPr lang="en-US" sz="2000" dirty="0">
              <a:solidFill>
                <a:srgbClr val="CC3399"/>
              </a:solidFill>
              <a:latin typeface="Arial Black" pitchFamily="34" charset="0"/>
            </a:endParaRPr>
          </a:p>
        </p:txBody>
      </p:sp>
      <p:sp>
        <p:nvSpPr>
          <p:cNvPr id="3" name="TextBox 2"/>
          <p:cNvSpPr txBox="1"/>
          <p:nvPr/>
        </p:nvSpPr>
        <p:spPr>
          <a:xfrm>
            <a:off x="609600" y="1066800"/>
            <a:ext cx="7086600" cy="4862870"/>
          </a:xfrm>
          <a:prstGeom prst="rect">
            <a:avLst/>
          </a:prstGeom>
          <a:noFill/>
        </p:spPr>
        <p:txBody>
          <a:bodyPr wrap="square" rtlCol="0">
            <a:spAutoFit/>
          </a:bodyPr>
          <a:lstStyle/>
          <a:p>
            <a:r>
              <a:rPr lang="en-IN" dirty="0" smtClean="0"/>
              <a:t>Speed and Quality Enhancements</a:t>
            </a:r>
            <a:endParaRPr lang="en-US" dirty="0" smtClean="0"/>
          </a:p>
          <a:p>
            <a:r>
              <a:rPr lang="en-IN" dirty="0" smtClean="0"/>
              <a:t>I have made a recognizable Lincoln using 8 x 12 photographs, which is better than possible with solid pixels. This has led me to set a new goal of making a recognizable Lincoln from 4 x 6 photographs. There are two ways to go about this: either consider millions of images during the selection process, or improve the criteria used for selection. I propose to use both options. Larger and more Sophisticated Databases</a:t>
            </a:r>
            <a:endParaRPr lang="en-US" dirty="0" smtClean="0"/>
          </a:p>
          <a:p>
            <a:pPr>
              <a:buFont typeface="Arial" charset="0"/>
              <a:buChar char="•"/>
            </a:pPr>
            <a:r>
              <a:rPr lang="en-IN" dirty="0" smtClean="0"/>
              <a:t>The </a:t>
            </a:r>
            <a:r>
              <a:rPr lang="en-IN" dirty="0" err="1" smtClean="0"/>
              <a:t>Photomosaic</a:t>
            </a:r>
            <a:r>
              <a:rPr lang="en-IN" dirty="0" smtClean="0"/>
              <a:t> system should be integrated with a relational data base that provides for advanced queries on numerous parameters. Images could then be stored in the database along with these other parameters as binary large objects (blobs), or simply as pointers to the real image file. An example query would be "find me an image that contains any animal or bird and is visually similar to this blob."</a:t>
            </a:r>
            <a:endParaRPr lang="en-US" dirty="0" smtClean="0"/>
          </a:p>
          <a:p>
            <a:pPr>
              <a:buFont typeface="Arial" charset="0"/>
              <a:buChar char="•"/>
            </a:pPr>
            <a:endParaRPr lang="en-US" sz="2200"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514600"/>
            <a:ext cx="7315200" cy="156966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96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 </a:t>
            </a:r>
            <a:endParaRPr lang="en-US" sz="9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309</TotalTime>
  <Words>400</Words>
  <Application>Microsoft Office PowerPoint</Application>
  <PresentationFormat>On-screen Show (4:3)</PresentationFormat>
  <Paragraphs>25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Slide 1</vt:lpstr>
      <vt:lpstr>Slide 2</vt:lpstr>
      <vt:lpstr>Slide 3</vt:lpstr>
      <vt:lpstr>Slide 4</vt:lpstr>
      <vt:lpstr>HOW TO CREATE MOSAIC ?</vt:lpstr>
      <vt:lpstr>Slide 6</vt:lpstr>
      <vt:lpstr>Slide 7</vt:lpstr>
      <vt:lpstr>Slide 8</vt:lpstr>
      <vt:lpstr>Slide 9</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AAKASHHH</dc:creator>
  <cp:lastModifiedBy>AAKASHHH</cp:lastModifiedBy>
  <cp:revision>34</cp:revision>
  <dcterms:created xsi:type="dcterms:W3CDTF">2018-12-04T06:32:37Z</dcterms:created>
  <dcterms:modified xsi:type="dcterms:W3CDTF">2019-05-15T05:07:54Z</dcterms:modified>
</cp:coreProperties>
</file>