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CampusTrail — All-in-One Campus Travel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E-commerce (Term IV), IIM Kashipur</a:t>
            </a:r>
          </a:p>
          <a:p>
            <a:r>
              <a:t>Prepared by: CampusTrail Project Team</a:t>
            </a:r>
          </a:p>
          <a:p>
            <a:r>
              <a:t>Date: September 07,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User Journey — Generic Rental (Vertical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65836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Steps: Browse → Request → Approve → Deposit Hold (UPI) → QR/OTP Pickup → Return → Inspection → Release/Capture → Reviews.</a:t>
            </a:r>
          </a:p>
          <a:p>
            <a:pPr>
              <a:defRPr sz="2000"/>
            </a:pPr>
            <a:r>
              <a:t>Buffer Logic: DAY/PARTIAL modes add guard bands to prevent overlapping rentals and allow turnaround time.</a:t>
            </a:r>
          </a:p>
          <a:p>
            <a:pPr>
              <a:defRPr sz="2000"/>
            </a:pPr>
            <a:r>
              <a:t>Controls: Deposit as pre-pickup gate; QR/OTP chain-of-custody; inspection drives financial outcome and receipts.</a:t>
            </a:r>
          </a:p>
          <a:p>
            <a:pPr>
              <a:defRPr sz="2000"/>
            </a:pPr>
            <a:r>
              <a:t>Outcomes: Faster, safer rentals; lower dispute rates; reputation accrues to both renter and lender.</a:t>
            </a:r>
          </a:p>
        </p:txBody>
      </p:sp>
      <p:pic>
        <p:nvPicPr>
          <p:cNvPr id="5" name="Picture 4" descr="2.3.0_Generic_Rental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1463040"/>
            <a:ext cx="3840480" cy="11675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(Tangible Wins)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Fest DSLR Rental: Time-sensitive approvals; high deposit; QR pickup at media room; return inspection; mutual reviews; partial capture if needed.</a:t>
            </a:r>
          </a:p>
          <a:p>
            <a:pPr>
              <a:defRPr sz="2000"/>
            </a:pPr>
            <a:r>
              <a:t>Trekking Group Formation: Host itinerary; match candidates; shared gear cart; per-item rentals to multiple lenders; synchronized pickups/returns; multi-entity reviews.</a:t>
            </a:r>
          </a:p>
          <a:p>
            <a:pPr>
              <a:defRPr sz="2000"/>
            </a:pPr>
            <a:r>
              <a:t>Last-Minute Tripod: Proximity + slot filter; instant approval; ≤30-min pickup; auto-release on OK return; micro-review nudges.</a:t>
            </a:r>
          </a:p>
        </p:txBody>
      </p:sp>
      <p:pic>
        <p:nvPicPr>
          <p:cNvPr id="5" name="Picture 4" descr="2.3.1_Fest_DSLR_Rent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389120"/>
            <a:ext cx="2926080" cy="8895283"/>
          </a:xfrm>
          <a:prstGeom prst="rect">
            <a:avLst/>
          </a:prstGeom>
        </p:spPr>
      </p:pic>
      <p:pic>
        <p:nvPicPr>
          <p:cNvPr id="6" name="Picture 5" descr="2.3.2_Trekking_Group_Form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4389120"/>
            <a:ext cx="2926080" cy="8310067"/>
          </a:xfrm>
          <a:prstGeom prst="rect">
            <a:avLst/>
          </a:prstGeom>
        </p:spPr>
      </p:pic>
      <p:pic>
        <p:nvPicPr>
          <p:cNvPr id="7" name="Picture 6" descr="2.3.3_Last_Minute_Tripo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960" y="4389120"/>
            <a:ext cx="2926080" cy="7139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Clubs &amp; Campus Admin (Inventory + Governance)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65836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Club Gear Pool: Verified club profile; bulk listings; approvals queue; QR/OTP handoffs; utilization and on-time dashboards; monthly ledger export.</a:t>
            </a:r>
          </a:p>
          <a:p>
            <a:pPr>
              <a:defRPr sz="2000"/>
            </a:pPr>
            <a:r>
              <a:t>Locker Pilot: Hostel/common-area lockers with access control and audit logs to reduce coordination overhead and loss.</a:t>
            </a:r>
          </a:p>
          <a:p>
            <a:pPr>
              <a:defRPr sz="2000"/>
            </a:pPr>
            <a:r>
              <a:t>Admin View (future): Escalation visibility; policy compliance checks; safety reporting; co-branded programs and dashboards.</a:t>
            </a:r>
          </a:p>
          <a:p>
            <a:pPr>
              <a:defRPr sz="2000"/>
            </a:pPr>
            <a:r>
              <a:t>Benefits: Lower gear loss; higher utilization; transparent governance; reduced staff time and manual tracking.</a:t>
            </a:r>
          </a:p>
        </p:txBody>
      </p:sp>
      <p:pic>
        <p:nvPicPr>
          <p:cNvPr id="5" name="Picture 4" descr="2.3.4_Club_Gear_Po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1463040"/>
            <a:ext cx="3840480" cy="8602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Trust &amp; Safety (Deposits + Disputes + Reputation)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62179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Deposit Lifecycle: Hold at pickup; release if OK; partial/full capture based on damage policy; refunds and receipts generated.</a:t>
            </a:r>
          </a:p>
          <a:p>
            <a:pPr>
              <a:defRPr sz="2000"/>
            </a:pPr>
            <a:r>
              <a:t>Disputes: Evidence upload by both sides; optional reviewer with SLA; decisions: release/partial/full; audit trail retained for accountability.</a:t>
            </a:r>
          </a:p>
          <a:p>
            <a:pPr>
              <a:defRPr sz="2000"/>
            </a:pPr>
            <a:r>
              <a:t>Reputation: Polymorphic reviews across users, items, itineraries; planned reputation score blends reviews, dispute outcomes, and on-time rates.</a:t>
            </a:r>
          </a:p>
          <a:p>
            <a:pPr>
              <a:defRPr sz="2000"/>
            </a:pPr>
            <a:r>
              <a:t>Policy Center: Late/no-show handling; cancellation windows; condition templates; evidence checklists; clear guidance to reduce avoidable disputes.</a:t>
            </a:r>
          </a:p>
        </p:txBody>
      </p:sp>
      <p:pic>
        <p:nvPicPr>
          <p:cNvPr id="5" name="Picture 4" descr="2.4.1_Deposit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737360"/>
            <a:ext cx="3657600" cy="10387584"/>
          </a:xfrm>
          <a:prstGeom prst="rect">
            <a:avLst/>
          </a:prstGeom>
        </p:spPr>
      </p:pic>
      <p:pic>
        <p:nvPicPr>
          <p:cNvPr id="6" name="Picture 5" descr="2.4.2_Dispute_Resolution_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4206240"/>
            <a:ext cx="3657600" cy="89245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Model, Early Proof &amp;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Business Model (draft): 8–12% take-rate on rental fee (never on deposit). Future premiums: featured listings, club partnerships, locker access, insurance add-ons, admin dashboards.</a:t>
            </a:r>
          </a:p>
          <a:p>
            <a:pPr>
              <a:defRPr sz="2000"/>
            </a:pPr>
            <a:r>
              <a:t>Early Proof (MVP): Backend + React/Tailwind working; domains live—gear marketplace, itineraries, companions, reviews, disputes scaffold, orders snapshot, OTP→JWT, toasts.</a:t>
            </a:r>
          </a:p>
          <a:p>
            <a:pPr>
              <a:defRPr sz="2000"/>
            </a:pPr>
            <a:r>
              <a:t>Next Builds: Full dispute management UI, Orders in profile, review filtering/caching, gateway integration for real deposit holds and receipts.</a:t>
            </a:r>
          </a:p>
          <a:p>
            <a:pPr>
              <a:defRPr sz="2000"/>
            </a:pPr>
            <a:r>
              <a:t>North Star Metric: Completed rentals per active month. Supporting KPIs: GMV, take-rate, request→paid %, on-time returns, dispute rate, match rate, retention, CAC (ambassadors/referrals).</a:t>
            </a:r>
          </a:p>
          <a:p>
            <a:pPr>
              <a:defRPr sz="2000"/>
            </a:pPr>
            <a:r>
              <a:t>Unit Economics: Density + trust lift conversion and repeat; deposits reduce loss; referrals lower CAC over time.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Go-to-Market, Adoption Tactics &amp;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Supply Seeding: 10–15 ambassadors; club MoUs; featured lister badges; fee holidays for early inventory.</a:t>
            </a:r>
          </a:p>
          <a:p>
            <a:pPr>
              <a:defRPr sz="2000"/>
            </a:pPr>
            <a:r>
              <a:t>Channels: In-class demos; fest pop-ups; Instagram/WhatsApp reels; referral credits; UTM-tracked content; society newsletters.</a:t>
            </a:r>
          </a:p>
          <a:p>
            <a:pPr>
              <a:defRPr sz="2000"/>
            </a:pPr>
            <a:r>
              <a:t>Messaging: “One app for gear, plans, and people—campus-verified and deposit-protected.”</a:t>
            </a:r>
          </a:p>
          <a:p>
            <a:pPr>
              <a:defRPr sz="2000"/>
            </a:pPr>
            <a:r>
              <a:t>Adoption UX: Mobile-first PWA; UPI checkout; QR at pickup; concise policy tooltips; friction logging and iteration.</a:t>
            </a:r>
          </a:p>
          <a:p>
            <a:pPr>
              <a:defRPr sz="2000"/>
            </a:pPr>
            <a:r>
              <a:t>Measurement: Views → Requests → Approvals → Deposit Holds → Pickups → Returns; time-to-first-match; repeat renter %; NPS; K-factor.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Risks, Mitigations &amp; 24-Month Timeline (−12 → +12)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Risks: Cold start (low density), trust/safety (fraud, damage, no-shows), ops (SLA breaches, gateway downtime), regulatory (GST, grievance, privacy).</a:t>
            </a:r>
          </a:p>
          <a:p>
            <a:pPr>
              <a:defRPr sz="2000"/>
            </a:pPr>
            <a:r>
              <a:t>Mitigations: Ambassadors, club tie-ups, fee holidays; deposits, QR/OTP chain-of-custody, evidence-based disputes; runbooks and SLAs (6h/24h); timeout-safe logging and retries; clear ToS and MoUs.</a:t>
            </a:r>
          </a:p>
          <a:p>
            <a:pPr>
              <a:defRPr sz="2000"/>
            </a:pPr>
            <a:r>
              <a:t>Pre-Launch (T−12 → −1): Discovery, MVP, alpha, beta hardening, go/no-go checklist with readiness at 100%.</a:t>
            </a:r>
          </a:p>
          <a:p>
            <a:pPr>
              <a:defRPr sz="2000"/>
            </a:pPr>
            <a:r>
              <a:t>Post-Launch (T0 → T+12): Payments live; messaging/notifications; recommendations v1; reputation v1; locker pilot; Postgres cut-over; campus #2 rollout.</a:t>
            </a:r>
          </a:p>
          <a:p>
            <a:pPr>
              <a:defRPr sz="2000"/>
            </a:pPr>
            <a:r>
              <a:t>Milestones: T+3 GMV ₹1–1.5L/mo; request→paid ≥25%; disputes ≤2%. T+12 GMV ₹5L+/mo; 2 campuses; NPS ≥45; dispute loss &lt;0.7% GMV.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Competitive Summary (Quick 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Meetup/GAFFL (People): Great discovery; not campus-verified; no gear or deposit logic; safety/fit concerns persist.</a:t>
            </a:r>
          </a:p>
          <a:p>
            <a:pPr>
              <a:defRPr sz="2000"/>
            </a:pPr>
            <a:r>
              <a:t>Itinsy/Stippl/Docs (Plans): Rich itineraries; no transactional handoff; no connection to real campus gear or companions.</a:t>
            </a:r>
          </a:p>
          <a:p>
            <a:pPr>
              <a:defRPr sz="2000"/>
            </a:pPr>
            <a:r>
              <a:t>Bragpacker/SharePal (Gear): Reliable city-wide rentals; not integrated with itineraries/companions; no campus verification or deposit portability.</a:t>
            </a:r>
          </a:p>
          <a:p>
            <a:pPr>
              <a:defRPr sz="2000"/>
            </a:pPr>
            <a:r>
              <a:t>CampusTrail (All-in-One): Campus-verified; deposits &amp; disputes; integrated journeys; local handoffs (QR/OTP, lockers); unified reputation and audit logs.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Proposition + Problem (Set the Hook)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Value Proposition: Campus-only platform to rent travel gear, share itineraries, and find companions—secured by deposits, reviews, and dispute resolution.</a:t>
            </a:r>
          </a:p>
          <a:p>
            <a:pPr>
              <a:defRPr sz="2000"/>
            </a:pPr>
            <a:r>
              <a:t>Observed Pain: Planning is fragmented across separate tools; coordination fails at handoff/payment steps and identity silos create trust gaps.</a:t>
            </a:r>
          </a:p>
          <a:p>
            <a:pPr>
              <a:defRPr sz="2000"/>
            </a:pPr>
            <a:r>
              <a:t>Tool Fragmentation: Gear (Bragpacker/SharePal), Companions (Meetup/GAFFL), Itineraries (Itinsy/Stippl/Google Docs).</a:t>
            </a:r>
          </a:p>
          <a:p>
            <a:pPr>
              <a:defRPr sz="2000"/>
            </a:pPr>
            <a:r>
              <a:t>No Campus Context: Not campus-verified, lack deposit/escrow logic, no hostel pickup workflows or society tie-ins.</a:t>
            </a:r>
          </a:p>
          <a:p>
            <a:pPr>
              <a:defRPr sz="2000"/>
            </a:pPr>
            <a:r>
              <a:t>Google Scan: No integrated, campus-specific solution; students patch together DIY flows leading to time loss, risk, and drop-offs.</a:t>
            </a:r>
          </a:p>
          <a:p>
            <a:pPr>
              <a:defRPr sz="2000"/>
            </a:pPr>
            <a:r>
              <a:t>Opportunity: Bundle the full journey with a trust layer and UPI-ready flow tuned for short-haul campus handoffs.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Validation &amp; Insights (Why 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Identity Silos: Off-platform IDs → weak accountability and safety in peer exchanges.</a:t>
            </a:r>
          </a:p>
          <a:p>
            <a:pPr>
              <a:defRPr sz="2000"/>
            </a:pPr>
            <a:r>
              <a:t>No Escrow in Planning Apps: Itinerary/companion tools rarely support deposits or structured disputes.</a:t>
            </a:r>
          </a:p>
          <a:p>
            <a:pPr>
              <a:defRPr sz="2000"/>
            </a:pPr>
            <a:r>
              <a:t>Operational Friction: Pickup/return steps are unclear, causing no-shows, delays, and damage risk.</a:t>
            </a:r>
          </a:p>
          <a:p>
            <a:pPr>
              <a:defRPr sz="2000"/>
            </a:pPr>
            <a:r>
              <a:t>Fragmented Reviews: Feedback is scattered; no unified reputation that travels with the student/item.</a:t>
            </a:r>
          </a:p>
          <a:p>
            <a:pPr>
              <a:defRPr sz="2000"/>
            </a:pPr>
            <a:r>
              <a:t>Campus Specificity Missing: .edu verification, society tie-ins, locker hubs, common pickup windows and governance needs.</a:t>
            </a:r>
          </a:p>
          <a:p>
            <a:pPr>
              <a:defRPr sz="2000"/>
            </a:pPr>
            <a:r>
              <a:t>India Context: UPI ubiquity + QR literacy + mobile-first usage enables low-friction deposit holds and confirmations.</a:t>
            </a:r>
          </a:p>
          <a:p>
            <a:pPr>
              <a:defRPr sz="2000"/>
            </a:pPr>
            <a:r>
              <a:t>Conclusion: A verified campus network + deposits significantly improves conversion, safety, and turnaround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 (Category Map &amp; Takeaways)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People-centric: Meetup, GAFFL—open networks, not campus-verified, no gear or deposit flows.</a:t>
            </a:r>
          </a:p>
          <a:p>
            <a:pPr>
              <a:defRPr sz="2000"/>
            </a:pPr>
            <a:r>
              <a:t>Plan-centric: Itinsy, Stippl, Docs—good itinerary sharing, no transactional handoff to gear or companions.</a:t>
            </a:r>
          </a:p>
          <a:p>
            <a:pPr>
              <a:defRPr sz="2000"/>
            </a:pPr>
            <a:r>
              <a:t>Gear-centric: Bragpacker, SharePal—robust city-wide rentals, no campus verification, not integrated with companions/itineraries.</a:t>
            </a:r>
          </a:p>
          <a:p>
            <a:pPr>
              <a:defRPr sz="2000"/>
            </a:pPr>
            <a:r>
              <a:t>Gaps Across Rivals: Campus verification, end-to-end journey coverage, risk controls (deposits, disputes), and local handoffs.</a:t>
            </a:r>
          </a:p>
          <a:p>
            <a:pPr>
              <a:defRPr sz="2000"/>
            </a:pPr>
            <a:r>
              <a:t>CampusTrail Positioning: Campus-verified + all-in-one + escrow/disputes → top-right of a 2×2 (Verification vs Journey Coverage).</a:t>
            </a:r>
          </a:p>
          <a:p>
            <a:pPr>
              <a:defRPr sz="2000"/>
            </a:pPr>
            <a:r>
              <a:t>Implication: We reduce search cost, build trust, and keep the entire transaction on-platform.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Exists vs What’s Missing (and our Answer)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Gear rental → Bragpacker/SharePal; Gap: off-platform identity; campus trust missing → Answer: Verified profiles, deposit lifecycle, reviews.</a:t>
            </a:r>
          </a:p>
          <a:p>
            <a:pPr>
              <a:defRPr sz="2000"/>
            </a:pPr>
            <a:r>
              <a:t>Itinerary sharing → Itinsy/Stippl/Docs; Gap: no tie-in to campus gear pool → Answer: Itineraries linked to gear + companion matching.</a:t>
            </a:r>
          </a:p>
          <a:p>
            <a:pPr>
              <a:defRPr sz="2000"/>
            </a:pPr>
            <a:r>
              <a:t>Companions → Meetup/GAFFL; Gap: broad audience, safety/fit concerns → Answer: Campus-only network, interests/style filters.</a:t>
            </a:r>
          </a:p>
          <a:p>
            <a:pPr>
              <a:defRPr sz="2000"/>
            </a:pPr>
            <a:r>
              <a:t>Payments &amp; risk → Stand-alone payments; Gap: no deposit logic, weak recourse → Answer: Hold → capture/release + dispute outcomes.</a:t>
            </a:r>
          </a:p>
          <a:p>
            <a:pPr>
              <a:defRPr sz="2000"/>
            </a:pPr>
            <a:r>
              <a:t>Bottom Line: CampusTrail creates a single, trusted context for planning, people, gear, and payments.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 (All-in-One)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Gear Rentals: Buffer-aware availability (DAY/PARTIAL), deposit holds, QR/OTP pickup &amp; return, inspection outcomes and receipts.</a:t>
            </a:r>
          </a:p>
          <a:p>
            <a:pPr>
              <a:defRPr sz="2000"/>
            </a:pPr>
            <a:r>
              <a:t>Itinerary Sharing: Interests/style, capacity with approvals, match scoring to companion requests; shared gear cart linkage.</a:t>
            </a:r>
          </a:p>
          <a:p>
            <a:pPr>
              <a:defRPr sz="2000"/>
            </a:pPr>
            <a:r>
              <a:t>Companion Matching: Verified campus profiles, safety cues, host approvals; messaging/notifications next.</a:t>
            </a:r>
          </a:p>
          <a:p>
            <a:pPr>
              <a:defRPr sz="2000"/>
            </a:pPr>
            <a:r>
              <a:t>Trust Layer: Polymorphic reviews (gear/itinerary/user/companion), simple disputes with evidence and policy matrix, exportable audit logs.</a:t>
            </a:r>
          </a:p>
          <a:p>
            <a:pPr>
              <a:defRPr sz="2000"/>
            </a:pPr>
            <a:r>
              <a:t>Security &amp; Auth: OTP → JWT, rate limits, minimal PII, optional MSSQL event logging for audits.</a:t>
            </a:r>
          </a:p>
          <a:p>
            <a:pPr>
              <a:defRPr sz="2000"/>
            </a:pPr>
            <a:r>
              <a:t>Payments Ready: UPI-ready flows; gateway integration next for real deposit holds and invoices.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Campus-Only Wins (Moats &amp; Economics)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Trust Moat: .edu verification and repeated interactions in a known community reduce moral hazard and disputes.</a:t>
            </a:r>
          </a:p>
          <a:p>
            <a:pPr>
              <a:defRPr sz="2000"/>
            </a:pPr>
            <a:r>
              <a:t>Liquidity Density: Campus concentration shortens time-to-match and increases on-time pickups/returns.</a:t>
            </a:r>
          </a:p>
          <a:p>
            <a:pPr>
              <a:defRPr sz="2000"/>
            </a:pPr>
            <a:r>
              <a:t>Operational Advantage: Short-haul handoffs, hostel locker hubs, and slotting windows lower logistics friction.</a:t>
            </a:r>
          </a:p>
          <a:p>
            <a:pPr>
              <a:defRPr sz="2000"/>
            </a:pPr>
            <a:r>
              <a:t>Convenience Stack: Single profile/wallet/deposit/chat reduces drop-offs and improves conversion.</a:t>
            </a:r>
          </a:p>
          <a:p>
            <a:pPr>
              <a:defRPr sz="2000"/>
            </a:pPr>
            <a:r>
              <a:t>Reputation Flywheel: Reviews across people, items, itineraries increase counterpart reliability over time.</a:t>
            </a:r>
          </a:p>
          <a:p>
            <a:pPr>
              <a:defRPr sz="2000"/>
            </a:pPr>
            <a:r>
              <a:t>Unit Economics: Higher GMV/user as density grows; lower CAC via ambassadors/referrals; deposits reduce loss rates.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Modules: Now / Next / Later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Now (MVP live): Gear marketplace; itineraries; companions; orders snapshot; polymorphic reviews; disputes scaffold; OTP→JWT; optional MSSQL logs.</a:t>
            </a:r>
          </a:p>
          <a:p>
            <a:pPr>
              <a:defRPr sz="2000"/>
            </a:pPr>
            <a:r>
              <a:t>Next (V1.1–1.2): Dispute timeline UI; Orders in profile; review filters/caching; file uploads; Postgres migration; normalized errors &amp; pagination; PWA polish.</a:t>
            </a:r>
          </a:p>
          <a:p>
            <a:pPr>
              <a:defRPr sz="2000"/>
            </a:pPr>
            <a:r>
              <a:t>Later: Payment gateway for real holds (UPI/cards); messaging/notifications; recommendations; reputation score; locker hubs; admin dashboards; insurance add-ons.</a:t>
            </a:r>
          </a:p>
          <a:p>
            <a:pPr>
              <a:defRPr sz="2000"/>
            </a:pPr>
            <a:r>
              <a:t>Design Principles: TypeScript-first, Zod validation, mobile-first flows, auditable events, and documented runbooks.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(High-Level; Built for Evolution)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Frontend: React 18 + Vite, TypeScript, Tailwind, Framer Motion; PWA enhancements planned.</a:t>
            </a:r>
          </a:p>
          <a:p>
            <a:pPr>
              <a:defRPr sz="2000"/>
            </a:pPr>
            <a:r>
              <a:t>Backend: Node.js + Express (TypeScript); Zod for schema validation; idempotency patterns for payments (planned).</a:t>
            </a:r>
          </a:p>
          <a:p>
            <a:pPr>
              <a:defRPr sz="2000"/>
            </a:pPr>
            <a:r>
              <a:t>Data Layer: Prisma ORM; SQLite (dev) → Postgres (prod); optional MSSQL event log with timeout-safe disable flag.</a:t>
            </a:r>
          </a:p>
          <a:p>
            <a:pPr>
              <a:defRPr sz="2000"/>
            </a:pPr>
            <a:r>
              <a:t>Auth &amp; Security: Email OTP → JWT; rate limits; minimal PII; audit logs; least-privilege principles.</a:t>
            </a:r>
          </a:p>
          <a:p>
            <a:pPr>
              <a:defRPr sz="2000"/>
            </a:pPr>
            <a:r>
              <a:t>Observability: Health endpoints; analytics events; Sentry/PostHog planned; error envelope normalization across APIs.</a:t>
            </a:r>
          </a:p>
          <a:p>
            <a:pPr>
              <a:defRPr sz="2000"/>
            </a:pPr>
            <a:r>
              <a:t>Integrations: Payment gateway (hold/capture/release), S3/Blob storage for photos, notification bus later.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