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aleway-regular.fntdata"/><Relationship Id="rId41" Type="http://schemas.openxmlformats.org/officeDocument/2006/relationships/slide" Target="slides/slide36.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44dd25e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44dd25e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4468b653e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4468b653e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4468b653e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4468b653e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4468b653e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4468b653e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44b2e19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44b2e19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44b2e19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44b2e19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44b2e19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44b2e19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44b2e19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44b2e19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44b2e19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44b2e19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b175c270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b175c270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468b65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468b65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44dd25e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44dd25e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44dd25e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44dd25e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44dd25e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44dd25e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44dd25e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44dd25e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44dd25ea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44dd25ea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44dd25ea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44dd25ea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44b2e19e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44b2e19e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44b2e19e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44b2e19e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b175c270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b175c270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1d8a6453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1d8a6453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4468b653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4468b653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b175c270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b175c270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b175c2708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b175c2708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1d8a6453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1d8a6453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b175c2708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b175c2708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b175c2708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b175c2708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1d8a6453e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1d8a6453e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b175c270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b175c270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4468b653e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4468b653e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4468b653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4468b653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4468b653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4468b653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4468b653e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4468b653e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4468b653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4468b653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4468b653e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4468b653e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24.png"/><Relationship Id="rId5"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0" y="531150"/>
            <a:ext cx="89358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700"/>
              <a:t>  Abstractive Text Summarization</a:t>
            </a:r>
            <a:endParaRPr sz="3700"/>
          </a:p>
        </p:txBody>
      </p:sp>
      <p:sp>
        <p:nvSpPr>
          <p:cNvPr id="87" name="Google Shape;87;p13"/>
          <p:cNvSpPr txBox="1"/>
          <p:nvPr>
            <p:ph idx="1" type="subTitle"/>
          </p:nvPr>
        </p:nvSpPr>
        <p:spPr>
          <a:xfrm>
            <a:off x="429150" y="2875750"/>
            <a:ext cx="8285700" cy="1948500"/>
          </a:xfrm>
          <a:prstGeom prst="rect">
            <a:avLst/>
          </a:prstGeom>
        </p:spPr>
        <p:txBody>
          <a:bodyPr anchorCtr="0" anchor="t" bIns="91425" lIns="91425" spcFirstLastPara="1" rIns="91425" wrap="square" tIns="91425">
            <a:normAutofit fontScale="92500" lnSpcReduction="10000"/>
          </a:bodyPr>
          <a:lstStyle/>
          <a:p>
            <a:pPr indent="0" lvl="0" marL="139700" rtl="0" algn="l">
              <a:spcBef>
                <a:spcPts val="101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139700" rtl="0" algn="l">
              <a:spcBef>
                <a:spcPts val="1010"/>
              </a:spcBef>
              <a:spcAft>
                <a:spcPts val="0"/>
              </a:spcAft>
              <a:buNone/>
            </a:pPr>
            <a:r>
              <a:rPr b="1" lang="en" sz="1400">
                <a:solidFill>
                  <a:srgbClr val="000000"/>
                </a:solidFill>
                <a:latin typeface="Times New Roman"/>
                <a:ea typeface="Times New Roman"/>
                <a:cs typeface="Times New Roman"/>
                <a:sym typeface="Times New Roman"/>
              </a:rPr>
              <a:t>Guided By:</a:t>
            </a: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   Submitted By:</a:t>
            </a:r>
            <a:endParaRPr sz="1400">
              <a:solidFill>
                <a:srgbClr val="000000"/>
              </a:solidFill>
              <a:latin typeface="Times New Roman"/>
              <a:ea typeface="Times New Roman"/>
              <a:cs typeface="Times New Roman"/>
              <a:sym typeface="Times New Roman"/>
            </a:endParaRPr>
          </a:p>
          <a:p>
            <a:pPr indent="0" lvl="0" marL="139700" rtl="0" algn="l">
              <a:spcBef>
                <a:spcPts val="1010"/>
              </a:spcBef>
              <a:spcAft>
                <a:spcPts val="0"/>
              </a:spcAft>
              <a:buNone/>
            </a:pPr>
            <a:r>
              <a:rPr lang="en" sz="1400">
                <a:solidFill>
                  <a:srgbClr val="000000"/>
                </a:solidFill>
                <a:latin typeface="Times New Roman"/>
                <a:ea typeface="Times New Roman"/>
                <a:cs typeface="Times New Roman"/>
                <a:sym typeface="Times New Roman"/>
              </a:rPr>
              <a:t>                 Mr. Krishnanjan Bhattacharjee </a:t>
            </a:r>
            <a:r>
              <a:rPr b="1"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                                                                                                          </a:t>
            </a:r>
            <a:endParaRPr b="1" sz="1400">
              <a:solidFill>
                <a:srgbClr val="000000"/>
              </a:solidFill>
              <a:latin typeface="Times New Roman"/>
              <a:ea typeface="Times New Roman"/>
              <a:cs typeface="Times New Roman"/>
              <a:sym typeface="Times New Roman"/>
            </a:endParaRPr>
          </a:p>
          <a:p>
            <a:pPr indent="0" lvl="0" marL="0" rtl="0" algn="r">
              <a:spcBef>
                <a:spcPts val="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Aakash Mahesha (210940128001)</a:t>
            </a:r>
            <a:endParaRPr sz="1400">
              <a:solidFill>
                <a:srgbClr val="000000"/>
              </a:solidFill>
              <a:latin typeface="Times New Roman"/>
              <a:ea typeface="Times New Roman"/>
              <a:cs typeface="Times New Roman"/>
              <a:sym typeface="Times New Roman"/>
            </a:endParaRPr>
          </a:p>
          <a:p>
            <a:pPr indent="0" lvl="0" marL="2743200" rtl="0" algn="r">
              <a:spcBef>
                <a:spcPts val="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Aakash Negi (210940128002)</a:t>
            </a:r>
            <a:endParaRPr sz="1400">
              <a:solidFill>
                <a:srgbClr val="000000"/>
              </a:solidFill>
              <a:latin typeface="Times New Roman"/>
              <a:ea typeface="Times New Roman"/>
              <a:cs typeface="Times New Roman"/>
              <a:sym typeface="Times New Roman"/>
            </a:endParaRPr>
          </a:p>
          <a:p>
            <a:pPr indent="457200" lvl="0" marL="2286000" rtl="0" algn="r">
              <a:spcBef>
                <a:spcPts val="0"/>
              </a:spcBef>
              <a:spcAft>
                <a:spcPts val="0"/>
              </a:spcAft>
              <a:buNone/>
            </a:pPr>
            <a:r>
              <a:rPr lang="en" sz="1400">
                <a:solidFill>
                  <a:srgbClr val="000000"/>
                </a:solidFill>
                <a:latin typeface="Times New Roman"/>
                <a:ea typeface="Times New Roman"/>
                <a:cs typeface="Times New Roman"/>
                <a:sym typeface="Times New Roman"/>
              </a:rPr>
              <a:t>                                        Abhijit Das </a:t>
            </a:r>
            <a:r>
              <a:rPr lang="en" sz="1400">
                <a:solidFill>
                  <a:srgbClr val="000000"/>
                </a:solidFill>
                <a:latin typeface="Times New Roman"/>
                <a:ea typeface="Times New Roman"/>
                <a:cs typeface="Times New Roman"/>
                <a:sym typeface="Times New Roman"/>
              </a:rPr>
              <a:t>(210940128003)</a:t>
            </a:r>
            <a:endParaRPr sz="1400">
              <a:solidFill>
                <a:srgbClr val="000000"/>
              </a:solidFill>
              <a:latin typeface="Times New Roman"/>
              <a:ea typeface="Times New Roman"/>
              <a:cs typeface="Times New Roman"/>
              <a:sym typeface="Times New Roman"/>
            </a:endParaRPr>
          </a:p>
          <a:p>
            <a:pPr indent="0" lvl="0" marL="0" rtl="0" algn="r">
              <a:spcBef>
                <a:spcPts val="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Ganesh  Panchal (21</a:t>
            </a:r>
            <a:r>
              <a:rPr lang="en" sz="1400">
                <a:solidFill>
                  <a:srgbClr val="000000"/>
                </a:solidFill>
                <a:latin typeface="Times New Roman"/>
                <a:ea typeface="Times New Roman"/>
                <a:cs typeface="Times New Roman"/>
                <a:sym typeface="Times New Roman"/>
              </a:rPr>
              <a:t>0940128016)</a:t>
            </a:r>
            <a:endParaRPr sz="1400">
              <a:solidFill>
                <a:srgbClr val="000000"/>
              </a:solidFill>
              <a:latin typeface="Times New Roman"/>
              <a:ea typeface="Times New Roman"/>
              <a:cs typeface="Times New Roman"/>
              <a:sym typeface="Times New Roman"/>
            </a:endParaRPr>
          </a:p>
          <a:p>
            <a:pPr indent="0" lvl="0" marL="0" rtl="0" algn="r">
              <a:spcBef>
                <a:spcPts val="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Aboli Kesugade (210940128024)</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1" type="subTitle"/>
          </p:nvPr>
        </p:nvSpPr>
        <p:spPr>
          <a:xfrm>
            <a:off x="729625" y="511825"/>
            <a:ext cx="7688100" cy="445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000">
                <a:solidFill>
                  <a:schemeClr val="dk2"/>
                </a:solidFill>
                <a:latin typeface="Raleway"/>
                <a:ea typeface="Raleway"/>
                <a:cs typeface="Raleway"/>
                <a:sym typeface="Raleway"/>
              </a:rPr>
              <a:t>2) </a:t>
            </a:r>
            <a:r>
              <a:rPr b="1" lang="en" sz="2200">
                <a:solidFill>
                  <a:srgbClr val="000000"/>
                </a:solidFill>
                <a:latin typeface="Times New Roman"/>
                <a:ea typeface="Times New Roman"/>
                <a:cs typeface="Times New Roman"/>
                <a:sym typeface="Times New Roman"/>
              </a:rPr>
              <a:t>Extractive </a:t>
            </a:r>
            <a:r>
              <a:rPr b="1" lang="en" sz="2000">
                <a:solidFill>
                  <a:schemeClr val="dk2"/>
                </a:solidFill>
                <a:latin typeface="Raleway"/>
                <a:ea typeface="Raleway"/>
                <a:cs typeface="Raleway"/>
                <a:sym typeface="Raleway"/>
              </a:rPr>
              <a:t>Summarization Using Bert_Sum:</a:t>
            </a:r>
            <a:endParaRPr/>
          </a:p>
        </p:txBody>
      </p:sp>
      <p:pic>
        <p:nvPicPr>
          <p:cNvPr id="146" name="Google Shape;146;p22"/>
          <p:cNvPicPr preferRelativeResize="0"/>
          <p:nvPr/>
        </p:nvPicPr>
        <p:blipFill>
          <a:blip r:embed="rId3">
            <a:alphaModFix/>
          </a:blip>
          <a:stretch>
            <a:fillRect/>
          </a:stretch>
        </p:blipFill>
        <p:spPr>
          <a:xfrm>
            <a:off x="152400" y="957025"/>
            <a:ext cx="8991600" cy="403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ctrTitle"/>
          </p:nvPr>
        </p:nvSpPr>
        <p:spPr>
          <a:xfrm>
            <a:off x="729450" y="516350"/>
            <a:ext cx="7688100" cy="75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2000"/>
          </a:p>
          <a:p>
            <a:pPr indent="0" lvl="0" marL="0" rtl="0" algn="l">
              <a:spcBef>
                <a:spcPts val="0"/>
              </a:spcBef>
              <a:spcAft>
                <a:spcPts val="0"/>
              </a:spcAft>
              <a:buNone/>
            </a:pPr>
            <a:r>
              <a:rPr lang="en" sz="2000"/>
              <a:t>Input: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52" name="Google Shape;152;p2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53" name="Google Shape;153;p23"/>
          <p:cNvPicPr preferRelativeResize="0"/>
          <p:nvPr/>
        </p:nvPicPr>
        <p:blipFill>
          <a:blip r:embed="rId3">
            <a:alphaModFix/>
          </a:blip>
          <a:stretch>
            <a:fillRect/>
          </a:stretch>
        </p:blipFill>
        <p:spPr>
          <a:xfrm>
            <a:off x="681525" y="1471325"/>
            <a:ext cx="7915499" cy="334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 type="subTitle"/>
          </p:nvPr>
        </p:nvSpPr>
        <p:spPr>
          <a:xfrm>
            <a:off x="621075" y="716525"/>
            <a:ext cx="7688100" cy="18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Output</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p:txBody>
      </p:sp>
      <p:pic>
        <p:nvPicPr>
          <p:cNvPr id="159" name="Google Shape;159;p24"/>
          <p:cNvPicPr preferRelativeResize="0"/>
          <p:nvPr/>
        </p:nvPicPr>
        <p:blipFill>
          <a:blip r:embed="rId3">
            <a:alphaModFix/>
          </a:blip>
          <a:stretch>
            <a:fillRect/>
          </a:stretch>
        </p:blipFill>
        <p:spPr>
          <a:xfrm>
            <a:off x="202450" y="1778150"/>
            <a:ext cx="8839202" cy="150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5"/>
          <p:cNvPicPr preferRelativeResize="0"/>
          <p:nvPr/>
        </p:nvPicPr>
        <p:blipFill rotWithShape="1">
          <a:blip r:embed="rId3">
            <a:alphaModFix/>
          </a:blip>
          <a:srcRect b="-2169" l="-4598" r="-3346" t="-5775"/>
          <a:stretch/>
        </p:blipFill>
        <p:spPr>
          <a:xfrm>
            <a:off x="1357325" y="1404600"/>
            <a:ext cx="6326125" cy="3511525"/>
          </a:xfrm>
          <a:prstGeom prst="rect">
            <a:avLst/>
          </a:prstGeom>
          <a:noFill/>
          <a:ln>
            <a:noFill/>
          </a:ln>
        </p:spPr>
      </p:pic>
      <p:sp>
        <p:nvSpPr>
          <p:cNvPr id="165" name="Google Shape;165;p25"/>
          <p:cNvSpPr txBox="1"/>
          <p:nvPr/>
        </p:nvSpPr>
        <p:spPr>
          <a:xfrm>
            <a:off x="-908675" y="630300"/>
            <a:ext cx="553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a:t>
            </a:r>
            <a:r>
              <a:rPr b="1" lang="en" sz="1800">
                <a:latin typeface="Lato"/>
                <a:ea typeface="Lato"/>
                <a:cs typeface="Lato"/>
                <a:sym typeface="Lato"/>
              </a:rPr>
              <a:t>Abstractive Text Summarization</a:t>
            </a:r>
            <a:endParaRPr b="1" sz="1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Arial"/>
                <a:ea typeface="Arial"/>
                <a:cs typeface="Arial"/>
                <a:sym typeface="Arial"/>
              </a:rPr>
              <a:t>Abstractive Summarization using LSTM model.</a:t>
            </a:r>
            <a:endParaRPr sz="4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7650" y="449850"/>
            <a:ext cx="7688700" cy="53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900">
                <a:solidFill>
                  <a:srgbClr val="000000"/>
                </a:solidFill>
                <a:latin typeface="Arial"/>
                <a:ea typeface="Arial"/>
                <a:cs typeface="Arial"/>
                <a:sym typeface="Arial"/>
              </a:rPr>
              <a:t>Sequence to Sequence Models:</a:t>
            </a:r>
            <a:endParaRPr sz="2900">
              <a:solidFill>
                <a:srgbClr val="000000"/>
              </a:solidFill>
              <a:latin typeface="Arial"/>
              <a:ea typeface="Arial"/>
              <a:cs typeface="Arial"/>
              <a:sym typeface="Arial"/>
            </a:endParaRPr>
          </a:p>
          <a:p>
            <a:pPr indent="0" lvl="0" marL="0" rtl="0" algn="ctr">
              <a:spcBef>
                <a:spcPts val="0"/>
              </a:spcBef>
              <a:spcAft>
                <a:spcPts val="0"/>
              </a:spcAft>
              <a:buNone/>
            </a:pPr>
            <a:r>
              <a:t/>
            </a:r>
            <a:endParaRPr sz="2900">
              <a:latin typeface="Arial"/>
              <a:ea typeface="Arial"/>
              <a:cs typeface="Arial"/>
              <a:sym typeface="Arial"/>
            </a:endParaRPr>
          </a:p>
        </p:txBody>
      </p:sp>
      <p:sp>
        <p:nvSpPr>
          <p:cNvPr id="176" name="Google Shape;176;p27"/>
          <p:cNvSpPr txBox="1"/>
          <p:nvPr>
            <p:ph idx="1" type="body"/>
          </p:nvPr>
        </p:nvSpPr>
        <p:spPr>
          <a:xfrm>
            <a:off x="729425" y="1383938"/>
            <a:ext cx="7688700" cy="71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000000"/>
                </a:solidFill>
                <a:latin typeface="Arial"/>
                <a:ea typeface="Arial"/>
                <a:cs typeface="Arial"/>
                <a:sym typeface="Arial"/>
              </a:rPr>
              <a:t>Sequence model learns the probability of occurrence of an element based on previous elements.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
        <p:nvSpPr>
          <p:cNvPr id="177" name="Google Shape;177;p27"/>
          <p:cNvSpPr txBox="1"/>
          <p:nvPr/>
        </p:nvSpPr>
        <p:spPr>
          <a:xfrm>
            <a:off x="729425" y="2101250"/>
            <a:ext cx="347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Lato"/>
                <a:ea typeface="Lato"/>
                <a:cs typeface="Lato"/>
                <a:sym typeface="Lato"/>
              </a:rPr>
              <a:t>Abstractive </a:t>
            </a:r>
            <a:r>
              <a:rPr b="1" lang="en" u="sng">
                <a:latin typeface="Lato"/>
                <a:ea typeface="Lato"/>
                <a:cs typeface="Lato"/>
                <a:sym typeface="Lato"/>
              </a:rPr>
              <a:t>Text Summarization:</a:t>
            </a:r>
            <a:endParaRPr b="1" u="sng">
              <a:latin typeface="Lato"/>
              <a:ea typeface="Lato"/>
              <a:cs typeface="Lato"/>
              <a:sym typeface="Lato"/>
            </a:endParaRPr>
          </a:p>
        </p:txBody>
      </p:sp>
      <p:pic>
        <p:nvPicPr>
          <p:cNvPr id="178" name="Google Shape;178;p27"/>
          <p:cNvPicPr preferRelativeResize="0"/>
          <p:nvPr/>
        </p:nvPicPr>
        <p:blipFill>
          <a:blip r:embed="rId3">
            <a:alphaModFix/>
          </a:blip>
          <a:stretch>
            <a:fillRect/>
          </a:stretch>
        </p:blipFill>
        <p:spPr>
          <a:xfrm>
            <a:off x="1272650" y="2707700"/>
            <a:ext cx="6598726" cy="2053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671550" y="4729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solidFill>
                  <a:srgbClr val="000000"/>
                </a:solidFill>
                <a:latin typeface="Arial"/>
                <a:ea typeface="Arial"/>
                <a:cs typeface="Arial"/>
                <a:sym typeface="Arial"/>
              </a:rPr>
              <a:t>Long Short Term Memory (LSTMs)</a:t>
            </a:r>
            <a:endParaRPr sz="2900">
              <a:latin typeface="Arial"/>
              <a:ea typeface="Arial"/>
              <a:cs typeface="Arial"/>
              <a:sym typeface="Arial"/>
            </a:endParaRPr>
          </a:p>
        </p:txBody>
      </p:sp>
      <p:sp>
        <p:nvSpPr>
          <p:cNvPr id="184" name="Google Shape;184;p28"/>
          <p:cNvSpPr txBox="1"/>
          <p:nvPr>
            <p:ph idx="1" type="body"/>
          </p:nvPr>
        </p:nvSpPr>
        <p:spPr>
          <a:xfrm>
            <a:off x="727650" y="1457550"/>
            <a:ext cx="7688700" cy="1048800"/>
          </a:xfrm>
          <a:prstGeom prst="rect">
            <a:avLst/>
          </a:prstGeom>
        </p:spPr>
        <p:txBody>
          <a:bodyPr anchorCtr="0" anchor="t" bIns="91425" lIns="91425" spcFirstLastPara="1" rIns="91425" wrap="square" tIns="91425">
            <a:noAutofit/>
          </a:bodyPr>
          <a:lstStyle/>
          <a:p>
            <a:pPr indent="-330200" lvl="0" marL="457200" rtl="0" algn="l">
              <a:lnSpc>
                <a:spcPct val="140000"/>
              </a:lnSpc>
              <a:spcBef>
                <a:spcPts val="1900"/>
              </a:spcBef>
              <a:spcAft>
                <a:spcPts val="0"/>
              </a:spcAft>
              <a:buClr>
                <a:srgbClr val="000000"/>
              </a:buClr>
              <a:buSzPts val="1600"/>
              <a:buFont typeface="Arial"/>
              <a:buChar char="●"/>
            </a:pPr>
            <a:r>
              <a:rPr lang="en" sz="1600">
                <a:solidFill>
                  <a:srgbClr val="000000"/>
                </a:solidFill>
                <a:latin typeface="Arial"/>
                <a:ea typeface="Arial"/>
                <a:cs typeface="Arial"/>
                <a:sym typeface="Arial"/>
              </a:rPr>
              <a:t>LSTMs are a special type of RNNs with an additional state 'cell state'</a:t>
            </a:r>
            <a:endParaRPr sz="1600">
              <a:solidFill>
                <a:srgbClr val="000000"/>
              </a:solidFill>
              <a:latin typeface="Arial"/>
              <a:ea typeface="Arial"/>
              <a:cs typeface="Arial"/>
              <a:sym typeface="Arial"/>
            </a:endParaRPr>
          </a:p>
          <a:p>
            <a:pPr indent="-330200" lvl="0" marL="457200" rtl="0" algn="l">
              <a:lnSpc>
                <a:spcPct val="14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Used to make adjustment in the information flow.</a:t>
            </a:r>
            <a:endParaRPr sz="1600">
              <a:solidFill>
                <a:srgbClr val="000000"/>
              </a:solidFill>
              <a:latin typeface="Arial"/>
              <a:ea typeface="Arial"/>
              <a:cs typeface="Arial"/>
              <a:sym typeface="Arial"/>
            </a:endParaRPr>
          </a:p>
          <a:p>
            <a:pPr indent="-330200" lvl="0" marL="457200" rtl="0" algn="l">
              <a:lnSpc>
                <a:spcPct val="14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With cell state, model can remember or forget the learnings more selectively</a:t>
            </a:r>
            <a:endParaRPr sz="1600">
              <a:latin typeface="Arial"/>
              <a:ea typeface="Arial"/>
              <a:cs typeface="Arial"/>
              <a:sym typeface="Arial"/>
            </a:endParaRPr>
          </a:p>
        </p:txBody>
      </p:sp>
      <p:pic>
        <p:nvPicPr>
          <p:cNvPr id="185" name="Google Shape;185;p28"/>
          <p:cNvPicPr preferRelativeResize="0"/>
          <p:nvPr/>
        </p:nvPicPr>
        <p:blipFill>
          <a:blip r:embed="rId3">
            <a:alphaModFix/>
          </a:blip>
          <a:stretch>
            <a:fillRect/>
          </a:stretch>
        </p:blipFill>
        <p:spPr>
          <a:xfrm>
            <a:off x="243275" y="2791850"/>
            <a:ext cx="3649101" cy="2005800"/>
          </a:xfrm>
          <a:prstGeom prst="rect">
            <a:avLst/>
          </a:prstGeom>
          <a:noFill/>
          <a:ln>
            <a:noFill/>
          </a:ln>
        </p:spPr>
      </p:pic>
      <p:pic>
        <p:nvPicPr>
          <p:cNvPr id="186" name="Google Shape;186;p28"/>
          <p:cNvPicPr preferRelativeResize="0"/>
          <p:nvPr/>
        </p:nvPicPr>
        <p:blipFill>
          <a:blip r:embed="rId4">
            <a:alphaModFix/>
          </a:blip>
          <a:stretch>
            <a:fillRect/>
          </a:stretch>
        </p:blipFill>
        <p:spPr>
          <a:xfrm>
            <a:off x="4044775" y="2658750"/>
            <a:ext cx="4967924" cy="233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87375" y="5474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solidFill>
                  <a:srgbClr val="000000"/>
                </a:solidFill>
                <a:latin typeface="Arial"/>
                <a:ea typeface="Arial"/>
                <a:cs typeface="Arial"/>
                <a:sym typeface="Arial"/>
              </a:rPr>
              <a:t>Dataset Preparation</a:t>
            </a:r>
            <a:endParaRPr sz="2900">
              <a:latin typeface="Arial"/>
              <a:ea typeface="Arial"/>
              <a:cs typeface="Arial"/>
              <a:sym typeface="Arial"/>
            </a:endParaRPr>
          </a:p>
        </p:txBody>
      </p:sp>
      <p:sp>
        <p:nvSpPr>
          <p:cNvPr id="192" name="Google Shape;192;p29"/>
          <p:cNvSpPr txBox="1"/>
          <p:nvPr>
            <p:ph idx="1" type="body"/>
          </p:nvPr>
        </p:nvSpPr>
        <p:spPr>
          <a:xfrm>
            <a:off x="521300" y="1224725"/>
            <a:ext cx="7294500" cy="2261100"/>
          </a:xfrm>
          <a:prstGeom prst="rect">
            <a:avLst/>
          </a:prstGeom>
        </p:spPr>
        <p:txBody>
          <a:bodyPr anchorCtr="0" anchor="t" bIns="91425" lIns="91425" spcFirstLastPara="1" rIns="91425" wrap="square" tIns="91425">
            <a:normAutofit fontScale="70000" lnSpcReduction="10000"/>
          </a:bodyPr>
          <a:lstStyle/>
          <a:p>
            <a:pPr indent="0" lvl="0" marL="419100" rtl="0" algn="l">
              <a:spcBef>
                <a:spcPts val="1100"/>
              </a:spcBef>
              <a:spcAft>
                <a:spcPts val="0"/>
              </a:spcAft>
              <a:buNone/>
            </a:pPr>
            <a:r>
              <a:rPr b="1" lang="en" sz="1800">
                <a:solidFill>
                  <a:srgbClr val="000000"/>
                </a:solidFill>
                <a:latin typeface="Arial"/>
                <a:ea typeface="Arial"/>
                <a:cs typeface="Arial"/>
                <a:sym typeface="Arial"/>
              </a:rPr>
              <a:t>Create Word Index</a:t>
            </a:r>
            <a:endParaRPr b="1" sz="1800">
              <a:solidFill>
                <a:srgbClr val="000000"/>
              </a:solidFill>
              <a:latin typeface="Arial"/>
              <a:ea typeface="Arial"/>
              <a:cs typeface="Arial"/>
              <a:sym typeface="Arial"/>
            </a:endParaRPr>
          </a:p>
          <a:p>
            <a:pPr indent="0" lvl="0" marL="419100" rtl="0" algn="l">
              <a:spcBef>
                <a:spcPts val="0"/>
              </a:spcBef>
              <a:spcAft>
                <a:spcPts val="0"/>
              </a:spcAft>
              <a:buNone/>
            </a:pPr>
            <a:r>
              <a:rPr lang="en" sz="1800">
                <a:solidFill>
                  <a:srgbClr val="000000"/>
                </a:solidFill>
                <a:latin typeface="Arial"/>
                <a:ea typeface="Arial"/>
                <a:cs typeface="Arial"/>
                <a:sym typeface="Arial"/>
              </a:rPr>
              <a:t>Text: I will play football today</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419100" rtl="0" algn="l">
              <a:lnSpc>
                <a:spcPct val="152727"/>
              </a:lnSpc>
              <a:spcBef>
                <a:spcPts val="0"/>
              </a:spcBef>
              <a:spcAft>
                <a:spcPts val="0"/>
              </a:spcAft>
              <a:buNone/>
            </a:pPr>
            <a:r>
              <a:rPr lang="en" sz="1800">
                <a:solidFill>
                  <a:srgbClr val="000000"/>
                </a:solidFill>
                <a:latin typeface="Arial"/>
                <a:ea typeface="Arial"/>
                <a:cs typeface="Arial"/>
                <a:sym typeface="Arial"/>
              </a:rPr>
              <a:t>Tokens: [I, will, play, football, today]</a:t>
            </a:r>
            <a:endParaRPr sz="1800">
              <a:solidFill>
                <a:srgbClr val="000000"/>
              </a:solidFill>
              <a:latin typeface="Arial"/>
              <a:ea typeface="Arial"/>
              <a:cs typeface="Arial"/>
              <a:sym typeface="Arial"/>
            </a:endParaRPr>
          </a:p>
          <a:p>
            <a:pPr indent="0" lvl="0" marL="419100" rtl="0" algn="l">
              <a:lnSpc>
                <a:spcPct val="152727"/>
              </a:lnSpc>
              <a:spcBef>
                <a:spcPts val="0"/>
              </a:spcBef>
              <a:spcAft>
                <a:spcPts val="0"/>
              </a:spcAft>
              <a:buNone/>
            </a:pPr>
            <a:r>
              <a:rPr lang="en" sz="1800">
                <a:solidFill>
                  <a:srgbClr val="000000"/>
                </a:solidFill>
                <a:latin typeface="Arial"/>
                <a:ea typeface="Arial"/>
                <a:cs typeface="Arial"/>
                <a:sym typeface="Arial"/>
              </a:rPr>
              <a:t>Token Index: [0, 1, 2, 3, 4]</a:t>
            </a:r>
            <a:endParaRPr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 </a:t>
            </a:r>
            <a:endParaRPr sz="1800">
              <a:solidFill>
                <a:srgbClr val="000000"/>
              </a:solidFill>
              <a:latin typeface="Arial"/>
              <a:ea typeface="Arial"/>
              <a:cs typeface="Arial"/>
              <a:sym typeface="Arial"/>
            </a:endParaRPr>
          </a:p>
          <a:p>
            <a:pPr indent="0" lvl="0" marL="419100" rtl="0" algn="l">
              <a:lnSpc>
                <a:spcPct val="152727"/>
              </a:lnSpc>
              <a:spcBef>
                <a:spcPts val="0"/>
              </a:spcBef>
              <a:spcAft>
                <a:spcPts val="0"/>
              </a:spcAft>
              <a:buNone/>
            </a:pPr>
            <a:r>
              <a:rPr b="1" lang="en" sz="1800">
                <a:solidFill>
                  <a:srgbClr val="000000"/>
                </a:solidFill>
                <a:latin typeface="Arial"/>
                <a:ea typeface="Arial"/>
                <a:cs typeface="Arial"/>
                <a:sym typeface="Arial"/>
              </a:rPr>
              <a:t>Convert text into sequence of tokens</a:t>
            </a:r>
            <a:endParaRPr b="1" sz="1800">
              <a:solidFill>
                <a:srgbClr val="000000"/>
              </a:solidFill>
              <a:latin typeface="Arial"/>
              <a:ea typeface="Arial"/>
              <a:cs typeface="Arial"/>
              <a:sym typeface="Arial"/>
            </a:endParaRPr>
          </a:p>
          <a:p>
            <a:pPr indent="0" lvl="0" marL="419100" rtl="0" algn="l">
              <a:lnSpc>
                <a:spcPct val="152727"/>
              </a:lnSpc>
              <a:spcBef>
                <a:spcPts val="0"/>
              </a:spcBef>
              <a:spcAft>
                <a:spcPts val="0"/>
              </a:spcAft>
              <a:buNone/>
            </a:pPr>
            <a:r>
              <a:rPr lang="en" sz="1800">
                <a:solidFill>
                  <a:srgbClr val="000000"/>
                </a:solidFill>
                <a:latin typeface="Arial"/>
                <a:ea typeface="Arial"/>
                <a:cs typeface="Arial"/>
                <a:sym typeface="Arial"/>
              </a:rPr>
              <a:t>N grams: Sequence of Tokens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93" name="Google Shape;193;p29"/>
          <p:cNvPicPr preferRelativeResize="0"/>
          <p:nvPr/>
        </p:nvPicPr>
        <p:blipFill>
          <a:blip r:embed="rId3">
            <a:alphaModFix/>
          </a:blip>
          <a:stretch>
            <a:fillRect/>
          </a:stretch>
        </p:blipFill>
        <p:spPr>
          <a:xfrm>
            <a:off x="787375" y="3313875"/>
            <a:ext cx="7739153" cy="1352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5540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solidFill>
                  <a:srgbClr val="000000"/>
                </a:solidFill>
                <a:latin typeface="Arial"/>
                <a:ea typeface="Arial"/>
                <a:cs typeface="Arial"/>
                <a:sym typeface="Arial"/>
              </a:rPr>
              <a:t>Encoder &amp; Decoder Architecture</a:t>
            </a:r>
            <a:endParaRPr sz="2900">
              <a:latin typeface="Arial"/>
              <a:ea typeface="Arial"/>
              <a:cs typeface="Arial"/>
              <a:sym typeface="Arial"/>
            </a:endParaRPr>
          </a:p>
        </p:txBody>
      </p:sp>
      <p:pic>
        <p:nvPicPr>
          <p:cNvPr id="199" name="Google Shape;199;p30"/>
          <p:cNvPicPr preferRelativeResize="0"/>
          <p:nvPr/>
        </p:nvPicPr>
        <p:blipFill>
          <a:blip r:embed="rId3">
            <a:alphaModFix/>
          </a:blip>
          <a:stretch>
            <a:fillRect/>
          </a:stretch>
        </p:blipFill>
        <p:spPr>
          <a:xfrm>
            <a:off x="1214875" y="1448050"/>
            <a:ext cx="7203276" cy="3600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5358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solidFill>
                  <a:srgbClr val="000000"/>
                </a:solidFill>
                <a:latin typeface="Arial"/>
                <a:ea typeface="Arial"/>
                <a:cs typeface="Arial"/>
                <a:sym typeface="Arial"/>
              </a:rPr>
              <a:t>Introduction to google pegasus model</a:t>
            </a:r>
            <a:endParaRPr sz="2900">
              <a:latin typeface="Arial"/>
              <a:ea typeface="Arial"/>
              <a:cs typeface="Arial"/>
              <a:sym typeface="Arial"/>
            </a:endParaRPr>
          </a:p>
        </p:txBody>
      </p:sp>
      <p:sp>
        <p:nvSpPr>
          <p:cNvPr id="205" name="Google Shape;205;p31"/>
          <p:cNvSpPr txBox="1"/>
          <p:nvPr>
            <p:ph idx="1" type="body"/>
          </p:nvPr>
        </p:nvSpPr>
        <p:spPr>
          <a:xfrm>
            <a:off x="775800" y="1441200"/>
            <a:ext cx="7688700" cy="3320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600">
                <a:solidFill>
                  <a:srgbClr val="000000"/>
                </a:solidFill>
                <a:latin typeface="Arial"/>
                <a:ea typeface="Arial"/>
                <a:cs typeface="Arial"/>
                <a:sym typeface="Arial"/>
              </a:rPr>
              <a:t>Limitations of LSTM network:</a:t>
            </a:r>
            <a:endParaRPr b="1" sz="1600">
              <a:solidFill>
                <a:srgbClr val="000000"/>
              </a:solidFill>
              <a:latin typeface="Arial"/>
              <a:ea typeface="Arial"/>
              <a:cs typeface="Arial"/>
              <a:sym typeface="Arial"/>
            </a:endParaRPr>
          </a:p>
          <a:p>
            <a:pPr indent="0" lvl="0" marL="0" rtl="0" algn="l">
              <a:spcBef>
                <a:spcPts val="0"/>
              </a:spcBef>
              <a:spcAft>
                <a:spcPts val="0"/>
              </a:spcAft>
              <a:buNone/>
            </a:pPr>
            <a:r>
              <a:t/>
            </a:r>
            <a:endParaRPr b="1"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AutoNum type="arabicPeriod"/>
            </a:pPr>
            <a:r>
              <a:rPr lang="en" sz="1600">
                <a:solidFill>
                  <a:srgbClr val="000000"/>
                </a:solidFill>
                <a:latin typeface="Arial"/>
                <a:ea typeface="Arial"/>
                <a:cs typeface="Arial"/>
                <a:sym typeface="Arial"/>
              </a:rPr>
              <a:t>LSTM takes longer time to train.</a:t>
            </a:r>
            <a:endParaRPr sz="1600">
              <a:solidFill>
                <a:srgbClr val="000000"/>
              </a:solidFill>
              <a:latin typeface="Arial"/>
              <a:ea typeface="Arial"/>
              <a:cs typeface="Arial"/>
              <a:sym typeface="Arial"/>
            </a:endParaRPr>
          </a:p>
          <a:p>
            <a:pPr indent="-314960" lvl="0" marL="457200" rtl="0" algn="l">
              <a:spcBef>
                <a:spcPts val="0"/>
              </a:spcBef>
              <a:spcAft>
                <a:spcPts val="0"/>
              </a:spcAft>
              <a:buClr>
                <a:srgbClr val="000000"/>
              </a:buClr>
              <a:buSzPct val="100000"/>
              <a:buFont typeface="Arial"/>
              <a:buAutoNum type="arabicPeriod"/>
            </a:pPr>
            <a:r>
              <a:rPr lang="en" sz="1600">
                <a:solidFill>
                  <a:srgbClr val="000000"/>
                </a:solidFill>
                <a:latin typeface="Arial"/>
                <a:ea typeface="Arial"/>
                <a:cs typeface="Arial"/>
                <a:sym typeface="Arial"/>
              </a:rPr>
              <a:t>LSTM does not generate appropriate abstractive summarization as compared to transformer models.</a:t>
            </a:r>
            <a:endParaRPr sz="1600">
              <a:solidFill>
                <a:srgbClr val="000000"/>
              </a:solidFill>
              <a:latin typeface="Arial"/>
              <a:ea typeface="Arial"/>
              <a:cs typeface="Arial"/>
              <a:sym typeface="Arial"/>
            </a:endParaRPr>
          </a:p>
          <a:p>
            <a:pPr indent="0" lvl="0" marL="45720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800">
                <a:solidFill>
                  <a:srgbClr val="000000"/>
                </a:solidFill>
                <a:latin typeface="Arial"/>
                <a:ea typeface="Arial"/>
                <a:cs typeface="Arial"/>
                <a:sym typeface="Arial"/>
              </a:rPr>
              <a:t>PEGASUS: </a:t>
            </a:r>
            <a:r>
              <a:rPr lang="en" sz="1800">
                <a:solidFill>
                  <a:srgbClr val="000000"/>
                </a:solidFill>
                <a:latin typeface="Arial"/>
                <a:ea typeface="Arial"/>
                <a:cs typeface="Arial"/>
                <a:sym typeface="Arial"/>
              </a:rPr>
              <a:t>(Pre-training with Extracted Gap-sentences for Abstractive Summarization)</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pre-training Transformers with self-supervised objectives on large text.</a:t>
            </a:r>
            <a:endParaRPr sz="1800">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It is evaluated on 12 downstream datasets measured by ROUGE scores.</a:t>
            </a:r>
            <a:endParaRPr sz="1800">
              <a:solidFill>
                <a:srgbClr val="000000"/>
              </a:solidFill>
              <a:latin typeface="Arial"/>
              <a:ea typeface="Arial"/>
              <a:cs typeface="Arial"/>
              <a:sym typeface="Arial"/>
            </a:endParaRPr>
          </a:p>
          <a:p>
            <a:pPr indent="-325755" lvl="0" marL="457200" rtl="0" algn="l">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Model summaries shows that it can achieve human performance on multiple datasets.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3" name="Google Shape;93;p14"/>
          <p:cNvSpPr txBox="1"/>
          <p:nvPr>
            <p:ph idx="1" type="subTitle"/>
          </p:nvPr>
        </p:nvSpPr>
        <p:spPr>
          <a:xfrm>
            <a:off x="-1921525" y="666375"/>
            <a:ext cx="5106000" cy="789300"/>
          </a:xfrm>
          <a:prstGeom prst="rect">
            <a:avLst/>
          </a:prstGeom>
        </p:spPr>
        <p:txBody>
          <a:bodyPr anchorCtr="0" anchor="t" bIns="91425" lIns="91425" spcFirstLastPara="1" rIns="91425" wrap="square" tIns="91425">
            <a:normAutofit/>
          </a:bodyPr>
          <a:lstStyle/>
          <a:p>
            <a:pPr indent="0" lvl="0" marL="2286000" rtl="0" algn="l">
              <a:spcBef>
                <a:spcPts val="0"/>
              </a:spcBef>
              <a:spcAft>
                <a:spcPts val="0"/>
              </a:spcAft>
              <a:buNone/>
            </a:pPr>
            <a:r>
              <a:rPr b="1" lang="en" sz="2100"/>
              <a:t>Text Summarization</a:t>
            </a:r>
            <a:endParaRPr b="1" sz="2100"/>
          </a:p>
        </p:txBody>
      </p:sp>
      <p:pic>
        <p:nvPicPr>
          <p:cNvPr id="94" name="Google Shape;94;p14"/>
          <p:cNvPicPr preferRelativeResize="0"/>
          <p:nvPr/>
        </p:nvPicPr>
        <p:blipFill>
          <a:blip r:embed="rId3">
            <a:alphaModFix/>
          </a:blip>
          <a:stretch>
            <a:fillRect/>
          </a:stretch>
        </p:blipFill>
        <p:spPr>
          <a:xfrm>
            <a:off x="593500" y="1378775"/>
            <a:ext cx="8016626" cy="3042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00">
                <a:latin typeface="Arial"/>
                <a:ea typeface="Arial"/>
                <a:cs typeface="Arial"/>
                <a:sym typeface="Arial"/>
              </a:rPr>
              <a:t>Abstractive Dialogue Summarization using Transformers</a:t>
            </a:r>
            <a:endParaRPr sz="2240"/>
          </a:p>
        </p:txBody>
      </p:sp>
      <p:sp>
        <p:nvSpPr>
          <p:cNvPr id="211" name="Google Shape;211;p32"/>
          <p:cNvSpPr txBox="1"/>
          <p:nvPr>
            <p:ph idx="1" type="body"/>
          </p:nvPr>
        </p:nvSpPr>
        <p:spPr>
          <a:xfrm>
            <a:off x="729450" y="4182625"/>
            <a:ext cx="7688700" cy="157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727650" y="612075"/>
            <a:ext cx="7688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Transformers?</a:t>
            </a:r>
            <a:endParaRPr/>
          </a:p>
        </p:txBody>
      </p:sp>
      <p:sp>
        <p:nvSpPr>
          <p:cNvPr id="217" name="Google Shape;217;p33"/>
          <p:cNvSpPr txBox="1"/>
          <p:nvPr>
            <p:ph idx="1" type="body"/>
          </p:nvPr>
        </p:nvSpPr>
        <p:spPr>
          <a:xfrm>
            <a:off x="4876125" y="1605525"/>
            <a:ext cx="4100100" cy="332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Started a new era in NLP in 2017. It completely replaced RNNs and LSTMs.</a:t>
            </a:r>
            <a:endParaRPr/>
          </a:p>
          <a:p>
            <a:pPr indent="-311150" lvl="0" marL="457200" rtl="0" algn="l">
              <a:spcBef>
                <a:spcPts val="0"/>
              </a:spcBef>
              <a:spcAft>
                <a:spcPts val="0"/>
              </a:spcAft>
              <a:buSzPts val="1300"/>
              <a:buChar char="●"/>
            </a:pPr>
            <a:r>
              <a:rPr lang="en"/>
              <a:t>Transformers are models that can translate text, write stories and summarize large text data.</a:t>
            </a:r>
            <a:endParaRPr/>
          </a:p>
          <a:p>
            <a:pPr indent="-311150" lvl="0" marL="457200" rtl="0" algn="l">
              <a:spcBef>
                <a:spcPts val="0"/>
              </a:spcBef>
              <a:spcAft>
                <a:spcPts val="0"/>
              </a:spcAft>
              <a:buSzPts val="1300"/>
              <a:buChar char="●"/>
            </a:pPr>
            <a:r>
              <a:rPr lang="en"/>
              <a:t>Transformers could be very efficiently parallelized which meant we could train some really big models. Example: GPT3 is a text generation model that was trained on 45TB of text data.</a:t>
            </a:r>
            <a:endParaRPr/>
          </a:p>
          <a:p>
            <a:pPr indent="0" lvl="0" marL="457200" rtl="0" algn="l">
              <a:spcBef>
                <a:spcPts val="1200"/>
              </a:spcBef>
              <a:spcAft>
                <a:spcPts val="1200"/>
              </a:spcAft>
              <a:buNone/>
            </a:pPr>
            <a:r>
              <a:t/>
            </a:r>
            <a:endParaRPr/>
          </a:p>
        </p:txBody>
      </p:sp>
      <p:pic>
        <p:nvPicPr>
          <p:cNvPr id="218" name="Google Shape;218;p33"/>
          <p:cNvPicPr preferRelativeResize="0"/>
          <p:nvPr/>
        </p:nvPicPr>
        <p:blipFill>
          <a:blip r:embed="rId3">
            <a:alphaModFix/>
          </a:blip>
          <a:stretch>
            <a:fillRect/>
          </a:stretch>
        </p:blipFill>
        <p:spPr>
          <a:xfrm>
            <a:off x="218475" y="1902375"/>
            <a:ext cx="4605375" cy="1888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492900" y="-22250"/>
            <a:ext cx="7688700" cy="17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4" name="Google Shape;224;p34"/>
          <p:cNvSpPr txBox="1"/>
          <p:nvPr>
            <p:ph idx="1" type="body"/>
          </p:nvPr>
        </p:nvSpPr>
        <p:spPr>
          <a:xfrm>
            <a:off x="4706300" y="679450"/>
            <a:ext cx="4403700" cy="43176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latin typeface="Times New Roman"/>
                <a:ea typeface="Times New Roman"/>
                <a:cs typeface="Times New Roman"/>
                <a:sym typeface="Times New Roman"/>
              </a:rPr>
              <a:t>The encoder accepts input that represents texts and converts them into numerical representations which are known as embeddings. Every embedding generated also takes into account the words that are around it. Example:BERT</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The decoder can be used for most of the same tasks as the encoder albeit with generally a little loss of performance. The main difference between them is that when text is given as an input to the decoder, it generates an embedding(vector) but doesn’t take into consideration the meaning or context of the word. Example: GPT-2</a:t>
            </a:r>
            <a:endParaRPr>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311150" lvl="0" marL="457200" rtl="0" algn="l">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The encoder-decoder model uses both of these architectures together. The encoder part takes care of understanding the sequence and the decoder part takes care of generating a sequence according to the understanding of the encoder. Example: T-5,Pegasus</a:t>
            </a:r>
            <a:endParaRPr>
              <a:latin typeface="Times New Roman"/>
              <a:ea typeface="Times New Roman"/>
              <a:cs typeface="Times New Roman"/>
              <a:sym typeface="Times New Roman"/>
            </a:endParaRPr>
          </a:p>
        </p:txBody>
      </p:sp>
      <p:pic>
        <p:nvPicPr>
          <p:cNvPr id="225" name="Google Shape;225;p34"/>
          <p:cNvPicPr preferRelativeResize="0"/>
          <p:nvPr/>
        </p:nvPicPr>
        <p:blipFill>
          <a:blip r:embed="rId3">
            <a:alphaModFix/>
          </a:blip>
          <a:stretch>
            <a:fillRect/>
          </a:stretch>
        </p:blipFill>
        <p:spPr>
          <a:xfrm>
            <a:off x="58075" y="1292650"/>
            <a:ext cx="4865900" cy="309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629325" y="605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231" name="Google Shape;231;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35"/>
          <p:cNvPicPr preferRelativeResize="0"/>
          <p:nvPr/>
        </p:nvPicPr>
        <p:blipFill>
          <a:blip r:embed="rId3">
            <a:alphaModFix/>
          </a:blip>
          <a:stretch>
            <a:fillRect/>
          </a:stretch>
        </p:blipFill>
        <p:spPr>
          <a:xfrm>
            <a:off x="284525" y="1548250"/>
            <a:ext cx="8378301" cy="3104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723200" y="650425"/>
            <a:ext cx="6697500" cy="59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Workflow</a:t>
            </a:r>
            <a:r>
              <a:rPr lang="en"/>
              <a:t> of our model</a:t>
            </a:r>
            <a:endParaRPr/>
          </a:p>
        </p:txBody>
      </p:sp>
      <p:sp>
        <p:nvSpPr>
          <p:cNvPr id="238" name="Google Shape;238;p36"/>
          <p:cNvSpPr txBox="1"/>
          <p:nvPr>
            <p:ph idx="1" type="body"/>
          </p:nvPr>
        </p:nvSpPr>
        <p:spPr>
          <a:xfrm>
            <a:off x="1870400" y="5084575"/>
            <a:ext cx="6100800" cy="24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39" name="Google Shape;239;p36"/>
          <p:cNvPicPr preferRelativeResize="0"/>
          <p:nvPr/>
        </p:nvPicPr>
        <p:blipFill>
          <a:blip r:embed="rId3">
            <a:alphaModFix/>
          </a:blip>
          <a:stretch>
            <a:fillRect/>
          </a:stretch>
        </p:blipFill>
        <p:spPr>
          <a:xfrm>
            <a:off x="1350825" y="1495150"/>
            <a:ext cx="6470275" cy="3144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629325" y="624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45" name="Google Shape;245;p37"/>
          <p:cNvSpPr txBox="1"/>
          <p:nvPr>
            <p:ph idx="1" type="body"/>
          </p:nvPr>
        </p:nvSpPr>
        <p:spPr>
          <a:xfrm>
            <a:off x="729450" y="4277375"/>
            <a:ext cx="7688700" cy="6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pic>
        <p:nvPicPr>
          <p:cNvPr id="246" name="Google Shape;246;p37"/>
          <p:cNvPicPr preferRelativeResize="0"/>
          <p:nvPr/>
        </p:nvPicPr>
        <p:blipFill>
          <a:blip r:embed="rId3">
            <a:alphaModFix/>
          </a:blip>
          <a:stretch>
            <a:fillRect/>
          </a:stretch>
        </p:blipFill>
        <p:spPr>
          <a:xfrm>
            <a:off x="575875" y="1428275"/>
            <a:ext cx="8201576" cy="3055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and Deployment </a:t>
            </a:r>
            <a:endParaRPr/>
          </a:p>
        </p:txBody>
      </p:sp>
      <p:sp>
        <p:nvSpPr>
          <p:cNvPr id="252" name="Google Shape;252;p38"/>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Flask Framework and Docker Container Technology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727800" y="13344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Application Using Flask Framework</a:t>
            </a:r>
            <a:endParaRPr/>
          </a:p>
        </p:txBody>
      </p:sp>
      <p:sp>
        <p:nvSpPr>
          <p:cNvPr id="258" name="Google Shape;258;p39"/>
          <p:cNvSpPr txBox="1"/>
          <p:nvPr>
            <p:ph idx="1" type="body"/>
          </p:nvPr>
        </p:nvSpPr>
        <p:spPr>
          <a:xfrm>
            <a:off x="729325" y="2078875"/>
            <a:ext cx="35058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350">
                <a:solidFill>
                  <a:srgbClr val="202122"/>
                </a:solidFill>
                <a:highlight>
                  <a:srgbClr val="FFFFFF"/>
                </a:highlight>
                <a:latin typeface="Arial"/>
                <a:ea typeface="Arial"/>
                <a:cs typeface="Arial"/>
                <a:sym typeface="Arial"/>
              </a:rPr>
              <a:t>Flask</a:t>
            </a:r>
            <a:r>
              <a:rPr lang="en" sz="1350">
                <a:solidFill>
                  <a:srgbClr val="202122"/>
                </a:solidFill>
                <a:highlight>
                  <a:srgbClr val="FFFFFF"/>
                </a:highlight>
                <a:latin typeface="Arial"/>
                <a:ea typeface="Arial"/>
                <a:cs typeface="Arial"/>
                <a:sym typeface="Arial"/>
              </a:rPr>
              <a:t> is a micro web framework written in Python. </a:t>
            </a:r>
            <a:endParaRPr sz="1350">
              <a:solidFill>
                <a:srgbClr val="202122"/>
              </a:solidFill>
              <a:highlight>
                <a:srgbClr val="FFFFFF"/>
              </a:highlight>
              <a:latin typeface="Arial"/>
              <a:ea typeface="Arial"/>
              <a:cs typeface="Arial"/>
              <a:sym typeface="Arial"/>
            </a:endParaRPr>
          </a:p>
          <a:p>
            <a:pPr indent="0" lvl="0" marL="0" rtl="0" algn="just">
              <a:spcBef>
                <a:spcPts val="1200"/>
              </a:spcBef>
              <a:spcAft>
                <a:spcPts val="0"/>
              </a:spcAft>
              <a:buNone/>
            </a:pPr>
            <a:r>
              <a:rPr lang="en" sz="1350">
                <a:solidFill>
                  <a:srgbClr val="202122"/>
                </a:solidFill>
                <a:highlight>
                  <a:srgbClr val="FFFFFF"/>
                </a:highlight>
                <a:latin typeface="Arial"/>
                <a:ea typeface="Arial"/>
                <a:cs typeface="Arial"/>
                <a:sym typeface="Arial"/>
              </a:rPr>
              <a:t>It is classified as a microframework because it does not require particular tools or libraries.</a:t>
            </a:r>
            <a:endParaRPr sz="1350">
              <a:solidFill>
                <a:srgbClr val="202122"/>
              </a:solidFill>
              <a:highlight>
                <a:srgbClr val="FFFFFF"/>
              </a:highlight>
              <a:latin typeface="Arial"/>
              <a:ea typeface="Arial"/>
              <a:cs typeface="Arial"/>
              <a:sym typeface="Arial"/>
            </a:endParaRPr>
          </a:p>
          <a:p>
            <a:pPr indent="0" lvl="0" marL="0" rtl="0" algn="just">
              <a:spcBef>
                <a:spcPts val="1200"/>
              </a:spcBef>
              <a:spcAft>
                <a:spcPts val="0"/>
              </a:spcAft>
              <a:buNone/>
            </a:pPr>
            <a:r>
              <a:t/>
            </a:r>
            <a:endParaRPr sz="1350">
              <a:solidFill>
                <a:srgbClr val="202122"/>
              </a:solidFill>
              <a:highlight>
                <a:srgbClr val="FFFFFF"/>
              </a:highlight>
              <a:latin typeface="Arial"/>
              <a:ea typeface="Arial"/>
              <a:cs typeface="Arial"/>
              <a:sym typeface="Arial"/>
            </a:endParaRPr>
          </a:p>
          <a:p>
            <a:pPr indent="0" lvl="0" marL="0" rtl="0" algn="just">
              <a:spcBef>
                <a:spcPts val="1200"/>
              </a:spcBef>
              <a:spcAft>
                <a:spcPts val="1200"/>
              </a:spcAft>
              <a:buNone/>
            </a:pPr>
            <a:r>
              <a:t/>
            </a:r>
            <a:endParaRPr sz="1050">
              <a:solidFill>
                <a:srgbClr val="202122"/>
              </a:solidFill>
              <a:highlight>
                <a:srgbClr val="FFFFFF"/>
              </a:highlight>
              <a:latin typeface="Arial"/>
              <a:ea typeface="Arial"/>
              <a:cs typeface="Arial"/>
              <a:sym typeface="Arial"/>
            </a:endParaRPr>
          </a:p>
        </p:txBody>
      </p:sp>
      <p:pic>
        <p:nvPicPr>
          <p:cNvPr id="259" name="Google Shape;259;p39"/>
          <p:cNvPicPr preferRelativeResize="0"/>
          <p:nvPr/>
        </p:nvPicPr>
        <p:blipFill rotWithShape="1">
          <a:blip r:embed="rId3">
            <a:alphaModFix/>
          </a:blip>
          <a:srcRect b="0" l="0" r="0" t="0"/>
          <a:stretch/>
        </p:blipFill>
        <p:spPr>
          <a:xfrm>
            <a:off x="4235026" y="2017850"/>
            <a:ext cx="4229474" cy="1545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Structure of Flask Web Application</a:t>
            </a:r>
            <a:endParaRPr/>
          </a:p>
          <a:p>
            <a:pPr indent="0" lvl="0" marL="0" rtl="0" algn="l">
              <a:spcBef>
                <a:spcPts val="0"/>
              </a:spcBef>
              <a:spcAft>
                <a:spcPts val="0"/>
              </a:spcAft>
              <a:buNone/>
            </a:pPr>
            <a:r>
              <a:t/>
            </a:r>
            <a:endParaRPr/>
          </a:p>
        </p:txBody>
      </p:sp>
      <p:sp>
        <p:nvSpPr>
          <p:cNvPr id="265" name="Google Shape;265;p40"/>
          <p:cNvSpPr/>
          <p:nvPr/>
        </p:nvSpPr>
        <p:spPr>
          <a:xfrm>
            <a:off x="1019275" y="2737675"/>
            <a:ext cx="758400" cy="7584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HTML</a:t>
            </a:r>
            <a:endParaRPr/>
          </a:p>
        </p:txBody>
      </p:sp>
      <p:sp>
        <p:nvSpPr>
          <p:cNvPr id="266" name="Google Shape;266;p40"/>
          <p:cNvSpPr/>
          <p:nvPr/>
        </p:nvSpPr>
        <p:spPr>
          <a:xfrm>
            <a:off x="3675825" y="2678425"/>
            <a:ext cx="908400" cy="876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t>Flask</a:t>
            </a:r>
            <a:endParaRPr sz="1100"/>
          </a:p>
        </p:txBody>
      </p:sp>
      <p:sp>
        <p:nvSpPr>
          <p:cNvPr id="267" name="Google Shape;267;p40"/>
          <p:cNvSpPr/>
          <p:nvPr/>
        </p:nvSpPr>
        <p:spPr>
          <a:xfrm>
            <a:off x="6482375" y="2806975"/>
            <a:ext cx="758400" cy="75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Python</a:t>
            </a:r>
            <a:endParaRPr/>
          </a:p>
        </p:txBody>
      </p:sp>
      <p:cxnSp>
        <p:nvCxnSpPr>
          <p:cNvPr id="268" name="Google Shape;268;p40"/>
          <p:cNvCxnSpPr>
            <a:stCxn id="265" idx="3"/>
            <a:endCxn id="266" idx="1"/>
          </p:cNvCxnSpPr>
          <p:nvPr/>
        </p:nvCxnSpPr>
        <p:spPr>
          <a:xfrm flipH="1" rot="10800000">
            <a:off x="1777675" y="2806975"/>
            <a:ext cx="2031300" cy="3099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40"/>
          <p:cNvCxnSpPr>
            <a:stCxn id="266" idx="7"/>
            <a:endCxn id="267" idx="1"/>
          </p:cNvCxnSpPr>
          <p:nvPr/>
        </p:nvCxnSpPr>
        <p:spPr>
          <a:xfrm>
            <a:off x="4451193" y="2806844"/>
            <a:ext cx="2031300" cy="3792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40"/>
          <p:cNvCxnSpPr>
            <a:stCxn id="267" idx="1"/>
            <a:endCxn id="266" idx="5"/>
          </p:cNvCxnSpPr>
          <p:nvPr/>
        </p:nvCxnSpPr>
        <p:spPr>
          <a:xfrm flipH="1">
            <a:off x="4451075" y="3186175"/>
            <a:ext cx="2031300" cy="2406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40"/>
          <p:cNvCxnSpPr>
            <a:stCxn id="266" idx="3"/>
            <a:endCxn id="265" idx="3"/>
          </p:cNvCxnSpPr>
          <p:nvPr/>
        </p:nvCxnSpPr>
        <p:spPr>
          <a:xfrm rot="10800000">
            <a:off x="1777557" y="3117006"/>
            <a:ext cx="2031300" cy="309900"/>
          </a:xfrm>
          <a:prstGeom prst="straightConnector1">
            <a:avLst/>
          </a:prstGeom>
          <a:noFill/>
          <a:ln cap="flat" cmpd="sng" w="9525">
            <a:solidFill>
              <a:schemeClr val="dk2"/>
            </a:solidFill>
            <a:prstDash val="solid"/>
            <a:round/>
            <a:headEnd len="med" w="med" type="none"/>
            <a:tailEnd len="med" w="med" type="triangle"/>
          </a:ln>
        </p:spPr>
      </p:cxnSp>
      <p:sp>
        <p:nvSpPr>
          <p:cNvPr id="272" name="Google Shape;272;p40"/>
          <p:cNvSpPr txBox="1"/>
          <p:nvPr/>
        </p:nvSpPr>
        <p:spPr>
          <a:xfrm rot="-735082">
            <a:off x="1789969" y="2402449"/>
            <a:ext cx="2069736" cy="338579"/>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Lato"/>
              <a:buAutoNum type="arabicPeriod"/>
            </a:pPr>
            <a:r>
              <a:rPr lang="en" sz="1000">
                <a:latin typeface="Lato"/>
                <a:ea typeface="Lato"/>
                <a:cs typeface="Lato"/>
                <a:sym typeface="Lato"/>
              </a:rPr>
              <a:t>Send the form data </a:t>
            </a:r>
            <a:endParaRPr sz="1000">
              <a:latin typeface="Lato"/>
              <a:ea typeface="Lato"/>
              <a:cs typeface="Lato"/>
              <a:sym typeface="Lato"/>
            </a:endParaRPr>
          </a:p>
        </p:txBody>
      </p:sp>
      <p:sp>
        <p:nvSpPr>
          <p:cNvPr id="273" name="Google Shape;273;p40"/>
          <p:cNvSpPr txBox="1"/>
          <p:nvPr/>
        </p:nvSpPr>
        <p:spPr>
          <a:xfrm rot="710370">
            <a:off x="4468949" y="2537528"/>
            <a:ext cx="1998823" cy="33866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2. Data is sent for processing</a:t>
            </a:r>
            <a:endParaRPr sz="1000">
              <a:latin typeface="Lato"/>
              <a:ea typeface="Lato"/>
              <a:cs typeface="Lato"/>
              <a:sym typeface="Lato"/>
            </a:endParaRPr>
          </a:p>
        </p:txBody>
      </p:sp>
      <p:sp>
        <p:nvSpPr>
          <p:cNvPr id="274" name="Google Shape;274;p40"/>
          <p:cNvSpPr txBox="1"/>
          <p:nvPr/>
        </p:nvSpPr>
        <p:spPr>
          <a:xfrm rot="-448340">
            <a:off x="4562917" y="3500623"/>
            <a:ext cx="1810878" cy="33858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3. Result is generated</a:t>
            </a:r>
            <a:endParaRPr sz="1000">
              <a:latin typeface="Lato"/>
              <a:ea typeface="Lato"/>
              <a:cs typeface="Lato"/>
              <a:sym typeface="Lato"/>
            </a:endParaRPr>
          </a:p>
        </p:txBody>
      </p:sp>
      <p:sp>
        <p:nvSpPr>
          <p:cNvPr id="275" name="Google Shape;275;p40"/>
          <p:cNvSpPr txBox="1"/>
          <p:nvPr/>
        </p:nvSpPr>
        <p:spPr>
          <a:xfrm rot="455841">
            <a:off x="1790829" y="3500588"/>
            <a:ext cx="2094385" cy="33866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4. Result is sent back to html page</a:t>
            </a:r>
            <a:endParaRPr sz="10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pic>
        <p:nvPicPr>
          <p:cNvPr id="281" name="Google Shape;281;p41"/>
          <p:cNvPicPr preferRelativeResize="0"/>
          <p:nvPr/>
        </p:nvPicPr>
        <p:blipFill>
          <a:blip r:embed="rId3">
            <a:alphaModFix/>
          </a:blip>
          <a:stretch>
            <a:fillRect/>
          </a:stretch>
        </p:blipFill>
        <p:spPr>
          <a:xfrm>
            <a:off x="152400" y="2006250"/>
            <a:ext cx="4240649" cy="1647825"/>
          </a:xfrm>
          <a:prstGeom prst="rect">
            <a:avLst/>
          </a:prstGeom>
          <a:noFill/>
          <a:ln>
            <a:noFill/>
          </a:ln>
        </p:spPr>
      </p:pic>
      <p:pic>
        <p:nvPicPr>
          <p:cNvPr id="282" name="Google Shape;282;p41"/>
          <p:cNvPicPr preferRelativeResize="0"/>
          <p:nvPr/>
        </p:nvPicPr>
        <p:blipFill>
          <a:blip r:embed="rId4">
            <a:alphaModFix/>
          </a:blip>
          <a:stretch>
            <a:fillRect/>
          </a:stretch>
        </p:blipFill>
        <p:spPr>
          <a:xfrm>
            <a:off x="4545450" y="2006250"/>
            <a:ext cx="4446151" cy="237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subTitle"/>
          </p:nvPr>
        </p:nvSpPr>
        <p:spPr>
          <a:xfrm>
            <a:off x="729625" y="1823150"/>
            <a:ext cx="7688100" cy="18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2"/>
                </a:solidFill>
                <a:latin typeface="Raleway"/>
                <a:ea typeface="Raleway"/>
                <a:cs typeface="Raleway"/>
                <a:sym typeface="Raleway"/>
              </a:rPr>
              <a:t>Goal: </a:t>
            </a:r>
            <a:r>
              <a:rPr lang="en" sz="1400">
                <a:solidFill>
                  <a:schemeClr val="dk2"/>
                </a:solidFill>
                <a:latin typeface="Raleway"/>
                <a:ea typeface="Raleway"/>
                <a:cs typeface="Raleway"/>
                <a:sym typeface="Raleway"/>
              </a:rPr>
              <a:t>Reducing the text with the help of computer program in order to create a summary that retains the most important points of the original text</a:t>
            </a:r>
            <a:endParaRPr sz="1400">
              <a:solidFill>
                <a:schemeClr val="dk2"/>
              </a:solidFill>
              <a:latin typeface="Raleway"/>
              <a:ea typeface="Raleway"/>
              <a:cs typeface="Raleway"/>
              <a:sym typeface="Raleway"/>
            </a:endParaRPr>
          </a:p>
          <a:p>
            <a:pPr indent="0" lvl="0" marL="0" rtl="0" algn="l">
              <a:spcBef>
                <a:spcPts val="0"/>
              </a:spcBef>
              <a:spcAft>
                <a:spcPts val="0"/>
              </a:spcAft>
              <a:buNone/>
            </a:pPr>
            <a:r>
              <a:t/>
            </a:r>
            <a:endParaRPr sz="1400">
              <a:solidFill>
                <a:schemeClr val="dk2"/>
              </a:solidFill>
              <a:latin typeface="Raleway"/>
              <a:ea typeface="Raleway"/>
              <a:cs typeface="Raleway"/>
              <a:sym typeface="Raleway"/>
            </a:endParaRPr>
          </a:p>
          <a:p>
            <a:pPr indent="0" lvl="0" marL="0" rtl="0" algn="l">
              <a:spcBef>
                <a:spcPts val="0"/>
              </a:spcBef>
              <a:spcAft>
                <a:spcPts val="0"/>
              </a:spcAft>
              <a:buNone/>
            </a:pPr>
            <a:r>
              <a:rPr b="1" lang="en" sz="1400">
                <a:solidFill>
                  <a:schemeClr val="dk2"/>
                </a:solidFill>
                <a:latin typeface="Raleway"/>
                <a:ea typeface="Raleway"/>
                <a:cs typeface="Raleway"/>
                <a:sym typeface="Raleway"/>
              </a:rPr>
              <a:t>Summarization Application: </a:t>
            </a:r>
            <a:endParaRPr b="1"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arenR"/>
            </a:pPr>
            <a:r>
              <a:rPr lang="en" sz="1400">
                <a:solidFill>
                  <a:schemeClr val="dk2"/>
                </a:solidFill>
                <a:latin typeface="Raleway"/>
                <a:ea typeface="Raleway"/>
                <a:cs typeface="Raleway"/>
                <a:sym typeface="Raleway"/>
              </a:rPr>
              <a:t>Summaries</a:t>
            </a:r>
            <a:r>
              <a:rPr lang="en" sz="1400">
                <a:solidFill>
                  <a:schemeClr val="dk2"/>
                </a:solidFill>
                <a:latin typeface="Raleway"/>
                <a:ea typeface="Raleway"/>
                <a:cs typeface="Raleway"/>
                <a:sym typeface="Raleway"/>
              </a:rPr>
              <a:t> of email threads </a:t>
            </a:r>
            <a:endParaRPr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arenR"/>
            </a:pPr>
            <a:r>
              <a:rPr lang="en" sz="1400">
                <a:solidFill>
                  <a:schemeClr val="dk2"/>
                </a:solidFill>
                <a:latin typeface="Raleway"/>
                <a:ea typeface="Raleway"/>
                <a:cs typeface="Raleway"/>
                <a:sym typeface="Raleway"/>
              </a:rPr>
              <a:t>Summaries of Conversations</a:t>
            </a:r>
            <a:endParaRPr sz="1400">
              <a:solidFill>
                <a:schemeClr val="dk2"/>
              </a:solidFill>
              <a:latin typeface="Raleway"/>
              <a:ea typeface="Raleway"/>
              <a:cs typeface="Raleway"/>
              <a:sym typeface="Raleway"/>
            </a:endParaRPr>
          </a:p>
          <a:p>
            <a:pPr indent="-317500" lvl="0" marL="457200" rtl="0" algn="l">
              <a:spcBef>
                <a:spcPts val="0"/>
              </a:spcBef>
              <a:spcAft>
                <a:spcPts val="0"/>
              </a:spcAft>
              <a:buClr>
                <a:schemeClr val="dk2"/>
              </a:buClr>
              <a:buSzPts val="1400"/>
              <a:buFont typeface="Raleway"/>
              <a:buAutoNum type="arabicParenR"/>
            </a:pPr>
            <a:r>
              <a:rPr lang="en" sz="1400">
                <a:solidFill>
                  <a:schemeClr val="dk2"/>
                </a:solidFill>
                <a:latin typeface="Raleway"/>
                <a:ea typeface="Raleway"/>
                <a:cs typeface="Raleway"/>
                <a:sym typeface="Raleway"/>
              </a:rPr>
              <a:t>Summaries of big Paragraphs</a:t>
            </a:r>
            <a:endParaRPr sz="1400">
              <a:solidFill>
                <a:schemeClr val="dk2"/>
              </a:solidFill>
              <a:latin typeface="Raleway"/>
              <a:ea typeface="Raleway"/>
              <a:cs typeface="Raleway"/>
              <a:sym typeface="Raleway"/>
            </a:endParaRPr>
          </a:p>
        </p:txBody>
      </p:sp>
      <p:sp>
        <p:nvSpPr>
          <p:cNvPr id="100" name="Google Shape;100;p15"/>
          <p:cNvSpPr txBox="1"/>
          <p:nvPr/>
        </p:nvSpPr>
        <p:spPr>
          <a:xfrm>
            <a:off x="784600" y="900850"/>
            <a:ext cx="5841000" cy="4617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1800">
                <a:latin typeface="Lato"/>
                <a:ea typeface="Lato"/>
                <a:cs typeface="Lato"/>
                <a:sym typeface="Lato"/>
              </a:rPr>
              <a:t>Definition</a:t>
            </a:r>
            <a:r>
              <a:rPr b="1" lang="en" sz="1800">
                <a:latin typeface="Lato"/>
                <a:ea typeface="Lato"/>
                <a:cs typeface="Lato"/>
                <a:sym typeface="Lato"/>
              </a:rPr>
              <a:t> Of Text Summarization</a:t>
            </a:r>
            <a:endParaRPr b="1" sz="18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 Containers</a:t>
            </a:r>
            <a:endParaRPr/>
          </a:p>
          <a:p>
            <a:pPr indent="0" lvl="0" marL="0" rtl="0" algn="l">
              <a:spcBef>
                <a:spcPts val="0"/>
              </a:spcBef>
              <a:spcAft>
                <a:spcPts val="0"/>
              </a:spcAft>
              <a:buNone/>
            </a:pPr>
            <a:r>
              <a:t/>
            </a:r>
            <a:endParaRPr/>
          </a:p>
        </p:txBody>
      </p:sp>
      <p:pic>
        <p:nvPicPr>
          <p:cNvPr id="288" name="Google Shape;288;p42"/>
          <p:cNvPicPr preferRelativeResize="0"/>
          <p:nvPr/>
        </p:nvPicPr>
        <p:blipFill>
          <a:blip r:embed="rId3">
            <a:alphaModFix/>
          </a:blip>
          <a:stretch>
            <a:fillRect/>
          </a:stretch>
        </p:blipFill>
        <p:spPr>
          <a:xfrm>
            <a:off x="5367000" y="1853850"/>
            <a:ext cx="3488512" cy="2984851"/>
          </a:xfrm>
          <a:prstGeom prst="rect">
            <a:avLst/>
          </a:prstGeom>
          <a:noFill/>
          <a:ln>
            <a:noFill/>
          </a:ln>
        </p:spPr>
      </p:pic>
      <p:sp>
        <p:nvSpPr>
          <p:cNvPr id="289" name="Google Shape;289;p42"/>
          <p:cNvSpPr txBox="1"/>
          <p:nvPr/>
        </p:nvSpPr>
        <p:spPr>
          <a:xfrm>
            <a:off x="703325" y="2149575"/>
            <a:ext cx="45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90" name="Google Shape;290;p42"/>
          <p:cNvSpPr txBox="1"/>
          <p:nvPr/>
        </p:nvSpPr>
        <p:spPr>
          <a:xfrm>
            <a:off x="774425" y="2062650"/>
            <a:ext cx="4551000" cy="143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50">
                <a:solidFill>
                  <a:srgbClr val="4E4242"/>
                </a:solidFill>
                <a:highlight>
                  <a:srgbClr val="FFFFFF"/>
                </a:highlight>
              </a:rPr>
              <a:t>Docker is a software platform for building applications based on containers—small and lightweight execution environments that make shared use of the operating system kernel but otherwise run in isolation from one another.</a:t>
            </a:r>
            <a:endParaRPr sz="1350">
              <a:solidFill>
                <a:srgbClr val="4E4242"/>
              </a:solidFill>
              <a:highlight>
                <a:srgbClr val="FFFFFF"/>
              </a:highlight>
            </a:endParaRPr>
          </a:p>
          <a:p>
            <a:pPr indent="0" lvl="0" marL="0" rtl="0" algn="just">
              <a:spcBef>
                <a:spcPts val="0"/>
              </a:spcBef>
              <a:spcAft>
                <a:spcPts val="0"/>
              </a:spcAft>
              <a:buNone/>
            </a:pPr>
            <a:r>
              <a:t/>
            </a:r>
            <a:endParaRPr sz="1350">
              <a:solidFill>
                <a:srgbClr val="4E4242"/>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 Workflow</a:t>
            </a:r>
            <a:endParaRPr/>
          </a:p>
        </p:txBody>
      </p:sp>
      <p:pic>
        <p:nvPicPr>
          <p:cNvPr id="296" name="Google Shape;296;p43"/>
          <p:cNvPicPr preferRelativeResize="0"/>
          <p:nvPr/>
        </p:nvPicPr>
        <p:blipFill>
          <a:blip r:embed="rId3">
            <a:alphaModFix/>
          </a:blip>
          <a:stretch>
            <a:fillRect/>
          </a:stretch>
        </p:blipFill>
        <p:spPr>
          <a:xfrm>
            <a:off x="2718050" y="1853850"/>
            <a:ext cx="3707888" cy="29848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pic>
        <p:nvPicPr>
          <p:cNvPr id="302" name="Google Shape;302;p44"/>
          <p:cNvPicPr preferRelativeResize="0"/>
          <p:nvPr/>
        </p:nvPicPr>
        <p:blipFill>
          <a:blip r:embed="rId3">
            <a:alphaModFix/>
          </a:blip>
          <a:stretch>
            <a:fillRect/>
          </a:stretch>
        </p:blipFill>
        <p:spPr>
          <a:xfrm>
            <a:off x="160300" y="1853850"/>
            <a:ext cx="2895600" cy="2981325"/>
          </a:xfrm>
          <a:prstGeom prst="rect">
            <a:avLst/>
          </a:prstGeom>
          <a:noFill/>
          <a:ln>
            <a:noFill/>
          </a:ln>
        </p:spPr>
      </p:pic>
      <p:pic>
        <p:nvPicPr>
          <p:cNvPr id="303" name="Google Shape;303;p44"/>
          <p:cNvPicPr preferRelativeResize="0"/>
          <p:nvPr/>
        </p:nvPicPr>
        <p:blipFill>
          <a:blip r:embed="rId4">
            <a:alphaModFix/>
          </a:blip>
          <a:stretch>
            <a:fillRect/>
          </a:stretch>
        </p:blipFill>
        <p:spPr>
          <a:xfrm>
            <a:off x="3123150" y="1853850"/>
            <a:ext cx="5803416" cy="1013850"/>
          </a:xfrm>
          <a:prstGeom prst="rect">
            <a:avLst/>
          </a:prstGeom>
          <a:noFill/>
          <a:ln>
            <a:noFill/>
          </a:ln>
        </p:spPr>
      </p:pic>
      <p:pic>
        <p:nvPicPr>
          <p:cNvPr id="304" name="Google Shape;304;p44"/>
          <p:cNvPicPr preferRelativeResize="0"/>
          <p:nvPr/>
        </p:nvPicPr>
        <p:blipFill>
          <a:blip r:embed="rId5">
            <a:alphaModFix/>
          </a:blip>
          <a:stretch>
            <a:fillRect/>
          </a:stretch>
        </p:blipFill>
        <p:spPr>
          <a:xfrm>
            <a:off x="3123150" y="3202150"/>
            <a:ext cx="5769924" cy="1112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 API using Flask_RESTful</a:t>
            </a:r>
            <a:endParaRPr/>
          </a:p>
        </p:txBody>
      </p:sp>
      <p:sp>
        <p:nvSpPr>
          <p:cNvPr id="310" name="Google Shape;310;p45"/>
          <p:cNvSpPr txBox="1"/>
          <p:nvPr>
            <p:ph idx="1" type="body"/>
          </p:nvPr>
        </p:nvSpPr>
        <p:spPr>
          <a:xfrm>
            <a:off x="729450" y="2078875"/>
            <a:ext cx="7495500" cy="1516500"/>
          </a:xfrm>
          <a:prstGeom prst="rect">
            <a:avLst/>
          </a:prstGeom>
        </p:spPr>
        <p:txBody>
          <a:bodyPr anchorCtr="0" anchor="t" bIns="91425" lIns="91425" spcFirstLastPara="1" rIns="91425" wrap="square" tIns="91425">
            <a:normAutofit/>
          </a:bodyPr>
          <a:lstStyle/>
          <a:p>
            <a:pPr indent="0" lvl="0" marL="0" rtl="0" algn="just">
              <a:lnSpc>
                <a:spcPct val="100000"/>
              </a:lnSpc>
              <a:spcBef>
                <a:spcPts val="20"/>
              </a:spcBef>
              <a:spcAft>
                <a:spcPts val="0"/>
              </a:spcAft>
              <a:buNone/>
            </a:pPr>
            <a:r>
              <a:rPr b="1" lang="en">
                <a:solidFill>
                  <a:srgbClr val="000000"/>
                </a:solidFill>
                <a:latin typeface="Times New Roman"/>
                <a:ea typeface="Times New Roman"/>
                <a:cs typeface="Times New Roman"/>
                <a:sym typeface="Times New Roman"/>
              </a:rPr>
              <a:t>REST</a:t>
            </a:r>
            <a:r>
              <a:rPr lang="en">
                <a:solidFill>
                  <a:srgbClr val="000000"/>
                </a:solidFill>
                <a:latin typeface="Times New Roman"/>
                <a:ea typeface="Times New Roman"/>
                <a:cs typeface="Times New Roman"/>
                <a:sym typeface="Times New Roman"/>
              </a:rPr>
              <a:t> is an architectural style that defines a set of constraints to be used for creating web services. </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2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20"/>
              </a:spcBef>
              <a:spcAft>
                <a:spcPts val="0"/>
              </a:spcAft>
              <a:buNone/>
            </a:pPr>
            <a:r>
              <a:rPr b="1" lang="en">
                <a:solidFill>
                  <a:srgbClr val="000000"/>
                </a:solidFill>
                <a:latin typeface="Times New Roman"/>
                <a:ea typeface="Times New Roman"/>
                <a:cs typeface="Times New Roman"/>
                <a:sym typeface="Times New Roman"/>
              </a:rPr>
              <a:t>REST API</a:t>
            </a:r>
            <a:r>
              <a:rPr lang="en">
                <a:solidFill>
                  <a:srgbClr val="000000"/>
                </a:solidFill>
                <a:latin typeface="Times New Roman"/>
                <a:ea typeface="Times New Roman"/>
                <a:cs typeface="Times New Roman"/>
                <a:sym typeface="Times New Roman"/>
              </a:rPr>
              <a:t> is a way of accessing web services in a simple and flexible way without having any processing.</a:t>
            </a:r>
            <a:endParaRPr>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a:p>
          <a:p>
            <a:pPr indent="0" lvl="0" marL="0" rtl="0" algn="l">
              <a:lnSpc>
                <a:spcPct val="100000"/>
              </a:lnSpc>
              <a:spcBef>
                <a:spcPts val="1200"/>
              </a:spcBef>
              <a:spcAft>
                <a:spcPts val="0"/>
              </a:spcAft>
              <a:buNone/>
            </a:pPr>
            <a:r>
              <a:rPr b="1" lang="en">
                <a:solidFill>
                  <a:srgbClr val="000000"/>
                </a:solidFill>
                <a:latin typeface="Times New Roman"/>
                <a:ea typeface="Times New Roman"/>
                <a:cs typeface="Times New Roman"/>
                <a:sym typeface="Times New Roman"/>
              </a:rPr>
              <a:t>Flask_RESTful, </a:t>
            </a:r>
            <a:r>
              <a:rPr lang="en">
                <a:solidFill>
                  <a:srgbClr val="000000"/>
                </a:solidFill>
                <a:latin typeface="Times New Roman"/>
                <a:ea typeface="Times New Roman"/>
                <a:cs typeface="Times New Roman"/>
                <a:sym typeface="Times New Roman"/>
              </a:rPr>
              <a:t>which is an extension for Flask that adds support for quickly building REST API.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Flask_RESTful Workflow</a:t>
            </a:r>
            <a:endParaRPr/>
          </a:p>
        </p:txBody>
      </p:sp>
      <p:sp>
        <p:nvSpPr>
          <p:cNvPr id="316" name="Google Shape;316;p46"/>
          <p:cNvSpPr txBox="1"/>
          <p:nvPr/>
        </p:nvSpPr>
        <p:spPr>
          <a:xfrm>
            <a:off x="837625" y="1991550"/>
            <a:ext cx="45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317" name="Google Shape;317;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4325" lvl="0" marL="457200" rtl="0" algn="l">
              <a:lnSpc>
                <a:spcPct val="105000"/>
              </a:lnSpc>
              <a:spcBef>
                <a:spcPts val="0"/>
              </a:spcBef>
              <a:spcAft>
                <a:spcPts val="0"/>
              </a:spcAft>
              <a:buSzPts val="1350"/>
              <a:buAutoNum type="arabicPeriod"/>
            </a:pPr>
            <a:r>
              <a:rPr lang="en" sz="1350"/>
              <a:t>An HTTP request(get or post) is sent to the server on which the REST API is running. Along the with the </a:t>
            </a:r>
            <a:r>
              <a:rPr lang="en" sz="1350"/>
              <a:t>request</a:t>
            </a:r>
            <a:r>
              <a:rPr lang="en" sz="1350"/>
              <a:t> the input data is sent to the server.</a:t>
            </a:r>
            <a:endParaRPr sz="1350"/>
          </a:p>
          <a:p>
            <a:pPr indent="0" lvl="0" marL="457200" rtl="0" algn="l">
              <a:lnSpc>
                <a:spcPct val="105000"/>
              </a:lnSpc>
              <a:spcBef>
                <a:spcPts val="1200"/>
              </a:spcBef>
              <a:spcAft>
                <a:spcPts val="0"/>
              </a:spcAft>
              <a:buSzPts val="770"/>
              <a:buNone/>
            </a:pPr>
            <a:r>
              <a:t/>
            </a:r>
            <a:endParaRPr sz="1350"/>
          </a:p>
          <a:p>
            <a:pPr indent="-314325" lvl="0" marL="457200" rtl="0" algn="l">
              <a:lnSpc>
                <a:spcPct val="105000"/>
              </a:lnSpc>
              <a:spcBef>
                <a:spcPts val="1200"/>
              </a:spcBef>
              <a:spcAft>
                <a:spcPts val="0"/>
              </a:spcAft>
              <a:buSzPts val="1350"/>
              <a:buAutoNum type="arabicPeriod"/>
            </a:pPr>
            <a:r>
              <a:rPr lang="en" sz="1350"/>
              <a:t>At the server, the data is retrieved from the JSON object.</a:t>
            </a:r>
            <a:endParaRPr sz="1350"/>
          </a:p>
          <a:p>
            <a:pPr indent="0" lvl="0" marL="457200" rtl="0" algn="l">
              <a:lnSpc>
                <a:spcPct val="105000"/>
              </a:lnSpc>
              <a:spcBef>
                <a:spcPts val="1200"/>
              </a:spcBef>
              <a:spcAft>
                <a:spcPts val="0"/>
              </a:spcAft>
              <a:buSzPts val="770"/>
              <a:buNone/>
            </a:pPr>
            <a:r>
              <a:t/>
            </a:r>
            <a:endParaRPr sz="1350"/>
          </a:p>
          <a:p>
            <a:pPr indent="-314325" lvl="0" marL="457200" rtl="0" algn="l">
              <a:lnSpc>
                <a:spcPct val="105000"/>
              </a:lnSpc>
              <a:spcBef>
                <a:spcPts val="1200"/>
              </a:spcBef>
              <a:spcAft>
                <a:spcPts val="0"/>
              </a:spcAft>
              <a:buSzPts val="1350"/>
              <a:buAutoNum type="arabicPeriod"/>
            </a:pPr>
            <a:r>
              <a:rPr lang="en" sz="1350"/>
              <a:t>Based on the respective request, the processing of the data is done on the server.</a:t>
            </a:r>
            <a:endParaRPr sz="1350"/>
          </a:p>
          <a:p>
            <a:pPr indent="0" lvl="0" marL="457200" rtl="0" algn="l">
              <a:lnSpc>
                <a:spcPct val="105000"/>
              </a:lnSpc>
              <a:spcBef>
                <a:spcPts val="1200"/>
              </a:spcBef>
              <a:spcAft>
                <a:spcPts val="0"/>
              </a:spcAft>
              <a:buSzPts val="770"/>
              <a:buNone/>
            </a:pPr>
            <a:r>
              <a:t/>
            </a:r>
            <a:endParaRPr sz="1350"/>
          </a:p>
          <a:p>
            <a:pPr indent="-314325" lvl="0" marL="457200" rtl="0" algn="l">
              <a:lnSpc>
                <a:spcPct val="105000"/>
              </a:lnSpc>
              <a:spcBef>
                <a:spcPts val="1200"/>
              </a:spcBef>
              <a:spcAft>
                <a:spcPts val="0"/>
              </a:spcAft>
              <a:buSzPts val="1350"/>
              <a:buAutoNum type="arabicPeriod"/>
            </a:pPr>
            <a:r>
              <a:rPr lang="en" sz="1350"/>
              <a:t>Finally the result is returned in the form of JSON object</a:t>
            </a:r>
            <a:endParaRPr sz="135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pic>
        <p:nvPicPr>
          <p:cNvPr id="323" name="Google Shape;323;p47"/>
          <p:cNvPicPr preferRelativeResize="0"/>
          <p:nvPr/>
        </p:nvPicPr>
        <p:blipFill>
          <a:blip r:embed="rId3">
            <a:alphaModFix/>
          </a:blip>
          <a:stretch>
            <a:fillRect/>
          </a:stretch>
        </p:blipFill>
        <p:spPr>
          <a:xfrm>
            <a:off x="1764175" y="607775"/>
            <a:ext cx="2968600" cy="4486075"/>
          </a:xfrm>
          <a:prstGeom prst="rect">
            <a:avLst/>
          </a:prstGeom>
          <a:noFill/>
          <a:ln>
            <a:noFill/>
          </a:ln>
        </p:spPr>
      </p:pic>
      <p:pic>
        <p:nvPicPr>
          <p:cNvPr id="324" name="Google Shape;324;p47"/>
          <p:cNvPicPr preferRelativeResize="0"/>
          <p:nvPr/>
        </p:nvPicPr>
        <p:blipFill>
          <a:blip r:embed="rId4">
            <a:alphaModFix/>
          </a:blip>
          <a:stretch>
            <a:fillRect/>
          </a:stretch>
        </p:blipFill>
        <p:spPr>
          <a:xfrm>
            <a:off x="4805227" y="3164925"/>
            <a:ext cx="4099251" cy="535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729450" y="2125850"/>
            <a:ext cx="7688700" cy="6684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SzPts val="990"/>
              <a:buNone/>
            </a:pPr>
            <a:r>
              <a:rPr lang="en" sz="3540"/>
              <a:t>THANK YOU</a:t>
            </a:r>
            <a:endParaRPr sz="3540"/>
          </a:p>
        </p:txBody>
      </p:sp>
      <p:sp>
        <p:nvSpPr>
          <p:cNvPr id="330" name="Google Shape;330;p48"/>
          <p:cNvSpPr txBox="1"/>
          <p:nvPr>
            <p:ph idx="1" type="body"/>
          </p:nvPr>
        </p:nvSpPr>
        <p:spPr>
          <a:xfrm>
            <a:off x="729450" y="4684100"/>
            <a:ext cx="7688700" cy="112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729450" y="13224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000"/>
              <a:t>Technology</a:t>
            </a:r>
            <a:r>
              <a:rPr b="0" lang="en" sz="2000"/>
              <a:t> Used:</a:t>
            </a:r>
            <a:endParaRPr b="0" sz="2000"/>
          </a:p>
        </p:txBody>
      </p:sp>
      <p:sp>
        <p:nvSpPr>
          <p:cNvPr id="106" name="Google Shape;106;p16"/>
          <p:cNvSpPr txBox="1"/>
          <p:nvPr>
            <p:ph idx="1" type="subTitle"/>
          </p:nvPr>
        </p:nvSpPr>
        <p:spPr>
          <a:xfrm>
            <a:off x="727950" y="1863650"/>
            <a:ext cx="7688100" cy="1850400"/>
          </a:xfrm>
          <a:prstGeom prst="rect">
            <a:avLst/>
          </a:prstGeom>
        </p:spPr>
        <p:txBody>
          <a:bodyPr anchorCtr="0" anchor="t" bIns="91425" lIns="91425" spcFirstLastPara="1" rIns="91425" wrap="square" tIns="91425">
            <a:normAutofit fontScale="92500"/>
          </a:bodyPr>
          <a:lstStyle/>
          <a:p>
            <a:pPr indent="-322580" lvl="0" marL="457200" rtl="0" algn="l">
              <a:spcBef>
                <a:spcPts val="0"/>
              </a:spcBef>
              <a:spcAft>
                <a:spcPts val="0"/>
              </a:spcAft>
              <a:buSzPct val="100000"/>
              <a:buAutoNum type="arabicParenR"/>
            </a:pPr>
            <a:r>
              <a:rPr lang="en"/>
              <a:t>Python</a:t>
            </a:r>
            <a:endParaRPr/>
          </a:p>
          <a:p>
            <a:pPr indent="-322580" lvl="0" marL="457200" rtl="0" algn="l">
              <a:spcBef>
                <a:spcPts val="0"/>
              </a:spcBef>
              <a:spcAft>
                <a:spcPts val="0"/>
              </a:spcAft>
              <a:buSzPct val="100000"/>
              <a:buAutoNum type="arabicParenR"/>
            </a:pPr>
            <a:r>
              <a:rPr lang="en"/>
              <a:t>Jupyter Notebook</a:t>
            </a:r>
            <a:endParaRPr/>
          </a:p>
          <a:p>
            <a:pPr indent="-322580" lvl="0" marL="457200" rtl="0" algn="l">
              <a:spcBef>
                <a:spcPts val="0"/>
              </a:spcBef>
              <a:spcAft>
                <a:spcPts val="0"/>
              </a:spcAft>
              <a:buSzPct val="100000"/>
              <a:buAutoNum type="arabicParenR"/>
            </a:pPr>
            <a:r>
              <a:rPr lang="en"/>
              <a:t>Machine Learning Algorithms</a:t>
            </a:r>
            <a:endParaRPr/>
          </a:p>
          <a:p>
            <a:pPr indent="-322580" lvl="0" marL="457200" rtl="0" algn="l">
              <a:spcBef>
                <a:spcPts val="0"/>
              </a:spcBef>
              <a:spcAft>
                <a:spcPts val="0"/>
              </a:spcAft>
              <a:buSzPct val="100000"/>
              <a:buAutoNum type="arabicParenR"/>
            </a:pPr>
            <a:r>
              <a:rPr lang="en"/>
              <a:t>Hugging face transformers</a:t>
            </a:r>
            <a:endParaRPr/>
          </a:p>
          <a:p>
            <a:pPr indent="-322580" lvl="0" marL="457200" rtl="0" algn="l">
              <a:spcBef>
                <a:spcPts val="0"/>
              </a:spcBef>
              <a:spcAft>
                <a:spcPts val="0"/>
              </a:spcAft>
              <a:buSzPct val="100000"/>
              <a:buAutoNum type="arabicParenR"/>
            </a:pPr>
            <a:r>
              <a:rPr lang="en"/>
              <a:t>Flask and Flask_RESTful Frameworks</a:t>
            </a:r>
            <a:endParaRPr/>
          </a:p>
          <a:p>
            <a:pPr indent="-322580" lvl="0" marL="457200" rtl="0" algn="l">
              <a:spcBef>
                <a:spcPts val="0"/>
              </a:spcBef>
              <a:spcAft>
                <a:spcPts val="0"/>
              </a:spcAft>
              <a:buSzPct val="100000"/>
              <a:buAutoNum type="arabicParenR"/>
            </a:pPr>
            <a:r>
              <a:rPr lang="en"/>
              <a:t>Docker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533675" y="583350"/>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Text Summarization Types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12" name="Google Shape;112;p17"/>
          <p:cNvSpPr txBox="1"/>
          <p:nvPr>
            <p:ph idx="1" type="subTitle"/>
          </p:nvPr>
        </p:nvSpPr>
        <p:spPr>
          <a:xfrm>
            <a:off x="729625" y="3513375"/>
            <a:ext cx="7688100" cy="13464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AutoNum type="arabicParenR"/>
            </a:pPr>
            <a:r>
              <a:rPr lang="en"/>
              <a:t>Extractive Summarization:Creates a summary from phrases or sentences in the source documents</a:t>
            </a:r>
            <a:endParaRPr/>
          </a:p>
          <a:p>
            <a:pPr indent="-322580" lvl="0" marL="457200" rtl="0" algn="l">
              <a:spcBef>
                <a:spcPts val="0"/>
              </a:spcBef>
              <a:spcAft>
                <a:spcPts val="0"/>
              </a:spcAft>
              <a:buSzPct val="100000"/>
              <a:buAutoNum type="arabicParenR"/>
            </a:pPr>
            <a:r>
              <a:rPr lang="en"/>
              <a:t>Abstractive Summarization:Expresses the ideas of the source Document using different words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3" name="Google Shape;113;p17"/>
          <p:cNvPicPr preferRelativeResize="0"/>
          <p:nvPr/>
        </p:nvPicPr>
        <p:blipFill>
          <a:blip r:embed="rId3">
            <a:alphaModFix/>
          </a:blip>
          <a:stretch>
            <a:fillRect/>
          </a:stretch>
        </p:blipFill>
        <p:spPr>
          <a:xfrm>
            <a:off x="2020699" y="1474800"/>
            <a:ext cx="5084750" cy="182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19" name="Google Shape;119;p18"/>
          <p:cNvPicPr preferRelativeResize="0"/>
          <p:nvPr/>
        </p:nvPicPr>
        <p:blipFill>
          <a:blip r:embed="rId3">
            <a:alphaModFix/>
          </a:blip>
          <a:stretch>
            <a:fillRect/>
          </a:stretch>
        </p:blipFill>
        <p:spPr>
          <a:xfrm>
            <a:off x="1573300" y="1422025"/>
            <a:ext cx="6000750" cy="3342650"/>
          </a:xfrm>
          <a:prstGeom prst="rect">
            <a:avLst/>
          </a:prstGeom>
          <a:noFill/>
          <a:ln>
            <a:noFill/>
          </a:ln>
        </p:spPr>
      </p:pic>
      <p:sp>
        <p:nvSpPr>
          <p:cNvPr id="120" name="Google Shape;120;p18"/>
          <p:cNvSpPr txBox="1"/>
          <p:nvPr/>
        </p:nvSpPr>
        <p:spPr>
          <a:xfrm>
            <a:off x="546075" y="574400"/>
            <a:ext cx="761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Lato"/>
                <a:ea typeface="Lato"/>
                <a:cs typeface="Lato"/>
                <a:sym typeface="Lato"/>
              </a:rPr>
              <a:t>Extractive Summarization</a:t>
            </a:r>
            <a:endParaRPr b="1"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9100" y="4790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of extractive summarization using tf-idf</a:t>
            </a:r>
            <a:endParaRPr/>
          </a:p>
        </p:txBody>
      </p:sp>
      <p:pic>
        <p:nvPicPr>
          <p:cNvPr id="126" name="Google Shape;126;p19"/>
          <p:cNvPicPr preferRelativeResize="0"/>
          <p:nvPr/>
        </p:nvPicPr>
        <p:blipFill>
          <a:blip r:embed="rId3">
            <a:alphaModFix/>
          </a:blip>
          <a:stretch>
            <a:fillRect/>
          </a:stretch>
        </p:blipFill>
        <p:spPr>
          <a:xfrm>
            <a:off x="875475" y="1417800"/>
            <a:ext cx="7953051" cy="315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ctrTitle"/>
          </p:nvPr>
        </p:nvSpPr>
        <p:spPr>
          <a:xfrm>
            <a:off x="542150" y="614600"/>
            <a:ext cx="7688100" cy="48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Models Created:</a:t>
            </a:r>
            <a:endParaRPr sz="2000"/>
          </a:p>
        </p:txBody>
      </p:sp>
      <p:sp>
        <p:nvSpPr>
          <p:cNvPr id="132" name="Google Shape;132;p20"/>
          <p:cNvSpPr txBox="1"/>
          <p:nvPr>
            <p:ph idx="1" type="subTitle"/>
          </p:nvPr>
        </p:nvSpPr>
        <p:spPr>
          <a:xfrm>
            <a:off x="727938" y="1388300"/>
            <a:ext cx="7688100" cy="48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a:t>
            </a:r>
            <a:r>
              <a:rPr b="1" lang="en"/>
              <a:t>Input of tf-idf model</a:t>
            </a:r>
            <a:endParaRPr b="1"/>
          </a:p>
        </p:txBody>
      </p:sp>
      <p:pic>
        <p:nvPicPr>
          <p:cNvPr id="133" name="Google Shape;133;p20"/>
          <p:cNvPicPr preferRelativeResize="0"/>
          <p:nvPr/>
        </p:nvPicPr>
        <p:blipFill>
          <a:blip r:embed="rId3">
            <a:alphaModFix/>
          </a:blip>
          <a:stretch>
            <a:fillRect/>
          </a:stretch>
        </p:blipFill>
        <p:spPr>
          <a:xfrm>
            <a:off x="510875" y="2301350"/>
            <a:ext cx="8293902" cy="237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2160275" y="2969600"/>
            <a:ext cx="3677700" cy="43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1"/>
          <p:cNvSpPr txBox="1"/>
          <p:nvPr>
            <p:ph idx="1" type="subTitle"/>
          </p:nvPr>
        </p:nvSpPr>
        <p:spPr>
          <a:xfrm>
            <a:off x="774102" y="12943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a:t>
            </a:r>
            <a:r>
              <a:rPr b="1" lang="en"/>
              <a:t>Summary generated by tf-idf</a:t>
            </a:r>
            <a:endParaRPr b="1"/>
          </a:p>
        </p:txBody>
      </p:sp>
      <p:pic>
        <p:nvPicPr>
          <p:cNvPr id="140" name="Google Shape;140;p21"/>
          <p:cNvPicPr preferRelativeResize="0"/>
          <p:nvPr/>
        </p:nvPicPr>
        <p:blipFill>
          <a:blip r:embed="rId3">
            <a:alphaModFix/>
          </a:blip>
          <a:stretch>
            <a:fillRect/>
          </a:stretch>
        </p:blipFill>
        <p:spPr>
          <a:xfrm>
            <a:off x="965888" y="2779051"/>
            <a:ext cx="7212226" cy="191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